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3.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4"/>
  </p:sldMasterIdLst>
  <p:notesMasterIdLst>
    <p:notesMasterId r:id="rId19"/>
  </p:notesMasterIdLst>
  <p:sldIdLst>
    <p:sldId id="257" r:id="rId5"/>
    <p:sldId id="359" r:id="rId6"/>
    <p:sldId id="378" r:id="rId7"/>
    <p:sldId id="391" r:id="rId8"/>
    <p:sldId id="380" r:id="rId9"/>
    <p:sldId id="381" r:id="rId10"/>
    <p:sldId id="382" r:id="rId11"/>
    <p:sldId id="383" r:id="rId12"/>
    <p:sldId id="390" r:id="rId13"/>
    <p:sldId id="384" r:id="rId14"/>
    <p:sldId id="385" r:id="rId15"/>
    <p:sldId id="386" r:id="rId16"/>
    <p:sldId id="387" r:id="rId17"/>
    <p:sldId id="3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vit Gupta" userId="f53ebda82f5ae94a" providerId="LiveId" clId="{5FAD22FD-C8DE-4A12-A0D1-F39969274827}"/>
    <pc:docChg chg="custSel modSld">
      <pc:chgData name="Anvit Gupta" userId="f53ebda82f5ae94a" providerId="LiveId" clId="{5FAD22FD-C8DE-4A12-A0D1-F39969274827}" dt="2025-04-09T10:44:28.595" v="184" actId="20577"/>
      <pc:docMkLst>
        <pc:docMk/>
      </pc:docMkLst>
      <pc:sldChg chg="modNotesTx">
        <pc:chgData name="Anvit Gupta" userId="f53ebda82f5ae94a" providerId="LiveId" clId="{5FAD22FD-C8DE-4A12-A0D1-F39969274827}" dt="2025-04-09T10:44:28.595" v="184" actId="20577"/>
        <pc:sldMkLst>
          <pc:docMk/>
          <pc:sldMk cId="2909577379" sldId="377"/>
        </pc:sldMkLst>
      </pc:sldChg>
      <pc:sldChg chg="modNotesTx">
        <pc:chgData name="Anvit Gupta" userId="f53ebda82f5ae94a" providerId="LiveId" clId="{5FAD22FD-C8DE-4A12-A0D1-F39969274827}" dt="2025-04-09T10:14:49.901" v="151" actId="20577"/>
        <pc:sldMkLst>
          <pc:docMk/>
          <pc:sldMk cId="3150105497" sldId="380"/>
        </pc:sldMkLst>
      </pc:sldChg>
      <pc:sldChg chg="modNotesTx">
        <pc:chgData name="Anvit Gupta" userId="f53ebda82f5ae94a" providerId="LiveId" clId="{5FAD22FD-C8DE-4A12-A0D1-F39969274827}" dt="2025-04-09T10:23:14.991" v="154"/>
        <pc:sldMkLst>
          <pc:docMk/>
          <pc:sldMk cId="2978979184" sldId="383"/>
        </pc:sldMkLst>
      </pc:sldChg>
    </pc:docChg>
  </pc:docChgLst>
  <pc:docChgLst>
    <pc:chgData name="Anvit Gupta" userId="f53ebda82f5ae94a" providerId="LiveId" clId="{943DEA19-C8D2-4A73-9F16-376FE4664143}"/>
    <pc:docChg chg="modSld">
      <pc:chgData name="Anvit Gupta" userId="f53ebda82f5ae94a" providerId="LiveId" clId="{943DEA19-C8D2-4A73-9F16-376FE4664143}" dt="2025-05-08T05:43:30.800" v="47" actId="20577"/>
      <pc:docMkLst>
        <pc:docMk/>
      </pc:docMkLst>
      <pc:sldChg chg="modNotesTx">
        <pc:chgData name="Anvit Gupta" userId="f53ebda82f5ae94a" providerId="LiveId" clId="{943DEA19-C8D2-4A73-9F16-376FE4664143}" dt="2025-05-08T05:43:30.800" v="47" actId="20577"/>
        <pc:sldMkLst>
          <pc:docMk/>
          <pc:sldMk cId="1608437063" sldId="37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6DAB72-4EBD-45C7-99CA-ACB5BF533CA3}" type="datetimeFigureOut">
              <a:rPr lang="en-IN" smtClean="0"/>
              <a:t>08-05-2025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4D4E18-FA83-463D-B6BC-0C14009FBE6E}" type="slidenum">
              <a:rPr lang="en-IN" smtClean="0"/>
              <a:t>‹#›</a:t>
            </a:fld>
            <a:endParaRPr lang="en-IN"/>
          </a:p>
        </p:txBody>
      </p:sp>
    </p:spTree>
    <p:extLst>
      <p:ext uri="{BB962C8B-B14F-4D97-AF65-F5344CB8AC3E}">
        <p14:creationId xmlns:p14="http://schemas.microsoft.com/office/powerpoint/2010/main" val="22752349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Prior is a belief over parameters (\theta)</a:t>
            </a:r>
            <a:endParaRPr lang="en-IN" dirty="0"/>
          </a:p>
        </p:txBody>
      </p:sp>
      <p:sp>
        <p:nvSpPr>
          <p:cNvPr id="4" name="Slide Number Placeholder 3"/>
          <p:cNvSpPr>
            <a:spLocks noGrp="1"/>
          </p:cNvSpPr>
          <p:nvPr>
            <p:ph type="sldNum" sz="quarter" idx="5"/>
          </p:nvPr>
        </p:nvSpPr>
        <p:spPr/>
        <p:txBody>
          <a:bodyPr/>
          <a:lstStyle/>
          <a:p>
            <a:fld id="{B74D4E18-FA83-463D-B6BC-0C14009FBE6E}" type="slidenum">
              <a:rPr lang="en-IN" smtClean="0"/>
              <a:t>3</a:t>
            </a:fld>
            <a:endParaRPr lang="en-IN"/>
          </a:p>
        </p:txBody>
      </p:sp>
    </p:spTree>
    <p:extLst>
      <p:ext uri="{BB962C8B-B14F-4D97-AF65-F5344CB8AC3E}">
        <p14:creationId xmlns:p14="http://schemas.microsoft.com/office/powerpoint/2010/main" val="36520778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want the value of parameters such that NLL will get minimized but the values must be close to the prior distribution as well.</a:t>
            </a:r>
            <a:endParaRPr lang="en-IN" dirty="0"/>
          </a:p>
        </p:txBody>
      </p:sp>
      <p:sp>
        <p:nvSpPr>
          <p:cNvPr id="4" name="Slide Number Placeholder 3"/>
          <p:cNvSpPr>
            <a:spLocks noGrp="1"/>
          </p:cNvSpPr>
          <p:nvPr>
            <p:ph type="sldNum" sz="quarter" idx="5"/>
          </p:nvPr>
        </p:nvSpPr>
        <p:spPr/>
        <p:txBody>
          <a:bodyPr/>
          <a:lstStyle/>
          <a:p>
            <a:fld id="{B74D4E18-FA83-463D-B6BC-0C14009FBE6E}" type="slidenum">
              <a:rPr lang="en-IN" smtClean="0"/>
              <a:t>5</a:t>
            </a:fld>
            <a:endParaRPr lang="en-IN"/>
          </a:p>
        </p:txBody>
      </p:sp>
    </p:spTree>
    <p:extLst>
      <p:ext uri="{BB962C8B-B14F-4D97-AF65-F5344CB8AC3E}">
        <p14:creationId xmlns:p14="http://schemas.microsoft.com/office/powerpoint/2010/main" val="5382153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A4145"/>
                </a:solidFill>
                <a:effectLst/>
                <a:latin typeface="Open Sans" panose="020F0502020204030204" pitchFamily="34" charset="0"/>
              </a:rPr>
              <a:t>If the prior and the posterior belong to the same parametric family, then the prior is said to be conjugate for the likelihood. https://www.statlect.com/fundamentals-of-statistics/conjugate-prior</a:t>
            </a:r>
            <a:endParaRPr lang="en-IN" dirty="0"/>
          </a:p>
        </p:txBody>
      </p:sp>
      <p:sp>
        <p:nvSpPr>
          <p:cNvPr id="4" name="Slide Number Placeholder 3"/>
          <p:cNvSpPr>
            <a:spLocks noGrp="1"/>
          </p:cNvSpPr>
          <p:nvPr>
            <p:ph type="sldNum" sz="quarter" idx="5"/>
          </p:nvPr>
        </p:nvSpPr>
        <p:spPr/>
        <p:txBody>
          <a:bodyPr/>
          <a:lstStyle/>
          <a:p>
            <a:fld id="{B74D4E18-FA83-463D-B6BC-0C14009FBE6E}" type="slidenum">
              <a:rPr lang="en-IN" smtClean="0"/>
              <a:t>8</a:t>
            </a:fld>
            <a:endParaRPr lang="en-IN"/>
          </a:p>
        </p:txBody>
      </p:sp>
    </p:spTree>
    <p:extLst>
      <p:ext uri="{BB962C8B-B14F-4D97-AF65-F5344CB8AC3E}">
        <p14:creationId xmlns:p14="http://schemas.microsoft.com/office/powerpoint/2010/main" val="267958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MAP Is more robust than MLE</a:t>
            </a:r>
            <a:endParaRPr lang="en-IN" dirty="0"/>
          </a:p>
        </p:txBody>
      </p:sp>
      <p:sp>
        <p:nvSpPr>
          <p:cNvPr id="4" name="Slide Number Placeholder 3"/>
          <p:cNvSpPr>
            <a:spLocks noGrp="1"/>
          </p:cNvSpPr>
          <p:nvPr>
            <p:ph type="sldNum" sz="quarter" idx="5"/>
          </p:nvPr>
        </p:nvSpPr>
        <p:spPr/>
        <p:txBody>
          <a:bodyPr/>
          <a:lstStyle/>
          <a:p>
            <a:fld id="{B74D4E18-FA83-463D-B6BC-0C14009FBE6E}" type="slidenum">
              <a:rPr lang="en-IN" smtClean="0"/>
              <a:t>14</a:t>
            </a:fld>
            <a:endParaRPr lang="en-IN"/>
          </a:p>
        </p:txBody>
      </p:sp>
    </p:spTree>
    <p:extLst>
      <p:ext uri="{BB962C8B-B14F-4D97-AF65-F5344CB8AC3E}">
        <p14:creationId xmlns:p14="http://schemas.microsoft.com/office/powerpoint/2010/main" val="21838773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9208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946549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42413699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701A6-BB07-487E-BE62-8266473F6495}"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261883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A701A6-BB07-487E-BE62-8266473F6495}" type="datetimeFigureOut">
              <a:rPr lang="en-IN" smtClean="0"/>
              <a:t>08-05-2025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96123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A701A6-BB07-487E-BE62-8266473F6495}"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841655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0A701A6-BB07-487E-BE62-8266473F6495}" type="datetimeFigureOut">
              <a:rPr lang="en-IN" smtClean="0"/>
              <a:t>08-05-2025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11811266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0A701A6-BB07-487E-BE62-8266473F6495}" type="datetimeFigureOut">
              <a:rPr lang="en-IN" smtClean="0"/>
              <a:t>08-05-2025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4190135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A701A6-BB07-487E-BE62-8266473F6495}" type="datetimeFigureOut">
              <a:rPr lang="en-IN" smtClean="0"/>
              <a:t>08-05-2025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598547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8971621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A701A6-BB07-487E-BE62-8266473F6495}" type="datetimeFigureOut">
              <a:rPr lang="en-IN" smtClean="0"/>
              <a:t>08-05-2025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68E7FED-6384-42B0-A51A-9A1ABEE25B72}" type="slidenum">
              <a:rPr lang="en-IN" smtClean="0"/>
              <a:t>‹#›</a:t>
            </a:fld>
            <a:endParaRPr lang="en-IN"/>
          </a:p>
        </p:txBody>
      </p:sp>
    </p:spTree>
    <p:extLst>
      <p:ext uri="{BB962C8B-B14F-4D97-AF65-F5344CB8AC3E}">
        <p14:creationId xmlns:p14="http://schemas.microsoft.com/office/powerpoint/2010/main" val="327578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A701A6-BB07-487E-BE62-8266473F6495}" type="datetimeFigureOut">
              <a:rPr lang="en-IN" smtClean="0"/>
              <a:t>08-05-2025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8E7FED-6384-42B0-A51A-9A1ABEE25B72}" type="slidenum">
              <a:rPr lang="en-IN" smtClean="0"/>
              <a:t>‹#›</a:t>
            </a:fld>
            <a:endParaRPr lang="en-IN"/>
          </a:p>
        </p:txBody>
      </p:sp>
    </p:spTree>
    <p:extLst>
      <p:ext uri="{BB962C8B-B14F-4D97-AF65-F5344CB8AC3E}">
        <p14:creationId xmlns:p14="http://schemas.microsoft.com/office/powerpoint/2010/main" val="3104126679"/>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7" Type="http://schemas.openxmlformats.org/officeDocument/2006/relationships/image" Target="../media/image36.png"/><Relationship Id="rId12" Type="http://schemas.openxmlformats.org/officeDocument/2006/relationships/image" Target="../media/image41.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5.png"/><Relationship Id="rId11" Type="http://schemas.openxmlformats.org/officeDocument/2006/relationships/image" Target="../media/image40.png"/><Relationship Id="rId5" Type="http://schemas.openxmlformats.org/officeDocument/2006/relationships/image" Target="../media/image34.png"/><Relationship Id="rId15" Type="http://schemas.openxmlformats.org/officeDocument/2006/relationships/image" Target="../media/image1.png"/><Relationship Id="rId10" Type="http://schemas.openxmlformats.org/officeDocument/2006/relationships/image" Target="../media/image39.png"/><Relationship Id="rId9" Type="http://schemas.openxmlformats.org/officeDocument/2006/relationships/image" Target="../media/image38.png"/><Relationship Id="rId14" Type="http://schemas.openxmlformats.org/officeDocument/2006/relationships/image" Target="../media/image4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45.png"/><Relationship Id="rId5" Type="http://schemas.openxmlformats.org/officeDocument/2006/relationships/image" Target="../media/image44.png"/></Relationships>
</file>

<file path=ppt/slides/_rels/slide12.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6.png"/><Relationship Id="rId7" Type="http://schemas.openxmlformats.org/officeDocument/2006/relationships/image" Target="../media/image50.png"/><Relationship Id="rId12" Type="http://schemas.openxmlformats.org/officeDocument/2006/relationships/image" Target="../media/image55.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49.png"/><Relationship Id="rId11" Type="http://schemas.openxmlformats.org/officeDocument/2006/relationships/image" Target="../media/image54.png"/><Relationship Id="rId5" Type="http://schemas.openxmlformats.org/officeDocument/2006/relationships/image" Target="../media/image48.png"/><Relationship Id="rId10" Type="http://schemas.openxmlformats.org/officeDocument/2006/relationships/image" Target="../media/image53.png"/><Relationship Id="rId4" Type="http://schemas.openxmlformats.org/officeDocument/2006/relationships/image" Target="../media/image47.png"/><Relationship Id="rId9" Type="http://schemas.openxmlformats.org/officeDocument/2006/relationships/image" Target="../media/image52.png"/></Relationships>
</file>

<file path=ppt/slides/_rels/slide13.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png"/><Relationship Id="rId7" Type="http://schemas.openxmlformats.org/officeDocument/2006/relationships/image" Target="../media/image33.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59.png"/><Relationship Id="rId11" Type="http://schemas.openxmlformats.org/officeDocument/2006/relationships/image" Target="../media/image1.png"/><Relationship Id="rId5" Type="http://schemas.openxmlformats.org/officeDocument/2006/relationships/image" Target="../media/image58.png"/><Relationship Id="rId10" Type="http://schemas.openxmlformats.org/officeDocument/2006/relationships/image" Target="../media/image63.png"/><Relationship Id="rId4" Type="http://schemas.openxmlformats.org/officeDocument/2006/relationships/image" Target="../media/image57.png"/><Relationship Id="rId9" Type="http://schemas.openxmlformats.org/officeDocument/2006/relationships/image" Target="../media/image61.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2.xml"/><Relationship Id="rId7"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2.png"/><Relationship Id="rId5" Type="http://schemas.openxmlformats.org/officeDocument/2006/relationships/image" Target="../media/image110.png"/><Relationship Id="rId10" Type="http://schemas.openxmlformats.org/officeDocument/2006/relationships/image" Target="../media/image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7"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2.png"/><Relationship Id="rId5" Type="http://schemas.openxmlformats.org/officeDocument/2006/relationships/image" Target="../media/image16.png"/><Relationship Id="rId10" Type="http://schemas.openxmlformats.org/officeDocument/2006/relationships/image" Target="../media/image21.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25.png"/><Relationship Id="rId7"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notesSlide" Target="../notesSlides/notesSlide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7.png"/><Relationship Id="rId5" Type="http://schemas.openxmlformats.org/officeDocument/2006/relationships/image" Target="../media/image29.png"/></Relationships>
</file>

<file path=ppt/slides/_rels/slide9.xml.rels><?xml version="1.0" encoding="UTF-8" standalone="yes"?>
<Relationships xmlns="http://schemas.openxmlformats.org/package/2006/relationships"><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0.png"/><Relationship Id="rId5"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7AC89-BE04-43C0-8DE4-613238CF2617}"/>
              </a:ext>
            </a:extLst>
          </p:cNvPr>
          <p:cNvSpPr>
            <a:spLocks noGrp="1"/>
          </p:cNvSpPr>
          <p:nvPr>
            <p:ph type="ctrTitle"/>
          </p:nvPr>
        </p:nvSpPr>
        <p:spPr>
          <a:xfrm>
            <a:off x="79856" y="2474752"/>
            <a:ext cx="11713505" cy="1502447"/>
          </a:xfrm>
        </p:spPr>
        <p:txBody>
          <a:bodyPr>
            <a:noAutofit/>
          </a:bodyPr>
          <a:lstStyle/>
          <a:p>
            <a:br>
              <a:rPr lang="en-GB" sz="4400" b="1" dirty="0">
                <a:solidFill>
                  <a:schemeClr val="accent4"/>
                </a:solidFill>
                <a:latin typeface="Garamond" panose="02020404030301010803" pitchFamily="18" charset="0"/>
                <a:cs typeface="Aldhabi" panose="020B0604020202020204" pitchFamily="2" charset="-78"/>
              </a:rPr>
            </a:br>
            <a:br>
              <a:rPr lang="en-GB" sz="4400" b="1" dirty="0">
                <a:solidFill>
                  <a:schemeClr val="accent4"/>
                </a:solidFill>
                <a:latin typeface="Garamond" panose="02020404030301010803" pitchFamily="18" charset="0"/>
                <a:cs typeface="Aldhabi" panose="020B0604020202020204" pitchFamily="2" charset="-78"/>
              </a:rPr>
            </a:br>
            <a:br>
              <a:rPr lang="en-GB" sz="4400" b="1" dirty="0">
                <a:solidFill>
                  <a:schemeClr val="accent4"/>
                </a:solidFill>
                <a:latin typeface="Garamond" panose="02020404030301010803" pitchFamily="18" charset="0"/>
                <a:cs typeface="Aldhabi" panose="020B0604020202020204" pitchFamily="2" charset="-78"/>
              </a:rPr>
            </a:br>
            <a:br>
              <a:rPr lang="en-GB" sz="4400" b="1" dirty="0">
                <a:solidFill>
                  <a:schemeClr val="accent4"/>
                </a:solidFill>
                <a:latin typeface="Garamond" panose="02020404030301010803" pitchFamily="18" charset="0"/>
                <a:cs typeface="Aldhabi" panose="020B0604020202020204" pitchFamily="2" charset="-78"/>
              </a:rPr>
            </a:br>
            <a:br>
              <a:rPr lang="en-GB" sz="4400" b="1" dirty="0">
                <a:solidFill>
                  <a:schemeClr val="accent4"/>
                </a:solidFill>
                <a:latin typeface="Garamond" panose="02020404030301010803" pitchFamily="18" charset="0"/>
                <a:cs typeface="Aldhabi" panose="020B0604020202020204" pitchFamily="2" charset="-78"/>
              </a:rPr>
            </a:br>
            <a:br>
              <a:rPr lang="en-GB" sz="4400" b="1" dirty="0">
                <a:solidFill>
                  <a:schemeClr val="accent4"/>
                </a:solidFill>
                <a:latin typeface="Garamond" panose="02020404030301010803" pitchFamily="18" charset="0"/>
                <a:cs typeface="Aldhabi" panose="020B0604020202020204" pitchFamily="2" charset="-78"/>
              </a:rPr>
            </a:br>
            <a:r>
              <a:rPr lang="en-GB" sz="4400" b="1" dirty="0">
                <a:solidFill>
                  <a:schemeClr val="accent4"/>
                </a:solidFill>
                <a:latin typeface="Garamond" panose="02020404030301010803" pitchFamily="18" charset="0"/>
                <a:cs typeface="Aldhabi" panose="020B0604020202020204" pitchFamily="2" charset="-78"/>
              </a:rPr>
              <a:t>Probabilistic Machine Learning</a:t>
            </a:r>
            <a:br>
              <a:rPr lang="en-GB" sz="4400" b="1" dirty="0">
                <a:solidFill>
                  <a:schemeClr val="accent4"/>
                </a:solidFill>
                <a:latin typeface="Garamond" panose="02020404030301010803" pitchFamily="18" charset="0"/>
                <a:cs typeface="Aldhabi" panose="020B0604020202020204" pitchFamily="2" charset="-78"/>
              </a:rPr>
            </a:br>
            <a:r>
              <a:rPr lang="en-GB" sz="4000" b="1" dirty="0">
                <a:solidFill>
                  <a:schemeClr val="accent4"/>
                </a:solidFill>
                <a:latin typeface="Garamond" panose="02020404030301010803" pitchFamily="18" charset="0"/>
                <a:cs typeface="Aldhabi" panose="020B0604020202020204" pitchFamily="2" charset="-78"/>
              </a:rPr>
              <a:t>Parameter Estimation: MAP and Bayesian Inference</a:t>
            </a:r>
            <a:endParaRPr lang="en-IN" sz="4000" b="1" dirty="0">
              <a:solidFill>
                <a:schemeClr val="accent4"/>
              </a:solidFill>
              <a:latin typeface="Garamond" panose="02020404030301010803" pitchFamily="18" charset="0"/>
              <a:cs typeface="Aldhabi" panose="020B0604020202020204" pitchFamily="2" charset="-78"/>
            </a:endParaRPr>
          </a:p>
        </p:txBody>
      </p:sp>
      <p:sp>
        <p:nvSpPr>
          <p:cNvPr id="6" name="Subtitle 2">
            <a:extLst>
              <a:ext uri="{FF2B5EF4-FFF2-40B4-BE49-F238E27FC236}">
                <a16:creationId xmlns:a16="http://schemas.microsoft.com/office/drawing/2014/main" id="{095CB1F0-DC05-40CC-AF99-1753B7606508}"/>
              </a:ext>
            </a:extLst>
          </p:cNvPr>
          <p:cNvSpPr txBox="1">
            <a:spLocks/>
          </p:cNvSpPr>
          <p:nvPr/>
        </p:nvSpPr>
        <p:spPr>
          <a:xfrm>
            <a:off x="2955131" y="4375483"/>
            <a:ext cx="6281737" cy="820737"/>
          </a:xfrm>
          <a:prstGeom prst="rect">
            <a:avLst/>
          </a:prstGeom>
        </p:spPr>
        <p:txBody>
          <a:bodyPr vert="horz" lIns="91440" tIns="45720" rIns="91440" bIns="45720" rtlCol="0">
            <a:norm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IN" sz="3200">
                <a:solidFill>
                  <a:schemeClr val="accent4"/>
                </a:solidFill>
                <a:latin typeface="Garamond" panose="02020404030301010803" pitchFamily="18" charset="0"/>
              </a:rPr>
              <a:t>CSN-382   </a:t>
            </a:r>
            <a:endParaRPr lang="en-IN" sz="3200" dirty="0">
              <a:solidFill>
                <a:schemeClr val="accent4"/>
              </a:solidFill>
              <a:latin typeface="Garamond" panose="02020404030301010803" pitchFamily="18" charset="0"/>
            </a:endParaRPr>
          </a:p>
          <a:p>
            <a:pPr algn="ctr"/>
            <a:endParaRPr lang="en-IN" sz="3200" dirty="0">
              <a:solidFill>
                <a:schemeClr val="accent4"/>
              </a:solidFill>
              <a:latin typeface="Garamond" panose="02020404030301010803" pitchFamily="18" charset="0"/>
            </a:endParaRPr>
          </a:p>
        </p:txBody>
      </p:sp>
    </p:spTree>
    <p:extLst>
      <p:ext uri="{BB962C8B-B14F-4D97-AF65-F5344CB8AC3E}">
        <p14:creationId xmlns:p14="http://schemas.microsoft.com/office/powerpoint/2010/main" val="433224388"/>
      </p:ext>
    </p:extLst>
  </p:cSld>
  <p:clrMapOvr>
    <a:masterClrMapping/>
  </p:clrMapOvr>
  <mc:AlternateContent xmlns:mc="http://schemas.openxmlformats.org/markup-compatibility/2006" xmlns:p14="http://schemas.microsoft.com/office/powerpoint/2010/main">
    <mc:Choice Requires="p14">
      <p:transition spd="slow" p14:dur="2000" advTm="23882"/>
    </mc:Choice>
    <mc:Fallback xmlns="">
      <p:transition spd="slow" advTm="2388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736562-C407-49D1-B1BA-9A58BC142824}"/>
                  </a:ext>
                </a:extLst>
              </p:cNvPr>
              <p:cNvSpPr txBox="1"/>
              <p:nvPr/>
            </p:nvSpPr>
            <p:spPr>
              <a:xfrm>
                <a:off x="9398505" y="3015834"/>
                <a:ext cx="2542363" cy="32938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en-IN" i="1" smtClean="0">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𝜃</m:t>
                          </m:r>
                        </m:e>
                        <m:sup>
                          <m:nary>
                            <m:naryPr>
                              <m:chr m:val="∑"/>
                              <m:limLoc m:val="subSup"/>
                              <m:ctrlPr>
                                <a:rPr lang="en-IN" i="1" smtClean="0">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r>
                        <m:rPr>
                          <m:nor/>
                        </m:rPr>
                        <a:rPr lang="en-IN" dirty="0">
                          <a:solidFill>
                            <a:srgbClr val="0000FF"/>
                          </a:solidFill>
                        </a:rPr>
                        <m:t> </m:t>
                      </m:r>
                      <m:sSup>
                        <m:sSupPr>
                          <m:ctrlPr>
                            <a:rPr lang="en-IN" i="1">
                              <a:solidFill>
                                <a:srgbClr val="0000FF"/>
                              </a:solidFill>
                              <a:latin typeface="Cambria Math" panose="02040503050406030204" pitchFamily="18" charset="0"/>
                            </a:rPr>
                          </m:ctrlPr>
                        </m:sSupPr>
                        <m:e>
                          <m:r>
                            <a:rPr lang="en-IN" i="1">
                              <a:solidFill>
                                <a:srgbClr val="0000FF"/>
                              </a:solidFill>
                              <a:latin typeface="Cambria Math" panose="02040503050406030204" pitchFamily="18" charset="0"/>
                            </a:rPr>
                            <m:t>(1−</m:t>
                          </m:r>
                          <m:r>
                            <a:rPr lang="en-IN" i="1">
                              <a:solidFill>
                                <a:srgbClr val="0000FF"/>
                              </a:solidFill>
                              <a:latin typeface="Cambria Math" panose="02040503050406030204" pitchFamily="18" charset="0"/>
                            </a:rPr>
                            <m:t>𝜃</m:t>
                          </m:r>
                          <m:r>
                            <a:rPr lang="en-IN" i="1">
                              <a:solidFill>
                                <a:srgbClr val="0000FF"/>
                              </a:solidFill>
                              <a:latin typeface="Cambria Math" panose="02040503050406030204" pitchFamily="18" charset="0"/>
                            </a:rPr>
                            <m:t>)</m:t>
                          </m:r>
                        </m:e>
                        <m:sup>
                          <m:r>
                            <a:rPr lang="en-IN" b="0" i="1" smtClean="0">
                              <a:solidFill>
                                <a:srgbClr val="0000FF"/>
                              </a:solidFill>
                              <a:latin typeface="Cambria Math" panose="02040503050406030204" pitchFamily="18" charset="0"/>
                            </a:rPr>
                            <m:t>𝑁</m:t>
                          </m:r>
                          <m:r>
                            <a:rPr lang="en-IN" i="1">
                              <a:solidFill>
                                <a:srgbClr val="0000FF"/>
                              </a:solidFill>
                              <a:latin typeface="Cambria Math" panose="02040503050406030204" pitchFamily="18" charset="0"/>
                            </a:rPr>
                            <m:t>−</m:t>
                          </m:r>
                          <m:nary>
                            <m:naryPr>
                              <m:chr m:val="∑"/>
                              <m:limLoc m:val="subSup"/>
                              <m:ctrlPr>
                                <a:rPr lang="en-IN" i="1">
                                  <a:solidFill>
                                    <a:srgbClr val="0000FF"/>
                                  </a:solidFill>
                                  <a:latin typeface="Cambria Math" panose="02040503050406030204" pitchFamily="18" charset="0"/>
                                </a:rPr>
                              </m:ctrlPr>
                            </m:naryPr>
                            <m:sub>
                              <m:r>
                                <m:rPr>
                                  <m:brk m:alnAt="25"/>
                                </m:rPr>
                                <a:rPr lang="en-IN" i="1">
                                  <a:solidFill>
                                    <a:srgbClr val="0000FF"/>
                                  </a:solidFill>
                                  <a:latin typeface="Cambria Math" panose="02040503050406030204" pitchFamily="18" charset="0"/>
                                </a:rPr>
                                <m:t>𝑛</m:t>
                              </m:r>
                              <m:r>
                                <a:rPr lang="en-IN" i="1">
                                  <a:solidFill>
                                    <a:srgbClr val="0000FF"/>
                                  </a:solidFill>
                                  <a:latin typeface="Cambria Math" panose="02040503050406030204" pitchFamily="18" charset="0"/>
                                </a:rPr>
                                <m:t>=1</m:t>
                              </m:r>
                            </m:sub>
                            <m:sup>
                              <m:r>
                                <a:rPr lang="en-IN" i="1">
                                  <a:solidFill>
                                    <a:srgbClr val="0000FF"/>
                                  </a:solidFill>
                                  <a:latin typeface="Cambria Math" panose="02040503050406030204" pitchFamily="18" charset="0"/>
                                </a:rPr>
                                <m:t>𝑁</m:t>
                              </m:r>
                            </m:sup>
                            <m:e>
                              <m:sSub>
                                <m:sSubPr>
                                  <m:ctrlPr>
                                    <a:rPr lang="en-IN" i="1">
                                      <a:solidFill>
                                        <a:srgbClr val="0000FF"/>
                                      </a:solidFill>
                                      <a:latin typeface="Cambria Math" panose="02040503050406030204" pitchFamily="18" charset="0"/>
                                    </a:rPr>
                                  </m:ctrlPr>
                                </m:sSubPr>
                                <m:e>
                                  <m:r>
                                    <a:rPr lang="en-IN" i="1">
                                      <a:solidFill>
                                        <a:srgbClr val="0000FF"/>
                                      </a:solidFill>
                                      <a:latin typeface="Cambria Math" panose="02040503050406030204" pitchFamily="18" charset="0"/>
                                    </a:rPr>
                                    <m:t>𝑦</m:t>
                                  </m:r>
                                </m:e>
                                <m:sub>
                                  <m:r>
                                    <a:rPr lang="en-IN" i="1">
                                      <a:solidFill>
                                        <a:srgbClr val="0000FF"/>
                                      </a:solidFill>
                                      <a:latin typeface="Cambria Math" panose="02040503050406030204" pitchFamily="18" charset="0"/>
                                    </a:rPr>
                                    <m:t>𝑛</m:t>
                                  </m:r>
                                </m:sub>
                              </m:sSub>
                            </m:e>
                          </m:nary>
                        </m:sup>
                      </m:sSup>
                    </m:oMath>
                  </m:oMathPara>
                </a14:m>
                <a:endParaRPr lang="en-IN" dirty="0"/>
              </a:p>
            </p:txBody>
          </p:sp>
        </mc:Choice>
        <mc:Fallback xmlns="">
          <p:sp>
            <p:nvSpPr>
              <p:cNvPr id="6" name="TextBox 5">
                <a:extLst>
                  <a:ext uri="{FF2B5EF4-FFF2-40B4-BE49-F238E27FC236}">
                    <a16:creationId xmlns:a16="http://schemas.microsoft.com/office/drawing/2014/main" id="{D3736562-C407-49D1-B1BA-9A58BC142824}"/>
                  </a:ext>
                </a:extLst>
              </p:cNvPr>
              <p:cNvSpPr txBox="1">
                <a:spLocks noRot="1" noChangeAspect="1" noMove="1" noResize="1" noEditPoints="1" noAdjustHandles="1" noChangeArrowheads="1" noChangeShapeType="1" noTextEdit="1"/>
              </p:cNvSpPr>
              <p:nvPr/>
            </p:nvSpPr>
            <p:spPr>
              <a:xfrm>
                <a:off x="9398505" y="3015834"/>
                <a:ext cx="2542363" cy="329386"/>
              </a:xfrm>
              <a:prstGeom prst="rect">
                <a:avLst/>
              </a:prstGeom>
              <a:blipFill>
                <a:blip r:embed="rId5"/>
                <a:stretch>
                  <a:fillRect l="-5755" t="-105556" r="-3837" b="-133333"/>
                </a:stretch>
              </a:blipFill>
            </p:spPr>
            <p:txBody>
              <a:bodyPr/>
              <a:lstStyle/>
              <a:p>
                <a:r>
                  <a:rPr lang="en-IN">
                    <a:noFill/>
                  </a:rPr>
                  <a:t> </a:t>
                </a:r>
              </a:p>
            </p:txBody>
          </p:sp>
        </mc:Fallback>
      </mc:AlternateContent>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 An 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a:t>
                </a:r>
              </a:p>
              <a:p>
                <a:pPr>
                  <a:buFont typeface="Wingdings" panose="05000000000000000000" pitchFamily="2" charset="2"/>
                  <a:buChar char="§"/>
                </a:pPr>
                <a:r>
                  <a:rPr lang="en-IN" dirty="0">
                    <a:latin typeface="Abadi Extra Light" panose="020B0204020104020204" pitchFamily="34" charset="0"/>
                  </a:rPr>
                  <a:t>Bernoulli likelihood: </a:t>
                </a:r>
                <a14:m>
                  <m:oMath xmlns:m="http://schemas.openxmlformats.org/officeDocument/2006/math">
                    <m:r>
                      <a:rPr lang="en-IN" sz="2000" i="1">
                        <a:latin typeface="Cambria Math" panose="02040503050406030204" pitchFamily="18" charset="0"/>
                      </a:rPr>
                      <m:t>𝑝</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e>
                      <m:e>
                        <m:r>
                          <a:rPr lang="en-IN" sz="2000" i="1">
                            <a:latin typeface="Cambria Math" panose="02040503050406030204" pitchFamily="18" charset="0"/>
                          </a:rPr>
                          <m:t>𝜃</m:t>
                        </m:r>
                      </m:e>
                    </m:d>
                    <m:r>
                      <a:rPr lang="en-IN" sz="2000">
                        <a:latin typeface="Cambria Math" panose="02040503050406030204" pitchFamily="18" charset="0"/>
                      </a:rPr>
                      <m:t>=</m:t>
                    </m:r>
                    <m:r>
                      <m:rPr>
                        <m:sty m:val="p"/>
                      </m:rPr>
                      <a:rPr lang="en-IN" sz="2000">
                        <a:latin typeface="Cambria Math" panose="02040503050406030204" pitchFamily="18" charset="0"/>
                      </a:rPr>
                      <m:t>Bernoulli</m:t>
                    </m:r>
                    <m:d>
                      <m:dPr>
                        <m:ctrlPr>
                          <a:rPr lang="en-IN" sz="2000" i="1">
                            <a:latin typeface="Cambria Math" panose="02040503050406030204" pitchFamily="18" charset="0"/>
                          </a:rPr>
                        </m:ctrlPr>
                      </m:dPr>
                      <m:e>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m:rPr>
                                <m:sty m:val="p"/>
                              </m:rPr>
                              <a:rPr lang="en-IN" sz="2000">
                                <a:latin typeface="Cambria Math" panose="02040503050406030204" pitchFamily="18" charset="0"/>
                              </a:rPr>
                              <m:t>n</m:t>
                            </m:r>
                          </m:sub>
                        </m:sSub>
                      </m:e>
                      <m:e>
                        <m:r>
                          <a:rPr lang="en-IN" sz="2000" i="1">
                            <a:latin typeface="Cambria Math" panose="02040503050406030204" pitchFamily="18" charset="0"/>
                          </a:rPr>
                          <m:t>𝜃</m:t>
                        </m:r>
                      </m:e>
                    </m:d>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oMath>
                </a14:m>
                <a:endParaRPr lang="en-IN" sz="2000" dirty="0"/>
              </a:p>
              <a:p>
                <a:pPr>
                  <a:buFont typeface="Wingdings" panose="05000000000000000000" pitchFamily="2" charset="2"/>
                  <a:buChar char="§"/>
                </a:pPr>
                <a:r>
                  <a:rPr lang="en-GB" dirty="0">
                    <a:latin typeface="Abadi Extra Light" panose="020B0204020104020204" pitchFamily="34" charset="0"/>
                  </a:rPr>
                  <a:t>Beta prior: </a:t>
                </a:r>
                <a14:m>
                  <m:oMath xmlns:m="http://schemas.openxmlformats.org/officeDocument/2006/math">
                    <m:r>
                      <a:rPr lang="en-IN" sz="2000" i="1">
                        <a:latin typeface="Cambria Math" panose="02040503050406030204" pitchFamily="18" charset="0"/>
                      </a:rPr>
                      <m:t>𝑝</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d>
                    <m:r>
                      <a:rPr lang="en-IN" sz="2000" i="1">
                        <a:latin typeface="Cambria Math" panose="02040503050406030204" pitchFamily="18" charset="0"/>
                      </a:rPr>
                      <m:t>=</m:t>
                    </m:r>
                    <m:r>
                      <m:rPr>
                        <m:sty m:val="p"/>
                      </m:rPr>
                      <a:rPr lang="en-IN" sz="2000" b="0" i="0" smtClean="0">
                        <a:latin typeface="Cambria Math" panose="02040503050406030204" pitchFamily="18" charset="0"/>
                      </a:rPr>
                      <m:t>Beta</m:t>
                    </m:r>
                    <m:d>
                      <m:dPr>
                        <m:ctrlPr>
                          <a:rPr lang="en-IN" sz="2000" b="0" i="1" smtClean="0">
                            <a:latin typeface="Cambria Math" panose="02040503050406030204" pitchFamily="18" charset="0"/>
                          </a:rPr>
                        </m:ctrlPr>
                      </m:dPr>
                      <m:e>
                        <m:r>
                          <a:rPr lang="en-IN" sz="2000" b="0" i="1" smtClean="0">
                            <a:latin typeface="Cambria Math" panose="02040503050406030204" pitchFamily="18" charset="0"/>
                          </a:rPr>
                          <m:t>𝜃</m:t>
                        </m:r>
                      </m:e>
                      <m:e>
                        <m:r>
                          <a:rPr lang="en-IN" sz="2000" b="0" i="1" smtClean="0">
                            <a:latin typeface="Cambria Math" panose="02040503050406030204" pitchFamily="18" charset="0"/>
                          </a:rPr>
                          <m:t>𝛼</m:t>
                        </m:r>
                        <m:r>
                          <a:rPr lang="en-IN" sz="2000" b="0" i="1" smtClean="0">
                            <a:latin typeface="Cambria Math" panose="02040503050406030204" pitchFamily="18" charset="0"/>
                          </a:rPr>
                          <m:t>, </m:t>
                        </m:r>
                        <m:r>
                          <a:rPr lang="en-IN" sz="2000" b="0" i="1" smtClean="0">
                            <a:latin typeface="Cambria Math" panose="02040503050406030204" pitchFamily="18" charset="0"/>
                          </a:rPr>
                          <m:t>𝛽</m:t>
                        </m:r>
                      </m:e>
                    </m:d>
                    <m:r>
                      <a:rPr lang="en-IN" sz="2000" b="0" i="1" smtClean="0">
                        <a:latin typeface="Cambria Math" panose="02040503050406030204" pitchFamily="18" charset="0"/>
                      </a:rPr>
                      <m:t>= </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r>
                      <a:rPr lang="en-IN" sz="2000" i="1">
                        <a:latin typeface="Cambria Math" panose="02040503050406030204" pitchFamily="18" charset="0"/>
                      </a:rPr>
                      <m:t> </m:t>
                    </m:r>
                  </m:oMath>
                </a14:m>
                <a:endParaRPr lang="en-IN" sz="2000" dirty="0"/>
              </a:p>
              <a:p>
                <a:pPr>
                  <a:buFont typeface="Wingdings" panose="05000000000000000000" pitchFamily="2" charset="2"/>
                  <a:buChar char="§"/>
                </a:pPr>
                <a:r>
                  <a:rPr lang="en-GB" dirty="0">
                    <a:latin typeface="Abadi Extra Light" panose="020B0204020104020204" pitchFamily="34" charset="0"/>
                  </a:rPr>
                  <a:t>The posterior can be computed as </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6"/>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10</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6A4756-B0BA-4820-AE7E-5D207C17E467}"/>
                  </a:ext>
                </a:extLst>
              </p:cNvPr>
              <p:cNvSpPr txBox="1"/>
              <p:nvPr/>
            </p:nvSpPr>
            <p:spPr>
              <a:xfrm>
                <a:off x="186138" y="3429000"/>
                <a:ext cx="6505820" cy="857286"/>
              </a:xfrm>
              <a:prstGeom prst="rect">
                <a:avLst/>
              </a:prstGeom>
              <a:noFill/>
            </p:spPr>
            <p:txBody>
              <a:bodyPr wrap="none" lIns="0" tIns="0" rIns="0" bIns="0" rtlCol="0">
                <a:spAutoFit/>
              </a:bodyPr>
              <a:lstStyle/>
              <a:p>
                <a14:m>
                  <m:oMath xmlns:m="http://schemas.openxmlformats.org/officeDocument/2006/math">
                    <m:r>
                      <a:rPr lang="en-IN" sz="3200" b="0" i="1" smtClean="0">
                        <a:latin typeface="Cambria Math" panose="02040503050406030204" pitchFamily="18" charset="0"/>
                      </a:rPr>
                      <m:t>𝑝</m:t>
                    </m:r>
                    <m:d>
                      <m:dPr>
                        <m:ctrlPr>
                          <a:rPr lang="en-IN" sz="3200" b="0" i="1" smtClean="0">
                            <a:latin typeface="Cambria Math" panose="02040503050406030204" pitchFamily="18" charset="0"/>
                          </a:rPr>
                        </m:ctrlPr>
                      </m:dPr>
                      <m:e>
                        <m:r>
                          <a:rPr lang="en-IN" sz="3200" b="0" i="1" smtClean="0">
                            <a:latin typeface="Cambria Math" panose="02040503050406030204" pitchFamily="18" charset="0"/>
                          </a:rPr>
                          <m:t>𝜃</m:t>
                        </m:r>
                      </m:e>
                      <m:e>
                        <m:r>
                          <a:rPr lang="en-IN" sz="3200" b="1" i="1" smtClean="0">
                            <a:latin typeface="Cambria Math" panose="02040503050406030204" pitchFamily="18" charset="0"/>
                          </a:rPr>
                          <m:t>𝒚</m:t>
                        </m:r>
                      </m:e>
                    </m:d>
                    <m:r>
                      <a:rPr lang="en-IN" sz="3200" b="0" i="1" smtClean="0">
                        <a:latin typeface="Cambria Math" panose="02040503050406030204" pitchFamily="18" charset="0"/>
                      </a:rPr>
                      <m:t>= </m:t>
                    </m:r>
                    <m:f>
                      <m:fPr>
                        <m:ctrlPr>
                          <a:rPr lang="en-IN" sz="3200" b="0" i="1" smtClean="0">
                            <a:latin typeface="Cambria Math" panose="02040503050406030204" pitchFamily="18" charset="0"/>
                          </a:rPr>
                        </m:ctrlPr>
                      </m:fPr>
                      <m:num>
                        <m:r>
                          <a:rPr lang="en-IN" sz="3200" b="0" i="1" smtClean="0">
                            <a:solidFill>
                              <a:srgbClr val="33CC33"/>
                            </a:solidFill>
                            <a:latin typeface="Cambria Math" panose="02040503050406030204" pitchFamily="18" charset="0"/>
                          </a:rPr>
                          <m:t>𝑝</m:t>
                        </m:r>
                        <m:d>
                          <m:dPr>
                            <m:ctrlPr>
                              <a:rPr lang="en-IN" sz="3200" b="0" i="1" smtClean="0">
                                <a:solidFill>
                                  <a:srgbClr val="33CC33"/>
                                </a:solidFill>
                                <a:latin typeface="Cambria Math" panose="02040503050406030204" pitchFamily="18" charset="0"/>
                              </a:rPr>
                            </m:ctrlPr>
                          </m:dPr>
                          <m:e>
                            <m:r>
                              <a:rPr lang="en-IN" sz="3200" b="0" i="1" smtClean="0">
                                <a:solidFill>
                                  <a:srgbClr val="33CC33"/>
                                </a:solidFill>
                                <a:latin typeface="Cambria Math" panose="02040503050406030204" pitchFamily="18" charset="0"/>
                              </a:rPr>
                              <m:t>𝜃</m:t>
                            </m:r>
                          </m:e>
                        </m:d>
                        <m:r>
                          <a:rPr lang="en-IN" sz="3200" b="0" i="1" smtClean="0">
                            <a:solidFill>
                              <a:srgbClr val="0000FF"/>
                            </a:solidFill>
                            <a:latin typeface="Cambria Math" panose="02040503050406030204" pitchFamily="18" charset="0"/>
                          </a:rPr>
                          <m:t>𝑝</m:t>
                        </m:r>
                        <m:r>
                          <a:rPr lang="en-IN" sz="3200" b="0" i="1" smtClean="0">
                            <a:solidFill>
                              <a:srgbClr val="0000FF"/>
                            </a:solidFill>
                            <a:latin typeface="Cambria Math" panose="02040503050406030204" pitchFamily="18" charset="0"/>
                          </a:rPr>
                          <m:t>(</m:t>
                        </m:r>
                        <m:r>
                          <a:rPr lang="en-IN" sz="3200" b="1" i="1" smtClean="0">
                            <a:solidFill>
                              <a:srgbClr val="0000FF"/>
                            </a:solidFill>
                            <a:latin typeface="Cambria Math" panose="02040503050406030204" pitchFamily="18" charset="0"/>
                          </a:rPr>
                          <m:t>𝒚</m:t>
                        </m:r>
                        <m:r>
                          <a:rPr lang="en-IN" sz="3200" b="0" i="1" smtClean="0">
                            <a:solidFill>
                              <a:srgbClr val="0000FF"/>
                            </a:solidFill>
                            <a:latin typeface="Cambria Math" panose="02040503050406030204" pitchFamily="18" charset="0"/>
                          </a:rPr>
                          <m:t>|</m:t>
                        </m:r>
                        <m:r>
                          <a:rPr lang="en-IN" sz="3200" b="0" i="1" smtClean="0">
                            <a:solidFill>
                              <a:srgbClr val="0000FF"/>
                            </a:solidFill>
                            <a:latin typeface="Cambria Math" panose="02040503050406030204" pitchFamily="18" charset="0"/>
                          </a:rPr>
                          <m:t>𝜃</m:t>
                        </m:r>
                        <m:r>
                          <a:rPr lang="en-IN" sz="3200" b="0" i="1" smtClean="0">
                            <a:solidFill>
                              <a:srgbClr val="0000FF"/>
                            </a:solidFill>
                            <a:latin typeface="Cambria Math" panose="02040503050406030204" pitchFamily="18" charset="0"/>
                          </a:rPr>
                          <m:t>)</m:t>
                        </m:r>
                      </m:num>
                      <m:den>
                        <m:r>
                          <a:rPr lang="en-IN" sz="3200" b="0" i="1" smtClean="0">
                            <a:latin typeface="Cambria Math" panose="02040503050406030204" pitchFamily="18" charset="0"/>
                          </a:rPr>
                          <m:t>𝑝</m:t>
                        </m:r>
                        <m:r>
                          <a:rPr lang="en-IN" sz="3200" b="0" i="1" smtClean="0">
                            <a:latin typeface="Cambria Math" panose="02040503050406030204" pitchFamily="18" charset="0"/>
                          </a:rPr>
                          <m:t>(</m:t>
                        </m:r>
                        <m:r>
                          <a:rPr lang="en-IN" sz="3200" b="1" i="1" smtClean="0">
                            <a:latin typeface="Cambria Math" panose="02040503050406030204" pitchFamily="18" charset="0"/>
                          </a:rPr>
                          <m:t>𝒚</m:t>
                        </m:r>
                        <m:r>
                          <a:rPr lang="en-IN" sz="3200" b="0" i="1" smtClean="0">
                            <a:latin typeface="Cambria Math" panose="02040503050406030204" pitchFamily="18" charset="0"/>
                          </a:rPr>
                          <m:t>)</m:t>
                        </m:r>
                      </m:den>
                    </m:f>
                    <m:r>
                      <a:rPr lang="en-IN" sz="3200" b="0" i="0" smtClean="0">
                        <a:latin typeface="Cambria Math" panose="02040503050406030204" pitchFamily="18" charset="0"/>
                      </a:rPr>
                      <m:t>=</m:t>
                    </m:r>
                  </m:oMath>
                </a14:m>
                <a:r>
                  <a:rPr lang="en-IN" sz="3200" dirty="0"/>
                  <a:t> </a:t>
                </a:r>
                <a14:m>
                  <m:oMath xmlns:m="http://schemas.openxmlformats.org/officeDocument/2006/math">
                    <m:f>
                      <m:fPr>
                        <m:ctrlPr>
                          <a:rPr lang="en-IN" sz="3200" i="1" smtClean="0">
                            <a:latin typeface="Cambria Math" panose="02040503050406030204" pitchFamily="18" charset="0"/>
                          </a:rPr>
                        </m:ctrlPr>
                      </m:fPr>
                      <m:num>
                        <m:r>
                          <a:rPr lang="en-IN" sz="3200" i="1" smtClean="0">
                            <a:solidFill>
                              <a:srgbClr val="00B050"/>
                            </a:solidFill>
                            <a:latin typeface="Cambria Math" panose="02040503050406030204" pitchFamily="18" charset="0"/>
                          </a:rPr>
                          <m:t>𝑝</m:t>
                        </m:r>
                        <m:d>
                          <m:dPr>
                            <m:ctrlPr>
                              <a:rPr lang="en-IN" sz="3200" i="1">
                                <a:solidFill>
                                  <a:srgbClr val="00B050"/>
                                </a:solidFill>
                                <a:latin typeface="Cambria Math" panose="02040503050406030204" pitchFamily="18" charset="0"/>
                              </a:rPr>
                            </m:ctrlPr>
                          </m:dPr>
                          <m:e>
                            <m:r>
                              <a:rPr lang="en-IN" sz="3200" i="1">
                                <a:solidFill>
                                  <a:srgbClr val="00B050"/>
                                </a:solidFill>
                                <a:latin typeface="Cambria Math" panose="02040503050406030204" pitchFamily="18" charset="0"/>
                              </a:rPr>
                              <m:t>𝜃</m:t>
                            </m:r>
                          </m:e>
                        </m:d>
                        <m:nary>
                          <m:naryPr>
                            <m:chr m:val="∏"/>
                            <m:limLoc m:val="subSup"/>
                            <m:ctrlPr>
                              <a:rPr lang="en-IN" sz="3200" i="1" smtClean="0">
                                <a:solidFill>
                                  <a:srgbClr val="0000FF"/>
                                </a:solidFill>
                                <a:latin typeface="Cambria Math" panose="02040503050406030204" pitchFamily="18" charset="0"/>
                              </a:rPr>
                            </m:ctrlPr>
                          </m:naryPr>
                          <m:sub>
                            <m:r>
                              <m:rPr>
                                <m:brk m:alnAt="25"/>
                              </m:rPr>
                              <a:rPr lang="en-IN" sz="3200" i="1">
                                <a:solidFill>
                                  <a:srgbClr val="0000FF"/>
                                </a:solidFill>
                                <a:latin typeface="Cambria Math" panose="02040503050406030204" pitchFamily="18" charset="0"/>
                              </a:rPr>
                              <m:t>𝑛</m:t>
                            </m:r>
                            <m:r>
                              <a:rPr lang="en-IN" sz="3200" i="1">
                                <a:solidFill>
                                  <a:srgbClr val="0000FF"/>
                                </a:solidFill>
                                <a:latin typeface="Cambria Math" panose="02040503050406030204" pitchFamily="18" charset="0"/>
                              </a:rPr>
                              <m:t>=1</m:t>
                            </m:r>
                          </m:sub>
                          <m:sup>
                            <m:r>
                              <a:rPr lang="en-IN" sz="3200" i="1">
                                <a:solidFill>
                                  <a:srgbClr val="0000FF"/>
                                </a:solidFill>
                                <a:latin typeface="Cambria Math" panose="02040503050406030204" pitchFamily="18" charset="0"/>
                              </a:rPr>
                              <m:t>𝑁</m:t>
                            </m:r>
                          </m:sup>
                          <m:e>
                            <m:r>
                              <a:rPr lang="en-IN" sz="3200" i="1">
                                <a:solidFill>
                                  <a:srgbClr val="0000FF"/>
                                </a:solidFill>
                                <a:latin typeface="Cambria Math" panose="02040503050406030204" pitchFamily="18" charset="0"/>
                              </a:rPr>
                              <m:t>𝑝</m:t>
                            </m:r>
                            <m:r>
                              <a:rPr lang="en-IN" sz="3200" i="1">
                                <a:solidFill>
                                  <a:srgbClr val="0000FF"/>
                                </a:solidFill>
                                <a:latin typeface="Cambria Math" panose="02040503050406030204" pitchFamily="18" charset="0"/>
                              </a:rPr>
                              <m:t>(</m:t>
                            </m:r>
                            <m:sSub>
                              <m:sSubPr>
                                <m:ctrlPr>
                                  <a:rPr lang="en-IN" sz="3200" i="1">
                                    <a:solidFill>
                                      <a:srgbClr val="0000FF"/>
                                    </a:solidFill>
                                    <a:latin typeface="Cambria Math" panose="02040503050406030204" pitchFamily="18" charset="0"/>
                                  </a:rPr>
                                </m:ctrlPr>
                              </m:sSubPr>
                              <m:e>
                                <m:r>
                                  <a:rPr lang="en-IN" sz="3200" i="1">
                                    <a:solidFill>
                                      <a:srgbClr val="0000FF"/>
                                    </a:solidFill>
                                    <a:latin typeface="Cambria Math" panose="02040503050406030204" pitchFamily="18" charset="0"/>
                                  </a:rPr>
                                  <m:t>𝑦</m:t>
                                </m:r>
                              </m:e>
                              <m:sub>
                                <m:r>
                                  <a:rPr lang="en-IN" sz="3200" i="1">
                                    <a:solidFill>
                                      <a:srgbClr val="0000FF"/>
                                    </a:solidFill>
                                    <a:latin typeface="Cambria Math" panose="02040503050406030204" pitchFamily="18" charset="0"/>
                                  </a:rPr>
                                  <m:t>𝑛</m:t>
                                </m:r>
                              </m:sub>
                            </m:sSub>
                            <m:r>
                              <a:rPr lang="en-IN" sz="3200" i="1">
                                <a:solidFill>
                                  <a:srgbClr val="0000FF"/>
                                </a:solidFill>
                                <a:latin typeface="Cambria Math" panose="02040503050406030204" pitchFamily="18" charset="0"/>
                              </a:rPr>
                              <m:t>|</m:t>
                            </m:r>
                            <m:r>
                              <a:rPr lang="en-IN" sz="3200" i="1">
                                <a:solidFill>
                                  <a:srgbClr val="0000FF"/>
                                </a:solidFill>
                                <a:latin typeface="Cambria Math" panose="02040503050406030204" pitchFamily="18" charset="0"/>
                              </a:rPr>
                              <m:t>𝜃</m:t>
                            </m:r>
                            <m:r>
                              <a:rPr lang="en-IN" sz="3200" i="1">
                                <a:solidFill>
                                  <a:srgbClr val="0000FF"/>
                                </a:solidFill>
                                <a:latin typeface="Cambria Math" panose="02040503050406030204" pitchFamily="18" charset="0"/>
                              </a:rPr>
                              <m:t>)</m:t>
                            </m:r>
                          </m:e>
                        </m:nary>
                      </m:num>
                      <m:den>
                        <m:r>
                          <a:rPr lang="en-IN" sz="3200" i="1">
                            <a:latin typeface="Cambria Math" panose="02040503050406030204" pitchFamily="18" charset="0"/>
                          </a:rPr>
                          <m:t>𝑝</m:t>
                        </m:r>
                        <m:r>
                          <a:rPr lang="en-IN" sz="3200" i="1">
                            <a:latin typeface="Cambria Math" panose="02040503050406030204" pitchFamily="18" charset="0"/>
                          </a:rPr>
                          <m:t>(</m:t>
                        </m:r>
                        <m:r>
                          <a:rPr lang="en-IN" sz="3200" b="1" i="1">
                            <a:latin typeface="Cambria Math" panose="02040503050406030204" pitchFamily="18" charset="0"/>
                          </a:rPr>
                          <m:t>𝒚</m:t>
                        </m:r>
                        <m:r>
                          <a:rPr lang="en-IN" sz="3200" i="1">
                            <a:latin typeface="Cambria Math" panose="02040503050406030204" pitchFamily="18" charset="0"/>
                          </a:rPr>
                          <m:t>)</m:t>
                        </m:r>
                      </m:den>
                    </m:f>
                  </m:oMath>
                </a14:m>
                <a:endParaRPr lang="en-IN" sz="3200" dirty="0"/>
              </a:p>
            </p:txBody>
          </p:sp>
        </mc:Choice>
        <mc:Fallback xmlns="">
          <p:sp>
            <p:nvSpPr>
              <p:cNvPr id="17" name="TextBox 16">
                <a:extLst>
                  <a:ext uri="{FF2B5EF4-FFF2-40B4-BE49-F238E27FC236}">
                    <a16:creationId xmlns:a16="http://schemas.microsoft.com/office/drawing/2014/main" id="{7D6A4756-B0BA-4820-AE7E-5D207C17E467}"/>
                  </a:ext>
                </a:extLst>
              </p:cNvPr>
              <p:cNvSpPr txBox="1">
                <a:spLocks noRot="1" noChangeAspect="1" noMove="1" noResize="1" noEditPoints="1" noAdjustHandles="1" noChangeArrowheads="1" noChangeShapeType="1" noTextEdit="1"/>
              </p:cNvSpPr>
              <p:nvPr/>
            </p:nvSpPr>
            <p:spPr>
              <a:xfrm>
                <a:off x="186138" y="3429000"/>
                <a:ext cx="6505820" cy="8572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A16D053-8B90-4010-8E7D-6542356367ED}"/>
                  </a:ext>
                </a:extLst>
              </p:cNvPr>
              <p:cNvSpPr txBox="1"/>
              <p:nvPr/>
            </p:nvSpPr>
            <p:spPr>
              <a:xfrm>
                <a:off x="6952933" y="3506168"/>
                <a:ext cx="4732931" cy="782394"/>
              </a:xfrm>
              <a:prstGeom prst="rect">
                <a:avLst/>
              </a:prstGeom>
              <a:noFill/>
            </p:spPr>
            <p:txBody>
              <a:bodyPr wrap="square" lIns="0" tIns="0" rIns="0" bIns="0" rtlCol="0">
                <a:spAutoFit/>
              </a:bodyPr>
              <a:lstStyle/>
              <a:p>
                <a:r>
                  <a:rPr lang="en-IN" sz="2000" b="0" dirty="0"/>
                  <a:t> </a:t>
                </a:r>
                <a14:m>
                  <m:oMath xmlns:m="http://schemas.openxmlformats.org/officeDocument/2006/math">
                    <m:r>
                      <a:rPr lang="en-IN" sz="2000" b="0" i="1" smtClean="0">
                        <a:latin typeface="Cambria Math" panose="02040503050406030204" pitchFamily="18" charset="0"/>
                      </a:rPr>
                      <m:t>=</m:t>
                    </m:r>
                    <m:f>
                      <m:fPr>
                        <m:ctrlPr>
                          <a:rPr lang="en-IN" sz="2000" i="1" smtClean="0">
                            <a:latin typeface="Cambria Math" panose="02040503050406030204" pitchFamily="18" charset="0"/>
                          </a:rPr>
                        </m:ctrlPr>
                      </m:fPr>
                      <m:num>
                        <m:f>
                          <m:fPr>
                            <m:ctrlPr>
                              <a:rPr lang="en-IN" sz="2000" i="1" smtClean="0">
                                <a:solidFill>
                                  <a:srgbClr val="00B050"/>
                                </a:solidFill>
                                <a:latin typeface="Cambria Math" panose="02040503050406030204" pitchFamily="18" charset="0"/>
                              </a:rPr>
                            </m:ctrlPr>
                          </m:fPr>
                          <m:num>
                            <m:r>
                              <m:rPr>
                                <m:sty m:val="p"/>
                              </m:rPr>
                              <a:rPr lang="en-IN" sz="2000">
                                <a:solidFill>
                                  <a:srgbClr val="00B050"/>
                                </a:solidFill>
                                <a:latin typeface="Cambria Math" panose="02040503050406030204" pitchFamily="18" charset="0"/>
                              </a:rPr>
                              <m:t>Γ</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m:t>
                            </m:r>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m:t>
                            </m:r>
                          </m:num>
                          <m:den>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𝛼</m:t>
                                </m:r>
                              </m:e>
                            </m:d>
                            <m:r>
                              <m:rPr>
                                <m:sty m:val="p"/>
                              </m:rPr>
                              <a:rPr lang="en-IN" sz="2000">
                                <a:solidFill>
                                  <a:srgbClr val="00B050"/>
                                </a:solidFill>
                                <a:latin typeface="Cambria Math" panose="02040503050406030204" pitchFamily="18" charset="0"/>
                              </a:rPr>
                              <m:t>Γ</m:t>
                            </m:r>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𝛽</m:t>
                                </m:r>
                              </m:e>
                            </m:d>
                          </m:den>
                        </m:f>
                        <m:r>
                          <a:rPr lang="en-IN" sz="2000" i="1">
                            <a:solidFill>
                              <a:srgbClr val="00B050"/>
                            </a:solidFill>
                            <a:latin typeface="Cambria Math" panose="02040503050406030204" pitchFamily="18" charset="0"/>
                          </a:rPr>
                          <m:t> </m:t>
                        </m:r>
                        <m:sSup>
                          <m:sSupPr>
                            <m:ctrlPr>
                              <a:rPr lang="en-IN" sz="2000" i="1">
                                <a:solidFill>
                                  <a:srgbClr val="00B050"/>
                                </a:solidFill>
                                <a:latin typeface="Cambria Math" panose="02040503050406030204" pitchFamily="18" charset="0"/>
                              </a:rPr>
                            </m:ctrlPr>
                          </m:sSupPr>
                          <m:e>
                            <m:r>
                              <a:rPr lang="en-IN" sz="2000" i="1">
                                <a:solidFill>
                                  <a:srgbClr val="00B050"/>
                                </a:solidFill>
                                <a:latin typeface="Cambria Math" panose="02040503050406030204" pitchFamily="18" charset="0"/>
                              </a:rPr>
                              <m:t>𝜃</m:t>
                            </m:r>
                          </m:e>
                          <m:sup>
                            <m:r>
                              <a:rPr lang="en-IN" sz="2000" i="1">
                                <a:solidFill>
                                  <a:srgbClr val="00B050"/>
                                </a:solidFill>
                                <a:latin typeface="Cambria Math" panose="02040503050406030204" pitchFamily="18" charset="0"/>
                              </a:rPr>
                              <m:t>𝛼</m:t>
                            </m:r>
                            <m:r>
                              <a:rPr lang="en-IN" sz="2000" i="1">
                                <a:solidFill>
                                  <a:srgbClr val="00B050"/>
                                </a:solidFill>
                                <a:latin typeface="Cambria Math" panose="02040503050406030204" pitchFamily="18" charset="0"/>
                              </a:rPr>
                              <m:t>−1</m:t>
                            </m:r>
                          </m:sup>
                        </m:sSup>
                        <m:sSup>
                          <m:sSupPr>
                            <m:ctrlPr>
                              <a:rPr lang="en-IN" sz="2000" i="1">
                                <a:solidFill>
                                  <a:srgbClr val="00B050"/>
                                </a:solidFill>
                                <a:latin typeface="Cambria Math" panose="02040503050406030204" pitchFamily="18" charset="0"/>
                              </a:rPr>
                            </m:ctrlPr>
                          </m:sSupPr>
                          <m:e>
                            <m:d>
                              <m:dPr>
                                <m:ctrlPr>
                                  <a:rPr lang="en-IN" sz="2000" i="1">
                                    <a:solidFill>
                                      <a:srgbClr val="00B050"/>
                                    </a:solidFill>
                                    <a:latin typeface="Cambria Math" panose="02040503050406030204" pitchFamily="18" charset="0"/>
                                  </a:rPr>
                                </m:ctrlPr>
                              </m:dPr>
                              <m:e>
                                <m:r>
                                  <a:rPr lang="en-IN" sz="2000" i="1">
                                    <a:solidFill>
                                      <a:srgbClr val="00B050"/>
                                    </a:solidFill>
                                    <a:latin typeface="Cambria Math" panose="02040503050406030204" pitchFamily="18" charset="0"/>
                                  </a:rPr>
                                  <m:t>1−</m:t>
                                </m:r>
                                <m:r>
                                  <a:rPr lang="en-IN" sz="2000" i="1">
                                    <a:solidFill>
                                      <a:srgbClr val="00B050"/>
                                    </a:solidFill>
                                    <a:latin typeface="Cambria Math" panose="02040503050406030204" pitchFamily="18" charset="0"/>
                                  </a:rPr>
                                  <m:t>𝜃</m:t>
                                </m:r>
                              </m:e>
                            </m:d>
                          </m:e>
                          <m:sup>
                            <m:r>
                              <a:rPr lang="en-IN" sz="2000" i="1">
                                <a:solidFill>
                                  <a:srgbClr val="00B050"/>
                                </a:solidFill>
                                <a:latin typeface="Cambria Math" panose="02040503050406030204" pitchFamily="18" charset="0"/>
                              </a:rPr>
                              <m:t>𝛽</m:t>
                            </m:r>
                            <m:r>
                              <a:rPr lang="en-IN" sz="2000" i="1">
                                <a:solidFill>
                                  <a:srgbClr val="00B050"/>
                                </a:solidFill>
                                <a:latin typeface="Cambria Math" panose="02040503050406030204" pitchFamily="18" charset="0"/>
                              </a:rPr>
                              <m:t>−1 </m:t>
                            </m:r>
                          </m:sup>
                        </m:sSup>
                        <m:nary>
                          <m:naryPr>
                            <m:chr m:val="∏"/>
                            <m:limLoc m:val="subSup"/>
                            <m:ctrlPr>
                              <a:rPr lang="en-IN" sz="2000" i="1" smtClean="0">
                                <a:solidFill>
                                  <a:srgbClr val="0000FF"/>
                                </a:solidFill>
                                <a:latin typeface="Cambria Math" panose="02040503050406030204" pitchFamily="18" charset="0"/>
                              </a:rPr>
                            </m:ctrlPr>
                          </m:naryPr>
                          <m:sub>
                            <m:r>
                              <m:rPr>
                                <m:brk m:alnAt="25"/>
                              </m:rPr>
                              <a:rPr lang="en-IN" sz="2000" i="1">
                                <a:solidFill>
                                  <a:srgbClr val="0000FF"/>
                                </a:solidFill>
                                <a:latin typeface="Cambria Math" panose="02040503050406030204" pitchFamily="18" charset="0"/>
                              </a:rPr>
                              <m:t>𝑛</m:t>
                            </m:r>
                            <m:r>
                              <a:rPr lang="en-IN" sz="2000" i="1">
                                <a:solidFill>
                                  <a:srgbClr val="0000FF"/>
                                </a:solidFill>
                                <a:latin typeface="Cambria Math" panose="02040503050406030204" pitchFamily="18" charset="0"/>
                              </a:rPr>
                              <m:t>=1</m:t>
                            </m:r>
                          </m:sub>
                          <m:sup>
                            <m:r>
                              <a:rPr lang="en-IN" sz="2000" i="1">
                                <a:solidFill>
                                  <a:srgbClr val="0000FF"/>
                                </a:solidFill>
                                <a:latin typeface="Cambria Math" panose="02040503050406030204" pitchFamily="18" charset="0"/>
                              </a:rPr>
                              <m:t>𝑁</m:t>
                            </m:r>
                          </m:sup>
                          <m:e>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𝜃</m:t>
                                </m:r>
                              </m:e>
                              <m:sup>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r>
                              <m:rPr>
                                <m:nor/>
                              </m:rPr>
                              <a:rPr lang="en-IN" sz="2000" dirty="0">
                                <a:solidFill>
                                  <a:srgbClr val="0000FF"/>
                                </a:solidFill>
                              </a:rPr>
                              <m:t> </m:t>
                            </m:r>
                            <m:sSup>
                              <m:sSupPr>
                                <m:ctrlPr>
                                  <a:rPr lang="en-IN" sz="2000" i="1">
                                    <a:solidFill>
                                      <a:srgbClr val="0000FF"/>
                                    </a:solidFill>
                                    <a:latin typeface="Cambria Math" panose="02040503050406030204" pitchFamily="18" charset="0"/>
                                  </a:rPr>
                                </m:ctrlPr>
                              </m:sSupPr>
                              <m:e>
                                <m:r>
                                  <a:rPr lang="en-IN" sz="2000" i="1">
                                    <a:solidFill>
                                      <a:srgbClr val="0000FF"/>
                                    </a:solidFill>
                                    <a:latin typeface="Cambria Math" panose="02040503050406030204" pitchFamily="18" charset="0"/>
                                  </a:rPr>
                                  <m:t>(1−</m:t>
                                </m:r>
                                <m:r>
                                  <a:rPr lang="en-IN" sz="2000" i="1">
                                    <a:solidFill>
                                      <a:srgbClr val="0000FF"/>
                                    </a:solidFill>
                                    <a:latin typeface="Cambria Math" panose="02040503050406030204" pitchFamily="18" charset="0"/>
                                  </a:rPr>
                                  <m:t>𝜃</m:t>
                                </m:r>
                                <m:r>
                                  <a:rPr lang="en-IN" sz="2000" i="1">
                                    <a:solidFill>
                                      <a:srgbClr val="0000FF"/>
                                    </a:solidFill>
                                    <a:latin typeface="Cambria Math" panose="02040503050406030204" pitchFamily="18" charset="0"/>
                                  </a:rPr>
                                  <m:t>)</m:t>
                                </m:r>
                              </m:e>
                              <m:sup>
                                <m:r>
                                  <a:rPr lang="en-IN" sz="2000" i="1">
                                    <a:solidFill>
                                      <a:srgbClr val="0000FF"/>
                                    </a:solidFill>
                                    <a:latin typeface="Cambria Math" panose="02040503050406030204" pitchFamily="18" charset="0"/>
                                  </a:rPr>
                                  <m:t>1−</m:t>
                                </m:r>
                                <m:sSub>
                                  <m:sSubPr>
                                    <m:ctrlPr>
                                      <a:rPr lang="en-IN" sz="2000" i="1">
                                        <a:solidFill>
                                          <a:srgbClr val="0000FF"/>
                                        </a:solidFill>
                                        <a:latin typeface="Cambria Math" panose="02040503050406030204" pitchFamily="18" charset="0"/>
                                      </a:rPr>
                                    </m:ctrlPr>
                                  </m:sSubPr>
                                  <m:e>
                                    <m:r>
                                      <a:rPr lang="en-IN" sz="2000" i="1">
                                        <a:solidFill>
                                          <a:srgbClr val="0000FF"/>
                                        </a:solidFill>
                                        <a:latin typeface="Cambria Math" panose="02040503050406030204" pitchFamily="18" charset="0"/>
                                      </a:rPr>
                                      <m:t>𝑦</m:t>
                                    </m:r>
                                  </m:e>
                                  <m:sub>
                                    <m:r>
                                      <a:rPr lang="en-IN" sz="2000" i="1">
                                        <a:solidFill>
                                          <a:srgbClr val="0000FF"/>
                                        </a:solidFill>
                                        <a:latin typeface="Cambria Math" panose="02040503050406030204" pitchFamily="18" charset="0"/>
                                      </a:rPr>
                                      <m:t>𝑛</m:t>
                                    </m:r>
                                  </m:sub>
                                </m:sSub>
                              </m:sup>
                            </m:sSup>
                          </m:e>
                        </m:nary>
                      </m:num>
                      <m:den>
                        <m:r>
                          <a:rPr lang="en-IN" sz="2000" b="0" i="1" smtClean="0">
                            <a:latin typeface="Cambria Math" panose="02040503050406030204" pitchFamily="18" charset="0"/>
                          </a:rPr>
                          <m:t>∫</m:t>
                        </m:r>
                        <m:f>
                          <m:fPr>
                            <m:ctrlPr>
                              <a:rPr lang="en-IN" sz="2000" i="1">
                                <a:latin typeface="Cambria Math" panose="02040503050406030204" pitchFamily="18" charset="0"/>
                              </a:rPr>
                            </m:ctrlPr>
                          </m:fPr>
                          <m:num>
                            <m:r>
                              <m:rPr>
                                <m:sty m:val="p"/>
                              </m:rPr>
                              <a:rPr lang="en-IN" sz="2000">
                                <a:latin typeface="Cambria Math" panose="02040503050406030204" pitchFamily="18" charset="0"/>
                              </a:rPr>
                              <m:t>Γ</m:t>
                            </m:r>
                            <m:r>
                              <a:rPr lang="en-IN" sz="2000" i="1">
                                <a:latin typeface="Cambria Math" panose="02040503050406030204" pitchFamily="18" charset="0"/>
                              </a:rPr>
                              <m:t>(</m:t>
                            </m:r>
                            <m:r>
                              <a:rPr lang="en-IN" sz="2000" i="1">
                                <a:latin typeface="Cambria Math" panose="02040503050406030204" pitchFamily="18" charset="0"/>
                              </a:rPr>
                              <m:t>𝛼</m:t>
                            </m:r>
                            <m:r>
                              <a:rPr lang="en-IN" sz="2000" i="1">
                                <a:latin typeface="Cambria Math" panose="02040503050406030204" pitchFamily="18" charset="0"/>
                              </a:rPr>
                              <m:t>+</m:t>
                            </m:r>
                            <m:r>
                              <a:rPr lang="en-IN" sz="2000" i="1">
                                <a:latin typeface="Cambria Math" panose="02040503050406030204" pitchFamily="18" charset="0"/>
                              </a:rPr>
                              <m:t>𝛽</m:t>
                            </m:r>
                            <m:r>
                              <a:rPr lang="en-IN" sz="2000" i="1">
                                <a:latin typeface="Cambria Math" panose="02040503050406030204" pitchFamily="18" charset="0"/>
                              </a:rPr>
                              <m:t>)</m:t>
                            </m:r>
                          </m:num>
                          <m:den>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𝛼</m:t>
                                </m:r>
                              </m:e>
                            </m:d>
                            <m:r>
                              <m:rPr>
                                <m:sty m:val="p"/>
                              </m:rPr>
                              <a:rPr lang="en-IN" sz="2000">
                                <a:latin typeface="Cambria Math" panose="02040503050406030204" pitchFamily="18" charset="0"/>
                              </a:rPr>
                              <m:t>Γ</m:t>
                            </m:r>
                            <m:d>
                              <m:dPr>
                                <m:ctrlPr>
                                  <a:rPr lang="en-IN" sz="2000" i="1">
                                    <a:latin typeface="Cambria Math" panose="02040503050406030204" pitchFamily="18" charset="0"/>
                                  </a:rPr>
                                </m:ctrlPr>
                              </m:dPr>
                              <m:e>
                                <m:r>
                                  <a:rPr lang="en-IN" sz="2000" i="1">
                                    <a:latin typeface="Cambria Math" panose="02040503050406030204" pitchFamily="18" charset="0"/>
                                  </a:rPr>
                                  <m:t>𝛽</m:t>
                                </m:r>
                              </m:e>
                            </m:d>
                          </m:den>
                        </m:f>
                        <m:r>
                          <a:rPr lang="en-IN" sz="2000" i="1">
                            <a:latin typeface="Cambria Math" panose="02040503050406030204" pitchFamily="18" charset="0"/>
                          </a:rPr>
                          <m:t> </m:t>
                        </m:r>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r>
                              <a:rPr lang="en-IN" sz="2000" i="1">
                                <a:latin typeface="Cambria Math" panose="02040503050406030204" pitchFamily="18" charset="0"/>
                              </a:rPr>
                              <m:t>𝛼</m:t>
                            </m:r>
                            <m:r>
                              <a:rPr lang="en-IN" sz="2000" i="1">
                                <a:latin typeface="Cambria Math" panose="02040503050406030204" pitchFamily="18" charset="0"/>
                              </a:rPr>
                              <m:t>−1</m:t>
                            </m:r>
                          </m:sup>
                        </m:sSup>
                        <m:sSup>
                          <m:sSupPr>
                            <m:ctrlPr>
                              <a:rPr lang="en-IN" sz="2000" i="1">
                                <a:latin typeface="Cambria Math" panose="02040503050406030204" pitchFamily="18" charset="0"/>
                              </a:rPr>
                            </m:ctrlPr>
                          </m:sSupPr>
                          <m:e>
                            <m:d>
                              <m:dPr>
                                <m:ctrlPr>
                                  <a:rPr lang="en-IN" sz="2000" i="1">
                                    <a:latin typeface="Cambria Math" panose="02040503050406030204" pitchFamily="18" charset="0"/>
                                  </a:rPr>
                                </m:ctrlPr>
                              </m:dPr>
                              <m:e>
                                <m:r>
                                  <a:rPr lang="en-IN" sz="2000" i="1">
                                    <a:latin typeface="Cambria Math" panose="02040503050406030204" pitchFamily="18" charset="0"/>
                                  </a:rPr>
                                  <m:t>1−</m:t>
                                </m:r>
                                <m:r>
                                  <a:rPr lang="en-IN" sz="2000" i="1">
                                    <a:latin typeface="Cambria Math" panose="02040503050406030204" pitchFamily="18" charset="0"/>
                                  </a:rPr>
                                  <m:t>𝜃</m:t>
                                </m:r>
                              </m:e>
                            </m:d>
                          </m:e>
                          <m:sup>
                            <m:r>
                              <a:rPr lang="en-IN" sz="2000" i="1">
                                <a:latin typeface="Cambria Math" panose="02040503050406030204" pitchFamily="18" charset="0"/>
                              </a:rPr>
                              <m:t>𝛽</m:t>
                            </m:r>
                            <m:r>
                              <a:rPr lang="en-IN" sz="2000" i="1">
                                <a:latin typeface="Cambria Math" panose="02040503050406030204" pitchFamily="18" charset="0"/>
                              </a:rPr>
                              <m:t>−1 </m:t>
                            </m:r>
                          </m:sup>
                        </m:sSup>
                        <m:nary>
                          <m:naryPr>
                            <m:chr m:val="∏"/>
                            <m:limLoc m:val="subSup"/>
                            <m:ctrlPr>
                              <a:rPr lang="en-IN" sz="2000" i="1">
                                <a:latin typeface="Cambria Math" panose="02040503050406030204" pitchFamily="18" charset="0"/>
                              </a:rPr>
                            </m:ctrlPr>
                          </m:naryPr>
                          <m:sub>
                            <m:r>
                              <m:rPr>
                                <m:brk m:alnAt="25"/>
                              </m:rPr>
                              <a:rPr lang="en-IN" sz="2000" i="1">
                                <a:latin typeface="Cambria Math" panose="02040503050406030204" pitchFamily="18" charset="0"/>
                              </a:rPr>
                              <m:t>𝑛</m:t>
                            </m:r>
                            <m:r>
                              <a:rPr lang="en-IN" sz="2000" i="1">
                                <a:latin typeface="Cambria Math" panose="02040503050406030204" pitchFamily="18" charset="0"/>
                              </a:rPr>
                              <m:t>=1</m:t>
                            </m:r>
                          </m:sub>
                          <m:sup>
                            <m:r>
                              <a:rPr lang="en-IN" sz="2000" i="1">
                                <a:latin typeface="Cambria Math" panose="02040503050406030204" pitchFamily="18" charset="0"/>
                              </a:rPr>
                              <m:t>𝑁</m:t>
                            </m:r>
                          </m:sup>
                          <m:e>
                            <m:sSup>
                              <m:sSupPr>
                                <m:ctrlPr>
                                  <a:rPr lang="en-IN" sz="2000" i="1">
                                    <a:latin typeface="Cambria Math" panose="02040503050406030204" pitchFamily="18" charset="0"/>
                                  </a:rPr>
                                </m:ctrlPr>
                              </m:sSupPr>
                              <m:e>
                                <m:r>
                                  <a:rPr lang="en-IN" sz="2000" i="1">
                                    <a:latin typeface="Cambria Math" panose="02040503050406030204" pitchFamily="18" charset="0"/>
                                  </a:rPr>
                                  <m:t>𝜃</m:t>
                                </m:r>
                              </m:e>
                              <m:sup>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r>
                              <m:rPr>
                                <m:nor/>
                              </m:rPr>
                              <a:rPr lang="en-IN" sz="2000" dirty="0"/>
                              <m:t> </m:t>
                            </m:r>
                            <m:sSup>
                              <m:sSupPr>
                                <m:ctrlPr>
                                  <a:rPr lang="en-IN" sz="2000" i="1">
                                    <a:latin typeface="Cambria Math" panose="02040503050406030204" pitchFamily="18" charset="0"/>
                                  </a:rPr>
                                </m:ctrlPr>
                              </m:sSupPr>
                              <m:e>
                                <m:r>
                                  <a:rPr lang="en-IN" sz="2000" i="1">
                                    <a:latin typeface="Cambria Math" panose="02040503050406030204" pitchFamily="18" charset="0"/>
                                  </a:rPr>
                                  <m:t>(1−</m:t>
                                </m:r>
                                <m:r>
                                  <a:rPr lang="en-IN" sz="2000" i="1">
                                    <a:latin typeface="Cambria Math" panose="02040503050406030204" pitchFamily="18" charset="0"/>
                                  </a:rPr>
                                  <m:t>𝜃</m:t>
                                </m:r>
                                <m:r>
                                  <a:rPr lang="en-IN" sz="2000" i="1">
                                    <a:latin typeface="Cambria Math" panose="02040503050406030204" pitchFamily="18" charset="0"/>
                                  </a:rPr>
                                  <m:t>)</m:t>
                                </m:r>
                              </m:e>
                              <m:sup>
                                <m:r>
                                  <a:rPr lang="en-IN" sz="2000" i="1">
                                    <a:latin typeface="Cambria Math" panose="02040503050406030204" pitchFamily="18" charset="0"/>
                                  </a:rPr>
                                  <m:t>1−</m:t>
                                </m:r>
                                <m:sSub>
                                  <m:sSubPr>
                                    <m:ctrlPr>
                                      <a:rPr lang="en-IN" sz="2000" i="1">
                                        <a:latin typeface="Cambria Math" panose="02040503050406030204" pitchFamily="18" charset="0"/>
                                      </a:rPr>
                                    </m:ctrlPr>
                                  </m:sSubPr>
                                  <m:e>
                                    <m:r>
                                      <a:rPr lang="en-IN" sz="2000" i="1">
                                        <a:latin typeface="Cambria Math" panose="02040503050406030204" pitchFamily="18" charset="0"/>
                                      </a:rPr>
                                      <m:t>𝑦</m:t>
                                    </m:r>
                                  </m:e>
                                  <m:sub>
                                    <m:r>
                                      <a:rPr lang="en-IN" sz="2000" i="1">
                                        <a:latin typeface="Cambria Math" panose="02040503050406030204" pitchFamily="18" charset="0"/>
                                      </a:rPr>
                                      <m:t>𝑛</m:t>
                                    </m:r>
                                  </m:sub>
                                </m:sSub>
                              </m:sup>
                            </m:sSup>
                          </m:e>
                        </m:nary>
                        <m:r>
                          <a:rPr lang="en-IN" sz="2000" b="0" i="1" smtClean="0">
                            <a:latin typeface="Cambria Math" panose="02040503050406030204" pitchFamily="18" charset="0"/>
                          </a:rPr>
                          <m:t>𝑑</m:t>
                        </m:r>
                        <m:r>
                          <a:rPr lang="en-IN" sz="2000" b="0" i="1" smtClean="0">
                            <a:latin typeface="Cambria Math" panose="02040503050406030204" pitchFamily="18" charset="0"/>
                          </a:rPr>
                          <m:t>𝜃</m:t>
                        </m:r>
                      </m:den>
                    </m:f>
                  </m:oMath>
                </a14:m>
                <a:endParaRPr lang="en-IN" sz="2000" dirty="0"/>
              </a:p>
            </p:txBody>
          </p:sp>
        </mc:Choice>
        <mc:Fallback xmlns="">
          <p:sp>
            <p:nvSpPr>
              <p:cNvPr id="18" name="TextBox 17">
                <a:extLst>
                  <a:ext uri="{FF2B5EF4-FFF2-40B4-BE49-F238E27FC236}">
                    <a16:creationId xmlns:a16="http://schemas.microsoft.com/office/drawing/2014/main" id="{0A16D053-8B90-4010-8E7D-6542356367ED}"/>
                  </a:ext>
                </a:extLst>
              </p:cNvPr>
              <p:cNvSpPr txBox="1">
                <a:spLocks noRot="1" noChangeAspect="1" noMove="1" noResize="1" noEditPoints="1" noAdjustHandles="1" noChangeArrowheads="1" noChangeShapeType="1" noTextEdit="1"/>
              </p:cNvSpPr>
              <p:nvPr/>
            </p:nvSpPr>
            <p:spPr>
              <a:xfrm>
                <a:off x="6952933" y="3506168"/>
                <a:ext cx="4732931" cy="782394"/>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A259BCEF-4CAB-409E-A854-E6AC96EE4FBD}"/>
                  </a:ext>
                </a:extLst>
              </p:cNvPr>
              <p:cNvSpPr/>
              <p:nvPr/>
            </p:nvSpPr>
            <p:spPr>
              <a:xfrm>
                <a:off x="102248" y="4602059"/>
                <a:ext cx="3723132" cy="1463182"/>
              </a:xfrm>
              <a:prstGeom prst="wedgeRectCallout">
                <a:avLst>
                  <a:gd name="adj1" fmla="val 20011"/>
                  <a:gd name="adj2" fmla="val -679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the numerator integrated/marginalized over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 </a:t>
                </a:r>
                <a14:m>
                  <m:oMath xmlns:m="http://schemas.openxmlformats.org/officeDocument/2006/math">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1" i="0" smtClean="0">
                            <a:solidFill>
                              <a:schemeClr val="tx1"/>
                            </a:solidFill>
                            <a:latin typeface="Cambria Math" panose="02040503050406030204" pitchFamily="18" charset="0"/>
                          </a:rPr>
                          <m:t>𝐲</m:t>
                        </m:r>
                      </m:e>
                    </m:d>
                    <m:r>
                      <a:rPr lang="en-IN" sz="1400" b="0" i="0" smtClean="0">
                        <a:solidFill>
                          <a:schemeClr val="tx1"/>
                        </a:solidFill>
                        <a:latin typeface="Cambria Math" panose="02040503050406030204" pitchFamily="18" charset="0"/>
                      </a:rPr>
                      <m:t> =</m:t>
                    </m:r>
                    <m:r>
                      <a:rPr lang="en-IN" sz="1400" b="0" i="1" smtClean="0">
                        <a:solidFill>
                          <a:schemeClr val="tx1"/>
                        </a:solidFill>
                        <a:latin typeface="Cambria Math" panose="02040503050406030204" pitchFamily="18" charset="0"/>
                      </a:rPr>
                      <m:t>∫</m:t>
                    </m:r>
                    <m:r>
                      <a:rPr lang="en-IN" sz="1400" b="0" i="1" smtClean="0">
                        <a:solidFill>
                          <a:schemeClr val="tx1"/>
                        </a:solidFill>
                        <a:latin typeface="Cambria Math" panose="02040503050406030204" pitchFamily="18" charset="0"/>
                      </a:rPr>
                      <m:t>𝑝</m:t>
                    </m:r>
                    <m:d>
                      <m:dPr>
                        <m:ctrlPr>
                          <a:rPr lang="en-IN" sz="1400" b="0" i="1" smtClean="0">
                            <a:solidFill>
                              <a:schemeClr val="tx1"/>
                            </a:solidFill>
                            <a:latin typeface="Cambria Math" panose="02040503050406030204" pitchFamily="18" charset="0"/>
                          </a:rPr>
                        </m:ctrlPr>
                      </m:dPr>
                      <m:e>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 </m:t>
                        </m:r>
                        <m:r>
                          <a:rPr lang="en-IN" sz="1400" b="1" i="1" smtClean="0">
                            <a:solidFill>
                              <a:schemeClr val="tx1"/>
                            </a:solidFill>
                            <a:latin typeface="Cambria Math" panose="02040503050406030204" pitchFamily="18" charset="0"/>
                          </a:rPr>
                          <m:t>𝒚</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r>
                      <a:rPr lang="en-IN" sz="1400" b="0" i="1" smtClean="0">
                        <a:solidFill>
                          <a:schemeClr val="tx1"/>
                        </a:solidFill>
                        <a:latin typeface="Cambria Math" panose="02040503050406030204" pitchFamily="18" charset="0"/>
                      </a:rPr>
                      <m:t>=∫</m:t>
                    </m:r>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d>
                    <m:r>
                      <a:rPr lang="en-IN" sz="1400" i="1">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b="1" i="1">
                            <a:solidFill>
                              <a:schemeClr val="tx1"/>
                            </a:solidFill>
                            <a:latin typeface="Cambria Math" panose="02040503050406030204" pitchFamily="18" charset="0"/>
                          </a:rPr>
                          <m:t>𝒚</m:t>
                        </m:r>
                      </m:e>
                      <m:e>
                        <m:r>
                          <a:rPr lang="en-IN" sz="1400" i="1">
                            <a:solidFill>
                              <a:schemeClr val="tx1"/>
                            </a:solidFill>
                            <a:latin typeface="Cambria Math" panose="02040503050406030204" pitchFamily="18" charset="0"/>
                          </a:rPr>
                          <m:t>𝜃</m:t>
                        </m:r>
                      </m:e>
                    </m:d>
                    <m:r>
                      <a:rPr lang="en-IN" sz="1400" b="0" i="1" smtClean="0">
                        <a:solidFill>
                          <a:schemeClr val="tx1"/>
                        </a:solidFill>
                        <a:latin typeface="Cambria Math" panose="02040503050406030204" pitchFamily="18" charset="0"/>
                      </a:rPr>
                      <m:t>𝑑</m:t>
                    </m:r>
                    <m:r>
                      <a:rPr lang="en-IN" sz="1400" b="0" i="1"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endParaRPr>
              </a:p>
              <a:p>
                <a:endParaRPr lang="en-IN" sz="1400" dirty="0">
                  <a:solidFill>
                    <a:schemeClr val="tx1"/>
                  </a:solidFill>
                  <a:latin typeface="Abadi Extra Light" panose="020B0204020104020204" pitchFamily="34" charset="0"/>
                </a:endParaRPr>
              </a:p>
              <a:p>
                <a:r>
                  <a:rPr lang="en-IN" sz="1400" dirty="0">
                    <a:solidFill>
                      <a:schemeClr val="tx1"/>
                    </a:solidFill>
                    <a:latin typeface="Abadi Extra Light" panose="020B0204020104020204" pitchFamily="34" charset="0"/>
                  </a:rPr>
                  <a:t>In general, hard but with conjugate pairs of prior and likelihood, we don’t need to compute this, as we will see in this example </a:t>
                </a:r>
                <a:r>
                  <a:rPr lang="en-IN" sz="1400" dirty="0">
                    <a:solidFill>
                      <a:schemeClr val="tx1"/>
                    </a:solidFill>
                    <a:latin typeface="Abadi Extra Light" panose="020B0204020104020204" pitchFamily="34" charset="0"/>
                    <a:sym typeface="Wingdings" panose="05000000000000000000" pitchFamily="2" charset="2"/>
                  </a:rPr>
                  <a:t></a:t>
                </a:r>
                <a:endParaRPr lang="en-IN" sz="1400" dirty="0">
                  <a:solidFill>
                    <a:schemeClr val="tx1"/>
                  </a:solidFill>
                  <a:latin typeface="Abadi Extra Light" panose="020B0204020104020204" pitchFamily="34" charset="0"/>
                </a:endParaRPr>
              </a:p>
            </p:txBody>
          </p:sp>
        </mc:Choice>
        <mc:Fallback xmlns="">
          <p:sp>
            <p:nvSpPr>
              <p:cNvPr id="19" name="Speech Bubble: Rectangle 18">
                <a:extLst>
                  <a:ext uri="{FF2B5EF4-FFF2-40B4-BE49-F238E27FC236}">
                    <a16:creationId xmlns:a16="http://schemas.microsoft.com/office/drawing/2014/main" id="{A259BCEF-4CAB-409E-A854-E6AC96EE4FBD}"/>
                  </a:ext>
                </a:extLst>
              </p:cNvPr>
              <p:cNvSpPr>
                <a:spLocks noRot="1" noChangeAspect="1" noMove="1" noResize="1" noEditPoints="1" noAdjustHandles="1" noChangeArrowheads="1" noChangeShapeType="1" noTextEdit="1"/>
              </p:cNvSpPr>
              <p:nvPr/>
            </p:nvSpPr>
            <p:spPr>
              <a:xfrm>
                <a:off x="102248" y="4602059"/>
                <a:ext cx="3723132" cy="1463182"/>
              </a:xfrm>
              <a:prstGeom prst="wedgeRectCallout">
                <a:avLst>
                  <a:gd name="adj1" fmla="val 20011"/>
                  <a:gd name="adj2" fmla="val -67936"/>
                </a:avLst>
              </a:prstGeom>
              <a:blipFill>
                <a:blip r:embed="rId9"/>
                <a:stretch>
                  <a:fillRect l="-326" r="-163" b="-34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B3512935-8545-4F26-B914-EFEC43BFE7C1}"/>
                  </a:ext>
                </a:extLst>
              </p:cNvPr>
              <p:cNvSpPr txBox="1"/>
              <p:nvPr/>
            </p:nvSpPr>
            <p:spPr>
              <a:xfrm>
                <a:off x="3648114" y="4763709"/>
                <a:ext cx="8076057" cy="515590"/>
              </a:xfrm>
              <a:prstGeom prst="rect">
                <a:avLst/>
              </a:prstGeom>
              <a:noFill/>
            </p:spPr>
            <p:txBody>
              <a:bodyPr wrap="none" lIns="0" tIns="0" rIns="0" bIns="0" rtlCol="0">
                <a:spAutoFit/>
              </a:bodyPr>
              <a:lstStyle/>
              <a:p>
                <a:r>
                  <a:rPr lang="en-IN" sz="3200" b="0" dirty="0"/>
                  <a:t>                                      </a:t>
                </a:r>
                <a14:m>
                  <m:oMath xmlns:m="http://schemas.openxmlformats.org/officeDocument/2006/math">
                    <m:r>
                      <a:rPr lang="en-IN" sz="3200" b="0" i="1" smtClean="0">
                        <a:latin typeface="Cambria Math" panose="02040503050406030204" pitchFamily="18" charset="0"/>
                      </a:rPr>
                      <m:t>∝</m:t>
                    </m:r>
                    <m:sSup>
                      <m:sSupPr>
                        <m:ctrlPr>
                          <a:rPr lang="en-IN" sz="3200" i="1">
                            <a:latin typeface="Cambria Math" panose="02040503050406030204" pitchFamily="18" charset="0"/>
                          </a:rPr>
                        </m:ctrlPr>
                      </m:sSupPr>
                      <m:e>
                        <m:r>
                          <a:rPr lang="en-IN" sz="3200" i="1">
                            <a:latin typeface="Cambria Math" panose="02040503050406030204" pitchFamily="18" charset="0"/>
                          </a:rPr>
                          <m:t>𝜃</m:t>
                        </m:r>
                      </m:e>
                      <m:sup>
                        <m:r>
                          <m:rPr>
                            <m:brk m:alnAt="1"/>
                          </m:rPr>
                          <a:rPr lang="en-IN" sz="3200" b="0" i="1" smtClean="0">
                            <a:latin typeface="Cambria Math" panose="02040503050406030204" pitchFamily="18" charset="0"/>
                          </a:rPr>
                          <m:t>𝛼</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m:rPr>
                                <m:brk m:alnAt="1"/>
                              </m:rPr>
                              <a:rPr lang="en-IN" sz="3200" b="0" i="1" smtClean="0">
                                <a:latin typeface="Cambria Math" panose="02040503050406030204" pitchFamily="18" charset="0"/>
                              </a:rPr>
                              <m:t>1</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sSup>
                      <m:sSupPr>
                        <m:ctrlPr>
                          <a:rPr lang="en-IN" sz="3200" i="1">
                            <a:latin typeface="Cambria Math" panose="02040503050406030204" pitchFamily="18" charset="0"/>
                          </a:rPr>
                        </m:ctrlPr>
                      </m:sSupPr>
                      <m:e>
                        <m:sSup>
                          <m:sSupPr>
                            <m:ctrlPr>
                              <a:rPr lang="en-IN" sz="3200" b="0" i="1" smtClean="0">
                                <a:latin typeface="Cambria Math" panose="02040503050406030204" pitchFamily="18" charset="0"/>
                              </a:rPr>
                            </m:ctrlPr>
                          </m:sSupPr>
                          <m:e>
                            <m:d>
                              <m:dPr>
                                <m:ctrlPr>
                                  <a:rPr lang="en-IN" sz="3200" i="1">
                                    <a:latin typeface="Cambria Math" panose="02040503050406030204" pitchFamily="18" charset="0"/>
                                  </a:rPr>
                                </m:ctrlPr>
                              </m:dPr>
                              <m:e>
                                <m:r>
                                  <a:rPr lang="en-IN" sz="3200" i="1">
                                    <a:latin typeface="Cambria Math" panose="02040503050406030204" pitchFamily="18" charset="0"/>
                                  </a:rPr>
                                  <m:t>1−</m:t>
                                </m:r>
                                <m:r>
                                  <a:rPr lang="en-IN" sz="3200" i="1">
                                    <a:latin typeface="Cambria Math" panose="02040503050406030204" pitchFamily="18" charset="0"/>
                                  </a:rPr>
                                  <m:t>𝜃</m:t>
                                </m:r>
                              </m:e>
                            </m:d>
                          </m:e>
                          <m:sup>
                            <m:r>
                              <m:rPr>
                                <m:brk m:alnAt="1"/>
                              </m:rPr>
                              <a:rPr lang="en-IN" sz="3200" b="0" i="1" smtClean="0">
                                <a:latin typeface="Cambria Math" panose="02040503050406030204" pitchFamily="18" charset="0"/>
                              </a:rPr>
                              <m:t>𝛽</m:t>
                            </m:r>
                            <m:r>
                              <a:rPr lang="en-IN" sz="3200" b="0" i="1" smtClean="0">
                                <a:latin typeface="Cambria Math" panose="02040503050406030204" pitchFamily="18" charset="0"/>
                              </a:rPr>
                              <m:t>+</m:t>
                            </m:r>
                            <m:sSub>
                              <m:sSubPr>
                                <m:ctrlPr>
                                  <a:rPr lang="en-IN" sz="3200" b="0" i="1" smtClean="0">
                                    <a:latin typeface="Cambria Math" panose="02040503050406030204" pitchFamily="18" charset="0"/>
                                  </a:rPr>
                                </m:ctrlPr>
                              </m:sSubPr>
                              <m:e>
                                <m:r>
                                  <m:rPr>
                                    <m:brk m:alnAt="1"/>
                                  </m:rPr>
                                  <a:rPr lang="en-IN" sz="3200" b="0" i="1" smtClean="0">
                                    <a:latin typeface="Cambria Math" panose="02040503050406030204" pitchFamily="18" charset="0"/>
                                  </a:rPr>
                                  <m:t>𝑁</m:t>
                                </m:r>
                              </m:e>
                              <m:sub>
                                <m:r>
                                  <a:rPr lang="en-IN" sz="3200" b="0" i="1" smtClean="0">
                                    <a:latin typeface="Cambria Math" panose="02040503050406030204" pitchFamily="18" charset="0"/>
                                  </a:rPr>
                                  <m:t>0</m:t>
                                </m:r>
                              </m:sub>
                            </m:sSub>
                            <m:r>
                              <m:rPr>
                                <m:brk m:alnAt="1"/>
                              </m:rPr>
                              <a:rPr lang="en-IN" sz="3200" b="0" i="1" smtClean="0">
                                <a:latin typeface="Cambria Math" panose="02040503050406030204" pitchFamily="18" charset="0"/>
                              </a:rPr>
                              <m:t>−</m:t>
                            </m:r>
                            <m:r>
                              <a:rPr lang="en-IN" sz="3200" b="0" i="1" smtClean="0">
                                <a:latin typeface="Cambria Math" panose="02040503050406030204" pitchFamily="18" charset="0"/>
                              </a:rPr>
                              <m:t>1</m:t>
                            </m:r>
                          </m:sup>
                        </m:sSup>
                      </m:e>
                      <m:sup>
                        <m:r>
                          <a:rPr lang="en-IN" sz="3200" i="1">
                            <a:latin typeface="Cambria Math" panose="02040503050406030204" pitchFamily="18" charset="0"/>
                          </a:rPr>
                          <m:t> </m:t>
                        </m:r>
                      </m:sup>
                    </m:sSup>
                  </m:oMath>
                </a14:m>
                <a:endParaRPr lang="en-IN" sz="3200" dirty="0"/>
              </a:p>
            </p:txBody>
          </p:sp>
        </mc:Choice>
        <mc:Fallback xmlns="">
          <p:sp>
            <p:nvSpPr>
              <p:cNvPr id="20" name="TextBox 19">
                <a:extLst>
                  <a:ext uri="{FF2B5EF4-FFF2-40B4-BE49-F238E27FC236}">
                    <a16:creationId xmlns:a16="http://schemas.microsoft.com/office/drawing/2014/main" id="{B3512935-8545-4F26-B914-EFEC43BFE7C1}"/>
                  </a:ext>
                </a:extLst>
              </p:cNvPr>
              <p:cNvSpPr txBox="1">
                <a:spLocks noRot="1" noChangeAspect="1" noMove="1" noResize="1" noEditPoints="1" noAdjustHandles="1" noChangeArrowheads="1" noChangeShapeType="1" noTextEdit="1"/>
              </p:cNvSpPr>
              <p:nvPr/>
            </p:nvSpPr>
            <p:spPr>
              <a:xfrm>
                <a:off x="3648114" y="4763709"/>
                <a:ext cx="8076057" cy="515590"/>
              </a:xfrm>
              <a:prstGeom prst="rect">
                <a:avLst/>
              </a:prstGeom>
              <a:blipFill>
                <a:blip r:embed="rId10"/>
                <a:stretch>
                  <a:fillRect/>
                </a:stretch>
              </a:blipFill>
            </p:spPr>
            <p:txBody>
              <a:bodyPr/>
              <a:lstStyle/>
              <a:p>
                <a:r>
                  <a:rPr lang="en-IN">
                    <a:noFill/>
                  </a:rPr>
                  <a:t> </a:t>
                </a:r>
              </a:p>
            </p:txBody>
          </p:sp>
        </mc:Fallback>
      </mc:AlternateContent>
      <p:sp>
        <p:nvSpPr>
          <p:cNvPr id="21" name="Speech Bubble: Rectangle 20">
            <a:extLst>
              <a:ext uri="{FF2B5EF4-FFF2-40B4-BE49-F238E27FC236}">
                <a16:creationId xmlns:a16="http://schemas.microsoft.com/office/drawing/2014/main" id="{64523E70-8428-4983-B9D6-93E48BB337AE}"/>
              </a:ext>
            </a:extLst>
          </p:cNvPr>
          <p:cNvSpPr/>
          <p:nvPr/>
        </p:nvSpPr>
        <p:spPr>
          <a:xfrm>
            <a:off x="9293958" y="2939840"/>
            <a:ext cx="2751458" cy="452825"/>
          </a:xfrm>
          <a:prstGeom prst="wedgeRectCallout">
            <a:avLst>
              <a:gd name="adj1" fmla="val -34678"/>
              <a:gd name="adj2" fmla="val 82596"/>
            </a:avLst>
          </a:prstGeom>
          <a:solidFill>
            <a:schemeClr val="bg1">
              <a:alpha val="0"/>
            </a:schemeClr>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25" name="Speech Bubble: Rectangle 24">
                <a:extLst>
                  <a:ext uri="{FF2B5EF4-FFF2-40B4-BE49-F238E27FC236}">
                    <a16:creationId xmlns:a16="http://schemas.microsoft.com/office/drawing/2014/main" id="{A52CDAC2-7234-483F-A0D8-860F622FA51E}"/>
                  </a:ext>
                </a:extLst>
              </p:cNvPr>
              <p:cNvSpPr/>
              <p:nvPr/>
            </p:nvSpPr>
            <p:spPr>
              <a:xfrm>
                <a:off x="4518659" y="4425890"/>
                <a:ext cx="2264641" cy="1301532"/>
              </a:xfrm>
              <a:prstGeom prst="wedgeRectCallout">
                <a:avLst>
                  <a:gd name="adj1" fmla="val 64031"/>
                  <a:gd name="adj2" fmla="val -2113"/>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Parts coming from the numerator, which consist of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terms. We have ignored other constants in the numerator, and the whole denominator which is also constant </a:t>
                </a:r>
                <a:r>
                  <a:rPr lang="en-IN" sz="1400" dirty="0" err="1">
                    <a:solidFill>
                      <a:schemeClr val="tx1"/>
                    </a:solidFill>
                    <a:latin typeface="Abadi Extra Light" panose="020B0204020104020204" pitchFamily="34" charset="0"/>
                  </a:rPr>
                  <a:t>w.r.t.</a:t>
                </a:r>
                <a:r>
                  <a:rPr lang="en-IN" sz="1400" dirty="0">
                    <a:solidFill>
                      <a:schemeClr val="tx1"/>
                    </a:solidFill>
                    <a:latin typeface="Abadi Extra Light" panose="020B0204020104020204" pitchFamily="34" charset="0"/>
                  </a:rPr>
                  <a:t>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p>
            </p:txBody>
          </p:sp>
        </mc:Choice>
        <mc:Fallback xmlns="">
          <p:sp>
            <p:nvSpPr>
              <p:cNvPr id="25" name="Speech Bubble: Rectangle 24">
                <a:extLst>
                  <a:ext uri="{FF2B5EF4-FFF2-40B4-BE49-F238E27FC236}">
                    <a16:creationId xmlns:a16="http://schemas.microsoft.com/office/drawing/2014/main" id="{A52CDAC2-7234-483F-A0D8-860F622FA51E}"/>
                  </a:ext>
                </a:extLst>
              </p:cNvPr>
              <p:cNvSpPr>
                <a:spLocks noRot="1" noChangeAspect="1" noMove="1" noResize="1" noEditPoints="1" noAdjustHandles="1" noChangeArrowheads="1" noChangeShapeType="1" noTextEdit="1"/>
              </p:cNvSpPr>
              <p:nvPr/>
            </p:nvSpPr>
            <p:spPr>
              <a:xfrm>
                <a:off x="4518659" y="4425890"/>
                <a:ext cx="2264641" cy="1301532"/>
              </a:xfrm>
              <a:prstGeom prst="wedgeRectCallout">
                <a:avLst>
                  <a:gd name="adj1" fmla="val 64031"/>
                  <a:gd name="adj2" fmla="val -2113"/>
                </a:avLst>
              </a:prstGeom>
              <a:blipFill>
                <a:blip r:embed="rId11"/>
                <a:stretch>
                  <a:fillRect l="-465" t="-2765" b="-6452"/>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7" name="Speech Bubble: Rectangle 26">
                <a:extLst>
                  <a:ext uri="{FF2B5EF4-FFF2-40B4-BE49-F238E27FC236}">
                    <a16:creationId xmlns:a16="http://schemas.microsoft.com/office/drawing/2014/main" id="{EE1B9139-BC3F-441E-8B8A-A6BAD66E77F5}"/>
                  </a:ext>
                </a:extLst>
              </p:cNvPr>
              <p:cNvSpPr/>
              <p:nvPr/>
            </p:nvSpPr>
            <p:spPr>
              <a:xfrm>
                <a:off x="7983183" y="2422936"/>
                <a:ext cx="2001326" cy="249286"/>
              </a:xfrm>
              <a:prstGeom prst="wedgeRectCallout">
                <a:avLst>
                  <a:gd name="adj1" fmla="val 39203"/>
                  <a:gd name="adj2" fmla="val 17407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heads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1</m:t>
                        </m:r>
                      </m:sub>
                    </m:sSub>
                  </m:oMath>
                </a14:m>
                <a:r>
                  <a:rPr lang="en-IN" sz="1400" dirty="0">
                    <a:solidFill>
                      <a:schemeClr val="tx1"/>
                    </a:solidFill>
                    <a:latin typeface="Abadi Extra Light" panose="020B0204020104020204" pitchFamily="34" charset="0"/>
                  </a:rPr>
                  <a:t>)</a:t>
                </a:r>
              </a:p>
            </p:txBody>
          </p:sp>
        </mc:Choice>
        <mc:Fallback xmlns="">
          <p:sp>
            <p:nvSpPr>
              <p:cNvPr id="27" name="Speech Bubble: Rectangle 26">
                <a:extLst>
                  <a:ext uri="{FF2B5EF4-FFF2-40B4-BE49-F238E27FC236}">
                    <a16:creationId xmlns:a16="http://schemas.microsoft.com/office/drawing/2014/main" id="{EE1B9139-BC3F-441E-8B8A-A6BAD66E77F5}"/>
                  </a:ext>
                </a:extLst>
              </p:cNvPr>
              <p:cNvSpPr>
                <a:spLocks noRot="1" noChangeAspect="1" noMove="1" noResize="1" noEditPoints="1" noAdjustHandles="1" noChangeArrowheads="1" noChangeShapeType="1" noTextEdit="1"/>
              </p:cNvSpPr>
              <p:nvPr/>
            </p:nvSpPr>
            <p:spPr>
              <a:xfrm>
                <a:off x="7983183" y="2422936"/>
                <a:ext cx="2001326" cy="249286"/>
              </a:xfrm>
              <a:prstGeom prst="wedgeRectCallout">
                <a:avLst>
                  <a:gd name="adj1" fmla="val 39203"/>
                  <a:gd name="adj2" fmla="val 174079"/>
                </a:avLst>
              </a:prstGeom>
              <a:blipFill>
                <a:blip r:embed="rId12"/>
                <a:stretch>
                  <a:fillRect l="-604" t="-51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8" name="Speech Bubble: Rectangle 27">
                <a:extLst>
                  <a:ext uri="{FF2B5EF4-FFF2-40B4-BE49-F238E27FC236}">
                    <a16:creationId xmlns:a16="http://schemas.microsoft.com/office/drawing/2014/main" id="{E6E8BACE-4BFC-43E4-BA28-78BF500E3654}"/>
                  </a:ext>
                </a:extLst>
              </p:cNvPr>
              <p:cNvSpPr/>
              <p:nvPr/>
            </p:nvSpPr>
            <p:spPr>
              <a:xfrm>
                <a:off x="10167533" y="2320031"/>
                <a:ext cx="2001326" cy="249286"/>
              </a:xfrm>
              <a:prstGeom prst="wedgeRectCallout">
                <a:avLst>
                  <a:gd name="adj1" fmla="val 1820"/>
                  <a:gd name="adj2" fmla="val 21113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Number of tails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𝑁</m:t>
                        </m:r>
                      </m:e>
                      <m:sub>
                        <m:r>
                          <a:rPr lang="en-IN" sz="1400" i="1" dirty="0" smtClean="0">
                            <a:solidFill>
                              <a:schemeClr val="tx1"/>
                            </a:solidFill>
                            <a:latin typeface="Cambria Math" panose="02040503050406030204" pitchFamily="18" charset="0"/>
                          </a:rPr>
                          <m:t>0</m:t>
                        </m:r>
                      </m:sub>
                    </m:sSub>
                  </m:oMath>
                </a14:m>
                <a:r>
                  <a:rPr lang="en-IN" sz="1400" dirty="0">
                    <a:solidFill>
                      <a:schemeClr val="tx1"/>
                    </a:solidFill>
                    <a:latin typeface="Abadi Extra Light" panose="020B0204020104020204" pitchFamily="34" charset="0"/>
                  </a:rPr>
                  <a:t>)</a:t>
                </a:r>
              </a:p>
            </p:txBody>
          </p:sp>
        </mc:Choice>
        <mc:Fallback xmlns="">
          <p:sp>
            <p:nvSpPr>
              <p:cNvPr id="28" name="Speech Bubble: Rectangle 27">
                <a:extLst>
                  <a:ext uri="{FF2B5EF4-FFF2-40B4-BE49-F238E27FC236}">
                    <a16:creationId xmlns:a16="http://schemas.microsoft.com/office/drawing/2014/main" id="{E6E8BACE-4BFC-43E4-BA28-78BF500E3654}"/>
                  </a:ext>
                </a:extLst>
              </p:cNvPr>
              <p:cNvSpPr>
                <a:spLocks noRot="1" noChangeAspect="1" noMove="1" noResize="1" noEditPoints="1" noAdjustHandles="1" noChangeArrowheads="1" noChangeShapeType="1" noTextEdit="1"/>
              </p:cNvSpPr>
              <p:nvPr/>
            </p:nvSpPr>
            <p:spPr>
              <a:xfrm>
                <a:off x="10167533" y="2320031"/>
                <a:ext cx="2001326" cy="249286"/>
              </a:xfrm>
              <a:prstGeom prst="wedgeRectCallout">
                <a:avLst>
                  <a:gd name="adj1" fmla="val 1820"/>
                  <a:gd name="adj2" fmla="val 211130"/>
                </a:avLst>
              </a:prstGeom>
              <a:blipFill>
                <a:blip r:embed="rId13"/>
                <a:stretch>
                  <a:fillRect l="-604" t="-545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Speech Bubble: Rectangle 30">
                <a:extLst>
                  <a:ext uri="{FF2B5EF4-FFF2-40B4-BE49-F238E27FC236}">
                    <a16:creationId xmlns:a16="http://schemas.microsoft.com/office/drawing/2014/main" id="{3EEE8257-3A8E-4200-BBE9-D95AD53F2022}"/>
                  </a:ext>
                </a:extLst>
              </p:cNvPr>
              <p:cNvSpPr/>
              <p:nvPr/>
            </p:nvSpPr>
            <p:spPr>
              <a:xfrm>
                <a:off x="7988780" y="5440949"/>
                <a:ext cx="3869296" cy="1011090"/>
              </a:xfrm>
              <a:prstGeom prst="wedgeRectCallout">
                <a:avLst>
                  <a:gd name="adj1" fmla="val -36984"/>
                  <a:gd name="adj2" fmla="val -6589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dirty="0">
                    <a:solidFill>
                      <a:schemeClr val="tx1"/>
                    </a:solidFill>
                    <a:latin typeface="Abadi Extra Light" panose="020B0204020104020204" pitchFamily="34" charset="0"/>
                  </a:rPr>
                  <a:t>Aha! This is nothing but </a:t>
                </a:r>
                <a14:m>
                  <m:oMath xmlns:m="http://schemas.openxmlformats.org/officeDocument/2006/math">
                    <m:r>
                      <m:rPr>
                        <m:sty m:val="p"/>
                      </m:rPr>
                      <a:rPr lang="en-IN" sz="2800">
                        <a:solidFill>
                          <a:schemeClr val="tx1"/>
                        </a:solidFill>
                        <a:latin typeface="Cambria Math" panose="02040503050406030204" pitchFamily="18" charset="0"/>
                      </a:rPr>
                      <m:t>Beta</m:t>
                    </m:r>
                    <m:d>
                      <m:dPr>
                        <m:ctrlPr>
                          <a:rPr lang="en-IN" sz="2800" i="1">
                            <a:solidFill>
                              <a:schemeClr val="tx1"/>
                            </a:solidFill>
                            <a:latin typeface="Cambria Math" panose="02040503050406030204" pitchFamily="18" charset="0"/>
                          </a:rPr>
                        </m:ctrlPr>
                      </m:dPr>
                      <m:e>
                        <m:r>
                          <a:rPr lang="en-IN" sz="2800" i="1">
                            <a:solidFill>
                              <a:schemeClr val="tx1"/>
                            </a:solidFill>
                            <a:latin typeface="Cambria Math" panose="02040503050406030204" pitchFamily="18" charset="0"/>
                          </a:rPr>
                          <m:t>𝜃</m:t>
                        </m:r>
                      </m:e>
                      <m:e>
                        <m:r>
                          <a:rPr lang="en-IN" sz="2800" i="1">
                            <a:solidFill>
                              <a:schemeClr val="tx1"/>
                            </a:solidFill>
                            <a:latin typeface="Cambria Math" panose="02040503050406030204" pitchFamily="18" charset="0"/>
                          </a:rPr>
                          <m:t>𝛼</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1</m:t>
                            </m:r>
                          </m:sub>
                        </m:sSub>
                        <m:r>
                          <a:rPr lang="en-IN" sz="2800" i="1">
                            <a:solidFill>
                              <a:schemeClr val="tx1"/>
                            </a:solidFill>
                            <a:latin typeface="Cambria Math" panose="02040503050406030204" pitchFamily="18" charset="0"/>
                          </a:rPr>
                          <m:t>, </m:t>
                        </m:r>
                        <m:r>
                          <a:rPr lang="en-IN" sz="2800" i="1">
                            <a:solidFill>
                              <a:schemeClr val="tx1"/>
                            </a:solidFill>
                            <a:latin typeface="Cambria Math" panose="02040503050406030204" pitchFamily="18" charset="0"/>
                          </a:rPr>
                          <m:t>𝛽</m:t>
                        </m:r>
                        <m:r>
                          <a:rPr lang="en-IN" sz="2800" b="0" i="1" smtClean="0">
                            <a:solidFill>
                              <a:schemeClr val="tx1"/>
                            </a:solidFill>
                            <a:latin typeface="Cambria Math" panose="02040503050406030204" pitchFamily="18" charset="0"/>
                          </a:rPr>
                          <m:t>+</m:t>
                        </m:r>
                        <m:sSub>
                          <m:sSubPr>
                            <m:ctrlPr>
                              <a:rPr lang="en-IN" sz="2800" b="0" i="1" smtClean="0">
                                <a:solidFill>
                                  <a:schemeClr val="tx1"/>
                                </a:solidFill>
                                <a:latin typeface="Cambria Math" panose="02040503050406030204" pitchFamily="18" charset="0"/>
                              </a:rPr>
                            </m:ctrlPr>
                          </m:sSubPr>
                          <m:e>
                            <m:r>
                              <a:rPr lang="en-IN" sz="2800" b="0" i="1" smtClean="0">
                                <a:solidFill>
                                  <a:schemeClr val="tx1"/>
                                </a:solidFill>
                                <a:latin typeface="Cambria Math" panose="02040503050406030204" pitchFamily="18" charset="0"/>
                              </a:rPr>
                              <m:t>𝑁</m:t>
                            </m:r>
                          </m:e>
                          <m:sub>
                            <m:r>
                              <a:rPr lang="en-IN" sz="2800" b="0" i="1" smtClean="0">
                                <a:solidFill>
                                  <a:schemeClr val="tx1"/>
                                </a:solidFill>
                                <a:latin typeface="Cambria Math" panose="02040503050406030204" pitchFamily="18" charset="0"/>
                              </a:rPr>
                              <m:t>0</m:t>
                            </m:r>
                          </m:sub>
                        </m:sSub>
                      </m:e>
                    </m:d>
                  </m:oMath>
                </a14:m>
                <a:r>
                  <a:rPr lang="en-IN" sz="2800" dirty="0">
                    <a:solidFill>
                      <a:schemeClr val="tx1"/>
                    </a:solidFill>
                    <a:latin typeface="Abadi Extra Light" panose="020B0204020104020204" pitchFamily="34" charset="0"/>
                  </a:rPr>
                  <a:t> </a:t>
                </a:r>
              </a:p>
            </p:txBody>
          </p:sp>
        </mc:Choice>
        <mc:Fallback xmlns="">
          <p:sp>
            <p:nvSpPr>
              <p:cNvPr id="31" name="Speech Bubble: Rectangle 30">
                <a:extLst>
                  <a:ext uri="{FF2B5EF4-FFF2-40B4-BE49-F238E27FC236}">
                    <a16:creationId xmlns:a16="http://schemas.microsoft.com/office/drawing/2014/main" id="{3EEE8257-3A8E-4200-BBE9-D95AD53F2022}"/>
                  </a:ext>
                </a:extLst>
              </p:cNvPr>
              <p:cNvSpPr>
                <a:spLocks noRot="1" noChangeAspect="1" noMove="1" noResize="1" noEditPoints="1" noAdjustHandles="1" noChangeArrowheads="1" noChangeShapeType="1" noTextEdit="1"/>
              </p:cNvSpPr>
              <p:nvPr/>
            </p:nvSpPr>
            <p:spPr>
              <a:xfrm>
                <a:off x="7988780" y="5440949"/>
                <a:ext cx="3869296" cy="1011090"/>
              </a:xfrm>
              <a:prstGeom prst="wedgeRectCallout">
                <a:avLst>
                  <a:gd name="adj1" fmla="val -36984"/>
                  <a:gd name="adj2" fmla="val -65890"/>
                </a:avLst>
              </a:prstGeom>
              <a:blipFill>
                <a:blip r:embed="rId14"/>
                <a:stretch>
                  <a:fillRect l="-2978"/>
                </a:stretch>
              </a:blipFill>
              <a:ln w="19050">
                <a:solidFill>
                  <a:schemeClr val="accent2"/>
                </a:solidFill>
              </a:ln>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E19D496-CF9F-4D91-84FD-3DCA53E0A0DF}"/>
              </a:ext>
            </a:extLst>
          </p:cNvPr>
          <p:cNvSpPr/>
          <p:nvPr/>
        </p:nvSpPr>
        <p:spPr>
          <a:xfrm>
            <a:off x="4747491" y="600705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Found the posterior just by simple inspection without having to calculate the constant of proportionality </a:t>
            </a:r>
            <a:r>
              <a:rPr lang="en-IN" sz="1400" dirty="0">
                <a:solidFill>
                  <a:schemeClr val="tx1"/>
                </a:solidFill>
                <a:latin typeface="Abadi Extra Light" panose="020B0204020104020204" pitchFamily="34" charset="0"/>
                <a:sym typeface="Wingdings" panose="05000000000000000000" pitchFamily="2" charset="2"/>
              </a:rPr>
              <a:t></a:t>
            </a:r>
          </a:p>
        </p:txBody>
      </p:sp>
      <p:pic>
        <p:nvPicPr>
          <p:cNvPr id="34" name="Picture 33">
            <a:extLst>
              <a:ext uri="{FF2B5EF4-FFF2-40B4-BE49-F238E27FC236}">
                <a16:creationId xmlns:a16="http://schemas.microsoft.com/office/drawing/2014/main" id="{181AA913-E608-4AB4-9EBA-2AE5C878278A}"/>
              </a:ext>
            </a:extLst>
          </p:cNvPr>
          <p:cNvPicPr>
            <a:picLocks noChangeAspect="1"/>
          </p:cNvPicPr>
          <p:nvPr/>
        </p:nvPicPr>
        <p:blipFill>
          <a:blip r:embed="rId15"/>
          <a:stretch>
            <a:fillRect/>
          </a:stretch>
        </p:blipFill>
        <p:spPr>
          <a:xfrm>
            <a:off x="11160933" y="399929"/>
            <a:ext cx="1004822" cy="965223"/>
          </a:xfrm>
          <a:prstGeom prst="rect">
            <a:avLst/>
          </a:prstGeom>
        </p:spPr>
      </p:pic>
      <p:sp>
        <p:nvSpPr>
          <p:cNvPr id="35" name="Speech Bubble: Rectangle 34">
            <a:extLst>
              <a:ext uri="{FF2B5EF4-FFF2-40B4-BE49-F238E27FC236}">
                <a16:creationId xmlns:a16="http://schemas.microsoft.com/office/drawing/2014/main" id="{45507EDE-ED47-4A8F-9FF5-8FFD6FB248A1}"/>
              </a:ext>
            </a:extLst>
          </p:cNvPr>
          <p:cNvSpPr/>
          <p:nvPr/>
        </p:nvSpPr>
        <p:spPr>
          <a:xfrm>
            <a:off x="8855341" y="517838"/>
            <a:ext cx="2258336" cy="1269987"/>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Posterior is the same distribution as the prior (both Beta), just with updated hyperparameters (property when likelihood and prior are conjugate to each other)</a:t>
            </a:r>
          </a:p>
        </p:txBody>
      </p:sp>
      <p:sp>
        <p:nvSpPr>
          <p:cNvPr id="36" name="Speech Bubble: Rectangle 35">
            <a:extLst>
              <a:ext uri="{FF2B5EF4-FFF2-40B4-BE49-F238E27FC236}">
                <a16:creationId xmlns:a16="http://schemas.microsoft.com/office/drawing/2014/main" id="{17FB6491-EBB4-4E51-920A-983A88432D08}"/>
              </a:ext>
            </a:extLst>
          </p:cNvPr>
          <p:cNvSpPr/>
          <p:nvPr/>
        </p:nvSpPr>
        <p:spPr>
          <a:xfrm>
            <a:off x="1506117" y="6143508"/>
            <a:ext cx="3012542" cy="643285"/>
          </a:xfrm>
          <a:prstGeom prst="wedgeRectCallout">
            <a:avLst>
              <a:gd name="adj1" fmla="val 57448"/>
              <a:gd name="adj2" fmla="val -429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of course, is not always possible but only in simple cases like this</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37" name="Speech Bubble: Rectangle 36">
            <a:extLst>
              <a:ext uri="{FF2B5EF4-FFF2-40B4-BE49-F238E27FC236}">
                <a16:creationId xmlns:a16="http://schemas.microsoft.com/office/drawing/2014/main" id="{2659DE88-7D66-4701-BAC8-6EC84D11F734}"/>
              </a:ext>
            </a:extLst>
          </p:cNvPr>
          <p:cNvSpPr/>
          <p:nvPr/>
        </p:nvSpPr>
        <p:spPr>
          <a:xfrm>
            <a:off x="6541148" y="827361"/>
            <a:ext cx="2137387" cy="892937"/>
          </a:xfrm>
          <a:prstGeom prst="wedgeRectCallout">
            <a:avLst>
              <a:gd name="adj1" fmla="val 61139"/>
              <a:gd name="adj2" fmla="val -230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Also, if you get more observations, you can treat the current posterior as the new prior and obtain a new posterior using these extra observations</a:t>
            </a:r>
          </a:p>
        </p:txBody>
      </p:sp>
    </p:spTree>
    <p:custDataLst>
      <p:tags r:id="rId1"/>
    </p:custDataLst>
    <p:extLst>
      <p:ext uri="{BB962C8B-B14F-4D97-AF65-F5344CB8AC3E}">
        <p14:creationId xmlns:p14="http://schemas.microsoft.com/office/powerpoint/2010/main" val="3667328297"/>
      </p:ext>
    </p:extLst>
  </p:cSld>
  <p:clrMapOvr>
    <a:masterClrMapping/>
  </p:clrMapOvr>
  <mc:AlternateContent xmlns:mc="http://schemas.openxmlformats.org/markup-compatibility/2006" xmlns:p14="http://schemas.microsoft.com/office/powerpoint/2010/main">
    <mc:Choice Requires="p14">
      <p:transition spd="slow" p14:dur="2000" advTm="472435"/>
    </mc:Choice>
    <mc:Fallback xmlns="">
      <p:transition spd="slow" advTm="4724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wipe(dow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wipe(down)">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wipe(down)">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down)">
                                      <p:cBhvr>
                                        <p:cTn id="42" dur="500"/>
                                        <p:tgtEl>
                                          <p:spTgt spid="6"/>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21"/>
                                        </p:tgtEl>
                                        <p:attrNameLst>
                                          <p:attrName>style.visibility</p:attrName>
                                        </p:attrNameLst>
                                      </p:cBhvr>
                                      <p:to>
                                        <p:strVal val="visible"/>
                                      </p:to>
                                    </p:set>
                                    <p:animEffect transition="in" filter="wipe(down)">
                                      <p:cBhvr>
                                        <p:cTn id="45" dur="500"/>
                                        <p:tgtEl>
                                          <p:spTgt spid="2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down)">
                                      <p:cBhvr>
                                        <p:cTn id="50" dur="500"/>
                                        <p:tgtEl>
                                          <p:spTgt spid="27"/>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wipe(down)">
                                      <p:cBhvr>
                                        <p:cTn id="55" dur="500"/>
                                        <p:tgtEl>
                                          <p:spTgt spid="2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wipe(down)">
                                      <p:cBhvr>
                                        <p:cTn id="60" dur="500"/>
                                        <p:tgtEl>
                                          <p:spTgt spid="20"/>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25"/>
                                        </p:tgtEl>
                                        <p:attrNameLst>
                                          <p:attrName>style.visibility</p:attrName>
                                        </p:attrNameLst>
                                      </p:cBhvr>
                                      <p:to>
                                        <p:strVal val="visible"/>
                                      </p:to>
                                    </p:set>
                                    <p:animEffect transition="in" filter="wipe(down)">
                                      <p:cBhvr>
                                        <p:cTn id="65" dur="500"/>
                                        <p:tgtEl>
                                          <p:spTgt spid="25"/>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31"/>
                                        </p:tgtEl>
                                        <p:attrNameLst>
                                          <p:attrName>style.visibility</p:attrName>
                                        </p:attrNameLst>
                                      </p:cBhvr>
                                      <p:to>
                                        <p:strVal val="visible"/>
                                      </p:to>
                                    </p:set>
                                    <p:animEffect transition="in" filter="wipe(down)">
                                      <p:cBhvr>
                                        <p:cTn id="70" dur="500"/>
                                        <p:tgtEl>
                                          <p:spTgt spid="31"/>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33"/>
                                        </p:tgtEl>
                                        <p:attrNameLst>
                                          <p:attrName>style.visibility</p:attrName>
                                        </p:attrNameLst>
                                      </p:cBhvr>
                                      <p:to>
                                        <p:strVal val="visible"/>
                                      </p:to>
                                    </p:set>
                                    <p:animEffect transition="in" filter="wipe(down)">
                                      <p:cBhvr>
                                        <p:cTn id="75" dur="500"/>
                                        <p:tgtEl>
                                          <p:spTgt spid="33"/>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36"/>
                                        </p:tgtEl>
                                        <p:attrNameLst>
                                          <p:attrName>style.visibility</p:attrName>
                                        </p:attrNameLst>
                                      </p:cBhvr>
                                      <p:to>
                                        <p:strVal val="visible"/>
                                      </p:to>
                                    </p:set>
                                    <p:animEffect transition="in" filter="wipe(down)">
                                      <p:cBhvr>
                                        <p:cTn id="80" dur="500"/>
                                        <p:tgtEl>
                                          <p:spTgt spid="3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34"/>
                                        </p:tgtEl>
                                        <p:attrNameLst>
                                          <p:attrName>style.visibility</p:attrName>
                                        </p:attrNameLst>
                                      </p:cBhvr>
                                      <p:to>
                                        <p:strVal val="visible"/>
                                      </p:to>
                                    </p:set>
                                    <p:animEffect transition="in" filter="wipe(down)">
                                      <p:cBhvr>
                                        <p:cTn id="85" dur="500"/>
                                        <p:tgtEl>
                                          <p:spTgt spid="34"/>
                                        </p:tgtEl>
                                      </p:cBhvr>
                                    </p:animEffect>
                                  </p:childTnLst>
                                </p:cTn>
                              </p:par>
                              <p:par>
                                <p:cTn id="86" presetID="22" presetClass="entr" presetSubtype="4" fill="hold" grpId="0" nodeType="withEffect">
                                  <p:stCondLst>
                                    <p:cond delay="0"/>
                                  </p:stCondLst>
                                  <p:childTnLst>
                                    <p:set>
                                      <p:cBhvr>
                                        <p:cTn id="87" dur="1" fill="hold">
                                          <p:stCondLst>
                                            <p:cond delay="0"/>
                                          </p:stCondLst>
                                        </p:cTn>
                                        <p:tgtEl>
                                          <p:spTgt spid="35"/>
                                        </p:tgtEl>
                                        <p:attrNameLst>
                                          <p:attrName>style.visibility</p:attrName>
                                        </p:attrNameLst>
                                      </p:cBhvr>
                                      <p:to>
                                        <p:strVal val="visible"/>
                                      </p:to>
                                    </p:set>
                                    <p:animEffect transition="in" filter="wipe(down)">
                                      <p:cBhvr>
                                        <p:cTn id="88" dur="500"/>
                                        <p:tgtEl>
                                          <p:spTgt spid="35"/>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4" fill="hold" grpId="0" nodeType="clickEffect">
                                  <p:stCondLst>
                                    <p:cond delay="0"/>
                                  </p:stCondLst>
                                  <p:childTnLst>
                                    <p:set>
                                      <p:cBhvr>
                                        <p:cTn id="92" dur="1" fill="hold">
                                          <p:stCondLst>
                                            <p:cond delay="0"/>
                                          </p:stCondLst>
                                        </p:cTn>
                                        <p:tgtEl>
                                          <p:spTgt spid="37"/>
                                        </p:tgtEl>
                                        <p:attrNameLst>
                                          <p:attrName>style.visibility</p:attrName>
                                        </p:attrNameLst>
                                      </p:cBhvr>
                                      <p:to>
                                        <p:strVal val="visible"/>
                                      </p:to>
                                    </p:set>
                                    <p:animEffect transition="in" filter="wipe(down)">
                                      <p:cBhvr>
                                        <p:cTn id="9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7" grpId="0"/>
      <p:bldP spid="18" grpId="0"/>
      <p:bldP spid="19" grpId="0" animBg="1"/>
      <p:bldP spid="20" grpId="0"/>
      <p:bldP spid="21" grpId="0" animBg="1"/>
      <p:bldP spid="25" grpId="0" animBg="1"/>
      <p:bldP spid="27" grpId="0" animBg="1"/>
      <p:bldP spid="28" grpId="0" animBg="1"/>
      <p:bldP spid="31" grpId="0" animBg="1"/>
      <p:bldP spid="33" grpId="0" animBg="1"/>
      <p:bldP spid="35" grpId="0" animBg="1"/>
      <p:bldP spid="36" grpId="0"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Conjugacy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IN" dirty="0">
                <a:latin typeface="Abadi Extra Light" panose="020B0204020104020204" pitchFamily="34" charset="0"/>
              </a:rPr>
              <a:t>Many pairs of distributions are conjugate to each other</a:t>
            </a:r>
          </a:p>
          <a:p>
            <a:pPr lvl="1">
              <a:buFont typeface="Wingdings" panose="05000000000000000000" pitchFamily="2" charset="2"/>
              <a:buChar char="§"/>
            </a:pPr>
            <a:r>
              <a:rPr lang="en-IN" dirty="0">
                <a:latin typeface="Abadi Extra Light" panose="020B0204020104020204" pitchFamily="34" charset="0"/>
              </a:rPr>
              <a:t>Bernoulli (likelihood) + Beta (prior) ⇒ Beta posterior </a:t>
            </a:r>
          </a:p>
          <a:p>
            <a:pPr lvl="1">
              <a:buFont typeface="Wingdings" panose="05000000000000000000" pitchFamily="2" charset="2"/>
              <a:buChar char="§"/>
            </a:pPr>
            <a:r>
              <a:rPr lang="en-IN" dirty="0">
                <a:latin typeface="Abadi Extra Light" panose="020B0204020104020204" pitchFamily="34" charset="0"/>
              </a:rPr>
              <a:t>Binomial (likelihood) + Beta (prior) ⇒ Beta posterior </a:t>
            </a:r>
          </a:p>
          <a:p>
            <a:pPr lvl="1">
              <a:buFont typeface="Wingdings" panose="05000000000000000000" pitchFamily="2" charset="2"/>
              <a:buChar char="§"/>
            </a:pPr>
            <a:r>
              <a:rPr lang="en-IN" dirty="0">
                <a:latin typeface="Abadi Extra Light" panose="020B0204020104020204" pitchFamily="34" charset="0"/>
              </a:rPr>
              <a:t>Multinomial (likelihood) + Dirichlet (prior) ⇒ Dirichlet posterior </a:t>
            </a:r>
          </a:p>
          <a:p>
            <a:pPr lvl="1">
              <a:buFont typeface="Wingdings" panose="05000000000000000000" pitchFamily="2" charset="2"/>
              <a:buChar char="§"/>
            </a:pPr>
            <a:r>
              <a:rPr lang="en-IN" dirty="0">
                <a:latin typeface="Abadi Extra Light" panose="020B0204020104020204" pitchFamily="34" charset="0"/>
              </a:rPr>
              <a:t>Poisson (likelihood) + Gamma (prior) ⇒ Gamma posterior </a:t>
            </a:r>
          </a:p>
          <a:p>
            <a:pPr lvl="1">
              <a:buFont typeface="Wingdings" panose="05000000000000000000" pitchFamily="2" charset="2"/>
              <a:buChar char="§"/>
            </a:pPr>
            <a:r>
              <a:rPr lang="en-IN" dirty="0">
                <a:latin typeface="Abadi Extra Light" panose="020B0204020104020204" pitchFamily="34" charset="0"/>
              </a:rPr>
              <a:t>Gaussian (likelihood) + Gaussian (prior) ⇒ Gaussian posterior </a:t>
            </a:r>
          </a:p>
          <a:p>
            <a:pPr lvl="1">
              <a:buFont typeface="Wingdings" panose="05000000000000000000" pitchFamily="2" charset="2"/>
              <a:buChar char="§"/>
            </a:pPr>
            <a:r>
              <a:rPr lang="en-IN" dirty="0">
                <a:latin typeface="Abadi Extra Light" panose="020B0204020104020204" pitchFamily="34" charset="0"/>
              </a:rPr>
              <a:t>and many other such pairs ..</a:t>
            </a:r>
          </a:p>
          <a:p>
            <a:pPr>
              <a:buFont typeface="Wingdings" panose="05000000000000000000" pitchFamily="2" charset="2"/>
              <a:buChar char="§"/>
            </a:pPr>
            <a:r>
              <a:rPr lang="en-GB" dirty="0">
                <a:latin typeface="Abadi Extra Light" panose="020B0204020104020204" pitchFamily="34" charset="0"/>
              </a:rPr>
              <a:t>Tip: If two </a:t>
            </a:r>
            <a:r>
              <a:rPr lang="en-GB" dirty="0" err="1">
                <a:latin typeface="Abadi Extra Light" panose="020B0204020104020204" pitchFamily="34" charset="0"/>
              </a:rPr>
              <a:t>distr</a:t>
            </a:r>
            <a:r>
              <a:rPr lang="en-GB" dirty="0">
                <a:latin typeface="Abadi Extra Light" panose="020B0204020104020204" pitchFamily="34" charset="0"/>
              </a:rPr>
              <a:t> are conjugate to each other, their functional forms are similar</a:t>
            </a:r>
          </a:p>
          <a:p>
            <a:pPr lvl="1">
              <a:buFont typeface="Wingdings" panose="05000000000000000000" pitchFamily="2" charset="2"/>
              <a:buChar char="§"/>
            </a:pPr>
            <a:r>
              <a:rPr lang="en-GB" dirty="0">
                <a:latin typeface="Abadi Extra Light" panose="020B0204020104020204" pitchFamily="34" charset="0"/>
              </a:rPr>
              <a:t>Example: Bernoulli and Beta have the forms</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11</a:t>
            </a:fld>
            <a:endParaRPr lang="en-IN" sz="2800" dirty="0">
              <a:solidFill>
                <a:schemeClr val="accent2">
                  <a:lumMod val="40000"/>
                  <a:lumOff val="60000"/>
                </a:schemeClr>
              </a:solidFill>
            </a:endParaRPr>
          </a:p>
        </p:txBody>
      </p:sp>
      <p:sp>
        <p:nvSpPr>
          <p:cNvPr id="22" name="Speech Bubble: Rectangle 21">
            <a:extLst>
              <a:ext uri="{FF2B5EF4-FFF2-40B4-BE49-F238E27FC236}">
                <a16:creationId xmlns:a16="http://schemas.microsoft.com/office/drawing/2014/main" id="{5F9D3B21-C368-4022-84E8-AEFBFE7954C9}"/>
              </a:ext>
            </a:extLst>
          </p:cNvPr>
          <p:cNvSpPr/>
          <p:nvPr/>
        </p:nvSpPr>
        <p:spPr>
          <a:xfrm>
            <a:off x="8808593" y="2476672"/>
            <a:ext cx="2385880" cy="643285"/>
          </a:xfrm>
          <a:prstGeom prst="wedgeRectCallout">
            <a:avLst>
              <a:gd name="adj1" fmla="val -59365"/>
              <a:gd name="adj2" fmla="val 589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 true in general, but in some cases (e.g., when mean of the Gaussian prior is fixed)</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CA6BED0E-2E67-4FFD-9F46-6FD8111965F8}"/>
                  </a:ext>
                </a:extLst>
              </p:cNvPr>
              <p:cNvSpPr/>
              <p:nvPr/>
            </p:nvSpPr>
            <p:spPr>
              <a:xfrm>
                <a:off x="2997752" y="5108715"/>
                <a:ext cx="342664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smtClean="0">
                          <a:latin typeface="Cambria Math" panose="02040503050406030204" pitchFamily="18" charset="0"/>
                        </a:rPr>
                        <m:t>Bernoulli</m:t>
                      </m:r>
                      <m:d>
                        <m:dPr>
                          <m:ctrlPr>
                            <a:rPr lang="en-IN" i="1">
                              <a:latin typeface="Cambria Math" panose="02040503050406030204" pitchFamily="18" charset="0"/>
                            </a:rPr>
                          </m:ctrlPr>
                        </m:dPr>
                        <m:e>
                          <m:r>
                            <a:rPr lang="en-IN" b="0" i="1" smtClean="0">
                              <a:latin typeface="Cambria Math" panose="02040503050406030204" pitchFamily="18" charset="0"/>
                            </a:rPr>
                            <m:t>𝑦</m:t>
                          </m:r>
                        </m:e>
                        <m:e>
                          <m:r>
                            <a:rPr lang="en-IN" i="1">
                              <a:latin typeface="Cambria Math" panose="02040503050406030204" pitchFamily="18" charset="0"/>
                            </a:rPr>
                            <m:t>𝜃</m:t>
                          </m:r>
                        </m:e>
                      </m:d>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b="0" i="1" smtClean="0">
                              <a:latin typeface="Cambria Math" panose="02040503050406030204" pitchFamily="18" charset="0"/>
                            </a:rPr>
                            <m:t>𝑦</m:t>
                          </m:r>
                        </m:sup>
                      </m:sSup>
                      <m:r>
                        <m:rPr>
                          <m:nor/>
                        </m:rPr>
                        <a:rPr lang="en-IN" dirty="0"/>
                        <m:t> </m:t>
                      </m:r>
                      <m:sSup>
                        <m:sSupPr>
                          <m:ctrlPr>
                            <a:rPr lang="en-IN" i="1">
                              <a:latin typeface="Cambria Math" panose="02040503050406030204" pitchFamily="18" charset="0"/>
                            </a:rPr>
                          </m:ctrlPr>
                        </m:sSupPr>
                        <m:e>
                          <m:r>
                            <a:rPr lang="en-IN" i="1">
                              <a:latin typeface="Cambria Math" panose="02040503050406030204" pitchFamily="18" charset="0"/>
                            </a:rPr>
                            <m:t>(1−</m:t>
                          </m:r>
                          <m:r>
                            <a:rPr lang="en-IN" i="1">
                              <a:latin typeface="Cambria Math" panose="02040503050406030204" pitchFamily="18" charset="0"/>
                            </a:rPr>
                            <m:t>𝜃</m:t>
                          </m:r>
                          <m:r>
                            <a:rPr lang="en-IN" i="1">
                              <a:latin typeface="Cambria Math" panose="02040503050406030204" pitchFamily="18" charset="0"/>
                            </a:rPr>
                            <m:t>)</m:t>
                          </m:r>
                        </m:e>
                        <m:sup>
                          <m:r>
                            <a:rPr lang="en-IN" i="1">
                              <a:latin typeface="Cambria Math" panose="02040503050406030204" pitchFamily="18" charset="0"/>
                            </a:rPr>
                            <m:t>1−</m:t>
                          </m:r>
                          <m:r>
                            <a:rPr lang="en-IN" b="0" i="1" smtClean="0">
                              <a:latin typeface="Cambria Math" panose="02040503050406030204" pitchFamily="18" charset="0"/>
                            </a:rPr>
                            <m:t>𝑦</m:t>
                          </m:r>
                        </m:sup>
                      </m:sSup>
                    </m:oMath>
                  </m:oMathPara>
                </a14:m>
                <a:endParaRPr lang="en-IN" dirty="0"/>
              </a:p>
            </p:txBody>
          </p:sp>
        </mc:Choice>
        <mc:Fallback xmlns="">
          <p:sp>
            <p:nvSpPr>
              <p:cNvPr id="3" name="Rectangle 2">
                <a:extLst>
                  <a:ext uri="{FF2B5EF4-FFF2-40B4-BE49-F238E27FC236}">
                    <a16:creationId xmlns:a16="http://schemas.microsoft.com/office/drawing/2014/main" id="{CA6BED0E-2E67-4FFD-9F46-6FD8111965F8}"/>
                  </a:ext>
                </a:extLst>
              </p:cNvPr>
              <p:cNvSpPr>
                <a:spLocks noRot="1" noChangeAspect="1" noMove="1" noResize="1" noEditPoints="1" noAdjustHandles="1" noChangeArrowheads="1" noChangeShapeType="1" noTextEdit="1"/>
              </p:cNvSpPr>
              <p:nvPr/>
            </p:nvSpPr>
            <p:spPr>
              <a:xfrm>
                <a:off x="2997752" y="5108715"/>
                <a:ext cx="3426643" cy="369332"/>
              </a:xfrm>
              <a:prstGeom prst="rect">
                <a:avLst/>
              </a:prstGeom>
              <a:blipFill>
                <a:blip r:embed="rId5"/>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3A88548D-1AFE-4684-BA22-9B73F8293353}"/>
                  </a:ext>
                </a:extLst>
              </p:cNvPr>
              <p:cNvSpPr/>
              <p:nvPr/>
            </p:nvSpPr>
            <p:spPr>
              <a:xfrm>
                <a:off x="3310725" y="5617651"/>
                <a:ext cx="4481868" cy="66659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IN">
                          <a:latin typeface="Cambria Math" panose="02040503050406030204" pitchFamily="18" charset="0"/>
                        </a:rPr>
                        <m:t>Beta</m:t>
                      </m:r>
                      <m:d>
                        <m:dPr>
                          <m:ctrlPr>
                            <a:rPr lang="en-IN" i="1">
                              <a:latin typeface="Cambria Math" panose="02040503050406030204" pitchFamily="18" charset="0"/>
                            </a:rPr>
                          </m:ctrlPr>
                        </m:dPr>
                        <m:e>
                          <m:r>
                            <a:rPr lang="en-IN" i="1">
                              <a:latin typeface="Cambria Math" panose="02040503050406030204" pitchFamily="18" charset="0"/>
                            </a:rPr>
                            <m:t>𝜃</m:t>
                          </m:r>
                        </m:e>
                        <m:e>
                          <m:r>
                            <a:rPr lang="en-IN" i="1">
                              <a:latin typeface="Cambria Math" panose="02040503050406030204" pitchFamily="18" charset="0"/>
                            </a:rPr>
                            <m:t>𝛼</m:t>
                          </m:r>
                          <m:r>
                            <a:rPr lang="en-IN" i="1">
                              <a:latin typeface="Cambria Math" panose="02040503050406030204" pitchFamily="18" charset="0"/>
                            </a:rPr>
                            <m:t>, </m:t>
                          </m:r>
                          <m:r>
                            <a:rPr lang="en-IN" i="1">
                              <a:latin typeface="Cambria Math" panose="02040503050406030204" pitchFamily="18" charset="0"/>
                            </a:rPr>
                            <m:t>𝛽</m:t>
                          </m:r>
                        </m:e>
                      </m:d>
                      <m:r>
                        <a:rPr lang="en-IN" i="1">
                          <a:latin typeface="Cambria Math" panose="02040503050406030204" pitchFamily="18" charset="0"/>
                        </a:rPr>
                        <m:t>= </m:t>
                      </m:r>
                      <m:f>
                        <m:fPr>
                          <m:ctrlPr>
                            <a:rPr lang="en-IN" i="1">
                              <a:latin typeface="Cambria Math" panose="02040503050406030204" pitchFamily="18" charset="0"/>
                            </a:rPr>
                          </m:ctrlPr>
                        </m:fPr>
                        <m:num>
                          <m:r>
                            <m:rPr>
                              <m:sty m:val="p"/>
                            </m:rPr>
                            <a:rPr lang="en-IN">
                              <a:latin typeface="Cambria Math" panose="02040503050406030204" pitchFamily="18" charset="0"/>
                            </a:rPr>
                            <m:t>Γ</m:t>
                          </m:r>
                          <m:r>
                            <a:rPr lang="en-IN" i="1">
                              <a:latin typeface="Cambria Math" panose="02040503050406030204" pitchFamily="18" charset="0"/>
                            </a:rPr>
                            <m:t>(</m:t>
                          </m:r>
                          <m:r>
                            <a:rPr lang="en-IN" i="1">
                              <a:latin typeface="Cambria Math" panose="02040503050406030204" pitchFamily="18" charset="0"/>
                            </a:rPr>
                            <m:t>𝛼</m:t>
                          </m:r>
                          <m:r>
                            <a:rPr lang="en-IN" i="1">
                              <a:latin typeface="Cambria Math" panose="02040503050406030204" pitchFamily="18" charset="0"/>
                            </a:rPr>
                            <m:t>+</m:t>
                          </m:r>
                          <m:r>
                            <a:rPr lang="en-IN" i="1">
                              <a:latin typeface="Cambria Math" panose="02040503050406030204" pitchFamily="18" charset="0"/>
                            </a:rPr>
                            <m:t>𝛽</m:t>
                          </m:r>
                          <m:r>
                            <a:rPr lang="en-IN" i="1">
                              <a:latin typeface="Cambria Math" panose="02040503050406030204" pitchFamily="18" charset="0"/>
                            </a:rPr>
                            <m:t>)</m:t>
                          </m:r>
                        </m:num>
                        <m:den>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𝛼</m:t>
                              </m:r>
                            </m:e>
                          </m:d>
                          <m:r>
                            <m:rPr>
                              <m:sty m:val="p"/>
                            </m:rPr>
                            <a:rPr lang="en-IN">
                              <a:latin typeface="Cambria Math" panose="02040503050406030204" pitchFamily="18" charset="0"/>
                            </a:rPr>
                            <m:t>Γ</m:t>
                          </m:r>
                          <m:d>
                            <m:dPr>
                              <m:ctrlPr>
                                <a:rPr lang="en-IN" i="1">
                                  <a:latin typeface="Cambria Math" panose="02040503050406030204" pitchFamily="18" charset="0"/>
                                </a:rPr>
                              </m:ctrlPr>
                            </m:dPr>
                            <m:e>
                              <m:r>
                                <a:rPr lang="en-IN" i="1">
                                  <a:latin typeface="Cambria Math" panose="02040503050406030204" pitchFamily="18" charset="0"/>
                                </a:rPr>
                                <m:t>𝛽</m:t>
                              </m:r>
                            </m:e>
                          </m:d>
                        </m:den>
                      </m:f>
                      <m:r>
                        <a:rPr lang="en-IN" i="1">
                          <a:latin typeface="Cambria Math" panose="02040503050406030204" pitchFamily="18" charset="0"/>
                        </a:rPr>
                        <m:t> </m:t>
                      </m:r>
                      <m:sSup>
                        <m:sSupPr>
                          <m:ctrlPr>
                            <a:rPr lang="en-IN" i="1">
                              <a:latin typeface="Cambria Math" panose="02040503050406030204" pitchFamily="18" charset="0"/>
                            </a:rPr>
                          </m:ctrlPr>
                        </m:sSupPr>
                        <m:e>
                          <m:r>
                            <a:rPr lang="en-IN" i="1">
                              <a:latin typeface="Cambria Math" panose="02040503050406030204" pitchFamily="18" charset="0"/>
                            </a:rPr>
                            <m:t>𝜃</m:t>
                          </m:r>
                        </m:e>
                        <m:sup>
                          <m:r>
                            <a:rPr lang="en-IN" i="1">
                              <a:latin typeface="Cambria Math" panose="02040503050406030204" pitchFamily="18" charset="0"/>
                            </a:rPr>
                            <m:t>𝛼</m:t>
                          </m:r>
                          <m:r>
                            <a:rPr lang="en-IN" i="1">
                              <a:latin typeface="Cambria Math" panose="02040503050406030204" pitchFamily="18" charset="0"/>
                            </a:rPr>
                            <m:t>−1</m:t>
                          </m:r>
                        </m:sup>
                      </m:sSup>
                      <m:sSup>
                        <m:sSupPr>
                          <m:ctrlPr>
                            <a:rPr lang="en-IN" i="1">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1−</m:t>
                              </m:r>
                              <m:r>
                                <a:rPr lang="en-IN" i="1">
                                  <a:latin typeface="Cambria Math" panose="02040503050406030204" pitchFamily="18" charset="0"/>
                                </a:rPr>
                                <m:t>𝜃</m:t>
                              </m:r>
                            </m:e>
                          </m:d>
                        </m:e>
                        <m:sup>
                          <m:r>
                            <a:rPr lang="en-IN" i="1">
                              <a:latin typeface="Cambria Math" panose="02040503050406030204" pitchFamily="18" charset="0"/>
                            </a:rPr>
                            <m:t>𝛽</m:t>
                          </m:r>
                          <m:r>
                            <a:rPr lang="en-IN" i="1">
                              <a:latin typeface="Cambria Math" panose="02040503050406030204" pitchFamily="18" charset="0"/>
                            </a:rPr>
                            <m:t>−1 </m:t>
                          </m:r>
                        </m:sup>
                      </m:sSup>
                      <m:r>
                        <a:rPr lang="en-IN" i="1">
                          <a:latin typeface="Cambria Math" panose="02040503050406030204" pitchFamily="18" charset="0"/>
                        </a:rPr>
                        <m:t> </m:t>
                      </m:r>
                    </m:oMath>
                  </m:oMathPara>
                </a14:m>
                <a:endParaRPr lang="en-IN" dirty="0"/>
              </a:p>
            </p:txBody>
          </p:sp>
        </mc:Choice>
        <mc:Fallback xmlns="">
          <p:sp>
            <p:nvSpPr>
              <p:cNvPr id="5" name="Rectangle 4">
                <a:extLst>
                  <a:ext uri="{FF2B5EF4-FFF2-40B4-BE49-F238E27FC236}">
                    <a16:creationId xmlns:a16="http://schemas.microsoft.com/office/drawing/2014/main" id="{3A88548D-1AFE-4684-BA22-9B73F8293353}"/>
                  </a:ext>
                </a:extLst>
              </p:cNvPr>
              <p:cNvSpPr>
                <a:spLocks noRot="1" noChangeAspect="1" noMove="1" noResize="1" noEditPoints="1" noAdjustHandles="1" noChangeArrowheads="1" noChangeShapeType="1" noTextEdit="1"/>
              </p:cNvSpPr>
              <p:nvPr/>
            </p:nvSpPr>
            <p:spPr>
              <a:xfrm>
                <a:off x="3310725" y="5617651"/>
                <a:ext cx="4481868" cy="666593"/>
              </a:xfrm>
              <a:prstGeom prst="rect">
                <a:avLst/>
              </a:prstGeom>
              <a:blipFill>
                <a:blip r:embed="rId6"/>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A2EF08A4-C6A8-4050-81C6-E988D211C404}"/>
              </a:ext>
            </a:extLst>
          </p:cNvPr>
          <p:cNvSpPr/>
          <p:nvPr/>
        </p:nvSpPr>
        <p:spPr>
          <a:xfrm>
            <a:off x="8198287" y="4467262"/>
            <a:ext cx="2385880" cy="2222475"/>
          </a:xfrm>
          <a:prstGeom prst="wedgeRectCallout">
            <a:avLst>
              <a:gd name="adj1" fmla="val -75237"/>
              <a:gd name="adj2" fmla="val -49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is why, when we multiply them while computing the posterior, the exponents get added and we get the same form for the posterior as the prior but with just updated hyperparameter. Also, we can identify the posterior and its hyperparameters simply by inspection</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66364736"/>
      </p:ext>
    </p:extLst>
  </p:cSld>
  <p:clrMapOvr>
    <a:masterClrMapping/>
  </p:clrMapOvr>
  <mc:AlternateContent xmlns:mc="http://schemas.openxmlformats.org/markup-compatibility/2006" xmlns:p14="http://schemas.microsoft.com/office/powerpoint/2010/main">
    <mc:Choice Requires="p14">
      <p:transition spd="slow" p14:dur="2000" advTm="167749"/>
    </mc:Choice>
    <mc:Fallback xmlns="">
      <p:transition spd="slow" advTm="1677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down)">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down)">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wipe(down)">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wipe(down)">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down)">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6" end="6"/>
                                            </p:txEl>
                                          </p:spTgt>
                                        </p:tgtEl>
                                        <p:attrNameLst>
                                          <p:attrName>style.visibility</p:attrName>
                                        </p:attrNameLst>
                                      </p:cBhvr>
                                      <p:to>
                                        <p:strVal val="visible"/>
                                      </p:to>
                                    </p:set>
                                    <p:animEffect transition="in" filter="wipe(down)">
                                      <p:cBhvr>
                                        <p:cTn id="42" dur="500"/>
                                        <p:tgtEl>
                                          <p:spTgt spid="4">
                                            <p:txEl>
                                              <p:pRg st="6" end="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7" end="7"/>
                                            </p:txEl>
                                          </p:spTgt>
                                        </p:tgtEl>
                                        <p:attrNameLst>
                                          <p:attrName>style.visibility</p:attrName>
                                        </p:attrNameLst>
                                      </p:cBhvr>
                                      <p:to>
                                        <p:strVal val="visible"/>
                                      </p:to>
                                    </p:set>
                                    <p:animEffect transition="in" filter="wipe(down)">
                                      <p:cBhvr>
                                        <p:cTn id="47" dur="500"/>
                                        <p:tgtEl>
                                          <p:spTgt spid="4">
                                            <p:txEl>
                                              <p:pRg st="7" end="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nodeType="clickEffect">
                                  <p:stCondLst>
                                    <p:cond delay="0"/>
                                  </p:stCondLst>
                                  <p:childTnLst>
                                    <p:set>
                                      <p:cBhvr>
                                        <p:cTn id="51" dur="1" fill="hold">
                                          <p:stCondLst>
                                            <p:cond delay="0"/>
                                          </p:stCondLst>
                                        </p:cTn>
                                        <p:tgtEl>
                                          <p:spTgt spid="4">
                                            <p:txEl>
                                              <p:pRg st="8" end="8"/>
                                            </p:txEl>
                                          </p:spTgt>
                                        </p:tgtEl>
                                        <p:attrNameLst>
                                          <p:attrName>style.visibility</p:attrName>
                                        </p:attrNameLst>
                                      </p:cBhvr>
                                      <p:to>
                                        <p:strVal val="visible"/>
                                      </p:to>
                                    </p:set>
                                    <p:animEffect transition="in" filter="wipe(down)">
                                      <p:cBhvr>
                                        <p:cTn id="52" dur="500"/>
                                        <p:tgtEl>
                                          <p:spTgt spid="4">
                                            <p:txEl>
                                              <p:pRg st="8" end="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gtEl>
                                        <p:attrNameLst>
                                          <p:attrName>style.visibility</p:attrName>
                                        </p:attrNameLst>
                                      </p:cBhvr>
                                      <p:to>
                                        <p:strVal val="visible"/>
                                      </p:to>
                                    </p:set>
                                    <p:animEffect transition="in" filter="wipe(down)">
                                      <p:cBhvr>
                                        <p:cTn id="57" dur="500"/>
                                        <p:tgtEl>
                                          <p:spTgt spid="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
                                        </p:tgtEl>
                                        <p:attrNameLst>
                                          <p:attrName>style.visibility</p:attrName>
                                        </p:attrNameLst>
                                      </p:cBhvr>
                                      <p:to>
                                        <p:strVal val="visible"/>
                                      </p:to>
                                    </p:set>
                                    <p:animEffect transition="in" filter="wipe(down)">
                                      <p:cBhvr>
                                        <p:cTn id="62" dur="500"/>
                                        <p:tgtEl>
                                          <p:spTgt spid="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down)">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3" grpId="0"/>
      <p:bldP spid="5" grpId="0"/>
      <p:bldP spid="2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Having estimated </a:t>
                </a:r>
                <a14:m>
                  <m:oMath xmlns:m="http://schemas.openxmlformats.org/officeDocument/2006/math">
                    <m:r>
                      <a:rPr lang="en-GB" sz="2600" i="1" dirty="0" smtClean="0">
                        <a:latin typeface="Cambria Math" panose="02040503050406030204" pitchFamily="18" charset="0"/>
                      </a:rPr>
                      <m:t>𝜃</m:t>
                    </m:r>
                  </m:oMath>
                </a14:m>
                <a:r>
                  <a:rPr lang="en-GB" sz="2600" dirty="0">
                    <a:latin typeface="Abadi Extra Light" panose="020B0204020104020204" pitchFamily="34" charset="0"/>
                  </a:rPr>
                  <a:t>, we can now use it to make predictions</a:t>
                </a:r>
              </a:p>
              <a:p>
                <a:pPr>
                  <a:buFont typeface="Wingdings" panose="05000000000000000000" pitchFamily="2" charset="2"/>
                  <a:buChar char="§"/>
                </a:pPr>
                <a:r>
                  <a:rPr lang="en-GB" sz="2600" dirty="0">
                    <a:latin typeface="Abadi Extra Light" panose="020B0204020104020204" pitchFamily="34" charset="0"/>
                  </a:rPr>
                  <a:t>Prediction entails computing the </a:t>
                </a:r>
                <a:r>
                  <a:rPr lang="en-GB" sz="2600" dirty="0">
                    <a:solidFill>
                      <a:srgbClr val="0000FF"/>
                    </a:solidFill>
                    <a:latin typeface="Abadi Extra Light" panose="020B0204020104020204" pitchFamily="34" charset="0"/>
                  </a:rPr>
                  <a:t>predictive distribution </a:t>
                </a:r>
                <a:r>
                  <a:rPr lang="en-GB" sz="2600" dirty="0">
                    <a:latin typeface="Abadi Extra Light" panose="020B0204020104020204" pitchFamily="34" charset="0"/>
                  </a:rPr>
                  <a:t>of a new observation, say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𝑦</m:t>
                        </m:r>
                      </m:e>
                      <m:sub>
                        <m:r>
                          <a:rPr lang="en-GB" sz="2600" i="1" dirty="0" smtClean="0">
                            <a:latin typeface="Cambria Math" panose="02040503050406030204" pitchFamily="18" charset="0"/>
                          </a:rPr>
                          <m:t>∗</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MLE/MAP, we approximate the posterior </a:t>
                </a:r>
                <a14:m>
                  <m:oMath xmlns:m="http://schemas.openxmlformats.org/officeDocument/2006/math">
                    <m:r>
                      <a:rPr lang="en-IN" sz="2400" i="1">
                        <a:latin typeface="Cambria Math" panose="02040503050406030204" pitchFamily="18" charset="0"/>
                      </a:rPr>
                      <m:t>𝑝</m:t>
                    </m:r>
                    <m:r>
                      <a:rPr lang="en-IN" sz="2400" i="1">
                        <a:latin typeface="Cambria Math" panose="02040503050406030204" pitchFamily="18" charset="0"/>
                      </a:rPr>
                      <m:t>(</m:t>
                    </m:r>
                    <m:r>
                      <a:rPr lang="en-IN" sz="2400" i="1">
                        <a:latin typeface="Cambria Math" panose="02040503050406030204" pitchFamily="18" charset="0"/>
                      </a:rPr>
                      <m:t>𝜃</m:t>
                    </m:r>
                    <m:r>
                      <a:rPr lang="en-IN" sz="2400" i="1">
                        <a:latin typeface="Cambria Math" panose="02040503050406030204" pitchFamily="18" charset="0"/>
                      </a:rPr>
                      <m:t>|</m:t>
                    </m:r>
                    <m:r>
                      <a:rPr lang="en-IN" sz="2400" b="1" i="1">
                        <a:latin typeface="Cambria Math" panose="02040503050406030204" pitchFamily="18" charset="0"/>
                      </a:rPr>
                      <m:t>𝒚</m:t>
                    </m:r>
                    <m:r>
                      <a:rPr lang="en-IN" sz="2400" i="1">
                        <a:latin typeface="Cambria Math" panose="02040503050406030204" pitchFamily="18" charset="0"/>
                      </a:rPr>
                      <m:t>) </m:t>
                    </m:r>
                  </m:oMath>
                </a14:m>
                <a:r>
                  <a:rPr lang="en-GB" sz="2600" dirty="0">
                    <a:latin typeface="Abadi Extra Light" panose="020B0204020104020204" pitchFamily="34" charset="0"/>
                  </a:rPr>
                  <a:t>by a single point </a:t>
                </a:r>
                <a14:m>
                  <m:oMath xmlns:m="http://schemas.openxmlformats.org/officeDocument/2006/math">
                    <m:sSub>
                      <m:sSubPr>
                        <m:ctrlPr>
                          <a:rPr lang="en-GB" sz="2600" i="1" dirty="0" smtClean="0">
                            <a:latin typeface="Cambria Math" panose="02040503050406030204" pitchFamily="18" charset="0"/>
                          </a:rPr>
                        </m:ctrlPr>
                      </m:sSubPr>
                      <m:e>
                        <m:r>
                          <a:rPr lang="en-GB" sz="2600" i="1" dirty="0" smtClean="0">
                            <a:latin typeface="Cambria Math" panose="02040503050406030204" pitchFamily="18" charset="0"/>
                          </a:rPr>
                          <m:t>𝜃</m:t>
                        </m:r>
                      </m:e>
                      <m:sub>
                        <m:r>
                          <a:rPr lang="en-IN" sz="2600" b="0" i="1" dirty="0" smtClean="0">
                            <a:latin typeface="Cambria Math" panose="02040503050406030204" pitchFamily="18" charset="0"/>
                          </a:rPr>
                          <m:t>𝑜𝑝𝑡</m:t>
                        </m:r>
                      </m:sub>
                    </m:sSub>
                  </m:oMath>
                </a14:m>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When doing fully Bayesian </a:t>
                </a:r>
                <a:r>
                  <a:rPr lang="en-GB" sz="2600" dirty="0" err="1">
                    <a:latin typeface="Abadi Extra Light" panose="020B0204020104020204" pitchFamily="34" charset="0"/>
                  </a:rPr>
                  <a:t>est</a:t>
                </a:r>
                <a:r>
                  <a:rPr lang="en-GB" sz="2600" dirty="0">
                    <a:latin typeface="Abadi Extra Light" panose="020B0204020104020204" pitchFamily="34" charset="0"/>
                  </a:rPr>
                  <a:t>, getting the predictive dist. Will require computing</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64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0F416337-4E43-483E-8171-849A6F6D8964}"/>
                  </a:ext>
                </a:extLst>
              </p:cNvPr>
              <p:cNvSpPr txBox="1"/>
              <p:nvPr/>
            </p:nvSpPr>
            <p:spPr>
              <a:xfrm>
                <a:off x="1646113" y="2232397"/>
                <a:ext cx="4449887" cy="44730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e>
                        <m:e>
                          <m:r>
                            <a:rPr lang="en-IN" sz="2800" b="1" i="1" smtClean="0">
                              <a:latin typeface="Cambria Math" panose="02040503050406030204" pitchFamily="18" charset="0"/>
                            </a:rPr>
                            <m:t>𝒚</m:t>
                          </m:r>
                        </m:e>
                      </m:d>
                      <m:r>
                        <a:rPr lang="en-IN" sz="2800" b="0" i="0" smtClean="0">
                          <a:latin typeface="Cambria Math" panose="02040503050406030204" pitchFamily="18" charset="0"/>
                        </a:rPr>
                        <m:t>=</m:t>
                      </m:r>
                      <m:r>
                        <a:rPr lang="en-IN" sz="2800" b="0" i="1" smtClean="0">
                          <a:latin typeface="Cambria Math" panose="02040503050406030204" pitchFamily="18" charset="0"/>
                        </a:rPr>
                        <m:t>∫</m:t>
                      </m:r>
                      <m:r>
                        <a:rPr lang="en-IN" sz="2800" i="1">
                          <a:latin typeface="Cambria Math" panose="02040503050406030204" pitchFamily="18" charset="0"/>
                        </a:rPr>
                        <m:t>𝑝</m:t>
                      </m:r>
                      <m:d>
                        <m:dPr>
                          <m:ctrlPr>
                            <a:rPr lang="en-IN" sz="2800" b="0" i="1" smtClean="0">
                              <a:latin typeface="Cambria Math" panose="02040503050406030204" pitchFamily="18" charset="0"/>
                            </a:rPr>
                          </m:ctrlPr>
                        </m:dPr>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𝑑</m:t>
                      </m:r>
                      <m:r>
                        <a:rPr lang="en-IN" sz="2800" b="0" i="1" smtClean="0">
                          <a:latin typeface="Cambria Math" panose="02040503050406030204" pitchFamily="18" charset="0"/>
                        </a:rPr>
                        <m:t>𝜃</m:t>
                      </m:r>
                    </m:oMath>
                  </m:oMathPara>
                </a14:m>
                <a:br>
                  <a:rPr lang="en-IN" sz="2800" b="0" dirty="0"/>
                </a:br>
                <a:endParaRPr lang="en-IN" sz="2800" dirty="0"/>
              </a:p>
            </p:txBody>
          </p:sp>
        </mc:Choice>
        <mc:Fallback xmlns="">
          <p:sp>
            <p:nvSpPr>
              <p:cNvPr id="3" name="TextBox 2">
                <a:extLst>
                  <a:ext uri="{FF2B5EF4-FFF2-40B4-BE49-F238E27FC236}">
                    <a16:creationId xmlns:a16="http://schemas.microsoft.com/office/drawing/2014/main" id="{0F416337-4E43-483E-8171-849A6F6D8964}"/>
                  </a:ext>
                </a:extLst>
              </p:cNvPr>
              <p:cNvSpPr txBox="1">
                <a:spLocks noRot="1" noChangeAspect="1" noMove="1" noResize="1" noEditPoints="1" noAdjustHandles="1" noChangeArrowheads="1" noChangeShapeType="1" noTextEdit="1"/>
              </p:cNvSpPr>
              <p:nvPr/>
            </p:nvSpPr>
            <p:spPr>
              <a:xfrm>
                <a:off x="1646113" y="2232397"/>
                <a:ext cx="4449887" cy="44730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C6B2D2F-4107-483E-8C0E-179AB4545579}"/>
                  </a:ext>
                </a:extLst>
              </p:cNvPr>
              <p:cNvSpPr txBox="1"/>
              <p:nvPr/>
            </p:nvSpPr>
            <p:spPr>
              <a:xfrm>
                <a:off x="3139162" y="2827858"/>
                <a:ext cx="3684470"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r>
                            <a:rPr lang="en-IN" sz="2800" i="1">
                              <a:latin typeface="Cambria Math" panose="02040503050406030204" pitchFamily="18" charset="0"/>
                            </a:rPr>
                            <m:t>, </m:t>
                          </m:r>
                          <m:r>
                            <a:rPr lang="en-IN" sz="2800" b="1" i="1">
                              <a:latin typeface="Cambria Math" panose="02040503050406030204" pitchFamily="18" charset="0"/>
                            </a:rPr>
                            <m:t>𝒚</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5" name="TextBox 4">
                <a:extLst>
                  <a:ext uri="{FF2B5EF4-FFF2-40B4-BE49-F238E27FC236}">
                    <a16:creationId xmlns:a16="http://schemas.microsoft.com/office/drawing/2014/main" id="{4C6B2D2F-4107-483E-8C0E-179AB4545579}"/>
                  </a:ext>
                </a:extLst>
              </p:cNvPr>
              <p:cNvSpPr txBox="1">
                <a:spLocks noRot="1" noChangeAspect="1" noMove="1" noResize="1" noEditPoints="1" noAdjustHandles="1" noChangeArrowheads="1" noChangeShapeType="1" noTextEdit="1"/>
              </p:cNvSpPr>
              <p:nvPr/>
            </p:nvSpPr>
            <p:spPr>
              <a:xfrm>
                <a:off x="3139162" y="2827858"/>
                <a:ext cx="3684470" cy="447238"/>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632AA2-98F1-4F8F-8ED4-AC2437E2EE51}"/>
                  </a:ext>
                </a:extLst>
              </p:cNvPr>
              <p:cNvSpPr txBox="1"/>
              <p:nvPr/>
            </p:nvSpPr>
            <p:spPr>
              <a:xfrm>
                <a:off x="3139162" y="3462314"/>
                <a:ext cx="3336105"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r>
                        <a:rPr lang="en-IN" sz="2800" i="1">
                          <a:latin typeface="Cambria Math" panose="02040503050406030204" pitchFamily="18" charset="0"/>
                        </a:rPr>
                        <m:t>(</m:t>
                      </m:r>
                      <m:r>
                        <a:rPr lang="en-IN" sz="2800" i="1">
                          <a:latin typeface="Cambria Math" panose="02040503050406030204" pitchFamily="18" charset="0"/>
                        </a:rPr>
                        <m:t>𝜃</m:t>
                      </m:r>
                      <m:r>
                        <a:rPr lang="en-IN" sz="2800" i="1">
                          <a:latin typeface="Cambria Math" panose="02040503050406030204" pitchFamily="18" charset="0"/>
                        </a:rPr>
                        <m:t>|</m:t>
                      </m:r>
                      <m:r>
                        <a:rPr lang="en-IN" sz="2800" b="1" i="1">
                          <a:latin typeface="Cambria Math" panose="02040503050406030204" pitchFamily="18" charset="0"/>
                        </a:rPr>
                        <m:t>𝒚</m:t>
                      </m:r>
                      <m:r>
                        <a:rPr lang="en-IN" sz="2800" i="1">
                          <a:latin typeface="Cambria Math" panose="02040503050406030204" pitchFamily="18" charset="0"/>
                        </a:rPr>
                        <m:t>)</m:t>
                      </m:r>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7" name="TextBox 6">
                <a:extLst>
                  <a:ext uri="{FF2B5EF4-FFF2-40B4-BE49-F238E27FC236}">
                    <a16:creationId xmlns:a16="http://schemas.microsoft.com/office/drawing/2014/main" id="{F1632AA2-98F1-4F8F-8ED4-AC2437E2EE51}"/>
                  </a:ext>
                </a:extLst>
              </p:cNvPr>
              <p:cNvSpPr txBox="1">
                <a:spLocks noRot="1" noChangeAspect="1" noMove="1" noResize="1" noEditPoints="1" noAdjustHandles="1" noChangeArrowheads="1" noChangeShapeType="1" noTextEdit="1"/>
              </p:cNvSpPr>
              <p:nvPr/>
            </p:nvSpPr>
            <p:spPr>
              <a:xfrm>
                <a:off x="3139162" y="3462314"/>
                <a:ext cx="3336105" cy="447238"/>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27E532-2C38-4C43-914D-91FCF7CF8A4F}"/>
                  </a:ext>
                </a:extLst>
              </p:cNvPr>
              <p:cNvSpPr txBox="1"/>
              <p:nvPr/>
            </p:nvSpPr>
            <p:spPr>
              <a:xfrm>
                <a:off x="413605" y="4563348"/>
                <a:ext cx="6613862" cy="49039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r>
                        <a:rPr lang="en-IN" sz="2800" b="0" i="1" smtClean="0">
                          <a:latin typeface="Cambria Math" panose="02040503050406030204" pitchFamily="18" charset="0"/>
                        </a:rPr>
                        <m:t>≈</m:t>
                      </m:r>
                      <m:r>
                        <a:rPr lang="en-IN" sz="2800" b="0" i="1" smtClean="0">
                          <a:latin typeface="Cambria Math" panose="02040503050406030204" pitchFamily="18" charset="0"/>
                        </a:rPr>
                        <m:t>𝑝</m:t>
                      </m:r>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m:t>
                          </m:r>
                        </m:sub>
                      </m:sSub>
                      <m:r>
                        <a:rPr lang="en-IN" sz="2800" b="0" i="1" smtClean="0">
                          <a:latin typeface="Cambria Math" panose="02040503050406030204" pitchFamily="18" charset="0"/>
                        </a:rPr>
                        <m:t>|</m:t>
                      </m:r>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𝑜𝑝𝑡</m:t>
                          </m:r>
                        </m:sub>
                      </m:sSub>
                      <m:r>
                        <a:rPr lang="en-IN" sz="2800" b="0" i="1" smtClean="0">
                          <a:latin typeface="Cambria Math" panose="02040503050406030204" pitchFamily="18" charset="0"/>
                        </a:rPr>
                        <m:t>)</m:t>
                      </m:r>
                    </m:oMath>
                  </m:oMathPara>
                </a14:m>
                <a:endParaRPr lang="en-IN" sz="2800" dirty="0"/>
              </a:p>
            </p:txBody>
          </p:sp>
        </mc:Choice>
        <mc:Fallback xmlns="">
          <p:sp>
            <p:nvSpPr>
              <p:cNvPr id="8" name="TextBox 7">
                <a:extLst>
                  <a:ext uri="{FF2B5EF4-FFF2-40B4-BE49-F238E27FC236}">
                    <a16:creationId xmlns:a16="http://schemas.microsoft.com/office/drawing/2014/main" id="{2E27E532-2C38-4C43-914D-91FCF7CF8A4F}"/>
                  </a:ext>
                </a:extLst>
              </p:cNvPr>
              <p:cNvSpPr txBox="1">
                <a:spLocks noRot="1" noChangeAspect="1" noMove="1" noResize="1" noEditPoints="1" noAdjustHandles="1" noChangeArrowheads="1" noChangeShapeType="1" noTextEdit="1"/>
              </p:cNvSpPr>
              <p:nvPr/>
            </p:nvSpPr>
            <p:spPr>
              <a:xfrm>
                <a:off x="413605" y="4563348"/>
                <a:ext cx="6613862" cy="490391"/>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E5A617C-353A-4C55-BF19-7EA819FDCB23}"/>
                  </a:ext>
                </a:extLst>
              </p:cNvPr>
              <p:cNvSpPr txBox="1"/>
              <p:nvPr/>
            </p:nvSpPr>
            <p:spPr>
              <a:xfrm>
                <a:off x="1518914" y="5850237"/>
                <a:ext cx="4577086" cy="44723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smtClean="0">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b="1" i="1">
                              <a:latin typeface="Cambria Math" panose="02040503050406030204" pitchFamily="18" charset="0"/>
                            </a:rPr>
                            <m:t>𝒚</m:t>
                          </m:r>
                        </m:e>
                      </m:d>
                      <m:r>
                        <a:rPr lang="en-IN" sz="2800">
                          <a:latin typeface="Cambria Math" panose="02040503050406030204" pitchFamily="18" charset="0"/>
                        </a:rPr>
                        <m:t>=</m:t>
                      </m:r>
                      <m:r>
                        <a:rPr lang="en-IN" sz="2800" i="1">
                          <a:latin typeface="Cambria Math" panose="02040503050406030204" pitchFamily="18" charset="0"/>
                        </a:rPr>
                        <m:t>∫</m:t>
                      </m:r>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m:t>
                              </m:r>
                            </m:sub>
                          </m:sSub>
                        </m:e>
                        <m:e>
                          <m:r>
                            <a:rPr lang="en-IN" sz="2800" i="1">
                              <a:latin typeface="Cambria Math" panose="02040503050406030204" pitchFamily="18" charset="0"/>
                            </a:rPr>
                            <m:t>𝜃</m:t>
                          </m:r>
                        </m:e>
                      </m:d>
                      <m:r>
                        <a:rPr lang="en-IN" sz="2800" i="1">
                          <a:latin typeface="Cambria Math" panose="02040503050406030204" pitchFamily="18" charset="0"/>
                        </a:rPr>
                        <m:t>𝑝</m:t>
                      </m:r>
                      <m:d>
                        <m:dPr>
                          <m:ctrlPr>
                            <a:rPr lang="en-IN" sz="2800" i="1">
                              <a:latin typeface="Cambria Math" panose="02040503050406030204" pitchFamily="18" charset="0"/>
                            </a:rPr>
                          </m:ctrlPr>
                        </m:dPr>
                        <m:e>
                          <m:r>
                            <a:rPr lang="en-IN" sz="2800" i="1">
                              <a:latin typeface="Cambria Math" panose="02040503050406030204" pitchFamily="18" charset="0"/>
                            </a:rPr>
                            <m:t>𝜃</m:t>
                          </m:r>
                        </m:e>
                        <m:e>
                          <m:r>
                            <a:rPr lang="en-IN" sz="2800" b="1" i="1">
                              <a:latin typeface="Cambria Math" panose="02040503050406030204" pitchFamily="18" charset="0"/>
                            </a:rPr>
                            <m:t>𝒚</m:t>
                          </m:r>
                        </m:e>
                      </m:d>
                      <m:r>
                        <a:rPr lang="en-IN" sz="2800" i="1">
                          <a:latin typeface="Cambria Math" panose="02040503050406030204" pitchFamily="18" charset="0"/>
                        </a:rPr>
                        <m:t>𝑑</m:t>
                      </m:r>
                      <m:r>
                        <a:rPr lang="en-IN" sz="2800" i="1">
                          <a:latin typeface="Cambria Math" panose="02040503050406030204" pitchFamily="18" charset="0"/>
                        </a:rPr>
                        <m:t>𝜃</m:t>
                      </m:r>
                    </m:oMath>
                  </m:oMathPara>
                </a14:m>
                <a:endParaRPr lang="en-IN" sz="2800" dirty="0"/>
              </a:p>
            </p:txBody>
          </p:sp>
        </mc:Choice>
        <mc:Fallback xmlns="">
          <p:sp>
            <p:nvSpPr>
              <p:cNvPr id="9" name="TextBox 8">
                <a:extLst>
                  <a:ext uri="{FF2B5EF4-FFF2-40B4-BE49-F238E27FC236}">
                    <a16:creationId xmlns:a16="http://schemas.microsoft.com/office/drawing/2014/main" id="{BE5A617C-353A-4C55-BF19-7EA819FDCB23}"/>
                  </a:ext>
                </a:extLst>
              </p:cNvPr>
              <p:cNvSpPr txBox="1">
                <a:spLocks noRot="1" noChangeAspect="1" noMove="1" noResize="1" noEditPoints="1" noAdjustHandles="1" noChangeArrowheads="1" noChangeShapeType="1" noTextEdit="1"/>
              </p:cNvSpPr>
              <p:nvPr/>
            </p:nvSpPr>
            <p:spPr>
              <a:xfrm>
                <a:off x="1518914" y="5850237"/>
                <a:ext cx="4577086" cy="447238"/>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Speech Bubble: Rectangle 9">
                <a:extLst>
                  <a:ext uri="{FF2B5EF4-FFF2-40B4-BE49-F238E27FC236}">
                    <a16:creationId xmlns:a16="http://schemas.microsoft.com/office/drawing/2014/main" id="{FCC7E323-9567-4623-BFCD-D0B4F557972B}"/>
                  </a:ext>
                </a:extLst>
              </p:cNvPr>
              <p:cNvSpPr/>
              <p:nvPr/>
            </p:nvSpPr>
            <p:spPr>
              <a:xfrm>
                <a:off x="6336720" y="2199492"/>
                <a:ext cx="2779569"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Marginalizing over the unknown </a:t>
                </a:r>
                <a14:m>
                  <m:oMath xmlns:m="http://schemas.openxmlformats.org/officeDocument/2006/math">
                    <m:r>
                      <a:rPr lang="en-IN" sz="1400" i="1" dirty="0" smtClean="0">
                        <a:solidFill>
                          <a:schemeClr val="tx1"/>
                        </a:solidFill>
                        <a:latin typeface="Cambria Math" panose="02040503050406030204" pitchFamily="18" charset="0"/>
                      </a:rPr>
                      <m:t>𝜃</m:t>
                    </m:r>
                  </m:oMath>
                </a14:m>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10" name="Speech Bubble: Rectangle 9">
                <a:extLst>
                  <a:ext uri="{FF2B5EF4-FFF2-40B4-BE49-F238E27FC236}">
                    <a16:creationId xmlns:a16="http://schemas.microsoft.com/office/drawing/2014/main" id="{FCC7E323-9567-4623-BFCD-D0B4F557972B}"/>
                  </a:ext>
                </a:extLst>
              </p:cNvPr>
              <p:cNvSpPr>
                <a:spLocks noRot="1" noChangeAspect="1" noMove="1" noResize="1" noEditPoints="1" noAdjustHandles="1" noChangeArrowheads="1" noChangeShapeType="1" noTextEdit="1"/>
              </p:cNvSpPr>
              <p:nvPr/>
            </p:nvSpPr>
            <p:spPr>
              <a:xfrm>
                <a:off x="6336720" y="2199492"/>
                <a:ext cx="2779569" cy="332808"/>
              </a:xfrm>
              <a:prstGeom prst="wedgeRectCallout">
                <a:avLst>
                  <a:gd name="adj1" fmla="val -67321"/>
                  <a:gd name="adj2" fmla="val 41946"/>
                </a:avLst>
              </a:prstGeom>
              <a:blipFill>
                <a:blip r:embed="rId9"/>
                <a:stretch>
                  <a:fillRect b="-12281"/>
                </a:stretch>
              </a:blipFill>
              <a:ln w="19050">
                <a:solidFill>
                  <a:schemeClr val="accent2"/>
                </a:solidFill>
              </a:ln>
            </p:spPr>
            <p:txBody>
              <a:bodyPr/>
              <a:lstStyle/>
              <a:p>
                <a:r>
                  <a:rPr lang="en-IN">
                    <a:noFill/>
                  </a:rPr>
                  <a:t> </a:t>
                </a:r>
              </a:p>
            </p:txBody>
          </p:sp>
        </mc:Fallback>
      </mc:AlternateContent>
      <p:sp>
        <p:nvSpPr>
          <p:cNvPr id="11" name="Speech Bubble: Rectangle 10">
            <a:extLst>
              <a:ext uri="{FF2B5EF4-FFF2-40B4-BE49-F238E27FC236}">
                <a16:creationId xmlns:a16="http://schemas.microsoft.com/office/drawing/2014/main" id="{4808FF03-8059-463C-A139-B115C50A8C49}"/>
              </a:ext>
            </a:extLst>
          </p:cNvPr>
          <p:cNvSpPr/>
          <p:nvPr/>
        </p:nvSpPr>
        <p:spPr>
          <a:xfrm>
            <a:off x="7348102" y="2773158"/>
            <a:ext cx="3042807"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Decomposing the joint using chain rule</a:t>
            </a:r>
            <a:endParaRPr lang="en-IN" sz="1400"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13" name="Speech Bubble: Rectangle 12">
                <a:extLst>
                  <a:ext uri="{FF2B5EF4-FFF2-40B4-BE49-F238E27FC236}">
                    <a16:creationId xmlns:a16="http://schemas.microsoft.com/office/drawing/2014/main" id="{9EF9C95B-EDBA-4D04-BCFA-49EFBBB06616}"/>
                  </a:ext>
                </a:extLst>
              </p:cNvPr>
              <p:cNvSpPr/>
              <p:nvPr/>
            </p:nvSpPr>
            <p:spPr>
              <a:xfrm>
                <a:off x="7285144" y="3462314"/>
                <a:ext cx="4128080" cy="332808"/>
              </a:xfrm>
              <a:prstGeom prst="wedgeRectCallout">
                <a:avLst>
                  <a:gd name="adj1" fmla="val -67321"/>
                  <a:gd name="adj2" fmla="val 4194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Assuming </a:t>
                </a:r>
                <a:r>
                  <a:rPr lang="en-IN" sz="1400" dirty="0" err="1">
                    <a:solidFill>
                      <a:schemeClr val="tx1"/>
                    </a:solidFill>
                    <a:latin typeface="Abadi Extra Light" panose="020B0204020104020204" pitchFamily="34" charset="0"/>
                  </a:rPr>
                  <a:t>i.i.d</a:t>
                </a:r>
                <a:r>
                  <a:rPr lang="en-IN" sz="1400" dirty="0">
                    <a:solidFill>
                      <a:schemeClr val="tx1"/>
                    </a:solidFill>
                    <a:latin typeface="Abadi Extra Light" panose="020B0204020104020204" pitchFamily="34" charset="0"/>
                  </a:rPr>
                  <a:t>. data, given </a:t>
                </a:r>
                <a14:m>
                  <m:oMath xmlns:m="http://schemas.openxmlformats.org/officeDocument/2006/math">
                    <m:r>
                      <a:rPr lang="en-IN" sz="1400" i="1" dirty="0" smtClean="0">
                        <a:solidFill>
                          <a:schemeClr val="tx1"/>
                        </a:solidFill>
                        <a:latin typeface="Cambria Math" panose="02040503050406030204" pitchFamily="18" charset="0"/>
                      </a:rPr>
                      <m:t>𝜃</m:t>
                    </m:r>
                  </m:oMath>
                </a14:m>
                <a:r>
                  <a:rPr lang="en-IN" sz="1400" dirty="0">
                    <a:solidFill>
                      <a:schemeClr val="tx1"/>
                    </a:solidFill>
                    <a:latin typeface="Abadi Extra Light" panose="020B0204020104020204" pitchFamily="34" charset="0"/>
                  </a:rPr>
                  <a:t>,  </a:t>
                </a:r>
                <a14:m>
                  <m:oMath xmlns:m="http://schemas.openxmlformats.org/officeDocument/2006/math">
                    <m:sSub>
                      <m:sSubPr>
                        <m:ctrlPr>
                          <a:rPr lang="en-IN" sz="1400" i="1" dirty="0" smtClean="0">
                            <a:solidFill>
                              <a:schemeClr val="tx1"/>
                            </a:solidFill>
                            <a:latin typeface="Cambria Math" panose="02040503050406030204" pitchFamily="18" charset="0"/>
                          </a:rPr>
                        </m:ctrlPr>
                      </m:sSubPr>
                      <m:e>
                        <m:r>
                          <a:rPr lang="en-IN" sz="1400" i="1" dirty="0" smtClean="0">
                            <a:solidFill>
                              <a:schemeClr val="tx1"/>
                            </a:solidFill>
                            <a:latin typeface="Cambria Math" panose="02040503050406030204" pitchFamily="18" charset="0"/>
                          </a:rPr>
                          <m:t>𝑦</m:t>
                        </m:r>
                      </m:e>
                      <m:sub>
                        <m:r>
                          <a:rPr lang="en-IN" sz="1400" i="1" dirty="0" smtClean="0">
                            <a:solidFill>
                              <a:schemeClr val="tx1"/>
                            </a:solidFill>
                            <a:latin typeface="Cambria Math" panose="02040503050406030204" pitchFamily="18" charset="0"/>
                          </a:rPr>
                          <m:t>∗</m:t>
                        </m:r>
                      </m:sub>
                    </m:sSub>
                  </m:oMath>
                </a14:m>
                <a:r>
                  <a:rPr lang="en-IN" sz="1400" dirty="0">
                    <a:solidFill>
                      <a:schemeClr val="tx1"/>
                    </a:solidFill>
                    <a:latin typeface="Abadi Extra Light" panose="020B0204020104020204" pitchFamily="34" charset="0"/>
                    <a:sym typeface="Wingdings" panose="05000000000000000000" pitchFamily="2" charset="2"/>
                  </a:rPr>
                  <a:t> does not depend on </a:t>
                </a:r>
                <a14:m>
                  <m:oMath xmlns:m="http://schemas.openxmlformats.org/officeDocument/2006/math">
                    <m:r>
                      <a:rPr lang="en-IN" sz="1400" b="1" i="1" dirty="0" smtClean="0">
                        <a:solidFill>
                          <a:schemeClr val="tx1"/>
                        </a:solidFill>
                        <a:latin typeface="Cambria Math" panose="02040503050406030204" pitchFamily="18" charset="0"/>
                        <a:sym typeface="Wingdings" panose="05000000000000000000" pitchFamily="2" charset="2"/>
                      </a:rPr>
                      <m:t>𝒚</m:t>
                    </m:r>
                  </m:oMath>
                </a14:m>
                <a:endParaRPr lang="en-IN" sz="1400" b="1" dirty="0">
                  <a:solidFill>
                    <a:schemeClr val="tx1"/>
                  </a:solidFill>
                  <a:latin typeface="Abadi Extra Light" panose="020B0204020104020204" pitchFamily="34" charset="0"/>
                  <a:sym typeface="Wingdings" panose="05000000000000000000" pitchFamily="2" charset="2"/>
                </a:endParaRPr>
              </a:p>
            </p:txBody>
          </p:sp>
        </mc:Choice>
        <mc:Fallback xmlns="">
          <p:sp>
            <p:nvSpPr>
              <p:cNvPr id="13" name="Speech Bubble: Rectangle 12">
                <a:extLst>
                  <a:ext uri="{FF2B5EF4-FFF2-40B4-BE49-F238E27FC236}">
                    <a16:creationId xmlns:a16="http://schemas.microsoft.com/office/drawing/2014/main" id="{9EF9C95B-EDBA-4D04-BCFA-49EFBBB06616}"/>
                  </a:ext>
                </a:extLst>
              </p:cNvPr>
              <p:cNvSpPr>
                <a:spLocks noRot="1" noChangeAspect="1" noMove="1" noResize="1" noEditPoints="1" noAdjustHandles="1" noChangeArrowheads="1" noChangeShapeType="1" noTextEdit="1"/>
              </p:cNvSpPr>
              <p:nvPr/>
            </p:nvSpPr>
            <p:spPr>
              <a:xfrm>
                <a:off x="7285144" y="3462314"/>
                <a:ext cx="4128080" cy="332808"/>
              </a:xfrm>
              <a:prstGeom prst="wedgeRectCallout">
                <a:avLst>
                  <a:gd name="adj1" fmla="val -67321"/>
                  <a:gd name="adj2" fmla="val 41946"/>
                </a:avLst>
              </a:prstGeom>
              <a:blipFill>
                <a:blip r:embed="rId10"/>
                <a:stretch>
                  <a:fillRect b="-1034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0236442A-5DFB-4861-89FE-C3EDC5EB55CF}"/>
                  </a:ext>
                </a:extLst>
              </p:cNvPr>
              <p:cNvSpPr/>
              <p:nvPr/>
            </p:nvSpPr>
            <p:spPr>
              <a:xfrm>
                <a:off x="6470935" y="5624127"/>
                <a:ext cx="4724422" cy="1140542"/>
              </a:xfrm>
              <a:prstGeom prst="wedgeRectCallout">
                <a:avLst>
                  <a:gd name="adj1" fmla="val -58505"/>
                  <a:gd name="adj2" fmla="val -483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computes the predictive distribution </a:t>
                </a:r>
                <a:r>
                  <a:rPr lang="en-IN" sz="1400" dirty="0">
                    <a:solidFill>
                      <a:srgbClr val="0000FF"/>
                    </a:solidFill>
                    <a:latin typeface="Abadi Extra Light" panose="020B0204020104020204" pitchFamily="34" charset="0"/>
                  </a:rPr>
                  <a:t>by averaging over the full posterior</a:t>
                </a:r>
                <a:r>
                  <a:rPr lang="en-IN" sz="1400" dirty="0">
                    <a:solidFill>
                      <a:schemeClr val="tx1"/>
                    </a:solidFill>
                    <a:latin typeface="Abadi Extra Light" panose="020B0204020104020204" pitchFamily="34" charset="0"/>
                  </a:rPr>
                  <a:t> – basically calculate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sSub>
                          <m:sSubPr>
                            <m:ctrlPr>
                              <a:rPr lang="en-IN" sz="1400" i="1">
                                <a:solidFill>
                                  <a:schemeClr val="tx1"/>
                                </a:solidFill>
                                <a:latin typeface="Cambria Math" panose="02040503050406030204" pitchFamily="18" charset="0"/>
                              </a:rPr>
                            </m:ctrlPr>
                          </m:sSubPr>
                          <m:e>
                            <m:r>
                              <a:rPr lang="en-IN" sz="1400" i="1">
                                <a:solidFill>
                                  <a:schemeClr val="tx1"/>
                                </a:solidFill>
                                <a:latin typeface="Cambria Math" panose="02040503050406030204" pitchFamily="18" charset="0"/>
                              </a:rPr>
                              <m:t>𝑦</m:t>
                            </m:r>
                          </m:e>
                          <m:sub>
                            <m:r>
                              <a:rPr lang="en-IN" sz="1400" i="1">
                                <a:solidFill>
                                  <a:schemeClr val="tx1"/>
                                </a:solidFill>
                                <a:latin typeface="Cambria Math" panose="02040503050406030204" pitchFamily="18" charset="0"/>
                              </a:rPr>
                              <m:t>∗</m:t>
                            </m:r>
                          </m:sub>
                        </m:sSub>
                      </m:e>
                      <m:e>
                        <m:r>
                          <a:rPr lang="en-IN" sz="1400" i="1">
                            <a:solidFill>
                              <a:schemeClr val="tx1"/>
                            </a:solidFill>
                            <a:latin typeface="Cambria Math" panose="02040503050406030204" pitchFamily="18" charset="0"/>
                          </a:rPr>
                          <m:t>𝜃</m:t>
                        </m:r>
                      </m:e>
                    </m:d>
                  </m:oMath>
                </a14:m>
                <a:r>
                  <a:rPr lang="en-IN" sz="1400" dirty="0">
                    <a:solidFill>
                      <a:schemeClr val="tx1"/>
                    </a:solidFill>
                    <a:latin typeface="Abadi Extra Light" panose="020B0204020104020204" pitchFamily="34" charset="0"/>
                    <a:sym typeface="Wingdings" panose="05000000000000000000" pitchFamily="2" charset="2"/>
                  </a:rPr>
                  <a:t> for each possible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oMath>
                </a14:m>
                <a:r>
                  <a:rPr lang="en-IN" sz="1400" dirty="0">
                    <a:solidFill>
                      <a:schemeClr val="tx1"/>
                    </a:solidFill>
                    <a:latin typeface="Abadi Extra Light" panose="020B0204020104020204" pitchFamily="34" charset="0"/>
                    <a:sym typeface="Wingdings" panose="05000000000000000000" pitchFamily="2" charset="2"/>
                  </a:rPr>
                  <a:t>, weighs it by how likely this </a:t>
                </a:r>
                <a14:m>
                  <m:oMath xmlns:m="http://schemas.openxmlformats.org/officeDocument/2006/math">
                    <m:r>
                      <a:rPr lang="en-IN" sz="1400" i="1" dirty="0" smtClean="0">
                        <a:solidFill>
                          <a:schemeClr val="tx1"/>
                        </a:solidFill>
                        <a:latin typeface="Cambria Math" panose="02040503050406030204" pitchFamily="18" charset="0"/>
                        <a:sym typeface="Wingdings" panose="05000000000000000000" pitchFamily="2" charset="2"/>
                      </a:rPr>
                      <m:t>𝜃</m:t>
                    </m:r>
                    <m:r>
                      <a:rPr lang="en-IN" sz="1400" i="1" dirty="0" smtClean="0">
                        <a:solidFill>
                          <a:schemeClr val="tx1"/>
                        </a:solidFill>
                        <a:latin typeface="Cambria Math" panose="02040503050406030204" pitchFamily="18" charset="0"/>
                        <a:sym typeface="Wingdings" panose="05000000000000000000" pitchFamily="2" charset="2"/>
                      </a:rPr>
                      <m:t> </m:t>
                    </m:r>
                  </m:oMath>
                </a14:m>
                <a:r>
                  <a:rPr lang="en-IN" sz="1400" dirty="0">
                    <a:solidFill>
                      <a:schemeClr val="tx1"/>
                    </a:solidFill>
                    <a:latin typeface="Abadi Extra Light" panose="020B0204020104020204" pitchFamily="34" charset="0"/>
                    <a:sym typeface="Wingdings" panose="05000000000000000000" pitchFamily="2" charset="2"/>
                  </a:rPr>
                  <a:t>is under the posterior </a:t>
                </a:r>
                <a14:m>
                  <m:oMath xmlns:m="http://schemas.openxmlformats.org/officeDocument/2006/math">
                    <m:r>
                      <a:rPr lang="en-IN" sz="1400" i="1" smtClean="0">
                        <a:solidFill>
                          <a:schemeClr val="tx1"/>
                        </a:solidFill>
                        <a:latin typeface="Cambria Math" panose="02040503050406030204" pitchFamily="18" charset="0"/>
                      </a:rPr>
                      <m:t>𝑝</m:t>
                    </m:r>
                    <m:d>
                      <m:dPr>
                        <m:ctrlPr>
                          <a:rPr lang="en-IN" sz="1400" i="1">
                            <a:solidFill>
                              <a:schemeClr val="tx1"/>
                            </a:solidFill>
                            <a:latin typeface="Cambria Math" panose="02040503050406030204" pitchFamily="18" charset="0"/>
                          </a:rPr>
                        </m:ctrlPr>
                      </m:dPr>
                      <m:e>
                        <m:r>
                          <a:rPr lang="en-IN" sz="1400" i="1">
                            <a:solidFill>
                              <a:schemeClr val="tx1"/>
                            </a:solidFill>
                            <a:latin typeface="Cambria Math" panose="02040503050406030204" pitchFamily="18" charset="0"/>
                          </a:rPr>
                          <m:t>𝜃</m:t>
                        </m:r>
                      </m:e>
                      <m:e>
                        <m:r>
                          <a:rPr lang="en-IN" sz="1400" b="1" i="1">
                            <a:solidFill>
                              <a:schemeClr val="tx1"/>
                            </a:solidFill>
                            <a:latin typeface="Cambria Math" panose="02040503050406030204" pitchFamily="18" charset="0"/>
                          </a:rPr>
                          <m:t>𝒚</m:t>
                        </m:r>
                      </m:e>
                    </m:d>
                  </m:oMath>
                </a14:m>
                <a:r>
                  <a:rPr lang="en-IN" sz="1400" dirty="0">
                    <a:solidFill>
                      <a:schemeClr val="tx1"/>
                    </a:solidFill>
                    <a:latin typeface="Abadi Extra Light" panose="020B0204020104020204" pitchFamily="34" charset="0"/>
                    <a:sym typeface="Wingdings" panose="05000000000000000000" pitchFamily="2" charset="2"/>
                  </a:rPr>
                  <a:t>, and sum all such posterior weighted predictions. Note that not each value of theta is given equal importance here in the averaging</a:t>
                </a:r>
              </a:p>
            </p:txBody>
          </p:sp>
        </mc:Choice>
        <mc:Fallback xmlns="">
          <p:sp>
            <p:nvSpPr>
              <p:cNvPr id="14" name="Speech Bubble: Rectangle 13">
                <a:extLst>
                  <a:ext uri="{FF2B5EF4-FFF2-40B4-BE49-F238E27FC236}">
                    <a16:creationId xmlns:a16="http://schemas.microsoft.com/office/drawing/2014/main" id="{0236442A-5DFB-4861-89FE-C3EDC5EB55CF}"/>
                  </a:ext>
                </a:extLst>
              </p:cNvPr>
              <p:cNvSpPr>
                <a:spLocks noRot="1" noChangeAspect="1" noMove="1" noResize="1" noEditPoints="1" noAdjustHandles="1" noChangeArrowheads="1" noChangeShapeType="1" noTextEdit="1"/>
              </p:cNvSpPr>
              <p:nvPr/>
            </p:nvSpPr>
            <p:spPr>
              <a:xfrm>
                <a:off x="6470935" y="5624127"/>
                <a:ext cx="4724422" cy="1140542"/>
              </a:xfrm>
              <a:prstGeom prst="wedgeRectCallout">
                <a:avLst>
                  <a:gd name="adj1" fmla="val -58505"/>
                  <a:gd name="adj2" fmla="val -4835"/>
                </a:avLst>
              </a:prstGeom>
              <a:blipFill>
                <a:blip r:embed="rId11"/>
                <a:stretch>
                  <a:fillRect t="-1579" b="-5263"/>
                </a:stretch>
              </a:blipFill>
              <a:ln w="19050">
                <a:solidFill>
                  <a:schemeClr val="accent2"/>
                </a:solidFill>
              </a:ln>
            </p:spPr>
            <p:txBody>
              <a:bodyPr/>
              <a:lstStyle/>
              <a:p>
                <a:r>
                  <a:rPr lang="en-IN">
                    <a:noFill/>
                  </a:rPr>
                  <a:t> </a:t>
                </a:r>
              </a:p>
            </p:txBody>
          </p:sp>
        </mc:Fallback>
      </mc:AlternateContent>
      <p:sp>
        <p:nvSpPr>
          <p:cNvPr id="15" name="Speech Bubble: Rectangle 14">
            <a:extLst>
              <a:ext uri="{FF2B5EF4-FFF2-40B4-BE49-F238E27FC236}">
                <a16:creationId xmlns:a16="http://schemas.microsoft.com/office/drawing/2014/main" id="{2704D477-77B5-42A4-9FFB-305987D0980F}"/>
              </a:ext>
            </a:extLst>
          </p:cNvPr>
          <p:cNvSpPr/>
          <p:nvPr/>
        </p:nvSpPr>
        <p:spPr>
          <a:xfrm>
            <a:off x="7726504" y="4479941"/>
            <a:ext cx="2979596" cy="490390"/>
          </a:xfrm>
          <a:prstGeom prst="wedgeRectCallout">
            <a:avLst>
              <a:gd name="adj1" fmla="val -76258"/>
              <a:gd name="adj2" fmla="val 3064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 </a:t>
            </a:r>
            <a:r>
              <a:rPr lang="en-IN" sz="1400" dirty="0">
                <a:solidFill>
                  <a:srgbClr val="0000FF"/>
                </a:solidFill>
                <a:latin typeface="Abadi Extra Light" panose="020B0204020104020204" pitchFamily="34" charset="0"/>
              </a:rPr>
              <a:t>“plug-in prediction” </a:t>
            </a:r>
            <a:r>
              <a:rPr lang="en-IN" sz="1400" dirty="0">
                <a:solidFill>
                  <a:schemeClr val="tx1"/>
                </a:solidFill>
                <a:latin typeface="Abadi Extra Light" panose="020B0204020104020204" pitchFamily="34" charset="0"/>
              </a:rPr>
              <a:t>(simply plugged in the singe estimate we had)</a:t>
            </a:r>
            <a:endParaRPr lang="en-IN" sz="1400" b="1" dirty="0">
              <a:solidFill>
                <a:schemeClr val="tx1"/>
              </a:solidFill>
              <a:latin typeface="Abadi Extra Light" panose="020B0204020104020204" pitchFamily="34" charset="0"/>
              <a:sym typeface="Wingdings" panose="05000000000000000000" pitchFamily="2" charset="2"/>
            </a:endParaRP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C902CD2-F8D7-4484-A8F2-5376CC67A42F}"/>
                  </a:ext>
                </a:extLst>
              </p:cNvPr>
              <p:cNvSpPr txBox="1"/>
              <p:nvPr/>
            </p:nvSpPr>
            <p:spPr>
              <a:xfrm>
                <a:off x="1695682" y="6486198"/>
                <a:ext cx="1690463" cy="3455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ea typeface="Cambria Math" panose="02040503050406030204" pitchFamily="18" charset="0"/>
                            </a:rPr>
                          </m:ctrlPr>
                        </m:sSubPr>
                        <m:e>
                          <m:r>
                            <a:rPr lang="en-IN" i="1" smtClean="0">
                              <a:latin typeface="Cambria Math" panose="02040503050406030204" pitchFamily="18" charset="0"/>
                              <a:ea typeface="Cambria Math" panose="02040503050406030204" pitchFamily="18" charset="0"/>
                            </a:rPr>
                            <m:t>𝔼</m:t>
                          </m:r>
                        </m:e>
                        <m:sub>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sub>
                      </m:sSub>
                      <m:r>
                        <a:rPr lang="en-IN" i="1">
                          <a:latin typeface="Cambria Math" panose="02040503050406030204" pitchFamily="18" charset="0"/>
                        </a:rPr>
                        <m:t>[</m:t>
                      </m:r>
                      <m:r>
                        <a:rPr lang="en-IN" i="1">
                          <a:latin typeface="Cambria Math" panose="02040503050406030204" pitchFamily="18" charset="0"/>
                        </a:rPr>
                        <m:t>𝑝</m:t>
                      </m:r>
                      <m:d>
                        <m:dPr>
                          <m:ctrlPr>
                            <a:rPr lang="en-IN" i="1">
                              <a:latin typeface="Cambria Math" panose="02040503050406030204" pitchFamily="18" charset="0"/>
                            </a:rPr>
                          </m:ctrlPr>
                        </m:dPr>
                        <m:e>
                          <m:sSub>
                            <m:sSubPr>
                              <m:ctrlPr>
                                <a:rPr lang="en-IN" i="1">
                                  <a:latin typeface="Cambria Math" panose="02040503050406030204" pitchFamily="18" charset="0"/>
                                </a:rPr>
                              </m:ctrlPr>
                            </m:sSubPr>
                            <m:e>
                              <m:r>
                                <a:rPr lang="en-IN" i="1">
                                  <a:latin typeface="Cambria Math" panose="02040503050406030204" pitchFamily="18" charset="0"/>
                                </a:rPr>
                                <m:t>𝑦</m:t>
                              </m:r>
                            </m:e>
                            <m:sub>
                              <m:r>
                                <a:rPr lang="en-IN" i="1">
                                  <a:latin typeface="Cambria Math" panose="02040503050406030204" pitchFamily="18" charset="0"/>
                                </a:rPr>
                                <m:t>∗</m:t>
                              </m:r>
                            </m:sub>
                          </m:sSub>
                        </m:e>
                        <m:e>
                          <m:r>
                            <a:rPr lang="en-IN" i="1">
                              <a:latin typeface="Cambria Math" panose="02040503050406030204" pitchFamily="18" charset="0"/>
                            </a:rPr>
                            <m:t>𝜃</m:t>
                          </m:r>
                        </m:e>
                      </m:d>
                      <m:r>
                        <a:rPr lang="en-IN" i="1">
                          <a:latin typeface="Cambria Math" panose="02040503050406030204" pitchFamily="18" charset="0"/>
                        </a:rPr>
                        <m:t>]</m:t>
                      </m:r>
                    </m:oMath>
                  </m:oMathPara>
                </a14:m>
                <a:endParaRPr lang="en-IN" dirty="0"/>
              </a:p>
            </p:txBody>
          </p:sp>
        </mc:Choice>
        <mc:Fallback xmlns="">
          <p:sp>
            <p:nvSpPr>
              <p:cNvPr id="6" name="TextBox 5">
                <a:extLst>
                  <a:ext uri="{FF2B5EF4-FFF2-40B4-BE49-F238E27FC236}">
                    <a16:creationId xmlns:a16="http://schemas.microsoft.com/office/drawing/2014/main" id="{7C902CD2-F8D7-4484-A8F2-5376CC67A42F}"/>
                  </a:ext>
                </a:extLst>
              </p:cNvPr>
              <p:cNvSpPr txBox="1">
                <a:spLocks noRot="1" noChangeAspect="1" noMove="1" noResize="1" noEditPoints="1" noAdjustHandles="1" noChangeArrowheads="1" noChangeShapeType="1" noTextEdit="1"/>
              </p:cNvSpPr>
              <p:nvPr/>
            </p:nvSpPr>
            <p:spPr>
              <a:xfrm>
                <a:off x="1695682" y="6486198"/>
                <a:ext cx="1690463" cy="345544"/>
              </a:xfrm>
              <a:prstGeom prst="rect">
                <a:avLst/>
              </a:prstGeom>
              <a:blipFill>
                <a:blip r:embed="rId12"/>
                <a:stretch>
                  <a:fillRect l="-2527" r="-5054" b="-22807"/>
                </a:stretch>
              </a:blipFill>
            </p:spPr>
            <p:txBody>
              <a:bodyPr/>
              <a:lstStyle/>
              <a:p>
                <a:r>
                  <a:rPr lang="en-IN">
                    <a:noFill/>
                  </a:rPr>
                  <a:t> </a:t>
                </a:r>
              </a:p>
            </p:txBody>
          </p:sp>
        </mc:Fallback>
      </mc:AlternateContent>
      <p:sp>
        <p:nvSpPr>
          <p:cNvPr id="18" name="Oval 17">
            <a:extLst>
              <a:ext uri="{FF2B5EF4-FFF2-40B4-BE49-F238E27FC236}">
                <a16:creationId xmlns:a16="http://schemas.microsoft.com/office/drawing/2014/main" id="{D48E4907-EFCB-4893-A96F-C75C5C0825B1}"/>
              </a:ext>
            </a:extLst>
          </p:cNvPr>
          <p:cNvSpPr/>
          <p:nvPr/>
        </p:nvSpPr>
        <p:spPr>
          <a:xfrm>
            <a:off x="3066474" y="5624127"/>
            <a:ext cx="3103418" cy="915218"/>
          </a:xfrm>
          <a:prstGeom prst="ellipse">
            <a:avLst/>
          </a:prstGeom>
          <a:solidFill>
            <a:schemeClr val="accent1">
              <a:alpha val="0"/>
            </a:schemeClr>
          </a:solid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20" name="Straight Arrow Connector 19">
            <a:extLst>
              <a:ext uri="{FF2B5EF4-FFF2-40B4-BE49-F238E27FC236}">
                <a16:creationId xmlns:a16="http://schemas.microsoft.com/office/drawing/2014/main" id="{39845B12-EAEF-4E79-8CF9-A5768755169A}"/>
              </a:ext>
            </a:extLst>
          </p:cNvPr>
          <p:cNvCxnSpPr>
            <a:cxnSpLocks/>
          </p:cNvCxnSpPr>
          <p:nvPr/>
        </p:nvCxnSpPr>
        <p:spPr>
          <a:xfrm flipV="1">
            <a:off x="2906638" y="6386760"/>
            <a:ext cx="319671" cy="8711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Speech Bubble: Rectangle 18">
            <a:extLst>
              <a:ext uri="{FF2B5EF4-FFF2-40B4-BE49-F238E27FC236}">
                <a16:creationId xmlns:a16="http://schemas.microsoft.com/office/drawing/2014/main" id="{34803845-9DC1-4A23-8317-0BFC62201779}"/>
              </a:ext>
            </a:extLst>
          </p:cNvPr>
          <p:cNvSpPr/>
          <p:nvPr/>
        </p:nvSpPr>
        <p:spPr>
          <a:xfrm>
            <a:off x="8869505" y="1072452"/>
            <a:ext cx="2779569" cy="510518"/>
          </a:xfrm>
          <a:prstGeom prst="wedgeRectCallout">
            <a:avLst>
              <a:gd name="adj1" fmla="val -99059"/>
              <a:gd name="adj2" fmla="val 85359"/>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For example, PMF of the label of a new test input in classification</a:t>
            </a:r>
            <a:endParaRPr lang="en-IN" sz="1400" dirty="0">
              <a:solidFill>
                <a:schemeClr val="tx1"/>
              </a:solidFill>
              <a:latin typeface="Abadi Extra Light" panose="020B0204020104020204" pitchFamily="34" charset="0"/>
              <a:sym typeface="Wingdings" panose="05000000000000000000" pitchFamily="2" charset="2"/>
            </a:endParaRPr>
          </a:p>
        </p:txBody>
      </p:sp>
      <p:sp>
        <p:nvSpPr>
          <p:cNvPr id="22" name="Speech Bubble: Rectangle 21">
            <a:extLst>
              <a:ext uri="{FF2B5EF4-FFF2-40B4-BE49-F238E27FC236}">
                <a16:creationId xmlns:a16="http://schemas.microsoft.com/office/drawing/2014/main" id="{80F2F1FB-25ED-40EC-B188-91C933EE1F92}"/>
              </a:ext>
            </a:extLst>
          </p:cNvPr>
          <p:cNvSpPr/>
          <p:nvPr/>
        </p:nvSpPr>
        <p:spPr>
          <a:xfrm>
            <a:off x="186138" y="3037306"/>
            <a:ext cx="2779569" cy="510518"/>
          </a:xfrm>
          <a:prstGeom prst="wedgeRectCallout">
            <a:avLst>
              <a:gd name="adj1" fmla="val 15423"/>
              <a:gd name="adj2" fmla="val -11094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Conditional distribution of the new observation, given past observations</a:t>
            </a:r>
            <a:endParaRPr lang="en-IN" sz="1400" dirty="0">
              <a:solidFill>
                <a:schemeClr val="tx1"/>
              </a:solidFill>
              <a:latin typeface="Abadi Extra Light" panose="020B0204020104020204" pitchFamily="34" charset="0"/>
              <a:sym typeface="Wingdings" panose="05000000000000000000" pitchFamily="2" charset="2"/>
            </a:endParaRPr>
          </a:p>
        </p:txBody>
      </p:sp>
    </p:spTree>
    <p:custDataLst>
      <p:tags r:id="rId1"/>
    </p:custDataLst>
    <p:extLst>
      <p:ext uri="{BB962C8B-B14F-4D97-AF65-F5344CB8AC3E}">
        <p14:creationId xmlns:p14="http://schemas.microsoft.com/office/powerpoint/2010/main" val="3376191228"/>
      </p:ext>
    </p:extLst>
  </p:cSld>
  <p:clrMapOvr>
    <a:masterClrMapping/>
  </p:clrMapOvr>
  <mc:AlternateContent xmlns:mc="http://schemas.openxmlformats.org/markup-compatibility/2006" xmlns:p14="http://schemas.microsoft.com/office/powerpoint/2010/main">
    <mc:Choice Requires="p14">
      <p:transition spd="slow" p14:dur="2000" advTm="250836"/>
    </mc:Choice>
    <mc:Fallback xmlns="">
      <p:transition spd="slow" advTm="2508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down)">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wipe(down)">
                                      <p:cBhvr>
                                        <p:cTn id="17" dur="500"/>
                                        <p:tgtEl>
                                          <p:spTgt spid="1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ipe(down)">
                                      <p:cBhvr>
                                        <p:cTn id="22" dur="500"/>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wipe(down)">
                                      <p:cBhvr>
                                        <p:cTn id="27" dur="500"/>
                                        <p:tgtEl>
                                          <p:spTgt spid="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down)">
                                      <p:cBhvr>
                                        <p:cTn id="42" dur="500"/>
                                        <p:tgtEl>
                                          <p:spTgt spid="1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wipe(down)">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wipe(down)">
                                      <p:cBhvr>
                                        <p:cTn id="52" dur="500"/>
                                        <p:tgtEl>
                                          <p:spTgt spid="1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animEffect transition="in" filter="wipe(down)">
                                      <p:cBhvr>
                                        <p:cTn id="57" dur="500"/>
                                        <p:tgtEl>
                                          <p:spTgt spid="4">
                                            <p:txEl>
                                              <p:pRg st="6" end="6"/>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8"/>
                                        </p:tgtEl>
                                        <p:attrNameLst>
                                          <p:attrName>style.visibility</p:attrName>
                                        </p:attrNameLst>
                                      </p:cBhvr>
                                      <p:to>
                                        <p:strVal val="visible"/>
                                      </p:to>
                                    </p:set>
                                    <p:animEffect transition="in" filter="wipe(down)">
                                      <p:cBhvr>
                                        <p:cTn id="62" dur="500"/>
                                        <p:tgtEl>
                                          <p:spTgt spid="8"/>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wipe(down)">
                                      <p:cBhvr>
                                        <p:cTn id="67" dur="500"/>
                                        <p:tgtEl>
                                          <p:spTgt spid="1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4">
                                            <p:txEl>
                                              <p:pRg st="9" end="9"/>
                                            </p:txEl>
                                          </p:spTgt>
                                        </p:tgtEl>
                                        <p:attrNameLst>
                                          <p:attrName>style.visibility</p:attrName>
                                        </p:attrNameLst>
                                      </p:cBhvr>
                                      <p:to>
                                        <p:strVal val="visible"/>
                                      </p:to>
                                    </p:set>
                                    <p:animEffect transition="in" filter="wipe(down)">
                                      <p:cBhvr>
                                        <p:cTn id="72" dur="500"/>
                                        <p:tgtEl>
                                          <p:spTgt spid="4">
                                            <p:txEl>
                                              <p:pRg st="9" end="9"/>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9"/>
                                        </p:tgtEl>
                                        <p:attrNameLst>
                                          <p:attrName>style.visibility</p:attrName>
                                        </p:attrNameLst>
                                      </p:cBhvr>
                                      <p:to>
                                        <p:strVal val="visible"/>
                                      </p:to>
                                    </p:set>
                                    <p:animEffect transition="in" filter="wipe(down)">
                                      <p:cBhvr>
                                        <p:cTn id="77" dur="500"/>
                                        <p:tgtEl>
                                          <p:spTgt spid="9"/>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14"/>
                                        </p:tgtEl>
                                        <p:attrNameLst>
                                          <p:attrName>style.visibility</p:attrName>
                                        </p:attrNameLst>
                                      </p:cBhvr>
                                      <p:to>
                                        <p:strVal val="visible"/>
                                      </p:to>
                                    </p:set>
                                    <p:animEffect transition="in" filter="wipe(down)">
                                      <p:cBhvr>
                                        <p:cTn id="82" dur="500"/>
                                        <p:tgtEl>
                                          <p:spTgt spid="1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down)">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
                                        </p:tgtEl>
                                        <p:attrNameLst>
                                          <p:attrName>style.visibility</p:attrName>
                                        </p:attrNameLst>
                                      </p:cBhvr>
                                      <p:to>
                                        <p:strVal val="visible"/>
                                      </p:to>
                                    </p:set>
                                    <p:animEffect transition="in" filter="wipe(down)">
                                      <p:cBhvr>
                                        <p:cTn id="92" dur="500"/>
                                        <p:tgtEl>
                                          <p:spTgt spid="6"/>
                                        </p:tgtEl>
                                      </p:cBhvr>
                                    </p:animEffect>
                                  </p:childTnLst>
                                </p:cTn>
                              </p:par>
                              <p:par>
                                <p:cTn id="93" presetID="22" presetClass="entr" presetSubtype="4" fill="hold" nodeType="withEffect">
                                  <p:stCondLst>
                                    <p:cond delay="0"/>
                                  </p:stCondLst>
                                  <p:childTnLst>
                                    <p:set>
                                      <p:cBhvr>
                                        <p:cTn id="94" dur="1" fill="hold">
                                          <p:stCondLst>
                                            <p:cond delay="0"/>
                                          </p:stCondLst>
                                        </p:cTn>
                                        <p:tgtEl>
                                          <p:spTgt spid="20"/>
                                        </p:tgtEl>
                                        <p:attrNameLst>
                                          <p:attrName>style.visibility</p:attrName>
                                        </p:attrNameLst>
                                      </p:cBhvr>
                                      <p:to>
                                        <p:strVal val="visible"/>
                                      </p:to>
                                    </p:set>
                                    <p:animEffect transition="in" filter="wipe(down)">
                                      <p:cBhvr>
                                        <p:cTn id="95"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P spid="10" grpId="0" animBg="1"/>
      <p:bldP spid="11" grpId="0" animBg="1"/>
      <p:bldP spid="13" grpId="0" animBg="1"/>
      <p:bldP spid="14" grpId="0" animBg="1"/>
      <p:bldP spid="15" grpId="0" animBg="1"/>
      <p:bldP spid="6" grpId="0"/>
      <p:bldP spid="18" grpId="0" animBg="1"/>
      <p:bldP spid="19"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Models: Making Predictions (Example)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For coin-toss example, let’s compute probability of the </a:t>
                </a:r>
                <a14:m>
                  <m:oMath xmlns:m="http://schemas.openxmlformats.org/officeDocument/2006/math">
                    <m:sSup>
                      <m:sSupPr>
                        <m:ctrlPr>
                          <a:rPr lang="en-GB" sz="2600" i="1" dirty="0" smtClean="0">
                            <a:latin typeface="Cambria Math" panose="02040503050406030204" pitchFamily="18" charset="0"/>
                          </a:rPr>
                        </m:ctrlPr>
                      </m:sSupPr>
                      <m:e>
                        <m:d>
                          <m:dPr>
                            <m:ctrlPr>
                              <a:rPr lang="en-GB" sz="2600" i="1" dirty="0" smtClean="0">
                                <a:latin typeface="Cambria Math" panose="02040503050406030204" pitchFamily="18" charset="0"/>
                              </a:rPr>
                            </m:ctrlPr>
                          </m:dPr>
                          <m:e>
                            <m:r>
                              <a:rPr lang="en-GB" sz="2600" i="1" dirty="0" smtClean="0">
                                <a:latin typeface="Cambria Math" panose="02040503050406030204" pitchFamily="18" charset="0"/>
                              </a:rPr>
                              <m:t>𝑁</m:t>
                            </m:r>
                            <m:r>
                              <a:rPr lang="en-GB" sz="2600" i="1" dirty="0" smtClean="0">
                                <a:latin typeface="Cambria Math" panose="02040503050406030204" pitchFamily="18" charset="0"/>
                              </a:rPr>
                              <m:t>+1</m:t>
                            </m:r>
                          </m:e>
                        </m:d>
                      </m:e>
                      <m:sup>
                        <m:r>
                          <a:rPr lang="en-GB" sz="2600" i="1" dirty="0" err="1" smtClean="0">
                            <a:latin typeface="Cambria Math" panose="02040503050406030204" pitchFamily="18" charset="0"/>
                          </a:rPr>
                          <m:t>𝑡h</m:t>
                        </m:r>
                      </m:sup>
                    </m:sSup>
                    <m:r>
                      <a:rPr lang="en-GB" sz="2600" i="1" dirty="0" smtClean="0">
                        <a:latin typeface="Cambria Math" panose="02040503050406030204" pitchFamily="18" charset="0"/>
                      </a:rPr>
                      <m:t> </m:t>
                    </m:r>
                  </m:oMath>
                </a14:m>
                <a:r>
                  <a:rPr lang="en-GB" sz="2600" dirty="0">
                    <a:latin typeface="Abadi Extra Light" panose="020B0204020104020204" pitchFamily="34" charset="0"/>
                  </a:rPr>
                  <a:t>toss showing head</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This can be done using the MLE/MAP estimate, or using the full posterior</a:t>
                </a:r>
              </a:p>
              <a:p>
                <a:pPr>
                  <a:buFont typeface="Wingdings" panose="05000000000000000000" pitchFamily="2" charset="2"/>
                  <a:buChar char="§"/>
                </a:pPr>
                <a:endParaRPr lang="en-GB" sz="200" dirty="0">
                  <a:latin typeface="Abadi Extra Light" panose="020B0204020104020204" pitchFamily="34" charset="0"/>
                </a:endParaRP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Thus for this example (where observations are assumed to come from a Bernoulli)</a:t>
                </a: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3"/>
                <a:stretch>
                  <a:fillRect l="-831" t="-153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13</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7CB66D7-F060-43F3-B431-92825996425F}"/>
                  </a:ext>
                </a:extLst>
              </p:cNvPr>
              <p:cNvSpPr txBox="1"/>
              <p:nvPr/>
            </p:nvSpPr>
            <p:spPr>
              <a:xfrm>
                <a:off x="1534208" y="2401017"/>
                <a:ext cx="1269707" cy="574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𝑀𝐿𝐸</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num>
                        <m:den>
                          <m:r>
                            <a:rPr lang="en-IN" sz="2000" b="0" i="1" smtClean="0">
                              <a:latin typeface="Cambria Math" panose="02040503050406030204" pitchFamily="18" charset="0"/>
                            </a:rPr>
                            <m:t>𝑁</m:t>
                          </m:r>
                        </m:den>
                      </m:f>
                    </m:oMath>
                  </m:oMathPara>
                </a14:m>
                <a:endParaRPr lang="en-IN" sz="2000" dirty="0"/>
              </a:p>
            </p:txBody>
          </p:sp>
        </mc:Choice>
        <mc:Fallback xmlns="">
          <p:sp>
            <p:nvSpPr>
              <p:cNvPr id="15" name="TextBox 14">
                <a:extLst>
                  <a:ext uri="{FF2B5EF4-FFF2-40B4-BE49-F238E27FC236}">
                    <a16:creationId xmlns:a16="http://schemas.microsoft.com/office/drawing/2014/main" id="{67CB66D7-F060-43F3-B431-92825996425F}"/>
                  </a:ext>
                </a:extLst>
              </p:cNvPr>
              <p:cNvSpPr txBox="1">
                <a:spLocks noRot="1" noChangeAspect="1" noMove="1" noResize="1" noEditPoints="1" noAdjustHandles="1" noChangeArrowheads="1" noChangeShapeType="1" noTextEdit="1"/>
              </p:cNvSpPr>
              <p:nvPr/>
            </p:nvSpPr>
            <p:spPr>
              <a:xfrm>
                <a:off x="1534208" y="2401017"/>
                <a:ext cx="1269707" cy="57419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F4CB326-6212-4D8C-90B2-72A2F722F98C}"/>
                  </a:ext>
                </a:extLst>
              </p:cNvPr>
              <p:cNvSpPr txBox="1"/>
              <p:nvPr/>
            </p:nvSpPr>
            <p:spPr>
              <a:xfrm>
                <a:off x="3506253" y="2373093"/>
                <a:ext cx="2589747" cy="630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𝜃</m:t>
                          </m:r>
                        </m:e>
                        <m:sub>
                          <m:r>
                            <a:rPr lang="en-IN" sz="2000" b="0" i="1" smtClean="0">
                              <a:latin typeface="Cambria Math" panose="02040503050406030204" pitchFamily="18" charset="0"/>
                            </a:rPr>
                            <m:t>𝑀𝐴𝑃</m:t>
                          </m:r>
                        </m:sub>
                      </m:sSub>
                      <m:r>
                        <a:rPr lang="en-IN" sz="2000" b="0" i="1" smtClean="0">
                          <a:latin typeface="Cambria Math" panose="02040503050406030204" pitchFamily="18" charset="0"/>
                        </a:rPr>
                        <m:t>= </m:t>
                      </m:r>
                      <m:f>
                        <m:fPr>
                          <m:ctrlPr>
                            <a:rPr lang="en-IN" sz="2000" b="0" i="1" smtClean="0">
                              <a:latin typeface="Cambria Math" panose="02040503050406030204" pitchFamily="18" charset="0"/>
                            </a:rPr>
                          </m:ctrlPr>
                        </m:fPr>
                        <m:num>
                          <m:sSub>
                            <m:sSubPr>
                              <m:ctrlPr>
                                <a:rPr lang="en-IN" sz="2000" b="0" i="1" smtClean="0">
                                  <a:latin typeface="Cambria Math" panose="02040503050406030204" pitchFamily="18" charset="0"/>
                                </a:rPr>
                              </m:ctrlPr>
                            </m:sSubPr>
                            <m:e>
                              <m:r>
                                <a:rPr lang="en-IN" sz="2000" b="0" i="1" smtClean="0">
                                  <a:latin typeface="Cambria Math" panose="02040503050406030204" pitchFamily="18" charset="0"/>
                                </a:rPr>
                                <m:t>𝑁</m:t>
                              </m:r>
                            </m:e>
                            <m:sub>
                              <m:r>
                                <a:rPr lang="en-IN" sz="2000" b="0" i="1" smtClean="0">
                                  <a:latin typeface="Cambria Math" panose="02040503050406030204" pitchFamily="18" charset="0"/>
                                </a:rPr>
                                <m:t>1</m:t>
                              </m:r>
                            </m:sub>
                          </m:sSub>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−1</m:t>
                          </m:r>
                        </m:num>
                        <m:den>
                          <m:r>
                            <a:rPr lang="en-IN" sz="2000" b="0" i="1" smtClean="0">
                              <a:latin typeface="Cambria Math" panose="02040503050406030204" pitchFamily="18" charset="0"/>
                            </a:rPr>
                            <m:t>𝑁</m:t>
                          </m:r>
                          <m:r>
                            <a:rPr lang="en-IN" sz="2000" b="0" i="1" smtClean="0">
                              <a:latin typeface="Cambria Math" panose="02040503050406030204" pitchFamily="18" charset="0"/>
                            </a:rPr>
                            <m:t>+</m:t>
                          </m:r>
                          <m:r>
                            <a:rPr lang="en-IN" sz="2000" b="0" i="1" smtClean="0">
                              <a:latin typeface="Cambria Math" panose="02040503050406030204" pitchFamily="18" charset="0"/>
                            </a:rPr>
                            <m:t>𝛼</m:t>
                          </m:r>
                          <m:r>
                            <a:rPr lang="en-IN" sz="2000" b="0" i="1" smtClean="0">
                              <a:latin typeface="Cambria Math" panose="02040503050406030204" pitchFamily="18" charset="0"/>
                            </a:rPr>
                            <m:t>+</m:t>
                          </m:r>
                          <m:r>
                            <a:rPr lang="en-IN" sz="2000" b="0" i="1" smtClean="0">
                              <a:latin typeface="Cambria Math" panose="02040503050406030204" pitchFamily="18" charset="0"/>
                            </a:rPr>
                            <m:t>𝛽</m:t>
                          </m:r>
                          <m:r>
                            <a:rPr lang="en-IN" sz="2000" b="0" i="1" smtClean="0">
                              <a:latin typeface="Cambria Math" panose="02040503050406030204" pitchFamily="18" charset="0"/>
                            </a:rPr>
                            <m:t>−2</m:t>
                          </m:r>
                        </m:den>
                      </m:f>
                    </m:oMath>
                  </m:oMathPara>
                </a14:m>
                <a:endParaRPr lang="en-IN" sz="2000" dirty="0"/>
              </a:p>
            </p:txBody>
          </p:sp>
        </mc:Choice>
        <mc:Fallback xmlns="">
          <p:sp>
            <p:nvSpPr>
              <p:cNvPr id="16" name="TextBox 15">
                <a:extLst>
                  <a:ext uri="{FF2B5EF4-FFF2-40B4-BE49-F238E27FC236}">
                    <a16:creationId xmlns:a16="http://schemas.microsoft.com/office/drawing/2014/main" id="{3F4CB326-6212-4D8C-90B2-72A2F722F98C}"/>
                  </a:ext>
                </a:extLst>
              </p:cNvPr>
              <p:cNvSpPr txBox="1">
                <a:spLocks noRot="1" noChangeAspect="1" noMove="1" noResize="1" noEditPoints="1" noAdjustHandles="1" noChangeArrowheads="1" noChangeShapeType="1" noTextEdit="1"/>
              </p:cNvSpPr>
              <p:nvPr/>
            </p:nvSpPr>
            <p:spPr>
              <a:xfrm>
                <a:off x="3506253" y="2373093"/>
                <a:ext cx="2589747" cy="630044"/>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251901EF-0FA9-463C-B12D-599D72BB6873}"/>
                  </a:ext>
                </a:extLst>
              </p:cNvPr>
              <p:cNvSpPr/>
              <p:nvPr/>
            </p:nvSpPr>
            <p:spPr>
              <a:xfrm>
                <a:off x="6795771" y="2401017"/>
                <a:ext cx="465781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1" i="1" smtClean="0">
                              <a:latin typeface="Cambria Math" panose="02040503050406030204" pitchFamily="18" charset="0"/>
                            </a:rPr>
                            <m:t>𝒚</m:t>
                          </m:r>
                        </m:e>
                      </m:d>
                      <m:r>
                        <a:rPr lang="en-IN" sz="2400" b="0" i="1" smtClean="0">
                          <a:latin typeface="Cambria Math" panose="02040503050406030204" pitchFamily="18" charset="0"/>
                        </a:rPr>
                        <m:t>= </m:t>
                      </m:r>
                      <m:r>
                        <m:rPr>
                          <m:sty m:val="p"/>
                        </m:rPr>
                        <a:rPr lang="en-IN" sz="2400">
                          <a:latin typeface="Cambria Math" panose="02040503050406030204" pitchFamily="18" charset="0"/>
                        </a:rPr>
                        <m:t>Beta</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𝛼</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1</m:t>
                              </m:r>
                            </m:sub>
                          </m:sSub>
                          <m:r>
                            <a:rPr lang="en-IN" sz="2400" i="1">
                              <a:latin typeface="Cambria Math" panose="02040503050406030204" pitchFamily="18" charset="0"/>
                            </a:rPr>
                            <m:t>, </m:t>
                          </m:r>
                          <m:r>
                            <a:rPr lang="en-IN" sz="2400" i="1">
                              <a:latin typeface="Cambria Math" panose="02040503050406030204" pitchFamily="18" charset="0"/>
                            </a:rPr>
                            <m:t>𝛽</m:t>
                          </m:r>
                          <m:r>
                            <a:rPr lang="en-IN" sz="2400" i="1">
                              <a:latin typeface="Cambria Math" panose="02040503050406030204" pitchFamily="18" charset="0"/>
                            </a:rPr>
                            <m:t>+</m:t>
                          </m:r>
                          <m:sSub>
                            <m:sSubPr>
                              <m:ctrlPr>
                                <a:rPr lang="en-IN" sz="2400" i="1">
                                  <a:latin typeface="Cambria Math" panose="02040503050406030204" pitchFamily="18" charset="0"/>
                                </a:rPr>
                              </m:ctrlPr>
                            </m:sSubPr>
                            <m:e>
                              <m:r>
                                <a:rPr lang="en-IN" sz="2400" i="1">
                                  <a:latin typeface="Cambria Math" panose="02040503050406030204" pitchFamily="18" charset="0"/>
                                </a:rPr>
                                <m:t>𝑁</m:t>
                              </m:r>
                            </m:e>
                            <m:sub>
                              <m:r>
                                <a:rPr lang="en-IN" sz="2400" i="1">
                                  <a:latin typeface="Cambria Math" panose="02040503050406030204" pitchFamily="18" charset="0"/>
                                </a:rPr>
                                <m:t>0</m:t>
                              </m:r>
                            </m:sub>
                          </m:sSub>
                        </m:e>
                      </m:d>
                    </m:oMath>
                  </m:oMathPara>
                </a14:m>
                <a:endParaRPr lang="en-IN" sz="2400" dirty="0"/>
              </a:p>
            </p:txBody>
          </p:sp>
        </mc:Choice>
        <mc:Fallback xmlns="">
          <p:sp>
            <p:nvSpPr>
              <p:cNvPr id="6" name="Rectangle 5">
                <a:extLst>
                  <a:ext uri="{FF2B5EF4-FFF2-40B4-BE49-F238E27FC236}">
                    <a16:creationId xmlns:a16="http://schemas.microsoft.com/office/drawing/2014/main" id="{251901EF-0FA9-463C-B12D-599D72BB6873}"/>
                  </a:ext>
                </a:extLst>
              </p:cNvPr>
              <p:cNvSpPr>
                <a:spLocks noRot="1" noChangeAspect="1" noMove="1" noResize="1" noEditPoints="1" noAdjustHandles="1" noChangeArrowheads="1" noChangeShapeType="1" noTextEdit="1"/>
              </p:cNvSpPr>
              <p:nvPr/>
            </p:nvSpPr>
            <p:spPr>
              <a:xfrm>
                <a:off x="6795771" y="2401017"/>
                <a:ext cx="4657814" cy="461665"/>
              </a:xfrm>
              <a:prstGeom prst="rect">
                <a:avLst/>
              </a:prstGeom>
              <a:blipFill>
                <a:blip r:embed="rId6"/>
                <a:stretch>
                  <a:fillRect b="-17105"/>
                </a:stretch>
              </a:blipFill>
            </p:spPr>
            <p:txBody>
              <a:bodyPr/>
              <a:lstStyle/>
              <a:p>
                <a:r>
                  <a:rPr lang="en-IN">
                    <a:noFill/>
                  </a:rPr>
                  <a:t> </a:t>
                </a:r>
              </a:p>
            </p:txBody>
          </p:sp>
        </mc:Fallback>
      </mc:AlternateContent>
      <p:pic>
        <p:nvPicPr>
          <p:cNvPr id="5122" name="Picture 2">
            <a:extLst>
              <a:ext uri="{FF2B5EF4-FFF2-40B4-BE49-F238E27FC236}">
                <a16:creationId xmlns:a16="http://schemas.microsoft.com/office/drawing/2014/main" id="{7A9EF5C1-48CF-4D32-86B0-25F1C367B41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5684" y="3777959"/>
            <a:ext cx="10729480" cy="709907"/>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9BEBA1B8-D7CB-434E-8C4F-A5B387DE69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28537" y="4487866"/>
            <a:ext cx="11414032" cy="631635"/>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ACC39822-733F-4404-A0C4-45A603913DC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2845" y="5290612"/>
            <a:ext cx="11966309" cy="56403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5DCC814D-E69C-4DAD-B1AE-25CE97CCB259}"/>
                  </a:ext>
                </a:extLst>
              </p:cNvPr>
              <p:cNvSpPr/>
              <p:nvPr/>
            </p:nvSpPr>
            <p:spPr>
              <a:xfrm>
                <a:off x="8197847" y="6000642"/>
                <a:ext cx="3042807" cy="691327"/>
              </a:xfrm>
              <a:prstGeom prst="wedgeRectCallout">
                <a:avLst>
                  <a:gd name="adj1" fmla="val -42734"/>
                  <a:gd name="adj2" fmla="val -8582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Expectation of </a:t>
                </a:r>
                <a14:m>
                  <m:oMath xmlns:m="http://schemas.openxmlformats.org/officeDocument/2006/math">
                    <m:r>
                      <a:rPr lang="en-IN" sz="1400" i="1" dirty="0" smtClean="0">
                        <a:solidFill>
                          <a:schemeClr val="tx1"/>
                        </a:solidFill>
                        <a:latin typeface="Cambria Math" panose="02040503050406030204" pitchFamily="18" charset="0"/>
                      </a:rPr>
                      <m:t>𝜃</m:t>
                    </m:r>
                    <m:r>
                      <a:rPr lang="en-IN" sz="1400" i="1" dirty="0" smtClean="0">
                        <a:solidFill>
                          <a:schemeClr val="tx1"/>
                        </a:solidFill>
                        <a:latin typeface="Cambria Math" panose="02040503050406030204" pitchFamily="18" charset="0"/>
                      </a:rPr>
                      <m:t> </m:t>
                    </m:r>
                  </m:oMath>
                </a14:m>
                <a:r>
                  <a:rPr lang="en-IN" sz="1400" dirty="0">
                    <a:solidFill>
                      <a:schemeClr val="tx1"/>
                    </a:solidFill>
                    <a:latin typeface="Abadi Extra Light" panose="020B0204020104020204" pitchFamily="34" charset="0"/>
                  </a:rPr>
                  <a:t>under the Beta posterior that we computed using fully Bayesian inference</a:t>
                </a:r>
                <a:endParaRPr lang="en-IN" sz="1400" dirty="0">
                  <a:solidFill>
                    <a:schemeClr val="tx1"/>
                  </a:solidFill>
                  <a:latin typeface="Abadi Extra Light" panose="020B0204020104020204" pitchFamily="34" charset="0"/>
                  <a:sym typeface="Wingdings" panose="05000000000000000000" pitchFamily="2" charset="2"/>
                </a:endParaRPr>
              </a:p>
            </p:txBody>
          </p:sp>
        </mc:Choice>
        <mc:Fallback xmlns="">
          <p:sp>
            <p:nvSpPr>
              <p:cNvPr id="20" name="Speech Bubble: Rectangle 19">
                <a:extLst>
                  <a:ext uri="{FF2B5EF4-FFF2-40B4-BE49-F238E27FC236}">
                    <a16:creationId xmlns:a16="http://schemas.microsoft.com/office/drawing/2014/main" id="{5DCC814D-E69C-4DAD-B1AE-25CE97CCB259}"/>
                  </a:ext>
                </a:extLst>
              </p:cNvPr>
              <p:cNvSpPr>
                <a:spLocks noRot="1" noChangeAspect="1" noMove="1" noResize="1" noEditPoints="1" noAdjustHandles="1" noChangeArrowheads="1" noChangeShapeType="1" noTextEdit="1"/>
              </p:cNvSpPr>
              <p:nvPr/>
            </p:nvSpPr>
            <p:spPr>
              <a:xfrm>
                <a:off x="8197847" y="6000642"/>
                <a:ext cx="3042807" cy="691327"/>
              </a:xfrm>
              <a:prstGeom prst="wedgeRectCallout">
                <a:avLst>
                  <a:gd name="adj1" fmla="val -42734"/>
                  <a:gd name="adj2" fmla="val -85826"/>
                </a:avLst>
              </a:prstGeom>
              <a:blipFill>
                <a:blip r:embed="rId10"/>
                <a:stretch>
                  <a:fillRect l="-398" b="-7500"/>
                </a:stretch>
              </a:blipFill>
              <a:ln w="19050">
                <a:solidFill>
                  <a:schemeClr val="accent2"/>
                </a:solidFill>
              </a:ln>
            </p:spPr>
            <p:txBody>
              <a:bodyPr/>
              <a:lstStyle/>
              <a:p>
                <a:r>
                  <a:rPr lang="en-IN">
                    <a:noFill/>
                  </a:rPr>
                  <a:t> </a:t>
                </a:r>
              </a:p>
            </p:txBody>
          </p:sp>
        </mc:Fallback>
      </mc:AlternateContent>
      <p:pic>
        <p:nvPicPr>
          <p:cNvPr id="21" name="Picture 20">
            <a:extLst>
              <a:ext uri="{FF2B5EF4-FFF2-40B4-BE49-F238E27FC236}">
                <a16:creationId xmlns:a16="http://schemas.microsoft.com/office/drawing/2014/main" id="{8C0EE657-31A4-460F-881D-CD75D82CF9A8}"/>
              </a:ext>
            </a:extLst>
          </p:cNvPr>
          <p:cNvPicPr>
            <a:picLocks noChangeAspect="1"/>
          </p:cNvPicPr>
          <p:nvPr/>
        </p:nvPicPr>
        <p:blipFill>
          <a:blip r:embed="rId11"/>
          <a:stretch>
            <a:fillRect/>
          </a:stretch>
        </p:blipFill>
        <p:spPr>
          <a:xfrm>
            <a:off x="112845" y="5808650"/>
            <a:ext cx="1004822" cy="965223"/>
          </a:xfrm>
          <a:prstGeom prst="rect">
            <a:avLst/>
          </a:prstGeom>
        </p:spPr>
      </p:pic>
      <p:sp>
        <p:nvSpPr>
          <p:cNvPr id="22" name="Speech Bubble: Rectangle 21">
            <a:extLst>
              <a:ext uri="{FF2B5EF4-FFF2-40B4-BE49-F238E27FC236}">
                <a16:creationId xmlns:a16="http://schemas.microsoft.com/office/drawing/2014/main" id="{9CEA77C2-E764-4B9A-965C-D1AF39AD7BBD}"/>
              </a:ext>
            </a:extLst>
          </p:cNvPr>
          <p:cNvSpPr/>
          <p:nvPr/>
        </p:nvSpPr>
        <p:spPr>
          <a:xfrm>
            <a:off x="1284495" y="5916662"/>
            <a:ext cx="5051649" cy="670435"/>
          </a:xfrm>
          <a:prstGeom prst="wedgeRectCallout">
            <a:avLst>
              <a:gd name="adj1" fmla="val -61715"/>
              <a:gd name="adj2" fmla="val -61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Again, keep in mind that the posterior weighted averaged prediction used in the fully Bayesian case would usually not be as simple to compute as it was in this case. We will look at some hard cases later</a:t>
            </a:r>
          </a:p>
        </p:txBody>
      </p:sp>
    </p:spTree>
    <p:custDataLst>
      <p:tags r:id="rId1"/>
    </p:custDataLst>
    <p:extLst>
      <p:ext uri="{BB962C8B-B14F-4D97-AF65-F5344CB8AC3E}">
        <p14:creationId xmlns:p14="http://schemas.microsoft.com/office/powerpoint/2010/main" val="1826141436"/>
      </p:ext>
    </p:extLst>
  </p:cSld>
  <p:clrMapOvr>
    <a:masterClrMapping/>
  </p:clrMapOvr>
  <mc:AlternateContent xmlns:mc="http://schemas.openxmlformats.org/markup-compatibility/2006" xmlns:p14="http://schemas.microsoft.com/office/powerpoint/2010/main">
    <mc:Choice Requires="p14">
      <p:transition spd="slow" p14:dur="2000" advTm="232361"/>
    </mc:Choice>
    <mc:Fallback xmlns="">
      <p:transition spd="slow" advTm="23236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500"/>
                                        <p:tgtEl>
                                          <p:spTgt spid="15"/>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down)">
                                      <p:cBhvr>
                                        <p:cTn id="20" dur="500"/>
                                        <p:tgtEl>
                                          <p:spTgt spid="16"/>
                                        </p:tgtEl>
                                      </p:cBhvr>
                                    </p:animEffect>
                                  </p:childTnLst>
                                </p:cTn>
                              </p:par>
                              <p:par>
                                <p:cTn id="21" presetID="22" presetClass="entr" presetSubtype="4"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down)">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wipe(down)">
                                      <p:cBhvr>
                                        <p:cTn id="28" dur="500"/>
                                        <p:tgtEl>
                                          <p:spTgt spid="4">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5122"/>
                                        </p:tgtEl>
                                        <p:attrNameLst>
                                          <p:attrName>style.visibility</p:attrName>
                                        </p:attrNameLst>
                                      </p:cBhvr>
                                      <p:to>
                                        <p:strVal val="visible"/>
                                      </p:to>
                                    </p:set>
                                    <p:animEffect transition="in" filter="wipe(down)">
                                      <p:cBhvr>
                                        <p:cTn id="33" dur="500"/>
                                        <p:tgtEl>
                                          <p:spTgt spid="51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5124"/>
                                        </p:tgtEl>
                                        <p:attrNameLst>
                                          <p:attrName>style.visibility</p:attrName>
                                        </p:attrNameLst>
                                      </p:cBhvr>
                                      <p:to>
                                        <p:strVal val="visible"/>
                                      </p:to>
                                    </p:set>
                                    <p:animEffect transition="in" filter="wipe(down)">
                                      <p:cBhvr>
                                        <p:cTn id="38" dur="500"/>
                                        <p:tgtEl>
                                          <p:spTgt spid="5124"/>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nodeType="clickEffect">
                                  <p:stCondLst>
                                    <p:cond delay="0"/>
                                  </p:stCondLst>
                                  <p:childTnLst>
                                    <p:set>
                                      <p:cBhvr>
                                        <p:cTn id="42" dur="1" fill="hold">
                                          <p:stCondLst>
                                            <p:cond delay="0"/>
                                          </p:stCondLst>
                                        </p:cTn>
                                        <p:tgtEl>
                                          <p:spTgt spid="5126"/>
                                        </p:tgtEl>
                                        <p:attrNameLst>
                                          <p:attrName>style.visibility</p:attrName>
                                        </p:attrNameLst>
                                      </p:cBhvr>
                                      <p:to>
                                        <p:strVal val="visible"/>
                                      </p:to>
                                    </p:set>
                                    <p:animEffect transition="in" filter="wipe(down)">
                                      <p:cBhvr>
                                        <p:cTn id="43" dur="500"/>
                                        <p:tgtEl>
                                          <p:spTgt spid="5126"/>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wipe(down)">
                                      <p:cBhvr>
                                        <p:cTn id="48" dur="500"/>
                                        <p:tgtEl>
                                          <p:spTgt spid="2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grpId="0" nodeType="clickEffect">
                                  <p:stCondLst>
                                    <p:cond delay="0"/>
                                  </p:stCondLst>
                                  <p:childTnLst>
                                    <p:set>
                                      <p:cBhvr>
                                        <p:cTn id="52" dur="1" fill="hold">
                                          <p:stCondLst>
                                            <p:cond delay="0"/>
                                          </p:stCondLst>
                                        </p:cTn>
                                        <p:tgtEl>
                                          <p:spTgt spid="22"/>
                                        </p:tgtEl>
                                        <p:attrNameLst>
                                          <p:attrName>style.visibility</p:attrName>
                                        </p:attrNameLst>
                                      </p:cBhvr>
                                      <p:to>
                                        <p:strVal val="visible"/>
                                      </p:to>
                                    </p:set>
                                    <p:animEffect transition="in" filter="wipe(down)">
                                      <p:cBhvr>
                                        <p:cTn id="53" dur="500"/>
                                        <p:tgtEl>
                                          <p:spTgt spid="22"/>
                                        </p:tgtEl>
                                      </p:cBhvr>
                                    </p:animEffect>
                                  </p:childTnLst>
                                </p:cTn>
                              </p:par>
                              <p:par>
                                <p:cTn id="54" presetID="22" presetClass="entr" presetSubtype="4" fill="hold" nodeType="withEffect">
                                  <p:stCondLst>
                                    <p:cond delay="0"/>
                                  </p:stCondLst>
                                  <p:childTnLst>
                                    <p:set>
                                      <p:cBhvr>
                                        <p:cTn id="55" dur="1" fill="hold">
                                          <p:stCondLst>
                                            <p:cond delay="0"/>
                                          </p:stCondLst>
                                        </p:cTn>
                                        <p:tgtEl>
                                          <p:spTgt spid="21"/>
                                        </p:tgtEl>
                                        <p:attrNameLst>
                                          <p:attrName>style.visibility</p:attrName>
                                        </p:attrNameLst>
                                      </p:cBhvr>
                                      <p:to>
                                        <p:strVal val="visible"/>
                                      </p:to>
                                    </p:set>
                                    <p:animEffect transition="in" filter="wipe(down)">
                                      <p:cBhvr>
                                        <p:cTn id="5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6" grpId="0"/>
      <p:bldP spid="20"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Probabilistic Modeling: A Summary</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sz="2600" dirty="0">
                <a:latin typeface="Abadi Extra Light" panose="020B0204020104020204" pitchFamily="34" charset="0"/>
              </a:rPr>
              <a:t>Likelihood corresponds to a loss function; prior corresponds to a </a:t>
            </a:r>
            <a:r>
              <a:rPr lang="en-GB" sz="2600" dirty="0" err="1">
                <a:latin typeface="Abadi Extra Light" panose="020B0204020104020204" pitchFamily="34" charset="0"/>
              </a:rPr>
              <a:t>regularizer</a:t>
            </a:r>
            <a:endParaRPr lang="en-GB" sz="2600" dirty="0">
              <a:latin typeface="Abadi Extra Light" panose="020B0204020104020204" pitchFamily="34" charset="0"/>
            </a:endParaRPr>
          </a:p>
          <a:p>
            <a:pPr>
              <a:buFont typeface="Wingdings" panose="05000000000000000000" pitchFamily="2" charset="2"/>
              <a:buChar char="§"/>
            </a:pPr>
            <a:r>
              <a:rPr lang="en-GB" sz="2600" dirty="0">
                <a:latin typeface="Abadi Extra Light" panose="020B0204020104020204" pitchFamily="34" charset="0"/>
              </a:rPr>
              <a:t>Can choose likelihoods and priors based on the nature/property of data/parameters</a:t>
            </a:r>
          </a:p>
          <a:p>
            <a:pPr>
              <a:buFont typeface="Wingdings" panose="05000000000000000000" pitchFamily="2" charset="2"/>
              <a:buChar char="§"/>
            </a:pPr>
            <a:r>
              <a:rPr lang="en-GB" sz="2600" dirty="0">
                <a:latin typeface="Abadi Extra Light" panose="020B0204020104020204" pitchFamily="34" charset="0"/>
              </a:rPr>
              <a:t>MLE estimation = unregularized loss function minimization</a:t>
            </a:r>
          </a:p>
          <a:p>
            <a:pPr>
              <a:buFont typeface="Wingdings" panose="05000000000000000000" pitchFamily="2" charset="2"/>
              <a:buChar char="§"/>
            </a:pPr>
            <a:r>
              <a:rPr lang="en-GB" sz="2600" dirty="0">
                <a:latin typeface="Abadi Extra Light" panose="020B0204020104020204" pitchFamily="34" charset="0"/>
              </a:rPr>
              <a:t>MAP estimation = regularized loss function minimization</a:t>
            </a:r>
          </a:p>
          <a:p>
            <a:pPr>
              <a:buFont typeface="Wingdings" panose="05000000000000000000" pitchFamily="2" charset="2"/>
              <a:buChar char="§"/>
            </a:pPr>
            <a:r>
              <a:rPr lang="en-GB" sz="2600" dirty="0">
                <a:latin typeface="Abadi Extra Light" panose="020B0204020104020204" pitchFamily="34" charset="0"/>
              </a:rPr>
              <a:t>Allows us to do fully Bayesian learning (learning the full distribution of the parameters)</a:t>
            </a:r>
          </a:p>
          <a:p>
            <a:pPr>
              <a:buFont typeface="Wingdings" panose="05000000000000000000" pitchFamily="2" charset="2"/>
              <a:buChar char="§"/>
            </a:pPr>
            <a:r>
              <a:rPr lang="en-GB" sz="2600" dirty="0">
                <a:latin typeface="Abadi Extra Light" panose="020B0204020104020204" pitchFamily="34" charset="0"/>
              </a:rPr>
              <a:t>Makes robust predictions by posterior averaging (rather than using point estimate)</a:t>
            </a:r>
          </a:p>
          <a:p>
            <a:pPr>
              <a:buFont typeface="Wingdings" panose="05000000000000000000" pitchFamily="2" charset="2"/>
              <a:buChar char="§"/>
            </a:pPr>
            <a:r>
              <a:rPr lang="en-GB" sz="2600" dirty="0">
                <a:latin typeface="Abadi Extra Light" panose="020B0204020104020204" pitchFamily="34" charset="0"/>
              </a:rPr>
              <a:t>Many other benefits, such as</a:t>
            </a:r>
          </a:p>
          <a:p>
            <a:pPr lvl="1">
              <a:buFont typeface="Wingdings" panose="05000000000000000000" pitchFamily="2" charset="2"/>
              <a:buChar char="§"/>
            </a:pPr>
            <a:r>
              <a:rPr lang="en-GB" sz="2200" dirty="0">
                <a:latin typeface="Abadi Extra Light" panose="020B0204020104020204" pitchFamily="34" charset="0"/>
              </a:rPr>
              <a:t>Estimate of confidence in the model’s prediction (useful for doing </a:t>
            </a:r>
            <a:r>
              <a:rPr lang="en-GB" sz="2200" dirty="0">
                <a:solidFill>
                  <a:srgbClr val="0000FF"/>
                </a:solidFill>
                <a:latin typeface="Abadi Extra Light" panose="020B0204020104020204" pitchFamily="34" charset="0"/>
              </a:rPr>
              <a:t>Active Learning</a:t>
            </a:r>
            <a:r>
              <a:rPr lang="en-GB" sz="2200" dirty="0">
                <a:latin typeface="Abadi Extra Light" panose="020B0204020104020204" pitchFamily="34" charset="0"/>
              </a:rPr>
              <a:t>)</a:t>
            </a:r>
          </a:p>
          <a:p>
            <a:pPr lvl="1">
              <a:buFont typeface="Wingdings" panose="05000000000000000000" pitchFamily="2" charset="2"/>
              <a:buChar char="§"/>
            </a:pPr>
            <a:r>
              <a:rPr lang="en-GB" sz="2200" dirty="0">
                <a:latin typeface="Abadi Extra Light" panose="020B0204020104020204" pitchFamily="34" charset="0"/>
              </a:rPr>
              <a:t>Can do automatic model selection, hyperparameter estimation, handle missing data, etc.</a:t>
            </a:r>
          </a:p>
          <a:p>
            <a:pPr lvl="1">
              <a:buFont typeface="Wingdings" panose="05000000000000000000" pitchFamily="2" charset="2"/>
              <a:buChar char="§"/>
            </a:pPr>
            <a:r>
              <a:rPr lang="en-GB" sz="2200" dirty="0">
                <a:latin typeface="Abadi Extra Light" panose="020B0204020104020204" pitchFamily="34" charset="0"/>
              </a:rPr>
              <a:t>Formulate latent variable models</a:t>
            </a:r>
          </a:p>
          <a:p>
            <a:pPr lvl="1">
              <a:buFont typeface="Wingdings" panose="05000000000000000000" pitchFamily="2" charset="2"/>
              <a:buChar char="§"/>
            </a:pPr>
            <a:r>
              <a:rPr lang="en-GB" sz="2200" dirty="0">
                <a:latin typeface="Abadi Extra Light" panose="020B0204020104020204" pitchFamily="34" charset="0"/>
              </a:rPr>
              <a:t>.. and many other benefits (a proper treatment deserves a separate course, but we will see some of these in this course, too)</a:t>
            </a:r>
          </a:p>
          <a:p>
            <a:pPr marL="0" indent="0">
              <a:buNone/>
            </a:pPr>
            <a:endParaRPr lang="en-IN" sz="800" i="1" dirty="0">
              <a:latin typeface="Cambria Math" panose="02040503050406030204" pitchFamily="18" charset="0"/>
            </a:endParaRPr>
          </a:p>
          <a:p>
            <a:pPr marL="0" indent="0">
              <a:buNone/>
            </a:pPr>
            <a:r>
              <a:rPr lang="en-IN" dirty="0"/>
              <a:t>           </a:t>
            </a: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a:buFont typeface="Wingdings" panose="05000000000000000000" pitchFamily="2" charset="2"/>
              <a:buChar char="§"/>
            </a:pPr>
            <a:endParaRPr lang="en-GB" sz="2600" dirty="0">
              <a:latin typeface="Abadi Extra Light" panose="020B0204020104020204" pitchFamily="34" charset="0"/>
            </a:endParaRPr>
          </a:p>
          <a:p>
            <a:pPr marL="0" indent="0">
              <a:buNone/>
            </a:pPr>
            <a:endParaRPr lang="en-GB" sz="26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14</a:t>
            </a:fld>
            <a:endParaRPr lang="en-IN" sz="2800" dirty="0">
              <a:solidFill>
                <a:schemeClr val="accent2">
                  <a:lumMod val="40000"/>
                  <a:lumOff val="60000"/>
                </a:schemeClr>
              </a:solidFill>
            </a:endParaRPr>
          </a:p>
        </p:txBody>
      </p:sp>
    </p:spTree>
    <p:custDataLst>
      <p:tags r:id="rId1"/>
    </p:custDataLst>
    <p:extLst>
      <p:ext uri="{BB962C8B-B14F-4D97-AF65-F5344CB8AC3E}">
        <p14:creationId xmlns:p14="http://schemas.microsoft.com/office/powerpoint/2010/main" val="2909577379"/>
      </p:ext>
    </p:extLst>
  </p:cSld>
  <p:clrMapOvr>
    <a:masterClrMapping/>
  </p:clrMapOvr>
  <mc:AlternateContent xmlns:mc="http://schemas.openxmlformats.org/markup-compatibility/2006" xmlns:p14="http://schemas.microsoft.com/office/powerpoint/2010/main">
    <mc:Choice Requires="p14">
      <p:transition spd="slow" p14:dur="2000" advTm="166344"/>
    </mc:Choice>
    <mc:Fallback xmlns="">
      <p:transition spd="slow" advTm="166344"/>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MLE and Its Shortcomings..</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 finds parameters that make the observed data most probable</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No provision to control overfitting (MLE is just like minimizing training loss)</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How do we regularize probabilistic models in a principled way?</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MLE gives only a single “best” answer (“</a:t>
            </a:r>
            <a:r>
              <a:rPr lang="en-GB" dirty="0">
                <a:solidFill>
                  <a:srgbClr val="FF0000"/>
                </a:solidFill>
                <a:latin typeface="Abadi Extra Light" panose="020B0204020104020204" pitchFamily="34" charset="0"/>
              </a:rPr>
              <a:t>point estimate</a:t>
            </a:r>
            <a:r>
              <a:rPr lang="en-GB" dirty="0">
                <a:latin typeface="Abadi Extra Light" panose="020B0204020104020204" pitchFamily="34" charset="0"/>
              </a:rPr>
              <a:t>”)</a:t>
            </a:r>
          </a:p>
          <a:p>
            <a:pPr lvl="1">
              <a:buFont typeface="Wingdings" panose="05000000000000000000" pitchFamily="2" charset="2"/>
              <a:buChar char="§"/>
            </a:pPr>
            <a:r>
              <a:rPr lang="en-GB" dirty="0">
                <a:latin typeface="Abadi Extra Light" panose="020B0204020104020204" pitchFamily="34" charset="0"/>
              </a:rPr>
              <a:t>.. and it may not be very reliable, especially when we have very little data</a:t>
            </a:r>
          </a:p>
          <a:p>
            <a:pPr lvl="1">
              <a:buFont typeface="Wingdings" panose="05000000000000000000" pitchFamily="2" charset="2"/>
              <a:buChar char="§"/>
            </a:pPr>
            <a:r>
              <a:rPr lang="en-GB" dirty="0">
                <a:latin typeface="Abadi Extra Light" panose="020B0204020104020204" pitchFamily="34" charset="0"/>
                <a:sym typeface="Wingdings" panose="05000000000000000000" pitchFamily="2" charset="2"/>
              </a:rPr>
              <a:t>Desirable: Report a </a:t>
            </a:r>
            <a:r>
              <a:rPr lang="en-GB" u="sng" dirty="0">
                <a:latin typeface="Abadi Extra Light" panose="020B0204020104020204" pitchFamily="34" charset="0"/>
                <a:sym typeface="Wingdings" panose="05000000000000000000" pitchFamily="2" charset="2"/>
              </a:rPr>
              <a:t>probability distribution </a:t>
            </a:r>
            <a:r>
              <a:rPr lang="en-GB" dirty="0">
                <a:latin typeface="Abadi Extra Light" panose="020B0204020104020204" pitchFamily="34" charset="0"/>
                <a:sym typeface="Wingdings" panose="05000000000000000000" pitchFamily="2" charset="2"/>
              </a:rPr>
              <a:t>over the learned params </a:t>
            </a:r>
            <a:r>
              <a:rPr lang="en-GB" u="sng" dirty="0">
                <a:latin typeface="Abadi Extra Light" panose="020B0204020104020204" pitchFamily="34" charset="0"/>
                <a:sym typeface="Wingdings" panose="05000000000000000000" pitchFamily="2" charset="2"/>
              </a:rPr>
              <a:t>instead of point </a:t>
            </a:r>
            <a:r>
              <a:rPr lang="en-GB" u="sng" dirty="0" err="1">
                <a:latin typeface="Abadi Extra Light" panose="020B0204020104020204" pitchFamily="34" charset="0"/>
                <a:sym typeface="Wingdings" panose="05000000000000000000" pitchFamily="2" charset="2"/>
              </a:rPr>
              <a:t>est</a:t>
            </a:r>
            <a:endParaRPr lang="en-GB" u="sng"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endParaRPr lang="en-GB" sz="800" dirty="0">
              <a:latin typeface="Abadi Extra Light" panose="020B0204020104020204" pitchFamily="34" charset="0"/>
              <a:sym typeface="Wingdings" panose="05000000000000000000" pitchFamily="2" charset="2"/>
            </a:endParaRPr>
          </a:p>
          <a:p>
            <a:pPr marL="457200" lvl="1" indent="0">
              <a:buNone/>
            </a:pPr>
            <a:endParaRPr lang="en-GB" sz="800" dirty="0">
              <a:latin typeface="Abadi Extra Light" panose="020B0204020104020204" pitchFamily="34" charset="0"/>
              <a:sym typeface="Wingdings" panose="05000000000000000000" pitchFamily="2" charset="2"/>
            </a:endParaRPr>
          </a:p>
          <a:p>
            <a:pPr>
              <a:buFont typeface="Wingdings" panose="05000000000000000000" pitchFamily="2" charset="2"/>
              <a:buChar char="§"/>
            </a:pPr>
            <a:r>
              <a:rPr lang="en-GB" dirty="0">
                <a:solidFill>
                  <a:srgbClr val="0000FF"/>
                </a:solidFill>
                <a:latin typeface="Abadi Extra Light" panose="020B0204020104020204" pitchFamily="34" charset="0"/>
                <a:sym typeface="Wingdings" panose="05000000000000000000" pitchFamily="2" charset="2"/>
              </a:rPr>
              <a:t>Prior distributions </a:t>
            </a:r>
            <a:r>
              <a:rPr lang="en-GB" dirty="0">
                <a:latin typeface="Abadi Extra Light" panose="020B0204020104020204" pitchFamily="34" charset="0"/>
                <a:sym typeface="Wingdings" panose="05000000000000000000" pitchFamily="2" charset="2"/>
              </a:rPr>
              <a:t>provide a nice way to accomplish such things!</a:t>
            </a:r>
            <a:endParaRPr lang="en-GB" dirty="0">
              <a:latin typeface="Abadi Extra Light" panose="020B0204020104020204" pitchFamily="34" charset="0"/>
            </a:endParaRPr>
          </a:p>
          <a:p>
            <a:pPr marL="0" indent="0">
              <a:buNone/>
            </a:pPr>
            <a:endParaRPr lang="en-GB"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2</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E8A33D9-8398-4F22-A3E3-D34F7490483C}"/>
                  </a:ext>
                </a:extLst>
              </p:cNvPr>
              <p:cNvSpPr txBox="1"/>
              <p:nvPr/>
            </p:nvSpPr>
            <p:spPr>
              <a:xfrm>
                <a:off x="1652632" y="1879575"/>
                <a:ext cx="872732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𝑀𝐿𝐸</m:t>
                          </m:r>
                        </m:sub>
                      </m:sSub>
                      <m:r>
                        <a:rPr lang="en-IN" sz="2400" i="1">
                          <a:latin typeface="Cambria Math" panose="02040503050406030204" pitchFamily="18"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r>
                        <m:rPr>
                          <m:nor/>
                        </m:rPr>
                        <a:rPr lang="en-GB" sz="2400" dirty="0">
                          <a:latin typeface="Abadi Extra Light" panose="020B0204020104020204" pitchFamily="34" charset="0"/>
                        </a:rPr>
                        <m:t>= </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nary>
                        <m:naryPr>
                          <m:chr m:val="∑"/>
                          <m:limLoc m:val="subSup"/>
                          <m:ctrlPr>
                            <a:rPr lang="en-IN" sz="2400" i="1">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a:rPr lang="en-IN" sz="2400" i="1">
                              <a:latin typeface="Cambria Math" panose="02040503050406030204" pitchFamily="18" charset="0"/>
                            </a:rPr>
                            <m:t>−</m:t>
                          </m:r>
                          <m:r>
                            <m:rPr>
                              <m:sty m:val="p"/>
                            </m:rPr>
                            <a:rPr lang="en-IN" sz="2400" i="1">
                              <a:latin typeface="Cambria Math" panose="02040503050406030204" pitchFamily="18" charset="0"/>
                            </a:rPr>
                            <m:t>log</m:t>
                          </m:r>
                          <m:r>
                            <a:rPr lang="en-IN" sz="2400" i="1">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sSub>
                                <m:sSubPr>
                                  <m:ctrlPr>
                                    <a:rPr lang="en-IN" sz="2400" i="1">
                                      <a:latin typeface="Cambria Math" panose="02040503050406030204" pitchFamily="18" charset="0"/>
                                    </a:rPr>
                                  </m:ctrlPr>
                                </m:sSubPr>
                                <m:e>
                                  <m:r>
                                    <a:rPr lang="en-IN" sz="2400" i="1">
                                      <a:latin typeface="Cambria Math" panose="02040503050406030204" pitchFamily="18" charset="0"/>
                                    </a:rPr>
                                    <m:t>𝑦</m:t>
                                  </m:r>
                                </m:e>
                                <m:sub>
                                  <m:r>
                                    <a:rPr lang="en-IN" sz="2400" i="1">
                                      <a:latin typeface="Cambria Math" panose="02040503050406030204" pitchFamily="18" charset="0"/>
                                    </a:rPr>
                                    <m:t>𝑛</m:t>
                                  </m:r>
                                </m:sub>
                              </m:sSub>
                            </m:e>
                            <m:e>
                              <m:r>
                                <a:rPr lang="en-IN" sz="2400" i="1">
                                  <a:latin typeface="Cambria Math" panose="02040503050406030204" pitchFamily="18" charset="0"/>
                                </a:rPr>
                                <m:t>𝜃</m:t>
                              </m:r>
                            </m:e>
                          </m:d>
                          <m:r>
                            <a:rPr lang="en-IN" sz="2400" i="1">
                              <a:latin typeface="Cambria Math" panose="02040503050406030204" pitchFamily="18" charset="0"/>
                            </a:rPr>
                            <m:t> </m:t>
                          </m:r>
                        </m:e>
                      </m:nary>
                    </m:oMath>
                  </m:oMathPara>
                </a14:m>
                <a:endParaRPr lang="en-IN" sz="2400" dirty="0"/>
              </a:p>
            </p:txBody>
          </p:sp>
        </mc:Choice>
        <mc:Fallback xmlns="">
          <p:sp>
            <p:nvSpPr>
              <p:cNvPr id="9" name="TextBox 8">
                <a:extLst>
                  <a:ext uri="{FF2B5EF4-FFF2-40B4-BE49-F238E27FC236}">
                    <a16:creationId xmlns:a16="http://schemas.microsoft.com/office/drawing/2014/main" id="{6E8A33D9-8398-4F22-A3E3-D34F7490483C}"/>
                  </a:ext>
                </a:extLst>
              </p:cNvPr>
              <p:cNvSpPr txBox="1">
                <a:spLocks noRot="1" noChangeAspect="1" noMove="1" noResize="1" noEditPoints="1" noAdjustHandles="1" noChangeArrowheads="1" noChangeShapeType="1" noTextEdit="1"/>
              </p:cNvSpPr>
              <p:nvPr/>
            </p:nvSpPr>
            <p:spPr>
              <a:xfrm>
                <a:off x="1652632" y="1879575"/>
                <a:ext cx="8727326" cy="755913"/>
              </a:xfrm>
              <a:prstGeom prst="rect">
                <a:avLst/>
              </a:prstGeom>
              <a:blipFill>
                <a:blip r:embed="rId5"/>
                <a:stretch>
                  <a:fillRect/>
                </a:stretch>
              </a:blipFill>
            </p:spPr>
            <p:txBody>
              <a:bodyPr/>
              <a:lstStyle/>
              <a:p>
                <a:r>
                  <a:rPr lang="en-IN">
                    <a:noFill/>
                  </a:rPr>
                  <a:t> </a:t>
                </a:r>
              </a:p>
            </p:txBody>
          </p:sp>
        </mc:Fallback>
      </mc:AlternateContent>
      <p:sp>
        <p:nvSpPr>
          <p:cNvPr id="17" name="Speech Bubble: Rectangle 16">
            <a:extLst>
              <a:ext uri="{FF2B5EF4-FFF2-40B4-BE49-F238E27FC236}">
                <a16:creationId xmlns:a16="http://schemas.microsoft.com/office/drawing/2014/main" id="{77FE8BC4-06BC-4B38-8D30-4882DA1777BA}"/>
              </a:ext>
            </a:extLst>
          </p:cNvPr>
          <p:cNvSpPr/>
          <p:nvPr/>
        </p:nvSpPr>
        <p:spPr>
          <a:xfrm>
            <a:off x="5376306" y="1698770"/>
            <a:ext cx="1439388" cy="361610"/>
          </a:xfrm>
          <a:prstGeom prst="wedgeRectCallout">
            <a:avLst>
              <a:gd name="adj1" fmla="val -68806"/>
              <a:gd name="adj2" fmla="val 6057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Log-likelihood</a:t>
            </a:r>
          </a:p>
        </p:txBody>
      </p:sp>
      <p:sp>
        <p:nvSpPr>
          <p:cNvPr id="18" name="Speech Bubble: Rectangle 17">
            <a:extLst>
              <a:ext uri="{FF2B5EF4-FFF2-40B4-BE49-F238E27FC236}">
                <a16:creationId xmlns:a16="http://schemas.microsoft.com/office/drawing/2014/main" id="{2AABF811-2979-431F-ABA7-80006473B3B2}"/>
              </a:ext>
            </a:extLst>
          </p:cNvPr>
          <p:cNvSpPr/>
          <p:nvPr/>
        </p:nvSpPr>
        <p:spPr>
          <a:xfrm>
            <a:off x="9307545" y="1608368"/>
            <a:ext cx="2459799" cy="361610"/>
          </a:xfrm>
          <a:prstGeom prst="wedgeRectCallout">
            <a:avLst>
              <a:gd name="adj1" fmla="val -51413"/>
              <a:gd name="adj2" fmla="val 8841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Neg. log-likelihood (NLL)</a:t>
            </a:r>
          </a:p>
        </p:txBody>
      </p:sp>
      <p:sp>
        <p:nvSpPr>
          <p:cNvPr id="19" name="Speech Bubble: Rectangle 18">
            <a:extLst>
              <a:ext uri="{FF2B5EF4-FFF2-40B4-BE49-F238E27FC236}">
                <a16:creationId xmlns:a16="http://schemas.microsoft.com/office/drawing/2014/main" id="{F3B8527C-1CFB-467B-8D15-798299AFF918}"/>
              </a:ext>
            </a:extLst>
          </p:cNvPr>
          <p:cNvSpPr/>
          <p:nvPr/>
        </p:nvSpPr>
        <p:spPr>
          <a:xfrm>
            <a:off x="10327956" y="3875714"/>
            <a:ext cx="1760580" cy="1046306"/>
          </a:xfrm>
          <a:prstGeom prst="wedgeRectCallout">
            <a:avLst>
              <a:gd name="adj1" fmla="val -59544"/>
              <a:gd name="adj2" fmla="val 7840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This distribution can give us a sense about the </a:t>
            </a:r>
            <a:r>
              <a:rPr lang="en-IN" sz="1400" u="sng" dirty="0">
                <a:solidFill>
                  <a:srgbClr val="0000FF"/>
                </a:solidFill>
                <a:latin typeface="Abadi Extra Light" panose="020B0204020104020204" pitchFamily="34" charset="0"/>
              </a:rPr>
              <a:t>uncertainty</a:t>
            </a:r>
            <a:r>
              <a:rPr lang="en-IN" sz="1400" dirty="0">
                <a:solidFill>
                  <a:schemeClr val="tx1"/>
                </a:solidFill>
                <a:latin typeface="Abadi Extra Light" panose="020B0204020104020204" pitchFamily="34" charset="0"/>
              </a:rPr>
              <a:t> in the parameter estimate</a:t>
            </a:r>
          </a:p>
        </p:txBody>
      </p:sp>
    </p:spTree>
    <p:custDataLst>
      <p:tags r:id="rId1"/>
    </p:custDataLst>
    <p:extLst>
      <p:ext uri="{BB962C8B-B14F-4D97-AF65-F5344CB8AC3E}">
        <p14:creationId xmlns:p14="http://schemas.microsoft.com/office/powerpoint/2010/main" val="4179243391"/>
      </p:ext>
    </p:extLst>
  </p:cSld>
  <p:clrMapOvr>
    <a:masterClrMapping/>
  </p:clrMapOvr>
  <mc:AlternateContent xmlns:mc="http://schemas.openxmlformats.org/markup-compatibility/2006" xmlns:p14="http://schemas.microsoft.com/office/powerpoint/2010/main">
    <mc:Choice Requires="p14">
      <p:transition spd="slow" p14:dur="2000" advTm="202794"/>
    </mc:Choice>
    <mc:Fallback xmlns="">
      <p:transition spd="slow" advTm="20279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down)">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wipe(down)">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wipe(down)">
                                      <p:cBhvr>
                                        <p:cTn id="32" dur="500"/>
                                        <p:tgtEl>
                                          <p:spTgt spid="4">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wipe(down)">
                                      <p:cBhvr>
                                        <p:cTn id="37" dur="500"/>
                                        <p:tgtEl>
                                          <p:spTgt spid="4">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wipe(down)">
                                      <p:cBhvr>
                                        <p:cTn id="42" dur="500"/>
                                        <p:tgtEl>
                                          <p:spTgt spid="4">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4">
                                            <p:txEl>
                                              <p:pRg st="11" end="11"/>
                                            </p:txEl>
                                          </p:spTgt>
                                        </p:tgtEl>
                                        <p:attrNameLst>
                                          <p:attrName>style.visibility</p:attrName>
                                        </p:attrNameLst>
                                      </p:cBhvr>
                                      <p:to>
                                        <p:strVal val="visible"/>
                                      </p:to>
                                    </p:set>
                                    <p:animEffect transition="in" filter="wipe(down)">
                                      <p:cBhvr>
                                        <p:cTn id="47" dur="500"/>
                                        <p:tgtEl>
                                          <p:spTgt spid="4">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down)">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4">
                                            <p:txEl>
                                              <p:pRg st="14" end="14"/>
                                            </p:txEl>
                                          </p:spTgt>
                                        </p:tgtEl>
                                        <p:attrNameLst>
                                          <p:attrName>style.visibility</p:attrName>
                                        </p:attrNameLst>
                                      </p:cBhvr>
                                      <p:to>
                                        <p:strVal val="visible"/>
                                      </p:to>
                                    </p:set>
                                    <p:animEffect transition="in" filter="wipe(down)">
                                      <p:cBhvr>
                                        <p:cTn id="57" dur="500"/>
                                        <p:tgtEl>
                                          <p:spTgt spid="4">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7" grpId="0" animBg="1"/>
      <p:bldP spid="18"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Priors</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Can specify our prior belief about likely param values via a prob. dist., e.g., </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Once we observe the data </a:t>
                </a:r>
                <a14:m>
                  <m:oMath xmlns:m="http://schemas.openxmlformats.org/officeDocument/2006/math">
                    <m:r>
                      <a:rPr lang="en-IN" b="1" i="1" smtClean="0">
                        <a:latin typeface="Cambria Math" panose="02040503050406030204" pitchFamily="18" charset="0"/>
                      </a:rPr>
                      <m:t>𝒚</m:t>
                    </m:r>
                  </m:oMath>
                </a14:m>
                <a:r>
                  <a:rPr lang="en-GB" dirty="0">
                    <a:latin typeface="Abadi Extra Light" panose="020B0204020104020204" pitchFamily="34" charset="0"/>
                  </a:rPr>
                  <a:t>, apply Bayes rule to update prior into </a:t>
                </a:r>
                <a:r>
                  <a:rPr lang="en-GB" u="sng" dirty="0">
                    <a:latin typeface="Abadi Extra Light" panose="020B0204020104020204" pitchFamily="34" charset="0"/>
                  </a:rPr>
                  <a:t>posterior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Two way now to report the answer now:</a:t>
                </a: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maxima (mode) </a:t>
                </a:r>
                <a:r>
                  <a:rPr lang="en-GB" dirty="0">
                    <a:latin typeface="Abadi Extra Light" panose="020B0204020104020204" pitchFamily="34" charset="0"/>
                  </a:rPr>
                  <a:t>of the posterior: </a:t>
                </a:r>
                <a14:m>
                  <m:oMath xmlns:m="http://schemas.openxmlformats.org/officeDocument/2006/math">
                    <m:r>
                      <m:rPr>
                        <m:sty m:val="p"/>
                      </m:rPr>
                      <a:rPr lang="en-IN" b="0" i="1" smtClean="0">
                        <a:latin typeface="Cambria Math" panose="02040503050406030204" pitchFamily="18" charset="0"/>
                      </a:rPr>
                      <m:t>arg</m:t>
                    </m:r>
                    <m:r>
                      <a:rPr lang="en-IN" b="0" i="1" smtClean="0">
                        <a:latin typeface="Cambria Math" panose="02040503050406030204" pitchFamily="18" charset="0"/>
                      </a:rPr>
                      <m:t> </m:t>
                    </m:r>
                    <m:limLow>
                      <m:limLowPr>
                        <m:ctrlPr>
                          <a:rPr lang="en-IN" b="0" i="1" smtClean="0">
                            <a:latin typeface="Cambria Math" panose="02040503050406030204" pitchFamily="18" charset="0"/>
                          </a:rPr>
                        </m:ctrlPr>
                      </m:limLowPr>
                      <m:e>
                        <m:r>
                          <m:rPr>
                            <m:sty m:val="p"/>
                          </m:rPr>
                          <a:rPr lang="en-IN" b="0" i="0" smtClean="0">
                            <a:latin typeface="Cambria Math" panose="02040503050406030204" pitchFamily="18" charset="0"/>
                          </a:rPr>
                          <m:t>max</m:t>
                        </m:r>
                      </m:e>
                      <m:lim>
                        <m:r>
                          <a:rPr lang="en-IN" b="0" i="1" smtClean="0">
                            <a:latin typeface="Cambria Math" panose="02040503050406030204" pitchFamily="18" charset="0"/>
                          </a:rPr>
                          <m:t>𝜃</m:t>
                        </m:r>
                      </m:lim>
                    </m:limLow>
                    <m:r>
                      <a:rPr lang="en-IN" b="0" i="1" smtClean="0">
                        <a:latin typeface="Cambria Math" panose="02040503050406030204" pitchFamily="18" charset="0"/>
                      </a:rPr>
                      <m:t> </m:t>
                    </m:r>
                    <m:r>
                      <a:rPr lang="en-IN" i="1">
                        <a:latin typeface="Cambria Math" panose="02040503050406030204" pitchFamily="18" charset="0"/>
                      </a:rPr>
                      <m:t>𝑝</m:t>
                    </m:r>
                    <m:d>
                      <m:dPr>
                        <m:ctrlPr>
                          <a:rPr lang="en-IN" i="1">
                            <a:latin typeface="Cambria Math" panose="02040503050406030204" pitchFamily="18" charset="0"/>
                          </a:rPr>
                        </m:ctrlPr>
                      </m:dPr>
                      <m:e>
                        <m:r>
                          <a:rPr lang="en-IN" i="1">
                            <a:latin typeface="Cambria Math" panose="02040503050406030204" pitchFamily="18" charset="0"/>
                          </a:rPr>
                          <m:t>𝜃</m:t>
                        </m:r>
                      </m:e>
                      <m:e>
                        <m:r>
                          <a:rPr lang="en-IN" b="1" i="1">
                            <a:latin typeface="Cambria Math" panose="02040503050406030204" pitchFamily="18" charset="0"/>
                          </a:rPr>
                          <m:t>𝒚</m:t>
                        </m:r>
                      </m:e>
                    </m:d>
                  </m:oMath>
                </a14:m>
                <a:endParaRPr lang="en-GB" dirty="0">
                  <a:latin typeface="Abadi Extra Light" panose="020B0204020104020204" pitchFamily="34" charset="0"/>
                </a:endParaRPr>
              </a:p>
              <a:p>
                <a:pPr lvl="1">
                  <a:buFont typeface="Wingdings" panose="05000000000000000000" pitchFamily="2" charset="2"/>
                  <a:buChar char="§"/>
                </a:pPr>
                <a:r>
                  <a:rPr lang="en-GB" dirty="0">
                    <a:latin typeface="Abadi Extra Light" panose="020B0204020104020204" pitchFamily="34" charset="0"/>
                  </a:rPr>
                  <a:t>Report the </a:t>
                </a:r>
                <a:r>
                  <a:rPr lang="en-GB" dirty="0">
                    <a:solidFill>
                      <a:srgbClr val="0000FF"/>
                    </a:solidFill>
                    <a:latin typeface="Abadi Extra Light" panose="020B0204020104020204" pitchFamily="34" charset="0"/>
                  </a:rPr>
                  <a:t>full posterior </a:t>
                </a:r>
                <a:r>
                  <a:rPr lang="en-GB" dirty="0">
                    <a:latin typeface="Abadi Extra Light" panose="020B0204020104020204" pitchFamily="34" charset="0"/>
                  </a:rPr>
                  <a:t>(and its properties, e.g., mean, mode, variance, quantiles, etc)</a:t>
                </a: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b="-4715"/>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3</a:t>
            </a:fld>
            <a:endParaRPr lang="en-IN" sz="2800" dirty="0">
              <a:solidFill>
                <a:schemeClr val="accent2">
                  <a:lumMod val="40000"/>
                  <a:lumOff val="60000"/>
                </a:schemeClr>
              </a:solidFill>
            </a:endParaRPr>
          </a:p>
        </p:txBody>
      </p:sp>
      <p:cxnSp>
        <p:nvCxnSpPr>
          <p:cNvPr id="5" name="Straight Connector 4">
            <a:extLst>
              <a:ext uri="{FF2B5EF4-FFF2-40B4-BE49-F238E27FC236}">
                <a16:creationId xmlns:a16="http://schemas.microsoft.com/office/drawing/2014/main" id="{593778A0-86BC-452C-9968-55A682A5D4BA}"/>
              </a:ext>
            </a:extLst>
          </p:cNvPr>
          <p:cNvCxnSpPr>
            <a:cxnSpLocks/>
          </p:cNvCxnSpPr>
          <p:nvPr/>
        </p:nvCxnSpPr>
        <p:spPr>
          <a:xfrm flipH="1">
            <a:off x="4781725" y="2124285"/>
            <a:ext cx="1191239" cy="150162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767E891-96C2-4468-A946-6007596D4622}"/>
              </a:ext>
            </a:extLst>
          </p:cNvPr>
          <p:cNvCxnSpPr>
            <a:cxnSpLocks/>
          </p:cNvCxnSpPr>
          <p:nvPr/>
        </p:nvCxnSpPr>
        <p:spPr>
          <a:xfrm>
            <a:off x="5972962" y="2124285"/>
            <a:ext cx="1266737" cy="146807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5747589-6688-45C7-9526-3BD24E307448}"/>
              </a:ext>
            </a:extLst>
          </p:cNvPr>
          <p:cNvCxnSpPr>
            <a:cxnSpLocks/>
          </p:cNvCxnSpPr>
          <p:nvPr/>
        </p:nvCxnSpPr>
        <p:spPr>
          <a:xfrm flipV="1">
            <a:off x="4781725" y="3588164"/>
            <a:ext cx="2869035" cy="377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0791D3D-4DC0-4F30-BCB6-70A638DF1F97}"/>
              </a:ext>
            </a:extLst>
          </p:cNvPr>
          <p:cNvCxnSpPr>
            <a:cxnSpLocks/>
          </p:cNvCxnSpPr>
          <p:nvPr/>
        </p:nvCxnSpPr>
        <p:spPr>
          <a:xfrm flipV="1">
            <a:off x="4781725" y="1720215"/>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07EFFFD-8559-40D7-9BFC-22764786D294}"/>
              </a:ext>
            </a:extLst>
          </p:cNvPr>
          <p:cNvSpPr txBox="1"/>
          <p:nvPr/>
        </p:nvSpPr>
        <p:spPr>
          <a:xfrm>
            <a:off x="5782849" y="3579776"/>
            <a:ext cx="380232" cy="276999"/>
          </a:xfrm>
          <a:prstGeom prst="rect">
            <a:avLst/>
          </a:prstGeom>
          <a:noFill/>
        </p:spPr>
        <p:txBody>
          <a:bodyPr wrap="none" rtlCol="0">
            <a:spAutoFit/>
          </a:bodyPr>
          <a:lstStyle/>
          <a:p>
            <a:r>
              <a:rPr lang="en-IN" sz="1200" dirty="0"/>
              <a:t>0.5</a:t>
            </a:r>
          </a:p>
        </p:txBody>
      </p:sp>
      <p:sp>
        <p:nvSpPr>
          <p:cNvPr id="25" name="TextBox 24">
            <a:extLst>
              <a:ext uri="{FF2B5EF4-FFF2-40B4-BE49-F238E27FC236}">
                <a16:creationId xmlns:a16="http://schemas.microsoft.com/office/drawing/2014/main" id="{BB5F6CC0-2BB2-41F1-AE83-F6C2BC573520}"/>
              </a:ext>
            </a:extLst>
          </p:cNvPr>
          <p:cNvSpPr txBox="1"/>
          <p:nvPr/>
        </p:nvSpPr>
        <p:spPr>
          <a:xfrm>
            <a:off x="6362056" y="3580960"/>
            <a:ext cx="458780" cy="276999"/>
          </a:xfrm>
          <a:prstGeom prst="rect">
            <a:avLst/>
          </a:prstGeom>
          <a:noFill/>
        </p:spPr>
        <p:txBody>
          <a:bodyPr wrap="none" rtlCol="0">
            <a:spAutoFit/>
          </a:bodyPr>
          <a:lstStyle/>
          <a:p>
            <a:r>
              <a:rPr lang="en-IN" sz="1200" dirty="0"/>
              <a:t>0.75</a:t>
            </a:r>
          </a:p>
        </p:txBody>
      </p:sp>
      <p:sp>
        <p:nvSpPr>
          <p:cNvPr id="26" name="TextBox 25">
            <a:extLst>
              <a:ext uri="{FF2B5EF4-FFF2-40B4-BE49-F238E27FC236}">
                <a16:creationId xmlns:a16="http://schemas.microsoft.com/office/drawing/2014/main" id="{985FD9DC-FE9C-4E27-A88E-792B92FFA194}"/>
              </a:ext>
            </a:extLst>
          </p:cNvPr>
          <p:cNvSpPr txBox="1"/>
          <p:nvPr/>
        </p:nvSpPr>
        <p:spPr>
          <a:xfrm>
            <a:off x="7019811" y="3579775"/>
            <a:ext cx="263214" cy="276999"/>
          </a:xfrm>
          <a:prstGeom prst="rect">
            <a:avLst/>
          </a:prstGeom>
          <a:noFill/>
        </p:spPr>
        <p:txBody>
          <a:bodyPr wrap="none" rtlCol="0">
            <a:spAutoFit/>
          </a:bodyPr>
          <a:lstStyle/>
          <a:p>
            <a:r>
              <a:rPr lang="en-IN" sz="1200" dirty="0"/>
              <a:t>1</a:t>
            </a:r>
          </a:p>
        </p:txBody>
      </p:sp>
      <p:sp>
        <p:nvSpPr>
          <p:cNvPr id="27" name="TextBox 26">
            <a:extLst>
              <a:ext uri="{FF2B5EF4-FFF2-40B4-BE49-F238E27FC236}">
                <a16:creationId xmlns:a16="http://schemas.microsoft.com/office/drawing/2014/main" id="{E8B061FC-7C96-4975-95B2-2001B69186D1}"/>
              </a:ext>
            </a:extLst>
          </p:cNvPr>
          <p:cNvSpPr txBox="1"/>
          <p:nvPr/>
        </p:nvSpPr>
        <p:spPr>
          <a:xfrm>
            <a:off x="5220149" y="3579775"/>
            <a:ext cx="458780" cy="276999"/>
          </a:xfrm>
          <a:prstGeom prst="rect">
            <a:avLst/>
          </a:prstGeom>
          <a:noFill/>
        </p:spPr>
        <p:txBody>
          <a:bodyPr wrap="none" rtlCol="0">
            <a:spAutoFit/>
          </a:bodyPr>
          <a:lstStyle/>
          <a:p>
            <a:r>
              <a:rPr lang="en-IN" sz="1200" dirty="0"/>
              <a:t>0.25</a:t>
            </a:r>
          </a:p>
        </p:txBody>
      </p:sp>
      <p:sp>
        <p:nvSpPr>
          <p:cNvPr id="28" name="TextBox 27">
            <a:extLst>
              <a:ext uri="{FF2B5EF4-FFF2-40B4-BE49-F238E27FC236}">
                <a16:creationId xmlns:a16="http://schemas.microsoft.com/office/drawing/2014/main" id="{F5BE7DC6-5428-4E74-9BCB-648EBAADB45B}"/>
              </a:ext>
            </a:extLst>
          </p:cNvPr>
          <p:cNvSpPr txBox="1"/>
          <p:nvPr/>
        </p:nvSpPr>
        <p:spPr>
          <a:xfrm>
            <a:off x="4590974" y="3569724"/>
            <a:ext cx="263214" cy="276999"/>
          </a:xfrm>
          <a:prstGeom prst="rect">
            <a:avLst/>
          </a:prstGeom>
          <a:noFill/>
        </p:spPr>
        <p:txBody>
          <a:bodyPr wrap="none" rtlCol="0">
            <a:spAutoFit/>
          </a:bodyPr>
          <a:lstStyle/>
          <a:p>
            <a:r>
              <a:rPr lang="en-IN" sz="1200" dirty="0"/>
              <a:t>0</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A5F8E253-5070-442C-8EDE-4285BD4FF891}"/>
                  </a:ext>
                </a:extLst>
              </p:cNvPr>
              <p:cNvSpPr txBox="1"/>
              <p:nvPr/>
            </p:nvSpPr>
            <p:spPr>
              <a:xfrm>
                <a:off x="4216756" y="1791814"/>
                <a:ext cx="51289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oMath>
                  </m:oMathPara>
                </a14:m>
                <a:endParaRPr lang="en-IN" dirty="0"/>
              </a:p>
            </p:txBody>
          </p:sp>
        </mc:Choice>
        <mc:Fallback xmlns="">
          <p:sp>
            <p:nvSpPr>
              <p:cNvPr id="29" name="TextBox 28">
                <a:extLst>
                  <a:ext uri="{FF2B5EF4-FFF2-40B4-BE49-F238E27FC236}">
                    <a16:creationId xmlns:a16="http://schemas.microsoft.com/office/drawing/2014/main" id="{A5F8E253-5070-442C-8EDE-4285BD4FF891}"/>
                  </a:ext>
                </a:extLst>
              </p:cNvPr>
              <p:cNvSpPr txBox="1">
                <a:spLocks noRot="1" noChangeAspect="1" noMove="1" noResize="1" noEditPoints="1" noAdjustHandles="1" noChangeArrowheads="1" noChangeShapeType="1" noTextEdit="1"/>
              </p:cNvSpPr>
              <p:nvPr/>
            </p:nvSpPr>
            <p:spPr>
              <a:xfrm>
                <a:off x="4216756" y="1791814"/>
                <a:ext cx="512897" cy="276999"/>
              </a:xfrm>
              <a:prstGeom prst="rect">
                <a:avLst/>
              </a:prstGeom>
              <a:blipFill>
                <a:blip r:embed="rId6"/>
                <a:stretch>
                  <a:fillRect l="-10714" t="-2222" r="-16667"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A1E0832-2196-49A3-8CDC-52C20E954CB1}"/>
                  </a:ext>
                </a:extLst>
              </p:cNvPr>
              <p:cNvSpPr txBox="1"/>
              <p:nvPr/>
            </p:nvSpPr>
            <p:spPr>
              <a:xfrm>
                <a:off x="7600643" y="3569724"/>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xmlns="">
          <p:sp>
            <p:nvSpPr>
              <p:cNvPr id="31" name="TextBox 30">
                <a:extLst>
                  <a:ext uri="{FF2B5EF4-FFF2-40B4-BE49-F238E27FC236}">
                    <a16:creationId xmlns:a16="http://schemas.microsoft.com/office/drawing/2014/main" id="{FA1E0832-2196-49A3-8CDC-52C20E954CB1}"/>
                  </a:ext>
                </a:extLst>
              </p:cNvPr>
              <p:cNvSpPr txBox="1">
                <a:spLocks noRot="1" noChangeAspect="1" noMove="1" noResize="1" noEditPoints="1" noAdjustHandles="1" noChangeArrowheads="1" noChangeShapeType="1" noTextEdit="1"/>
              </p:cNvSpPr>
              <p:nvPr/>
            </p:nvSpPr>
            <p:spPr>
              <a:xfrm>
                <a:off x="7600643" y="3569724"/>
                <a:ext cx="189474" cy="276999"/>
              </a:xfrm>
              <a:prstGeom prst="rect">
                <a:avLst/>
              </a:prstGeom>
              <a:blipFill>
                <a:blip r:embed="rId7"/>
                <a:stretch>
                  <a:fillRect l="-32258" r="-22581" b="-66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33DC53E-C920-42D1-AE5D-AE5335F62E9F}"/>
                  </a:ext>
                </a:extLst>
              </p:cNvPr>
              <p:cNvSpPr txBox="1"/>
              <p:nvPr/>
            </p:nvSpPr>
            <p:spPr>
              <a:xfrm>
                <a:off x="4021959" y="4518986"/>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32" name="TextBox 31">
                <a:extLst>
                  <a:ext uri="{FF2B5EF4-FFF2-40B4-BE49-F238E27FC236}">
                    <a16:creationId xmlns:a16="http://schemas.microsoft.com/office/drawing/2014/main" id="{F33DC53E-C920-42D1-AE5D-AE5335F62E9F}"/>
                  </a:ext>
                </a:extLst>
              </p:cNvPr>
              <p:cNvSpPr txBox="1">
                <a:spLocks noRot="1" noChangeAspect="1" noMove="1" noResize="1" noEditPoints="1" noAdjustHandles="1" noChangeArrowheads="1" noChangeShapeType="1" noTextEdit="1"/>
              </p:cNvSpPr>
              <p:nvPr/>
            </p:nvSpPr>
            <p:spPr>
              <a:xfrm>
                <a:off x="4021959" y="4518986"/>
                <a:ext cx="3413948" cy="912622"/>
              </a:xfrm>
              <a:prstGeom prst="rect">
                <a:avLst/>
              </a:prstGeom>
              <a:blipFill>
                <a:blip r:embed="rId8"/>
                <a:stretch>
                  <a:fillRect/>
                </a:stretch>
              </a:blipFill>
            </p:spPr>
            <p:txBody>
              <a:bodyPr/>
              <a:lstStyle/>
              <a:p>
                <a:r>
                  <a:rPr lang="en-IN">
                    <a:noFill/>
                  </a:rPr>
                  <a:t> </a:t>
                </a:r>
              </a:p>
            </p:txBody>
          </p:sp>
        </mc:Fallback>
      </mc:AlternateContent>
      <p:sp>
        <p:nvSpPr>
          <p:cNvPr id="33" name="Speech Bubble: Rectangle 32">
            <a:extLst>
              <a:ext uri="{FF2B5EF4-FFF2-40B4-BE49-F238E27FC236}">
                <a16:creationId xmlns:a16="http://schemas.microsoft.com/office/drawing/2014/main" id="{7CE8E33E-4A03-424A-87D4-9503FCC82CF0}"/>
              </a:ext>
            </a:extLst>
          </p:cNvPr>
          <p:cNvSpPr/>
          <p:nvPr/>
        </p:nvSpPr>
        <p:spPr>
          <a:xfrm>
            <a:off x="8623883" y="5727214"/>
            <a:ext cx="1749733" cy="678512"/>
          </a:xfrm>
          <a:prstGeom prst="wedgeRectCallout">
            <a:avLst>
              <a:gd name="adj1" fmla="val -60806"/>
              <a:gd name="adj2" fmla="val 1298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rgbClr val="00B050"/>
                </a:solidFill>
                <a:latin typeface="Abadi Extra Light" panose="020B0204020104020204" pitchFamily="34" charset="0"/>
              </a:rPr>
              <a:t>Maximum-a-posteriori (MAP) estimation</a:t>
            </a:r>
          </a:p>
        </p:txBody>
      </p:sp>
      <p:sp>
        <p:nvSpPr>
          <p:cNvPr id="34" name="Speech Bubble: Rectangle 33">
            <a:extLst>
              <a:ext uri="{FF2B5EF4-FFF2-40B4-BE49-F238E27FC236}">
                <a16:creationId xmlns:a16="http://schemas.microsoft.com/office/drawing/2014/main" id="{BDFE98AE-2256-470C-BB91-1AF7AB433052}"/>
              </a:ext>
            </a:extLst>
          </p:cNvPr>
          <p:cNvSpPr/>
          <p:nvPr/>
        </p:nvSpPr>
        <p:spPr>
          <a:xfrm>
            <a:off x="10595791" y="5727214"/>
            <a:ext cx="1505076" cy="552329"/>
          </a:xfrm>
          <a:prstGeom prst="wedgeRectCallout">
            <a:avLst>
              <a:gd name="adj1" fmla="val -31037"/>
              <a:gd name="adj2" fmla="val 762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rgbClr val="00B050"/>
                </a:solidFill>
                <a:latin typeface="Abadi Extra Light" panose="020B0204020104020204" pitchFamily="34" charset="0"/>
              </a:rPr>
              <a:t>Fully Bayesian inference</a:t>
            </a:r>
          </a:p>
        </p:txBody>
      </p:sp>
      <p:pic>
        <p:nvPicPr>
          <p:cNvPr id="38" name="Picture 37">
            <a:extLst>
              <a:ext uri="{FF2B5EF4-FFF2-40B4-BE49-F238E27FC236}">
                <a16:creationId xmlns:a16="http://schemas.microsoft.com/office/drawing/2014/main" id="{49D57B6B-A5BA-45A4-904F-57AEC17E360F}"/>
              </a:ext>
            </a:extLst>
          </p:cNvPr>
          <p:cNvPicPr>
            <a:picLocks noChangeAspect="1"/>
          </p:cNvPicPr>
          <p:nvPr/>
        </p:nvPicPr>
        <p:blipFill>
          <a:blip r:embed="rId9"/>
          <a:stretch>
            <a:fillRect/>
          </a:stretch>
        </p:blipFill>
        <p:spPr>
          <a:xfrm>
            <a:off x="10821519" y="1780113"/>
            <a:ext cx="1004822" cy="965223"/>
          </a:xfrm>
          <a:prstGeom prst="rect">
            <a:avLst/>
          </a:prstGeom>
        </p:spPr>
      </p:pic>
      <mc:AlternateContent xmlns:mc="http://schemas.openxmlformats.org/markup-compatibility/2006" xmlns:a14="http://schemas.microsoft.com/office/drawing/2010/main">
        <mc:Choice Requires="a14">
          <p:sp>
            <p:nvSpPr>
              <p:cNvPr id="39" name="Speech Bubble: Rectangle 38">
                <a:extLst>
                  <a:ext uri="{FF2B5EF4-FFF2-40B4-BE49-F238E27FC236}">
                    <a16:creationId xmlns:a16="http://schemas.microsoft.com/office/drawing/2014/main" id="{9889B36B-BB3A-456E-BA93-3F67E33F28F8}"/>
                  </a:ext>
                </a:extLst>
              </p:cNvPr>
              <p:cNvSpPr/>
              <p:nvPr/>
            </p:nvSpPr>
            <p:spPr>
              <a:xfrm>
                <a:off x="190025" y="1772484"/>
                <a:ext cx="3608235" cy="1826077"/>
              </a:xfrm>
              <a:prstGeom prst="wedgeRectCallout">
                <a:avLst>
                  <a:gd name="adj1" fmla="val 58168"/>
                  <a:gd name="adj2" fmla="val -34498"/>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b="0" dirty="0">
                    <a:solidFill>
                      <a:schemeClr val="tx1"/>
                    </a:solidFill>
                    <a:latin typeface="Abadi Extra Light" panose="020B0204020104020204" pitchFamily="34" charset="0"/>
                  </a:rPr>
                  <a:t>This is a rather simplistic/contrived prior. </a:t>
                </a:r>
                <a:r>
                  <a:rPr lang="en-IN" sz="1600" b="0" dirty="0">
                    <a:solidFill>
                      <a:schemeClr val="tx1"/>
                    </a:solidFill>
                    <a:latin typeface="Abadi Extra Light" panose="020B0204020104020204" pitchFamily="34" charset="0"/>
                    <a:sym typeface="Wingdings" panose="05000000000000000000" pitchFamily="2" charset="2"/>
                  </a:rPr>
                  <a:t></a:t>
                </a:r>
                <a:r>
                  <a:rPr lang="en-IN" sz="1600" b="0" dirty="0">
                    <a:solidFill>
                      <a:schemeClr val="tx1"/>
                    </a:solidFill>
                    <a:latin typeface="Abadi Extra Light" panose="020B0204020104020204" pitchFamily="34" charset="0"/>
                  </a:rPr>
                  <a:t> </a:t>
                </a:r>
                <a:r>
                  <a:rPr lang="en-IN" sz="1600" dirty="0">
                    <a:solidFill>
                      <a:schemeClr val="tx1"/>
                    </a:solidFill>
                    <a:latin typeface="Abadi Extra Light" panose="020B0204020104020204" pitchFamily="34" charset="0"/>
                  </a:rPr>
                  <a:t>J</a:t>
                </a:r>
                <a:r>
                  <a:rPr lang="en-IN" sz="1600" b="0" dirty="0">
                    <a:solidFill>
                      <a:schemeClr val="tx1"/>
                    </a:solidFill>
                    <a:latin typeface="Abadi Extra Light" panose="020B0204020104020204" pitchFamily="34" charset="0"/>
                  </a:rPr>
                  <a:t>ust to illustrate the basic idea. </a:t>
                </a:r>
                <a:r>
                  <a:rPr lang="en-IN" sz="1600" dirty="0">
                    <a:solidFill>
                      <a:schemeClr val="tx1"/>
                    </a:solidFill>
                    <a:latin typeface="Abadi Extra Light" panose="020B0204020104020204" pitchFamily="34" charset="0"/>
                  </a:rPr>
                  <a:t>We will see more concrete examples of priors shortly. Also, the prior usually depends (assumed conditioned on) on some fixed/learnable hyperparameters (say some </a:t>
                </a:r>
                <a14:m>
                  <m:oMath xmlns:m="http://schemas.openxmlformats.org/officeDocument/2006/math">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 </m:t>
                    </m:r>
                  </m:oMath>
                </a14:m>
                <a:r>
                  <a:rPr lang="en-IN" sz="1600" dirty="0">
                    <a:solidFill>
                      <a:schemeClr val="tx1"/>
                    </a:solidFill>
                    <a:latin typeface="Abadi Extra Light" panose="020B0204020104020204" pitchFamily="34" charset="0"/>
                  </a:rPr>
                  <a:t>and </a:t>
                </a:r>
                <a14:m>
                  <m:oMath xmlns:m="http://schemas.openxmlformats.org/officeDocument/2006/math">
                    <m:r>
                      <a:rPr lang="en-IN" sz="1600" i="1" dirty="0" smtClean="0">
                        <a:solidFill>
                          <a:schemeClr val="tx1"/>
                        </a:solidFill>
                        <a:latin typeface="Cambria Math" panose="02040503050406030204" pitchFamily="18" charset="0"/>
                      </a:rPr>
                      <m:t>𝛽</m:t>
                    </m:r>
                  </m:oMath>
                </a14:m>
                <a:r>
                  <a:rPr lang="en-IN" sz="1600" dirty="0">
                    <a:solidFill>
                      <a:schemeClr val="tx1"/>
                    </a:solidFill>
                    <a:latin typeface="Abadi Extra Light" panose="020B0204020104020204" pitchFamily="34" charset="0"/>
                  </a:rPr>
                  <a:t> , and written as </a:t>
                </a:r>
                <a14:m>
                  <m:oMath xmlns:m="http://schemas.openxmlformats.org/officeDocument/2006/math">
                    <m:r>
                      <a:rPr lang="en-IN" sz="1600" i="1" dirty="0" smtClean="0">
                        <a:solidFill>
                          <a:schemeClr val="tx1"/>
                        </a:solidFill>
                        <a:latin typeface="Cambria Math" panose="02040503050406030204" pitchFamily="18" charset="0"/>
                      </a:rPr>
                      <m:t>𝑝</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𝜃</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𝛼</m:t>
                    </m:r>
                    <m:r>
                      <a:rPr lang="en-IN" sz="1600" i="1" dirty="0" smtClean="0">
                        <a:solidFill>
                          <a:schemeClr val="tx1"/>
                        </a:solidFill>
                        <a:latin typeface="Cambria Math" panose="02040503050406030204" pitchFamily="18" charset="0"/>
                      </a:rPr>
                      <m:t>,</m:t>
                    </m:r>
                    <m:r>
                      <a:rPr lang="en-IN" sz="1600" i="1" dirty="0" smtClean="0">
                        <a:solidFill>
                          <a:schemeClr val="tx1"/>
                        </a:solidFill>
                        <a:latin typeface="Cambria Math" panose="02040503050406030204" pitchFamily="18" charset="0"/>
                      </a:rPr>
                      <m:t>𝛽</m:t>
                    </m:r>
                    <m:r>
                      <a:rPr lang="en-IN" sz="1600" i="1" dirty="0" smtClean="0">
                        <a:solidFill>
                          <a:schemeClr val="tx1"/>
                        </a:solidFill>
                        <a:latin typeface="Cambria Math" panose="02040503050406030204" pitchFamily="18" charset="0"/>
                      </a:rPr>
                      <m:t>)</m:t>
                    </m:r>
                  </m:oMath>
                </a14:m>
                <a:r>
                  <a:rPr lang="en-IN" sz="1600" b="0" dirty="0">
                    <a:solidFill>
                      <a:schemeClr val="tx1"/>
                    </a:solidFill>
                    <a:latin typeface="Abadi Extra Light" panose="020B0204020104020204" pitchFamily="34" charset="0"/>
                  </a:rPr>
                  <a:t> </a:t>
                </a:r>
              </a:p>
            </p:txBody>
          </p:sp>
        </mc:Choice>
        <mc:Fallback xmlns="">
          <p:sp>
            <p:nvSpPr>
              <p:cNvPr id="39" name="Speech Bubble: Rectangle 38">
                <a:extLst>
                  <a:ext uri="{FF2B5EF4-FFF2-40B4-BE49-F238E27FC236}">
                    <a16:creationId xmlns:a16="http://schemas.microsoft.com/office/drawing/2014/main" id="{9889B36B-BB3A-456E-BA93-3F67E33F28F8}"/>
                  </a:ext>
                </a:extLst>
              </p:cNvPr>
              <p:cNvSpPr>
                <a:spLocks noRot="1" noChangeAspect="1" noMove="1" noResize="1" noEditPoints="1" noAdjustHandles="1" noChangeArrowheads="1" noChangeShapeType="1" noTextEdit="1"/>
              </p:cNvSpPr>
              <p:nvPr/>
            </p:nvSpPr>
            <p:spPr>
              <a:xfrm>
                <a:off x="190025" y="1772484"/>
                <a:ext cx="3608235" cy="1826077"/>
              </a:xfrm>
              <a:prstGeom prst="wedgeRectCallout">
                <a:avLst>
                  <a:gd name="adj1" fmla="val 58168"/>
                  <a:gd name="adj2" fmla="val -34498"/>
                </a:avLst>
              </a:prstGeom>
              <a:blipFill>
                <a:blip r:embed="rId10"/>
                <a:stretch>
                  <a:fillRect l="-621" b="-3322"/>
                </a:stretch>
              </a:blipFill>
              <a:ln>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Speech Bubble: Rectangle 42">
                <a:extLst>
                  <a:ext uri="{FF2B5EF4-FFF2-40B4-BE49-F238E27FC236}">
                    <a16:creationId xmlns:a16="http://schemas.microsoft.com/office/drawing/2014/main" id="{48FCD73B-3BAB-4246-B110-133D4399E6F0}"/>
                  </a:ext>
                </a:extLst>
              </p:cNvPr>
              <p:cNvSpPr/>
              <p:nvPr/>
            </p:nvSpPr>
            <p:spPr>
              <a:xfrm>
                <a:off x="7695380" y="1737420"/>
                <a:ext cx="2847913" cy="1655962"/>
              </a:xfrm>
              <a:prstGeom prst="wedgeRectCallout">
                <a:avLst>
                  <a:gd name="adj1" fmla="val 67421"/>
                  <a:gd name="adj2" fmla="val -21337"/>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 possible prior for the coin bias estimation problem. The unknown </a:t>
                </a:r>
                <a14:m>
                  <m:oMath xmlns:m="http://schemas.openxmlformats.org/officeDocument/2006/math">
                    <m:r>
                      <a:rPr lang="en-IN" i="1" dirty="0" smtClean="0">
                        <a:solidFill>
                          <a:schemeClr val="tx1"/>
                        </a:solidFill>
                        <a:latin typeface="Cambria Math" panose="02040503050406030204" pitchFamily="18" charset="0"/>
                      </a:rPr>
                      <m:t>𝜃</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is being treated as a </a:t>
                </a:r>
                <a:r>
                  <a:rPr lang="en-IN" dirty="0">
                    <a:solidFill>
                      <a:srgbClr val="0000FF"/>
                    </a:solidFill>
                    <a:latin typeface="Abadi Extra Light" panose="020B0204020104020204" pitchFamily="34" charset="0"/>
                  </a:rPr>
                  <a:t>random variable</a:t>
                </a:r>
                <a:r>
                  <a:rPr lang="en-IN" dirty="0">
                    <a:solidFill>
                      <a:schemeClr val="tx1"/>
                    </a:solidFill>
                    <a:latin typeface="Abadi Extra Light" panose="020B0204020104020204" pitchFamily="34" charset="0"/>
                  </a:rPr>
                  <a:t>, not simply a fixed unknown as we treated it as in MLE</a:t>
                </a:r>
              </a:p>
            </p:txBody>
          </p:sp>
        </mc:Choice>
        <mc:Fallback xmlns="">
          <p:sp>
            <p:nvSpPr>
              <p:cNvPr id="43" name="Speech Bubble: Rectangle 42">
                <a:extLst>
                  <a:ext uri="{FF2B5EF4-FFF2-40B4-BE49-F238E27FC236}">
                    <a16:creationId xmlns:a16="http://schemas.microsoft.com/office/drawing/2014/main" id="{48FCD73B-3BAB-4246-B110-133D4399E6F0}"/>
                  </a:ext>
                </a:extLst>
              </p:cNvPr>
              <p:cNvSpPr>
                <a:spLocks noRot="1" noChangeAspect="1" noMove="1" noResize="1" noEditPoints="1" noAdjustHandles="1" noChangeArrowheads="1" noChangeShapeType="1" noTextEdit="1"/>
              </p:cNvSpPr>
              <p:nvPr/>
            </p:nvSpPr>
            <p:spPr>
              <a:xfrm>
                <a:off x="7695380" y="1737420"/>
                <a:ext cx="2847913" cy="1655962"/>
              </a:xfrm>
              <a:prstGeom prst="wedgeRectCallout">
                <a:avLst>
                  <a:gd name="adj1" fmla="val 67421"/>
                  <a:gd name="adj2" fmla="val -21337"/>
                </a:avLst>
              </a:prstGeom>
              <a:blipFill>
                <a:blip r:embed="rId11"/>
                <a:stretch>
                  <a:fillRect l="-1261" t="-4000" b="-7273"/>
                </a:stretch>
              </a:blipFill>
              <a:ln w="19050">
                <a:solidFill>
                  <a:schemeClr val="accent2"/>
                </a:solidFill>
              </a:ln>
            </p:spPr>
            <p:txBody>
              <a:bodyPr/>
              <a:lstStyle/>
              <a:p>
                <a:r>
                  <a:rPr lang="en-IN">
                    <a:noFill/>
                  </a:rPr>
                  <a:t> </a:t>
                </a:r>
              </a:p>
            </p:txBody>
          </p:sp>
        </mc:Fallback>
      </mc:AlternateContent>
      <p:sp>
        <p:nvSpPr>
          <p:cNvPr id="44" name="Speech Bubble: Rectangle 43">
            <a:extLst>
              <a:ext uri="{FF2B5EF4-FFF2-40B4-BE49-F238E27FC236}">
                <a16:creationId xmlns:a16="http://schemas.microsoft.com/office/drawing/2014/main" id="{6590CDF6-BC22-4A41-AD9A-EE3108AC2B3D}"/>
              </a:ext>
            </a:extLst>
          </p:cNvPr>
          <p:cNvSpPr/>
          <p:nvPr/>
        </p:nvSpPr>
        <p:spPr>
          <a:xfrm>
            <a:off x="7525922" y="4321920"/>
            <a:ext cx="1097961" cy="319305"/>
          </a:xfrm>
          <a:prstGeom prst="wedgeRectCallout">
            <a:avLst>
              <a:gd name="adj1" fmla="val -59403"/>
              <a:gd name="adj2" fmla="val 7913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Likelihood</a:t>
            </a:r>
          </a:p>
        </p:txBody>
      </p:sp>
      <p:sp>
        <p:nvSpPr>
          <p:cNvPr id="45" name="Speech Bubble: Rectangle 44">
            <a:extLst>
              <a:ext uri="{FF2B5EF4-FFF2-40B4-BE49-F238E27FC236}">
                <a16:creationId xmlns:a16="http://schemas.microsoft.com/office/drawing/2014/main" id="{C4B5507D-A347-4795-8303-5A8A8506EFF2}"/>
              </a:ext>
            </a:extLst>
          </p:cNvPr>
          <p:cNvSpPr/>
          <p:nvPr/>
        </p:nvSpPr>
        <p:spPr>
          <a:xfrm>
            <a:off x="4835780" y="4424474"/>
            <a:ext cx="633274"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Prior</a:t>
            </a:r>
          </a:p>
        </p:txBody>
      </p:sp>
      <p:sp>
        <p:nvSpPr>
          <p:cNvPr id="46" name="Speech Bubble: Rectangle 45">
            <a:extLst>
              <a:ext uri="{FF2B5EF4-FFF2-40B4-BE49-F238E27FC236}">
                <a16:creationId xmlns:a16="http://schemas.microsoft.com/office/drawing/2014/main" id="{20E85FD5-1AC0-4911-8425-CD2716D19C52}"/>
              </a:ext>
            </a:extLst>
          </p:cNvPr>
          <p:cNvSpPr/>
          <p:nvPr/>
        </p:nvSpPr>
        <p:spPr>
          <a:xfrm>
            <a:off x="7227893" y="5091564"/>
            <a:ext cx="1097961" cy="555909"/>
          </a:xfrm>
          <a:prstGeom prst="wedgeRectCallout">
            <a:avLst>
              <a:gd name="adj1" fmla="val -81560"/>
              <a:gd name="adj2" fmla="val -90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Marginal likelihood</a:t>
            </a:r>
          </a:p>
        </p:txBody>
      </p:sp>
      <p:sp>
        <p:nvSpPr>
          <p:cNvPr id="47" name="Speech Bubble: Rectangle 46">
            <a:extLst>
              <a:ext uri="{FF2B5EF4-FFF2-40B4-BE49-F238E27FC236}">
                <a16:creationId xmlns:a16="http://schemas.microsoft.com/office/drawing/2014/main" id="{24D73350-B812-4735-9D35-3874361A76EE}"/>
              </a:ext>
            </a:extLst>
          </p:cNvPr>
          <p:cNvSpPr/>
          <p:nvPr/>
        </p:nvSpPr>
        <p:spPr>
          <a:xfrm>
            <a:off x="2709644" y="4867638"/>
            <a:ext cx="1055642" cy="277000"/>
          </a:xfrm>
          <a:prstGeom prst="wedgeRectCallout">
            <a:avLst>
              <a:gd name="adj1" fmla="val 78027"/>
              <a:gd name="adj2" fmla="val 2578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Posterior</a:t>
            </a:r>
          </a:p>
        </p:txBody>
      </p:sp>
      <p:sp>
        <p:nvSpPr>
          <p:cNvPr id="48" name="Speech Bubble: Rectangle 47">
            <a:extLst>
              <a:ext uri="{FF2B5EF4-FFF2-40B4-BE49-F238E27FC236}">
                <a16:creationId xmlns:a16="http://schemas.microsoft.com/office/drawing/2014/main" id="{58CBAD2D-E1D0-42C5-BBFC-70944C9D17CF}"/>
              </a:ext>
            </a:extLst>
          </p:cNvPr>
          <p:cNvSpPr/>
          <p:nvPr/>
        </p:nvSpPr>
        <p:spPr>
          <a:xfrm>
            <a:off x="8711865" y="4494482"/>
            <a:ext cx="3114476" cy="823958"/>
          </a:xfrm>
          <a:prstGeom prst="wedgeRectCallout">
            <a:avLst>
              <a:gd name="adj1" fmla="val -65329"/>
              <a:gd name="adj2" fmla="val 4409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Note: Marginal </a:t>
            </a:r>
            <a:r>
              <a:rPr lang="en-IN" sz="1400" dirty="0" err="1">
                <a:solidFill>
                  <a:schemeClr val="tx1"/>
                </a:solidFill>
                <a:latin typeface="Abadi Extra Light" panose="020B0204020104020204" pitchFamily="34" charset="0"/>
              </a:rPr>
              <a:t>lik</a:t>
            </a:r>
            <a:r>
              <a:rPr lang="en-IN" sz="1400" dirty="0">
                <a:solidFill>
                  <a:schemeClr val="tx1"/>
                </a:solidFill>
                <a:latin typeface="Abadi Extra Light" panose="020B0204020104020204" pitchFamily="34" charset="0"/>
              </a:rPr>
              <a:t>. is hard to compute in general as it requires a </a:t>
            </a:r>
            <a:r>
              <a:rPr lang="en-IN" sz="1400" dirty="0">
                <a:solidFill>
                  <a:srgbClr val="FF0000"/>
                </a:solidFill>
                <a:latin typeface="Abadi Extra Light" panose="020B0204020104020204" pitchFamily="34" charset="0"/>
              </a:rPr>
              <a:t>summation or integral</a:t>
            </a:r>
            <a:r>
              <a:rPr lang="en-IN" sz="1400" dirty="0">
                <a:solidFill>
                  <a:schemeClr val="tx1"/>
                </a:solidFill>
                <a:latin typeface="Abadi Extra Light" panose="020B0204020104020204" pitchFamily="34" charset="0"/>
              </a:rPr>
              <a:t> which may not be easy</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1608437063"/>
      </p:ext>
    </p:extLst>
  </p:cSld>
  <p:clrMapOvr>
    <a:masterClrMapping/>
  </p:clrMapOvr>
  <mc:AlternateContent xmlns:mc="http://schemas.openxmlformats.org/markup-compatibility/2006" xmlns:p14="http://schemas.microsoft.com/office/powerpoint/2010/main">
    <mc:Choice Requires="p14">
      <p:transition spd="slow" p14:dur="2000" advTm="431232"/>
    </mc:Choice>
    <mc:Fallback xmlns="">
      <p:transition spd="slow" advTm="4312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par>
                                <p:cTn id="13" presetID="22" presetClass="entr" presetSubtype="4"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down)">
                                      <p:cBhvr>
                                        <p:cTn id="15" dur="500"/>
                                        <p:tgtEl>
                                          <p:spTgt spid="11"/>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down)">
                                      <p:cBhvr>
                                        <p:cTn id="21" dur="500"/>
                                        <p:tgtEl>
                                          <p:spTgt spid="22"/>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500"/>
                                        <p:tgtEl>
                                          <p:spTgt spid="24"/>
                                        </p:tgtEl>
                                      </p:cBhvr>
                                    </p:animEffect>
                                  </p:childTnLst>
                                </p:cTn>
                              </p:par>
                              <p:par>
                                <p:cTn id="25" presetID="22" presetClass="entr" presetSubtype="4" fill="hold" grpId="0" nodeType="with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down)">
                                      <p:cBhvr>
                                        <p:cTn id="27" dur="500"/>
                                        <p:tgtEl>
                                          <p:spTgt spid="25"/>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26"/>
                                        </p:tgtEl>
                                        <p:attrNameLst>
                                          <p:attrName>style.visibility</p:attrName>
                                        </p:attrNameLst>
                                      </p:cBhvr>
                                      <p:to>
                                        <p:strVal val="visible"/>
                                      </p:to>
                                    </p:set>
                                    <p:animEffect transition="in" filter="wipe(down)">
                                      <p:cBhvr>
                                        <p:cTn id="30" dur="500"/>
                                        <p:tgtEl>
                                          <p:spTgt spid="2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animEffect transition="in" filter="wipe(down)">
                                      <p:cBhvr>
                                        <p:cTn id="33" dur="500"/>
                                        <p:tgtEl>
                                          <p:spTgt spid="27"/>
                                        </p:tgtEl>
                                      </p:cBhvr>
                                    </p:animEffect>
                                  </p:childTnLst>
                                </p:cTn>
                              </p:par>
                              <p:par>
                                <p:cTn id="34" presetID="22" presetClass="entr" presetSubtype="4" fill="hold" grpId="0" nodeType="withEffect">
                                  <p:stCondLst>
                                    <p:cond delay="0"/>
                                  </p:stCondLst>
                                  <p:childTnLst>
                                    <p:set>
                                      <p:cBhvr>
                                        <p:cTn id="35" dur="1" fill="hold">
                                          <p:stCondLst>
                                            <p:cond delay="0"/>
                                          </p:stCondLst>
                                        </p:cTn>
                                        <p:tgtEl>
                                          <p:spTgt spid="28"/>
                                        </p:tgtEl>
                                        <p:attrNameLst>
                                          <p:attrName>style.visibility</p:attrName>
                                        </p:attrNameLst>
                                      </p:cBhvr>
                                      <p:to>
                                        <p:strVal val="visible"/>
                                      </p:to>
                                    </p:set>
                                    <p:animEffect transition="in" filter="wipe(down)">
                                      <p:cBhvr>
                                        <p:cTn id="36" dur="500"/>
                                        <p:tgtEl>
                                          <p:spTgt spid="28"/>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down)">
                                      <p:cBhvr>
                                        <p:cTn id="39" dur="500"/>
                                        <p:tgtEl>
                                          <p:spTgt spid="2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wipe(down)">
                                      <p:cBhvr>
                                        <p:cTn id="42" dur="500"/>
                                        <p:tgtEl>
                                          <p:spTgt spid="3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down)">
                                      <p:cBhvr>
                                        <p:cTn id="47" dur="500"/>
                                        <p:tgtEl>
                                          <p:spTgt spid="38"/>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3"/>
                                        </p:tgtEl>
                                        <p:attrNameLst>
                                          <p:attrName>style.visibility</p:attrName>
                                        </p:attrNameLst>
                                      </p:cBhvr>
                                      <p:to>
                                        <p:strVal val="visible"/>
                                      </p:to>
                                    </p:set>
                                    <p:animEffect transition="in" filter="wipe(down)">
                                      <p:cBhvr>
                                        <p:cTn id="50" dur="500"/>
                                        <p:tgtEl>
                                          <p:spTgt spid="43"/>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39"/>
                                        </p:tgtEl>
                                        <p:attrNameLst>
                                          <p:attrName>style.visibility</p:attrName>
                                        </p:attrNameLst>
                                      </p:cBhvr>
                                      <p:to>
                                        <p:strVal val="visible"/>
                                      </p:to>
                                    </p:set>
                                    <p:animEffect transition="in" filter="wipe(down)">
                                      <p:cBhvr>
                                        <p:cTn id="55" dur="500"/>
                                        <p:tgtEl>
                                          <p:spTgt spid="39"/>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nodeType="clickEffect">
                                  <p:stCondLst>
                                    <p:cond delay="0"/>
                                  </p:stCondLst>
                                  <p:childTnLst>
                                    <p:set>
                                      <p:cBhvr>
                                        <p:cTn id="59" dur="1" fill="hold">
                                          <p:stCondLst>
                                            <p:cond delay="0"/>
                                          </p:stCondLst>
                                        </p:cTn>
                                        <p:tgtEl>
                                          <p:spTgt spid="4">
                                            <p:txEl>
                                              <p:pRg st="6" end="6"/>
                                            </p:txEl>
                                          </p:spTgt>
                                        </p:tgtEl>
                                        <p:attrNameLst>
                                          <p:attrName>style.visibility</p:attrName>
                                        </p:attrNameLst>
                                      </p:cBhvr>
                                      <p:to>
                                        <p:strVal val="visible"/>
                                      </p:to>
                                    </p:set>
                                    <p:animEffect transition="in" filter="wipe(down)">
                                      <p:cBhvr>
                                        <p:cTn id="60" dur="500"/>
                                        <p:tgtEl>
                                          <p:spTgt spid="4">
                                            <p:txEl>
                                              <p:pRg st="6" end="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4" fill="hold" grpId="0" nodeType="click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wipe(down)">
                                      <p:cBhvr>
                                        <p:cTn id="65" dur="500"/>
                                        <p:tgtEl>
                                          <p:spTgt spid="32"/>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4" fill="hold" grpId="0" nodeType="click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wipe(down)">
                                      <p:cBhvr>
                                        <p:cTn id="70" dur="500"/>
                                        <p:tgtEl>
                                          <p:spTgt spid="47"/>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4" fill="hold" grpId="0" nodeType="clickEffect">
                                  <p:stCondLst>
                                    <p:cond delay="0"/>
                                  </p:stCondLst>
                                  <p:childTnLst>
                                    <p:set>
                                      <p:cBhvr>
                                        <p:cTn id="74" dur="1" fill="hold">
                                          <p:stCondLst>
                                            <p:cond delay="0"/>
                                          </p:stCondLst>
                                        </p:cTn>
                                        <p:tgtEl>
                                          <p:spTgt spid="45"/>
                                        </p:tgtEl>
                                        <p:attrNameLst>
                                          <p:attrName>style.visibility</p:attrName>
                                        </p:attrNameLst>
                                      </p:cBhvr>
                                      <p:to>
                                        <p:strVal val="visible"/>
                                      </p:to>
                                    </p:set>
                                    <p:animEffect transition="in" filter="wipe(down)">
                                      <p:cBhvr>
                                        <p:cTn id="75" dur="500"/>
                                        <p:tgtEl>
                                          <p:spTgt spid="4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wipe(down)">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grpId="0" nodeType="clickEffect">
                                  <p:stCondLst>
                                    <p:cond delay="0"/>
                                  </p:stCondLst>
                                  <p:childTnLst>
                                    <p:set>
                                      <p:cBhvr>
                                        <p:cTn id="84" dur="1" fill="hold">
                                          <p:stCondLst>
                                            <p:cond delay="0"/>
                                          </p:stCondLst>
                                        </p:cTn>
                                        <p:tgtEl>
                                          <p:spTgt spid="46"/>
                                        </p:tgtEl>
                                        <p:attrNameLst>
                                          <p:attrName>style.visibility</p:attrName>
                                        </p:attrNameLst>
                                      </p:cBhvr>
                                      <p:to>
                                        <p:strVal val="visible"/>
                                      </p:to>
                                    </p:set>
                                    <p:animEffect transition="in" filter="wipe(down)">
                                      <p:cBhvr>
                                        <p:cTn id="85" dur="500"/>
                                        <p:tgtEl>
                                          <p:spTgt spid="46"/>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grpId="0" nodeType="clickEffect">
                                  <p:stCondLst>
                                    <p:cond delay="0"/>
                                  </p:stCondLst>
                                  <p:childTnLst>
                                    <p:set>
                                      <p:cBhvr>
                                        <p:cTn id="89" dur="1" fill="hold">
                                          <p:stCondLst>
                                            <p:cond delay="0"/>
                                          </p:stCondLst>
                                        </p:cTn>
                                        <p:tgtEl>
                                          <p:spTgt spid="48"/>
                                        </p:tgtEl>
                                        <p:attrNameLst>
                                          <p:attrName>style.visibility</p:attrName>
                                        </p:attrNameLst>
                                      </p:cBhvr>
                                      <p:to>
                                        <p:strVal val="visible"/>
                                      </p:to>
                                    </p:set>
                                    <p:animEffect transition="in" filter="wipe(down)">
                                      <p:cBhvr>
                                        <p:cTn id="90" dur="500"/>
                                        <p:tgtEl>
                                          <p:spTgt spid="48"/>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4">
                                            <p:txEl>
                                              <p:pRg st="9" end="9"/>
                                            </p:txEl>
                                          </p:spTgt>
                                        </p:tgtEl>
                                        <p:attrNameLst>
                                          <p:attrName>style.visibility</p:attrName>
                                        </p:attrNameLst>
                                      </p:cBhvr>
                                      <p:to>
                                        <p:strVal val="visible"/>
                                      </p:to>
                                    </p:set>
                                    <p:animEffect transition="in" filter="wipe(down)">
                                      <p:cBhvr>
                                        <p:cTn id="95" dur="500"/>
                                        <p:tgtEl>
                                          <p:spTgt spid="4">
                                            <p:txEl>
                                              <p:pRg st="9" end="9"/>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4" fill="hold" nodeType="clickEffect">
                                  <p:stCondLst>
                                    <p:cond delay="0"/>
                                  </p:stCondLst>
                                  <p:childTnLst>
                                    <p:set>
                                      <p:cBhvr>
                                        <p:cTn id="99" dur="1" fill="hold">
                                          <p:stCondLst>
                                            <p:cond delay="0"/>
                                          </p:stCondLst>
                                        </p:cTn>
                                        <p:tgtEl>
                                          <p:spTgt spid="4">
                                            <p:txEl>
                                              <p:pRg st="10" end="10"/>
                                            </p:txEl>
                                          </p:spTgt>
                                        </p:tgtEl>
                                        <p:attrNameLst>
                                          <p:attrName>style.visibility</p:attrName>
                                        </p:attrNameLst>
                                      </p:cBhvr>
                                      <p:to>
                                        <p:strVal val="visible"/>
                                      </p:to>
                                    </p:set>
                                    <p:animEffect transition="in" filter="wipe(down)">
                                      <p:cBhvr>
                                        <p:cTn id="100" dur="500"/>
                                        <p:tgtEl>
                                          <p:spTgt spid="4">
                                            <p:txEl>
                                              <p:pRg st="10" end="1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4" fill="hold" grpId="0" nodeType="clickEffect">
                                  <p:stCondLst>
                                    <p:cond delay="0"/>
                                  </p:stCondLst>
                                  <p:childTnLst>
                                    <p:set>
                                      <p:cBhvr>
                                        <p:cTn id="104" dur="1" fill="hold">
                                          <p:stCondLst>
                                            <p:cond delay="0"/>
                                          </p:stCondLst>
                                        </p:cTn>
                                        <p:tgtEl>
                                          <p:spTgt spid="33"/>
                                        </p:tgtEl>
                                        <p:attrNameLst>
                                          <p:attrName>style.visibility</p:attrName>
                                        </p:attrNameLst>
                                      </p:cBhvr>
                                      <p:to>
                                        <p:strVal val="visible"/>
                                      </p:to>
                                    </p:set>
                                    <p:animEffect transition="in" filter="wipe(down)">
                                      <p:cBhvr>
                                        <p:cTn id="105" dur="500"/>
                                        <p:tgtEl>
                                          <p:spTgt spid="33"/>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4" fill="hold" nodeType="clickEffect">
                                  <p:stCondLst>
                                    <p:cond delay="0"/>
                                  </p:stCondLst>
                                  <p:childTnLst>
                                    <p:set>
                                      <p:cBhvr>
                                        <p:cTn id="109" dur="1" fill="hold">
                                          <p:stCondLst>
                                            <p:cond delay="0"/>
                                          </p:stCondLst>
                                        </p:cTn>
                                        <p:tgtEl>
                                          <p:spTgt spid="4">
                                            <p:txEl>
                                              <p:pRg st="11" end="11"/>
                                            </p:txEl>
                                          </p:spTgt>
                                        </p:tgtEl>
                                        <p:attrNameLst>
                                          <p:attrName>style.visibility</p:attrName>
                                        </p:attrNameLst>
                                      </p:cBhvr>
                                      <p:to>
                                        <p:strVal val="visible"/>
                                      </p:to>
                                    </p:set>
                                    <p:animEffect transition="in" filter="wipe(down)">
                                      <p:cBhvr>
                                        <p:cTn id="110" dur="500"/>
                                        <p:tgtEl>
                                          <p:spTgt spid="4">
                                            <p:txEl>
                                              <p:pRg st="11" end="11"/>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4" fill="hold" grpId="0" nodeType="clickEffect">
                                  <p:stCondLst>
                                    <p:cond delay="0"/>
                                  </p:stCondLst>
                                  <p:childTnLst>
                                    <p:set>
                                      <p:cBhvr>
                                        <p:cTn id="114" dur="1" fill="hold">
                                          <p:stCondLst>
                                            <p:cond delay="0"/>
                                          </p:stCondLst>
                                        </p:cTn>
                                        <p:tgtEl>
                                          <p:spTgt spid="34"/>
                                        </p:tgtEl>
                                        <p:attrNameLst>
                                          <p:attrName>style.visibility</p:attrName>
                                        </p:attrNameLst>
                                      </p:cBhvr>
                                      <p:to>
                                        <p:strVal val="visible"/>
                                      </p:to>
                                    </p:set>
                                    <p:animEffect transition="in" filter="wipe(down)">
                                      <p:cBhvr>
                                        <p:cTn id="11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P spid="29" grpId="0"/>
      <p:bldP spid="31" grpId="0"/>
      <p:bldP spid="32" grpId="0"/>
      <p:bldP spid="33" grpId="0" animBg="1"/>
      <p:bldP spid="34" grpId="0" animBg="1"/>
      <p:bldP spid="39"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Posterior</a:t>
            </a:r>
          </a:p>
        </p:txBody>
      </p:sp>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Posterior distribution tells us how probable different parameter values are </a:t>
            </a:r>
            <a:r>
              <a:rPr lang="en-GB" u="sng" dirty="0">
                <a:latin typeface="Abadi Extra Light" panose="020B0204020104020204" pitchFamily="34" charset="0"/>
              </a:rPr>
              <a:t>after</a:t>
            </a:r>
            <a:r>
              <a:rPr lang="en-GB" dirty="0">
                <a:latin typeface="Abadi Extra Light" panose="020B0204020104020204" pitchFamily="34" charset="0"/>
              </a:rPr>
              <a:t> we have observed some data</a:t>
            </a:r>
          </a:p>
          <a:p>
            <a:pPr>
              <a:buFont typeface="Wingdings" panose="05000000000000000000" pitchFamily="2" charset="2"/>
              <a:buChar char="§"/>
            </a:pPr>
            <a:r>
              <a:rPr lang="en-GB" dirty="0">
                <a:latin typeface="Abadi Extra Light" panose="020B0204020104020204" pitchFamily="34" charset="0"/>
              </a:rPr>
              <a:t>Height of posterior at each value gives the posterior probability of that value</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Can think of the posterior as a “hybrid” obtained by combining information from the likelihood and the prior</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4</a:t>
            </a:fld>
            <a:endParaRPr lang="en-IN" sz="2800" dirty="0">
              <a:solidFill>
                <a:schemeClr val="accent2">
                  <a:lumMod val="40000"/>
                  <a:lumOff val="60000"/>
                </a:schemeClr>
              </a:solidFill>
            </a:endParaRPr>
          </a:p>
        </p:txBody>
      </p:sp>
      <p:cxnSp>
        <p:nvCxnSpPr>
          <p:cNvPr id="7" name="Straight Arrow Connector 6">
            <a:extLst>
              <a:ext uri="{FF2B5EF4-FFF2-40B4-BE49-F238E27FC236}">
                <a16:creationId xmlns:a16="http://schemas.microsoft.com/office/drawing/2014/main" id="{B619B740-C151-4DC0-B07A-B1605D4CC0D5}"/>
              </a:ext>
            </a:extLst>
          </p:cNvPr>
          <p:cNvCxnSpPr>
            <a:cxnSpLocks/>
          </p:cNvCxnSpPr>
          <p:nvPr/>
        </p:nvCxnSpPr>
        <p:spPr>
          <a:xfrm>
            <a:off x="5110676" y="4836528"/>
            <a:ext cx="2818918" cy="1685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670DAB8-BB71-4134-9D02-38E89AEA8CD6}"/>
              </a:ext>
            </a:extLst>
          </p:cNvPr>
          <p:cNvCxnSpPr>
            <a:cxnSpLocks/>
          </p:cNvCxnSpPr>
          <p:nvPr/>
        </p:nvCxnSpPr>
        <p:spPr>
          <a:xfrm flipV="1">
            <a:off x="5110676" y="2930829"/>
            <a:ext cx="0" cy="190569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3D732DA-503D-40C5-AE60-9B0ED23F9395}"/>
              </a:ext>
            </a:extLst>
          </p:cNvPr>
          <p:cNvSpPr txBox="1"/>
          <p:nvPr/>
        </p:nvSpPr>
        <p:spPr>
          <a:xfrm>
            <a:off x="6111800" y="4790390"/>
            <a:ext cx="380232" cy="276999"/>
          </a:xfrm>
          <a:prstGeom prst="rect">
            <a:avLst/>
          </a:prstGeom>
          <a:noFill/>
        </p:spPr>
        <p:txBody>
          <a:bodyPr wrap="none" rtlCol="0">
            <a:spAutoFit/>
          </a:bodyPr>
          <a:lstStyle/>
          <a:p>
            <a:r>
              <a:rPr lang="en-IN" sz="1200" dirty="0"/>
              <a:t>0.5</a:t>
            </a:r>
          </a:p>
        </p:txBody>
      </p:sp>
      <p:sp>
        <p:nvSpPr>
          <p:cNvPr id="10" name="TextBox 9">
            <a:extLst>
              <a:ext uri="{FF2B5EF4-FFF2-40B4-BE49-F238E27FC236}">
                <a16:creationId xmlns:a16="http://schemas.microsoft.com/office/drawing/2014/main" id="{9E64B31C-5FBC-4D78-A9EC-93997829D6EE}"/>
              </a:ext>
            </a:extLst>
          </p:cNvPr>
          <p:cNvSpPr txBox="1"/>
          <p:nvPr/>
        </p:nvSpPr>
        <p:spPr>
          <a:xfrm>
            <a:off x="6691007" y="4791574"/>
            <a:ext cx="458780" cy="276999"/>
          </a:xfrm>
          <a:prstGeom prst="rect">
            <a:avLst/>
          </a:prstGeom>
          <a:noFill/>
        </p:spPr>
        <p:txBody>
          <a:bodyPr wrap="none" rtlCol="0">
            <a:spAutoFit/>
          </a:bodyPr>
          <a:lstStyle/>
          <a:p>
            <a:r>
              <a:rPr lang="en-IN" sz="1200" dirty="0"/>
              <a:t>0.75</a:t>
            </a:r>
          </a:p>
        </p:txBody>
      </p:sp>
      <p:sp>
        <p:nvSpPr>
          <p:cNvPr id="11" name="TextBox 10">
            <a:extLst>
              <a:ext uri="{FF2B5EF4-FFF2-40B4-BE49-F238E27FC236}">
                <a16:creationId xmlns:a16="http://schemas.microsoft.com/office/drawing/2014/main" id="{2681D86A-CA0C-40F4-ABFC-6043F8125C9F}"/>
              </a:ext>
            </a:extLst>
          </p:cNvPr>
          <p:cNvSpPr txBox="1"/>
          <p:nvPr/>
        </p:nvSpPr>
        <p:spPr>
          <a:xfrm>
            <a:off x="7348762" y="4790389"/>
            <a:ext cx="263214" cy="276999"/>
          </a:xfrm>
          <a:prstGeom prst="rect">
            <a:avLst/>
          </a:prstGeom>
          <a:noFill/>
        </p:spPr>
        <p:txBody>
          <a:bodyPr wrap="none" rtlCol="0">
            <a:spAutoFit/>
          </a:bodyPr>
          <a:lstStyle/>
          <a:p>
            <a:r>
              <a:rPr lang="en-IN" sz="1200" dirty="0"/>
              <a:t>1</a:t>
            </a:r>
          </a:p>
        </p:txBody>
      </p:sp>
      <p:sp>
        <p:nvSpPr>
          <p:cNvPr id="13" name="TextBox 12">
            <a:extLst>
              <a:ext uri="{FF2B5EF4-FFF2-40B4-BE49-F238E27FC236}">
                <a16:creationId xmlns:a16="http://schemas.microsoft.com/office/drawing/2014/main" id="{A07DC894-82C7-4D41-B501-DE1D33CD7D4B}"/>
              </a:ext>
            </a:extLst>
          </p:cNvPr>
          <p:cNvSpPr txBox="1"/>
          <p:nvPr/>
        </p:nvSpPr>
        <p:spPr>
          <a:xfrm>
            <a:off x="5549100" y="4790389"/>
            <a:ext cx="458780" cy="276999"/>
          </a:xfrm>
          <a:prstGeom prst="rect">
            <a:avLst/>
          </a:prstGeom>
          <a:noFill/>
        </p:spPr>
        <p:txBody>
          <a:bodyPr wrap="none" rtlCol="0">
            <a:spAutoFit/>
          </a:bodyPr>
          <a:lstStyle/>
          <a:p>
            <a:r>
              <a:rPr lang="en-IN" sz="1200" dirty="0"/>
              <a:t>0.25</a:t>
            </a:r>
          </a:p>
        </p:txBody>
      </p:sp>
      <p:sp>
        <p:nvSpPr>
          <p:cNvPr id="14" name="TextBox 13">
            <a:extLst>
              <a:ext uri="{FF2B5EF4-FFF2-40B4-BE49-F238E27FC236}">
                <a16:creationId xmlns:a16="http://schemas.microsoft.com/office/drawing/2014/main" id="{F9F64BBD-E35F-4C71-A849-3ABD9C907947}"/>
              </a:ext>
            </a:extLst>
          </p:cNvPr>
          <p:cNvSpPr txBox="1"/>
          <p:nvPr/>
        </p:nvSpPr>
        <p:spPr>
          <a:xfrm>
            <a:off x="4919925" y="4780338"/>
            <a:ext cx="263214" cy="276999"/>
          </a:xfrm>
          <a:prstGeom prst="rect">
            <a:avLst/>
          </a:prstGeom>
          <a:noFill/>
        </p:spPr>
        <p:txBody>
          <a:bodyPr wrap="none" rtlCol="0">
            <a:spAutoFit/>
          </a:bodyPr>
          <a:lstStyle/>
          <a:p>
            <a:r>
              <a:rPr lang="en-IN" sz="1200" dirty="0"/>
              <a:t>0</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16DCC12-CFCC-4667-9C96-8F0418C8B723}"/>
                  </a:ext>
                </a:extLst>
              </p:cNvPr>
              <p:cNvSpPr txBox="1"/>
              <p:nvPr/>
            </p:nvSpPr>
            <p:spPr>
              <a:xfrm>
                <a:off x="4331078" y="3017724"/>
                <a:ext cx="7204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𝑝</m:t>
                      </m:r>
                      <m:r>
                        <a:rPr lang="en-IN" b="0" i="1" smtClean="0">
                          <a:latin typeface="Cambria Math" panose="02040503050406030204" pitchFamily="18" charset="0"/>
                        </a:rPr>
                        <m:t>(</m:t>
                      </m:r>
                      <m:r>
                        <a:rPr lang="en-IN" b="0" i="1" smtClean="0">
                          <a:latin typeface="Cambria Math" panose="02040503050406030204" pitchFamily="18" charset="0"/>
                        </a:rPr>
                        <m:t>𝜃</m:t>
                      </m:r>
                      <m:r>
                        <a:rPr lang="en-IN" b="0" i="1" smtClean="0">
                          <a:latin typeface="Cambria Math" panose="02040503050406030204" pitchFamily="18" charset="0"/>
                        </a:rPr>
                        <m:t>|</m:t>
                      </m:r>
                      <m:r>
                        <a:rPr lang="en-IN" b="1" i="1" smtClean="0">
                          <a:latin typeface="Cambria Math" panose="02040503050406030204" pitchFamily="18" charset="0"/>
                        </a:rPr>
                        <m:t>𝒚</m:t>
                      </m:r>
                      <m:r>
                        <a:rPr lang="en-IN" b="0" i="1" smtClean="0">
                          <a:latin typeface="Cambria Math" panose="02040503050406030204" pitchFamily="18" charset="0"/>
                        </a:rPr>
                        <m:t>)</m:t>
                      </m:r>
                    </m:oMath>
                  </m:oMathPara>
                </a14:m>
                <a:endParaRPr lang="en-IN" dirty="0"/>
              </a:p>
            </p:txBody>
          </p:sp>
        </mc:Choice>
        <mc:Fallback xmlns="">
          <p:sp>
            <p:nvSpPr>
              <p:cNvPr id="15" name="TextBox 14">
                <a:extLst>
                  <a:ext uri="{FF2B5EF4-FFF2-40B4-BE49-F238E27FC236}">
                    <a16:creationId xmlns:a16="http://schemas.microsoft.com/office/drawing/2014/main" id="{D16DCC12-CFCC-4667-9C96-8F0418C8B723}"/>
                  </a:ext>
                </a:extLst>
              </p:cNvPr>
              <p:cNvSpPr txBox="1">
                <a:spLocks noRot="1" noChangeAspect="1" noMove="1" noResize="1" noEditPoints="1" noAdjustHandles="1" noChangeArrowheads="1" noChangeShapeType="1" noTextEdit="1"/>
              </p:cNvSpPr>
              <p:nvPr/>
            </p:nvSpPr>
            <p:spPr>
              <a:xfrm>
                <a:off x="4331078" y="3017724"/>
                <a:ext cx="720454" cy="276999"/>
              </a:xfrm>
              <a:prstGeom prst="rect">
                <a:avLst/>
              </a:prstGeom>
              <a:blipFill>
                <a:blip r:embed="rId3"/>
                <a:stretch>
                  <a:fillRect l="-8403" t="-2222" r="-11765" b="-355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DC3EC9F-F973-418F-B946-956F3BDBE590}"/>
                  </a:ext>
                </a:extLst>
              </p:cNvPr>
              <p:cNvSpPr txBox="1"/>
              <p:nvPr/>
            </p:nvSpPr>
            <p:spPr>
              <a:xfrm>
                <a:off x="7672605" y="4854487"/>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𝜃</m:t>
                      </m:r>
                    </m:oMath>
                  </m:oMathPara>
                </a14:m>
                <a:endParaRPr lang="en-IN" dirty="0"/>
              </a:p>
            </p:txBody>
          </p:sp>
        </mc:Choice>
        <mc:Fallback xmlns="">
          <p:sp>
            <p:nvSpPr>
              <p:cNvPr id="16" name="TextBox 15">
                <a:extLst>
                  <a:ext uri="{FF2B5EF4-FFF2-40B4-BE49-F238E27FC236}">
                    <a16:creationId xmlns:a16="http://schemas.microsoft.com/office/drawing/2014/main" id="{EDC3EC9F-F973-418F-B946-956F3BDBE590}"/>
                  </a:ext>
                </a:extLst>
              </p:cNvPr>
              <p:cNvSpPr txBox="1">
                <a:spLocks noRot="1" noChangeAspect="1" noMove="1" noResize="1" noEditPoints="1" noAdjustHandles="1" noChangeArrowheads="1" noChangeShapeType="1" noTextEdit="1"/>
              </p:cNvSpPr>
              <p:nvPr/>
            </p:nvSpPr>
            <p:spPr>
              <a:xfrm>
                <a:off x="7672605" y="4854487"/>
                <a:ext cx="189474" cy="276999"/>
              </a:xfrm>
              <a:prstGeom prst="rect">
                <a:avLst/>
              </a:prstGeom>
              <a:blipFill>
                <a:blip r:embed="rId4"/>
                <a:stretch>
                  <a:fillRect l="-32258" r="-22581" b="-6522"/>
                </a:stretch>
              </a:blipFill>
            </p:spPr>
            <p:txBody>
              <a:bodyPr/>
              <a:lstStyle/>
              <a:p>
                <a:r>
                  <a:rPr lang="en-IN">
                    <a:noFill/>
                  </a:rPr>
                  <a:t> </a:t>
                </a:r>
              </a:p>
            </p:txBody>
          </p:sp>
        </mc:Fallback>
      </mc:AlternateContent>
      <p:sp>
        <p:nvSpPr>
          <p:cNvPr id="18" name="Freeform: Shape 17">
            <a:extLst>
              <a:ext uri="{FF2B5EF4-FFF2-40B4-BE49-F238E27FC236}">
                <a16:creationId xmlns:a16="http://schemas.microsoft.com/office/drawing/2014/main" id="{986B4D5A-00F2-4AF0-8EAC-726B0D37F1C3}"/>
              </a:ext>
            </a:extLst>
          </p:cNvPr>
          <p:cNvSpPr/>
          <p:nvPr/>
        </p:nvSpPr>
        <p:spPr>
          <a:xfrm>
            <a:off x="5128557" y="3698177"/>
            <a:ext cx="2282616" cy="1155206"/>
          </a:xfrm>
          <a:custGeom>
            <a:avLst/>
            <a:gdLst>
              <a:gd name="connsiteX0" fmla="*/ 0 w 2376119"/>
              <a:gd name="connsiteY0" fmla="*/ 1223495 h 1327107"/>
              <a:gd name="connsiteX1" fmla="*/ 1474631 w 2376119"/>
              <a:gd name="connsiteY1" fmla="*/ 2 h 1327107"/>
              <a:gd name="connsiteX2" fmla="*/ 2298879 w 2376119"/>
              <a:gd name="connsiteY2" fmla="*/ 1210616 h 1327107"/>
              <a:gd name="connsiteX3" fmla="*/ 2292440 w 2376119"/>
              <a:gd name="connsiteY3" fmla="*/ 1210616 h 1327107"/>
              <a:gd name="connsiteX0" fmla="*/ 0 w 2373289"/>
              <a:gd name="connsiteY0" fmla="*/ 1223496 h 1294685"/>
              <a:gd name="connsiteX1" fmla="*/ 1474631 w 2373289"/>
              <a:gd name="connsiteY1" fmla="*/ 3 h 1294685"/>
              <a:gd name="connsiteX2" fmla="*/ 2298879 w 2373289"/>
              <a:gd name="connsiteY2" fmla="*/ 1210617 h 1294685"/>
              <a:gd name="connsiteX3" fmla="*/ 2285930 w 2373289"/>
              <a:gd name="connsiteY3" fmla="*/ 1126392 h 1294685"/>
              <a:gd name="connsiteX0" fmla="*/ 0 w 2399183"/>
              <a:gd name="connsiteY0" fmla="*/ 1223496 h 1368038"/>
              <a:gd name="connsiteX1" fmla="*/ 1474631 w 2399183"/>
              <a:gd name="connsiteY1" fmla="*/ 3 h 1368038"/>
              <a:gd name="connsiteX2" fmla="*/ 2298879 w 2399183"/>
              <a:gd name="connsiteY2" fmla="*/ 1210617 h 1368038"/>
              <a:gd name="connsiteX3" fmla="*/ 2338009 w 2399183"/>
              <a:gd name="connsiteY3" fmla="*/ 1287824 h 1368038"/>
              <a:gd name="connsiteX0" fmla="*/ 0 w 2376519"/>
              <a:gd name="connsiteY0" fmla="*/ 1224717 h 1318461"/>
              <a:gd name="connsiteX1" fmla="*/ 1474631 w 2376519"/>
              <a:gd name="connsiteY1" fmla="*/ 1224 h 1318461"/>
              <a:gd name="connsiteX2" fmla="*/ 2240290 w 2376519"/>
              <a:gd name="connsiteY2" fmla="*/ 1001275 h 1318461"/>
              <a:gd name="connsiteX3" fmla="*/ 2338009 w 2376519"/>
              <a:gd name="connsiteY3" fmla="*/ 1289045 h 1318461"/>
              <a:gd name="connsiteX0" fmla="*/ 0 w 2429540"/>
              <a:gd name="connsiteY0" fmla="*/ 1224731 h 1370335"/>
              <a:gd name="connsiteX1" fmla="*/ 1474631 w 2429540"/>
              <a:gd name="connsiteY1" fmla="*/ 1238 h 1370335"/>
              <a:gd name="connsiteX2" fmla="*/ 2240290 w 2429540"/>
              <a:gd name="connsiteY2" fmla="*/ 1001289 h 1370335"/>
              <a:gd name="connsiteX3" fmla="*/ 2403108 w 2429540"/>
              <a:gd name="connsiteY3" fmla="*/ 1345209 h 1370335"/>
              <a:gd name="connsiteX0" fmla="*/ 0 w 2413692"/>
              <a:gd name="connsiteY0" fmla="*/ 1226583 h 1365611"/>
              <a:gd name="connsiteX1" fmla="*/ 1474631 w 2413692"/>
              <a:gd name="connsiteY1" fmla="*/ 3090 h 1365611"/>
              <a:gd name="connsiteX2" fmla="*/ 2012443 w 2413692"/>
              <a:gd name="connsiteY2" fmla="*/ 890841 h 1365611"/>
              <a:gd name="connsiteX3" fmla="*/ 2403108 w 2413692"/>
              <a:gd name="connsiteY3" fmla="*/ 1347061 h 1365611"/>
              <a:gd name="connsiteX0" fmla="*/ 0 w 2412452"/>
              <a:gd name="connsiteY0" fmla="*/ 1231235 h 1371475"/>
              <a:gd name="connsiteX1" fmla="*/ 1474631 w 2412452"/>
              <a:gd name="connsiteY1" fmla="*/ 7742 h 1371475"/>
              <a:gd name="connsiteX2" fmla="*/ 2012443 w 2412452"/>
              <a:gd name="connsiteY2" fmla="*/ 895493 h 1371475"/>
              <a:gd name="connsiteX3" fmla="*/ 2403108 w 2412452"/>
              <a:gd name="connsiteY3" fmla="*/ 1351713 h 1371475"/>
              <a:gd name="connsiteX0" fmla="*/ 0 w 2368605"/>
              <a:gd name="connsiteY0" fmla="*/ 1226561 h 1332833"/>
              <a:gd name="connsiteX1" fmla="*/ 1474631 w 2368605"/>
              <a:gd name="connsiteY1" fmla="*/ 3068 h 1332833"/>
              <a:gd name="connsiteX2" fmla="*/ 2012443 w 2368605"/>
              <a:gd name="connsiteY2" fmla="*/ 890819 h 1332833"/>
              <a:gd name="connsiteX3" fmla="*/ 2356770 w 2368605"/>
              <a:gd name="connsiteY3" fmla="*/ 1312940 h 1332833"/>
              <a:gd name="connsiteX0" fmla="*/ 0 w 2368605"/>
              <a:gd name="connsiteY0" fmla="*/ 1226508 h 1255092"/>
              <a:gd name="connsiteX1" fmla="*/ 1474631 w 2368605"/>
              <a:gd name="connsiteY1" fmla="*/ 3015 h 1255092"/>
              <a:gd name="connsiteX2" fmla="*/ 2012443 w 2368605"/>
              <a:gd name="connsiteY2" fmla="*/ 890766 h 1255092"/>
              <a:gd name="connsiteX3" fmla="*/ 2356771 w 2368605"/>
              <a:gd name="connsiteY3" fmla="*/ 1231050 h 1255092"/>
              <a:gd name="connsiteX0" fmla="*/ 0 w 2394337"/>
              <a:gd name="connsiteY0" fmla="*/ 1226556 h 1326300"/>
              <a:gd name="connsiteX1" fmla="*/ 1474631 w 2394337"/>
              <a:gd name="connsiteY1" fmla="*/ 3063 h 1326300"/>
              <a:gd name="connsiteX2" fmla="*/ 2012443 w 2394337"/>
              <a:gd name="connsiteY2" fmla="*/ 890814 h 1326300"/>
              <a:gd name="connsiteX3" fmla="*/ 2383251 w 2394337"/>
              <a:gd name="connsiteY3" fmla="*/ 1306116 h 1326300"/>
              <a:gd name="connsiteX0" fmla="*/ 0 w 2330696"/>
              <a:gd name="connsiteY0" fmla="*/ 1226507 h 1253238"/>
              <a:gd name="connsiteX1" fmla="*/ 1474631 w 2330696"/>
              <a:gd name="connsiteY1" fmla="*/ 3014 h 1253238"/>
              <a:gd name="connsiteX2" fmla="*/ 2012443 w 2330696"/>
              <a:gd name="connsiteY2" fmla="*/ 890765 h 1253238"/>
              <a:gd name="connsiteX3" fmla="*/ 2317551 w 2330696"/>
              <a:gd name="connsiteY3" fmla="*/ 1229077 h 1253238"/>
              <a:gd name="connsiteX0" fmla="*/ 0 w 2328935"/>
              <a:gd name="connsiteY0" fmla="*/ 1227002 h 1255603"/>
              <a:gd name="connsiteX1" fmla="*/ 1474631 w 2328935"/>
              <a:gd name="connsiteY1" fmla="*/ 3509 h 1255603"/>
              <a:gd name="connsiteX2" fmla="*/ 2012443 w 2328935"/>
              <a:gd name="connsiteY2" fmla="*/ 891260 h 1255603"/>
              <a:gd name="connsiteX3" fmla="*/ 2317551 w 2328935"/>
              <a:gd name="connsiteY3" fmla="*/ 1229572 h 1255603"/>
            </a:gdLst>
            <a:ahLst/>
            <a:cxnLst>
              <a:cxn ang="0">
                <a:pos x="connsiteX0" y="connsiteY0"/>
              </a:cxn>
              <a:cxn ang="0">
                <a:pos x="connsiteX1" y="connsiteY1"/>
              </a:cxn>
              <a:cxn ang="0">
                <a:pos x="connsiteX2" y="connsiteY2"/>
              </a:cxn>
              <a:cxn ang="0">
                <a:pos x="connsiteX3" y="connsiteY3"/>
              </a:cxn>
            </a:cxnLst>
            <a:rect l="l" t="t" r="r" b="b"/>
            <a:pathLst>
              <a:path w="2328935" h="1255603">
                <a:moveTo>
                  <a:pt x="0" y="1227002"/>
                </a:moveTo>
                <a:cubicBezTo>
                  <a:pt x="545742" y="616328"/>
                  <a:pt x="1139224" y="59466"/>
                  <a:pt x="1474631" y="3509"/>
                </a:cubicBezTo>
                <a:cubicBezTo>
                  <a:pt x="1810038" y="-52448"/>
                  <a:pt x="1885097" y="574930"/>
                  <a:pt x="2012443" y="891260"/>
                </a:cubicBezTo>
                <a:cubicBezTo>
                  <a:pt x="2105050" y="1121297"/>
                  <a:pt x="2388921" y="1330456"/>
                  <a:pt x="2317551" y="1229572"/>
                </a:cubicBezTo>
              </a:path>
            </a:pathLst>
          </a:cu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Star: 5 Points 19">
            <a:extLst>
              <a:ext uri="{FF2B5EF4-FFF2-40B4-BE49-F238E27FC236}">
                <a16:creationId xmlns:a16="http://schemas.microsoft.com/office/drawing/2014/main" id="{C53A7A2B-FA13-4BEA-A961-341B6933DC4E}"/>
              </a:ext>
            </a:extLst>
          </p:cNvPr>
          <p:cNvSpPr/>
          <p:nvPr/>
        </p:nvSpPr>
        <p:spPr>
          <a:xfrm>
            <a:off x="5204021" y="476134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Star: 5 Points 20">
            <a:extLst>
              <a:ext uri="{FF2B5EF4-FFF2-40B4-BE49-F238E27FC236}">
                <a16:creationId xmlns:a16="http://schemas.microsoft.com/office/drawing/2014/main" id="{472F1984-C17F-481A-9029-E6FD63F7785F}"/>
              </a:ext>
            </a:extLst>
          </p:cNvPr>
          <p:cNvSpPr/>
          <p:nvPr/>
        </p:nvSpPr>
        <p:spPr>
          <a:xfrm>
            <a:off x="5362830" y="4761347"/>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Star: 5 Points 21">
            <a:extLst>
              <a:ext uri="{FF2B5EF4-FFF2-40B4-BE49-F238E27FC236}">
                <a16:creationId xmlns:a16="http://schemas.microsoft.com/office/drawing/2014/main" id="{036A5D8A-B99E-4155-A6C1-2EE57250D4AF}"/>
              </a:ext>
            </a:extLst>
          </p:cNvPr>
          <p:cNvSpPr/>
          <p:nvPr/>
        </p:nvSpPr>
        <p:spPr>
          <a:xfrm>
            <a:off x="7215153" y="476134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Star: 5 Points 22">
            <a:extLst>
              <a:ext uri="{FF2B5EF4-FFF2-40B4-BE49-F238E27FC236}">
                <a16:creationId xmlns:a16="http://schemas.microsoft.com/office/drawing/2014/main" id="{913E88D3-9D34-4B94-98F7-EBC63DC31A2B}"/>
              </a:ext>
            </a:extLst>
          </p:cNvPr>
          <p:cNvSpPr/>
          <p:nvPr/>
        </p:nvSpPr>
        <p:spPr>
          <a:xfrm>
            <a:off x="7078228" y="4760586"/>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Star: 5 Points 23">
            <a:extLst>
              <a:ext uri="{FF2B5EF4-FFF2-40B4-BE49-F238E27FC236}">
                <a16:creationId xmlns:a16="http://schemas.microsoft.com/office/drawing/2014/main" id="{56C09EF6-B86A-4011-8EA5-3445CFF63036}"/>
              </a:ext>
            </a:extLst>
          </p:cNvPr>
          <p:cNvSpPr/>
          <p:nvPr/>
        </p:nvSpPr>
        <p:spPr>
          <a:xfrm>
            <a:off x="6443818" y="4766966"/>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Star: 5 Points 24">
            <a:extLst>
              <a:ext uri="{FF2B5EF4-FFF2-40B4-BE49-F238E27FC236}">
                <a16:creationId xmlns:a16="http://schemas.microsoft.com/office/drawing/2014/main" id="{55D1A623-AA02-4031-82E2-E87894408AAA}"/>
              </a:ext>
            </a:extLst>
          </p:cNvPr>
          <p:cNvSpPr/>
          <p:nvPr/>
        </p:nvSpPr>
        <p:spPr>
          <a:xfrm>
            <a:off x="6576006" y="4766374"/>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Star: 5 Points 25">
            <a:extLst>
              <a:ext uri="{FF2B5EF4-FFF2-40B4-BE49-F238E27FC236}">
                <a16:creationId xmlns:a16="http://schemas.microsoft.com/office/drawing/2014/main" id="{747961D1-2952-4CF9-8077-D719944E1BFA}"/>
              </a:ext>
            </a:extLst>
          </p:cNvPr>
          <p:cNvSpPr/>
          <p:nvPr/>
        </p:nvSpPr>
        <p:spPr>
          <a:xfrm>
            <a:off x="8299629" y="3091552"/>
            <a:ext cx="132188" cy="129341"/>
          </a:xfrm>
          <a:prstGeom prst="star5">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Star: 5 Points 26">
            <a:extLst>
              <a:ext uri="{FF2B5EF4-FFF2-40B4-BE49-F238E27FC236}">
                <a16:creationId xmlns:a16="http://schemas.microsoft.com/office/drawing/2014/main" id="{0F64D668-C63E-4177-9779-1E7AF44F8485}"/>
              </a:ext>
            </a:extLst>
          </p:cNvPr>
          <p:cNvSpPr/>
          <p:nvPr/>
        </p:nvSpPr>
        <p:spPr>
          <a:xfrm>
            <a:off x="8298320" y="3509188"/>
            <a:ext cx="132188" cy="129341"/>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F168BF9F-979D-4BE7-8E88-8D4C53FF6A7E}"/>
              </a:ext>
            </a:extLst>
          </p:cNvPr>
          <p:cNvSpPr txBox="1"/>
          <p:nvPr/>
        </p:nvSpPr>
        <p:spPr>
          <a:xfrm>
            <a:off x="8564451" y="2971556"/>
            <a:ext cx="1767279" cy="369332"/>
          </a:xfrm>
          <a:prstGeom prst="rect">
            <a:avLst/>
          </a:prstGeom>
          <a:noFill/>
        </p:spPr>
        <p:txBody>
          <a:bodyPr wrap="none" rtlCol="0">
            <a:spAutoFit/>
          </a:bodyPr>
          <a:lstStyle/>
          <a:p>
            <a:r>
              <a:rPr lang="en-IN" dirty="0">
                <a:latin typeface="Abadi Extra Light" panose="020B0204020104020204" pitchFamily="34" charset="0"/>
              </a:rPr>
              <a:t>More likely values</a:t>
            </a:r>
          </a:p>
        </p:txBody>
      </p:sp>
      <p:sp>
        <p:nvSpPr>
          <p:cNvPr id="29" name="TextBox 28">
            <a:extLst>
              <a:ext uri="{FF2B5EF4-FFF2-40B4-BE49-F238E27FC236}">
                <a16:creationId xmlns:a16="http://schemas.microsoft.com/office/drawing/2014/main" id="{E1A97D79-3206-4EEF-A9FC-45CA8C75E1F5}"/>
              </a:ext>
            </a:extLst>
          </p:cNvPr>
          <p:cNvSpPr txBox="1"/>
          <p:nvPr/>
        </p:nvSpPr>
        <p:spPr>
          <a:xfrm>
            <a:off x="8564451" y="3389192"/>
            <a:ext cx="1749582" cy="369332"/>
          </a:xfrm>
          <a:prstGeom prst="rect">
            <a:avLst/>
          </a:prstGeom>
          <a:noFill/>
        </p:spPr>
        <p:txBody>
          <a:bodyPr wrap="none" rtlCol="0">
            <a:spAutoFit/>
          </a:bodyPr>
          <a:lstStyle/>
          <a:p>
            <a:r>
              <a:rPr lang="en-IN" dirty="0">
                <a:latin typeface="Abadi Extra Light" panose="020B0204020104020204" pitchFamily="34" charset="0"/>
              </a:rPr>
              <a:t>Less likely values</a:t>
            </a:r>
          </a:p>
        </p:txBody>
      </p:sp>
    </p:spTree>
    <p:custDataLst>
      <p:tags r:id="rId1"/>
    </p:custDataLst>
    <p:extLst>
      <p:ext uri="{BB962C8B-B14F-4D97-AF65-F5344CB8AC3E}">
        <p14:creationId xmlns:p14="http://schemas.microsoft.com/office/powerpoint/2010/main" val="268873566"/>
      </p:ext>
    </p:extLst>
  </p:cSld>
  <p:clrMapOvr>
    <a:masterClrMapping/>
  </p:clrMapOvr>
  <mc:AlternateContent xmlns:mc="http://schemas.openxmlformats.org/markup-compatibility/2006" xmlns:p14="http://schemas.microsoft.com/office/powerpoint/2010/main">
    <mc:Choice Requires="p14">
      <p:transition spd="slow" p14:dur="2000" advTm="78641"/>
    </mc:Choice>
    <mc:Fallback xmlns="">
      <p:transition spd="slow" advTm="7864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8" end="8"/>
                                            </p:txEl>
                                          </p:spTgt>
                                        </p:tgtEl>
                                        <p:attrNameLst>
                                          <p:attrName>style.visibility</p:attrName>
                                        </p:attrNameLst>
                                      </p:cBhvr>
                                      <p:to>
                                        <p:strVal val="visible"/>
                                      </p:to>
                                    </p:set>
                                    <p:animEffect transition="in" filter="wipe(down)">
                                      <p:cBhvr>
                                        <p:cTn id="7"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Maximum-a-Posteriori (MAP) Estimation</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MAP estimation approach reports the maxima/mode of the posterior</a:t>
                </a:r>
              </a:p>
              <a:p>
                <a:pPr marL="0" indent="0">
                  <a:buNone/>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𝑝</m:t>
                    </m:r>
                    <m:r>
                      <a:rPr lang="en-GB" i="1" dirty="0" smtClean="0">
                        <a:latin typeface="Cambria Math" panose="02040503050406030204" pitchFamily="18" charset="0"/>
                      </a:rPr>
                      <m:t>(</m:t>
                    </m:r>
                    <m:r>
                      <a:rPr lang="en-GB" i="1" dirty="0" smtClean="0">
                        <a:latin typeface="Cambria Math" panose="02040503050406030204" pitchFamily="18" charset="0"/>
                      </a:rPr>
                      <m:t>𝑦</m:t>
                    </m:r>
                    <m:r>
                      <a:rPr lang="en-GB" i="1" dirty="0" smtClean="0">
                        <a:latin typeface="Cambria Math" panose="02040503050406030204" pitchFamily="18" charset="0"/>
                      </a:rPr>
                      <m:t>)</m:t>
                    </m:r>
                  </m:oMath>
                </a14:m>
                <a:r>
                  <a:rPr lang="en-GB" dirty="0">
                    <a:latin typeface="Abadi Extra Light" panose="020B0204020104020204" pitchFamily="34" charset="0"/>
                  </a:rPr>
                  <a:t> is constant </a:t>
                </a:r>
                <a:r>
                  <a:rPr lang="en-GB" dirty="0" err="1">
                    <a:latin typeface="Abadi Extra Light" panose="020B0204020104020204" pitchFamily="34" charset="0"/>
                  </a:rPr>
                  <a:t>w.r.t.</a:t>
                </a:r>
                <a:r>
                  <a:rPr lang="en-GB" dirty="0">
                    <a:latin typeface="Abadi Extra Light" panose="020B0204020104020204" pitchFamily="34" charset="0"/>
                  </a:rPr>
                  <a:t>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above simplifies to</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Same as MLE with an extra log-prior-distribution term (acts as a </a:t>
                </a:r>
                <a:r>
                  <a:rPr lang="en-GB" dirty="0" err="1">
                    <a:latin typeface="Abadi Extra Light" panose="020B0204020104020204" pitchFamily="34" charset="0"/>
                  </a:rPr>
                  <a:t>regularizer</a:t>
                </a:r>
                <a:r>
                  <a:rPr lang="en-GB" dirty="0">
                    <a:latin typeface="Abadi Extra Light" panose="020B0204020104020204" pitchFamily="34" charset="0"/>
                  </a:rPr>
                  <a:t>) </a:t>
                </a:r>
                <a:r>
                  <a:rPr lang="en-GB" dirty="0">
                    <a:latin typeface="Abadi Extra Light" panose="020B0204020104020204" pitchFamily="34" charset="0"/>
                    <a:sym typeface="Wingdings" panose="05000000000000000000" pitchFamily="2" charset="2"/>
                  </a:rPr>
                  <a:t></a:t>
                </a: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the prior is absent or </a:t>
                </a:r>
                <a:r>
                  <a:rPr lang="en-GB" u="sng" dirty="0">
                    <a:latin typeface="Abadi Extra Light" panose="020B0204020104020204" pitchFamily="34" charset="0"/>
                  </a:rPr>
                  <a:t>uniform</a:t>
                </a:r>
                <a:r>
                  <a:rPr lang="en-GB" dirty="0">
                    <a:latin typeface="Abadi Extra Light" panose="020B0204020104020204" pitchFamily="34" charset="0"/>
                  </a:rPr>
                  <a:t> (all values equally likely a prior) then MAP=MLE</a:t>
                </a:r>
              </a:p>
              <a:p>
                <a:pPr>
                  <a:buFont typeface="Wingdings" panose="05000000000000000000" pitchFamily="2" charset="2"/>
                  <a:buChar char="§"/>
                </a:pPr>
                <a:endParaRPr lang="en-GB" sz="800" dirty="0">
                  <a:latin typeface="Abadi Extra Light" panose="020B0204020104020204" pitchFamily="34" charset="0"/>
                </a:endParaRPr>
              </a:p>
              <a:p>
                <a:pPr>
                  <a:buFont typeface="Wingdings" panose="05000000000000000000" pitchFamily="2" charset="2"/>
                  <a:buChar char="§"/>
                </a:pPr>
                <a:endParaRPr lang="en-GB" dirty="0">
                  <a:latin typeface="Abadi Extra Light" panose="020B0204020104020204" pitchFamily="34" charset="0"/>
                </a:endParaRPr>
              </a:p>
              <a:p>
                <a:pPr marL="0" indent="0">
                  <a:buNone/>
                </a:pPr>
                <a:r>
                  <a:rPr lang="en-GB" dirty="0">
                    <a:latin typeface="Abadi Extra Light" panose="020B0204020104020204" pitchFamily="34" charset="0"/>
                  </a:rPr>
                  <a:t>          </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5</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B253901-90AC-4B77-8154-D12002E2C893}"/>
                  </a:ext>
                </a:extLst>
              </p:cNvPr>
              <p:cNvSpPr txBox="1"/>
              <p:nvPr/>
            </p:nvSpPr>
            <p:spPr>
              <a:xfrm>
                <a:off x="1179137" y="1726879"/>
                <a:ext cx="9503499" cy="78226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r>
                        <a:rPr lang="en-IN" sz="2400" b="0" i="1" smtClean="0">
                          <a:latin typeface="Cambria Math" panose="02040503050406030204" pitchFamily="18" charset="0"/>
                        </a:rPr>
                        <m:t> </m:t>
                      </m:r>
                      <m:limLow>
                        <m:limLowPr>
                          <m:ctrlPr>
                            <a:rPr lang="en-IN" sz="2400" i="1">
                              <a:latin typeface="Cambria Math" panose="02040503050406030204" pitchFamily="18" charset="0"/>
                            </a:rPr>
                          </m:ctrlPr>
                        </m:limLowPr>
                        <m:e>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𝑦</m:t>
                          </m:r>
                        </m:e>
                      </m:d>
                      <m:r>
                        <a:rPr lang="en-IN" sz="2400" b="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solidFill>
                            <a:schemeClr val="tx1"/>
                          </a:solidFill>
                          <a:latin typeface="Cambria Math" panose="02040503050406030204" pitchFamily="18" charset="0"/>
                        </a:rPr>
                        <m:t>log</m:t>
                      </m:r>
                      <m:r>
                        <a:rPr lang="en-IN" sz="2400" b="0" i="1" smtClean="0">
                          <a:latin typeface="Cambria Math" panose="02040503050406030204" pitchFamily="18" charset="0"/>
                        </a:rPr>
                        <m:t> </m:t>
                      </m:r>
                      <m:r>
                        <a:rPr lang="en-IN" sz="2400" i="1">
                          <a:latin typeface="Cambria Math" panose="02040503050406030204" pitchFamily="18" charset="0"/>
                        </a:rPr>
                        <m:t>𝑝</m:t>
                      </m:r>
                      <m:d>
                        <m:dPr>
                          <m:ctrlPr>
                            <a:rPr lang="en-IN" sz="2400" i="1">
                              <a:latin typeface="Cambria Math" panose="02040503050406030204" pitchFamily="18" charset="0"/>
                            </a:rPr>
                          </m:ctrlPr>
                        </m:dPr>
                        <m:e>
                          <m:r>
                            <a:rPr lang="en-IN" sz="2400" i="1">
                              <a:latin typeface="Cambria Math" panose="02040503050406030204" pitchFamily="18" charset="0"/>
                            </a:rPr>
                            <m:t>𝜃</m:t>
                          </m:r>
                        </m:e>
                        <m:e>
                          <m:r>
                            <a:rPr lang="en-IN" sz="2400" i="1">
                              <a:latin typeface="Cambria Math" panose="02040503050406030204" pitchFamily="18" charset="0"/>
                            </a:rPr>
                            <m:t>𝑦</m:t>
                          </m:r>
                        </m:e>
                      </m:d>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m:rPr>
                          <m:sty m:val="p"/>
                        </m:rPr>
                        <a:rPr lang="en-IN" sz="2400" b="0" i="1" smtClean="0">
                          <a:latin typeface="Cambria Math" panose="02040503050406030204" pitchFamily="18" charset="0"/>
                        </a:rPr>
                        <m:t>log</m:t>
                      </m:r>
                      <m:r>
                        <a:rPr lang="en-IN" sz="2400" b="0" i="1" smtClean="0">
                          <a:latin typeface="Cambria Math" panose="02040503050406030204" pitchFamily="18" charset="0"/>
                        </a:rPr>
                        <m:t> </m:t>
                      </m:r>
                      <m:f>
                        <m:fPr>
                          <m:ctrlPr>
                            <a:rPr lang="en-IN" sz="2400" i="1">
                              <a:latin typeface="Cambria Math" panose="02040503050406030204" pitchFamily="18" charset="0"/>
                            </a:rPr>
                          </m:ctrlPr>
                        </m:fPr>
                        <m:num>
                          <m:r>
                            <a:rPr lang="en-IN" sz="2400" i="1" smtClean="0">
                              <a:solidFill>
                                <a:srgbClr val="00B050"/>
                              </a:solidFill>
                              <a:latin typeface="Cambria Math" panose="02040503050406030204" pitchFamily="18" charset="0"/>
                            </a:rPr>
                            <m:t>𝑝</m:t>
                          </m:r>
                          <m:d>
                            <m:dPr>
                              <m:ctrlPr>
                                <a:rPr lang="en-IN" sz="2400" i="1">
                                  <a:solidFill>
                                    <a:srgbClr val="00B050"/>
                                  </a:solidFill>
                                  <a:latin typeface="Cambria Math" panose="02040503050406030204" pitchFamily="18" charset="0"/>
                                </a:rPr>
                              </m:ctrlPr>
                            </m:dPr>
                            <m:e>
                              <m:r>
                                <a:rPr lang="en-IN" sz="2400" i="1">
                                  <a:solidFill>
                                    <a:srgbClr val="00B050"/>
                                  </a:solidFill>
                                  <a:latin typeface="Cambria Math" panose="02040503050406030204" pitchFamily="18" charset="0"/>
                                </a:rPr>
                                <m:t>𝜃</m:t>
                              </m:r>
                            </m:e>
                          </m:d>
                          <m:r>
                            <a:rPr lang="en-IN" sz="2400" i="1" smtClean="0">
                              <a:solidFill>
                                <a:srgbClr val="0000FF"/>
                              </a:solidFill>
                              <a:latin typeface="Cambria Math" panose="02040503050406030204" pitchFamily="18" charset="0"/>
                            </a:rPr>
                            <m:t>𝑝</m:t>
                          </m:r>
                          <m:r>
                            <a:rPr lang="en-IN" sz="2400" i="1" smtClean="0">
                              <a:solidFill>
                                <a:srgbClr val="0000FF"/>
                              </a:solidFill>
                              <a:latin typeface="Cambria Math" panose="02040503050406030204" pitchFamily="18" charset="0"/>
                            </a:rPr>
                            <m:t>(</m:t>
                          </m:r>
                          <m:r>
                            <a:rPr lang="en-IN" sz="2400" b="1" i="1">
                              <a:solidFill>
                                <a:srgbClr val="0000FF"/>
                              </a:solidFill>
                              <a:latin typeface="Cambria Math" panose="02040503050406030204" pitchFamily="18" charset="0"/>
                            </a:rPr>
                            <m:t>𝒚</m:t>
                          </m:r>
                          <m:r>
                            <a:rPr lang="en-IN" sz="2400" i="1">
                              <a:solidFill>
                                <a:srgbClr val="0000FF"/>
                              </a:solidFill>
                              <a:latin typeface="Cambria Math" panose="02040503050406030204" pitchFamily="18" charset="0"/>
                            </a:rPr>
                            <m:t>|</m:t>
                          </m:r>
                          <m:r>
                            <a:rPr lang="en-IN" sz="2400" i="1">
                              <a:solidFill>
                                <a:srgbClr val="0000FF"/>
                              </a:solidFill>
                              <a:latin typeface="Cambria Math" panose="02040503050406030204" pitchFamily="18" charset="0"/>
                            </a:rPr>
                            <m:t>𝜃</m:t>
                          </m:r>
                          <m:r>
                            <a:rPr lang="en-IN" sz="2400" i="1">
                              <a:solidFill>
                                <a:srgbClr val="0000FF"/>
                              </a:solidFill>
                              <a:latin typeface="Cambria Math" panose="02040503050406030204" pitchFamily="18" charset="0"/>
                            </a:rPr>
                            <m:t>)</m:t>
                          </m:r>
                        </m:num>
                        <m:den>
                          <m:r>
                            <a:rPr lang="en-IN" sz="2400" i="1" smtClean="0">
                              <a:solidFill>
                                <a:srgbClr val="FF0000"/>
                              </a:solidFill>
                              <a:latin typeface="Cambria Math" panose="02040503050406030204" pitchFamily="18" charset="0"/>
                            </a:rPr>
                            <m:t>𝑝</m:t>
                          </m:r>
                          <m:r>
                            <a:rPr lang="en-IN" sz="2400" i="1" smtClean="0">
                              <a:solidFill>
                                <a:srgbClr val="FF0000"/>
                              </a:solidFill>
                              <a:latin typeface="Cambria Math" panose="02040503050406030204" pitchFamily="18" charset="0"/>
                            </a:rPr>
                            <m:t>(</m:t>
                          </m:r>
                          <m:r>
                            <a:rPr lang="en-IN" sz="2400" b="1" i="1">
                              <a:solidFill>
                                <a:srgbClr val="FF0000"/>
                              </a:solidFill>
                              <a:latin typeface="Cambria Math" panose="02040503050406030204" pitchFamily="18" charset="0"/>
                            </a:rPr>
                            <m:t>𝒚</m:t>
                          </m:r>
                          <m:r>
                            <a:rPr lang="en-IN" sz="2400" i="1">
                              <a:solidFill>
                                <a:srgbClr val="FF0000"/>
                              </a:solidFill>
                              <a:latin typeface="Cambria Math" panose="02040503050406030204" pitchFamily="18" charset="0"/>
                            </a:rPr>
                            <m:t>)</m:t>
                          </m:r>
                        </m:den>
                      </m:f>
                    </m:oMath>
                  </m:oMathPara>
                </a14:m>
                <a:endParaRPr lang="en-IN" sz="2400" dirty="0"/>
              </a:p>
            </p:txBody>
          </p:sp>
        </mc:Choice>
        <mc:Fallback xmlns="">
          <p:sp>
            <p:nvSpPr>
              <p:cNvPr id="3" name="TextBox 2">
                <a:extLst>
                  <a:ext uri="{FF2B5EF4-FFF2-40B4-BE49-F238E27FC236}">
                    <a16:creationId xmlns:a16="http://schemas.microsoft.com/office/drawing/2014/main" id="{CB253901-90AC-4B77-8154-D12002E2C893}"/>
                  </a:ext>
                </a:extLst>
              </p:cNvPr>
              <p:cNvSpPr txBox="1">
                <a:spLocks noRot="1" noChangeAspect="1" noMove="1" noResize="1" noEditPoints="1" noAdjustHandles="1" noChangeArrowheads="1" noChangeShapeType="1" noTextEdit="1"/>
              </p:cNvSpPr>
              <p:nvPr/>
            </p:nvSpPr>
            <p:spPr>
              <a:xfrm>
                <a:off x="1179137" y="1726879"/>
                <a:ext cx="9503499" cy="782265"/>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7C8564D-621D-4E58-8940-B659EE382B98}"/>
                  </a:ext>
                </a:extLst>
              </p:cNvPr>
              <p:cNvSpPr txBox="1"/>
              <p:nvPr/>
            </p:nvSpPr>
            <p:spPr>
              <a:xfrm>
                <a:off x="3346941" y="3255981"/>
                <a:ext cx="5343194" cy="4832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i="1" smtClean="0">
                              <a:latin typeface="Cambria Math" panose="02040503050406030204" pitchFamily="18" charset="0"/>
                            </a:rPr>
                          </m:ctrlPr>
                        </m:sSubPr>
                        <m:e>
                          <m:r>
                            <a:rPr lang="en-IN" sz="2400" i="1">
                              <a:latin typeface="Cambria Math" panose="02040503050406030204" pitchFamily="18" charset="0"/>
                            </a:rPr>
                            <m:t>𝜃</m:t>
                          </m:r>
                        </m:e>
                        <m:sub>
                          <m:r>
                            <a:rPr lang="en-IN" sz="2400" i="1">
                              <a:latin typeface="Cambria Math" panose="02040503050406030204" pitchFamily="18" charset="0"/>
                            </a:rPr>
                            <m:t>𝑀</m:t>
                          </m:r>
                          <m:r>
                            <a:rPr lang="en-IN" sz="2400" b="0" i="1" smtClean="0">
                              <a:latin typeface="Cambria Math" panose="02040503050406030204" pitchFamily="18" charset="0"/>
                            </a:rPr>
                            <m:t>𝐴𝑃</m:t>
                          </m:r>
                        </m:sub>
                      </m:sSub>
                      <m:r>
                        <a:rPr lang="en-IN" sz="2400" i="1">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a:latin typeface="Cambria Math" panose="02040503050406030204" pitchFamily="18" charset="0"/>
                            </a:rPr>
                            <m:t>max</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23" name="TextBox 22">
                <a:extLst>
                  <a:ext uri="{FF2B5EF4-FFF2-40B4-BE49-F238E27FC236}">
                    <a16:creationId xmlns:a16="http://schemas.microsoft.com/office/drawing/2014/main" id="{67C8564D-621D-4E58-8940-B659EE382B98}"/>
                  </a:ext>
                </a:extLst>
              </p:cNvPr>
              <p:cNvSpPr txBox="1">
                <a:spLocks noRot="1" noChangeAspect="1" noMove="1" noResize="1" noEditPoints="1" noAdjustHandles="1" noChangeArrowheads="1" noChangeShapeType="1" noTextEdit="1"/>
              </p:cNvSpPr>
              <p:nvPr/>
            </p:nvSpPr>
            <p:spPr>
              <a:xfrm>
                <a:off x="3346941" y="3255981"/>
                <a:ext cx="5343194" cy="483209"/>
              </a:xfrm>
              <a:prstGeom prst="rect">
                <a:avLst/>
              </a:prstGeom>
              <a:blipFill>
                <a:blip r:embed="rId7"/>
                <a:stretch>
                  <a:fillRect l="-798" r="-159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A90A716-C1D6-456A-A63C-C7CC7017909C}"/>
                  </a:ext>
                </a:extLst>
              </p:cNvPr>
              <p:cNvSpPr txBox="1"/>
              <p:nvPr/>
            </p:nvSpPr>
            <p:spPr>
              <a:xfrm>
                <a:off x="4077049" y="3865648"/>
                <a:ext cx="4778224"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m:t>
                      </m:r>
                      <m:r>
                        <m:rPr>
                          <m:sty m:val="p"/>
                        </m:rPr>
                        <a:rPr lang="en-IN" sz="2400" b="0" i="1" smtClean="0">
                          <a:solidFill>
                            <a:srgbClr val="0000FF"/>
                          </a:solidFill>
                          <a:latin typeface="Cambria Math" panose="02040503050406030204" pitchFamily="18" charset="0"/>
                        </a:rPr>
                        <m:t>log</m:t>
                      </m:r>
                      <m:r>
                        <a:rPr lang="en-IN" sz="2400" b="0" i="1" smtClean="0">
                          <a:solidFill>
                            <a:srgbClr val="0000FF"/>
                          </a:solidFill>
                          <a:latin typeface="Cambria Math" panose="02040503050406030204" pitchFamily="18" charset="0"/>
                        </a:rPr>
                        <m:t> </m:t>
                      </m:r>
                      <m:r>
                        <a:rPr lang="en-IN" sz="2400" b="0" i="1" smtClean="0">
                          <a:solidFill>
                            <a:srgbClr val="0000FF"/>
                          </a:solidFill>
                          <a:latin typeface="Cambria Math" panose="02040503050406030204" pitchFamily="18" charset="0"/>
                        </a:rPr>
                        <m:t>𝑝</m:t>
                      </m:r>
                      <m:d>
                        <m:dPr>
                          <m:ctrlPr>
                            <a:rPr lang="en-IN" sz="2400" b="0" i="1" smtClean="0">
                              <a:solidFill>
                                <a:srgbClr val="0000FF"/>
                              </a:solidFill>
                              <a:latin typeface="Cambria Math" panose="02040503050406030204" pitchFamily="18" charset="0"/>
                            </a:rPr>
                          </m:ctrlPr>
                        </m:dPr>
                        <m:e>
                          <m:r>
                            <a:rPr lang="en-IN" sz="2400" b="0" i="1" smtClean="0">
                              <a:solidFill>
                                <a:srgbClr val="0000FF"/>
                              </a:solidFill>
                              <a:latin typeface="Cambria Math" panose="02040503050406030204" pitchFamily="18" charset="0"/>
                            </a:rPr>
                            <m:t>𝑦</m:t>
                          </m:r>
                        </m:e>
                        <m:e>
                          <m:r>
                            <a:rPr lang="en-IN" sz="2400" b="0" i="1" smtClean="0">
                              <a:solidFill>
                                <a:srgbClr val="0000FF"/>
                              </a:solidFill>
                              <a:latin typeface="Cambria Math" panose="02040503050406030204" pitchFamily="18" charset="0"/>
                            </a:rPr>
                            <m:t>𝜃</m:t>
                          </m:r>
                        </m:e>
                      </m:d>
                      <m:r>
                        <a:rPr lang="en-IN" sz="2400" b="0" i="1" smtClean="0">
                          <a:solidFill>
                            <a:srgbClr val="00B050"/>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0" name="TextBox 29">
                <a:extLst>
                  <a:ext uri="{FF2B5EF4-FFF2-40B4-BE49-F238E27FC236}">
                    <a16:creationId xmlns:a16="http://schemas.microsoft.com/office/drawing/2014/main" id="{3A90A716-C1D6-456A-A63C-C7CC7017909C}"/>
                  </a:ext>
                </a:extLst>
              </p:cNvPr>
              <p:cNvSpPr txBox="1">
                <a:spLocks noRot="1" noChangeAspect="1" noMove="1" noResize="1" noEditPoints="1" noAdjustHandles="1" noChangeArrowheads="1" noChangeShapeType="1" noTextEdit="1"/>
              </p:cNvSpPr>
              <p:nvPr/>
            </p:nvSpPr>
            <p:spPr>
              <a:xfrm>
                <a:off x="4077049" y="3865648"/>
                <a:ext cx="4778224" cy="480901"/>
              </a:xfrm>
              <a:prstGeom prst="rect">
                <a:avLst/>
              </a:prstGeom>
              <a:blipFill>
                <a:blip r:embed="rId8"/>
                <a:stretch>
                  <a:fillRect l="-128" r="-1786" b="-1645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93C57EC1-F4E9-42F7-A4AD-0AB80969DB9E}"/>
                  </a:ext>
                </a:extLst>
              </p:cNvPr>
              <p:cNvSpPr txBox="1"/>
              <p:nvPr/>
            </p:nvSpPr>
            <p:spPr>
              <a:xfrm>
                <a:off x="2996272" y="4594971"/>
                <a:ext cx="5518558" cy="48090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400" b="0" i="1" smtClean="0">
                              <a:latin typeface="Cambria Math" panose="02040503050406030204" pitchFamily="18" charset="0"/>
                            </a:rPr>
                          </m:ctrlPr>
                        </m:sSubPr>
                        <m:e>
                          <m:r>
                            <a:rPr lang="en-IN" sz="2400" b="0" i="1" smtClean="0">
                              <a:latin typeface="Cambria Math" panose="02040503050406030204" pitchFamily="18" charset="0"/>
                            </a:rPr>
                            <m:t>𝜃</m:t>
                          </m:r>
                        </m:e>
                        <m:sub>
                          <m:r>
                            <a:rPr lang="en-IN" sz="2400" b="0" i="1" smtClean="0">
                              <a:latin typeface="Cambria Math" panose="02040503050406030204" pitchFamily="18" charset="0"/>
                            </a:rPr>
                            <m:t>𝑀𝐴𝑃</m:t>
                          </m:r>
                        </m:sub>
                      </m:sSub>
                      <m:r>
                        <a:rPr lang="en-IN" sz="2400" b="0" i="1" smtClean="0">
                          <a:latin typeface="Cambria Math" panose="02040503050406030204" pitchFamily="18" charset="0"/>
                        </a:rPr>
                        <m:t> </m:t>
                      </m:r>
                      <m:r>
                        <a:rPr lang="en-IN" sz="2400" i="1" smtClean="0">
                          <a:latin typeface="Cambria Math" panose="02040503050406030204" pitchFamily="18" charset="0"/>
                        </a:rPr>
                        <m:t>=</m:t>
                      </m:r>
                      <m:r>
                        <m:rPr>
                          <m:sty m:val="p"/>
                        </m:rPr>
                        <a:rPr lang="en-IN" sz="2400" i="1">
                          <a:latin typeface="Cambria Math" panose="02040503050406030204" pitchFamily="18" charset="0"/>
                        </a:rPr>
                        <m:t>arg</m:t>
                      </m:r>
                      <m:limLow>
                        <m:limLowPr>
                          <m:ctrlPr>
                            <a:rPr lang="en-IN" sz="2400" i="1">
                              <a:latin typeface="Cambria Math" panose="02040503050406030204" pitchFamily="18" charset="0"/>
                            </a:rPr>
                          </m:ctrlPr>
                        </m:limLowPr>
                        <m:e>
                          <m:r>
                            <a:rPr lang="en-IN" sz="2400" b="0" i="0" smtClean="0">
                              <a:latin typeface="Cambria Math" panose="02040503050406030204" pitchFamily="18" charset="0"/>
                            </a:rPr>
                            <m:t> </m:t>
                          </m:r>
                          <m:r>
                            <m:rPr>
                              <m:sty m:val="p"/>
                            </m:rPr>
                            <a:rPr lang="en-IN" sz="2400" b="0" i="0" smtClean="0">
                              <a:latin typeface="Cambria Math" panose="02040503050406030204" pitchFamily="18" charset="0"/>
                            </a:rPr>
                            <m:t>min</m:t>
                          </m:r>
                          <m:r>
                            <a:rPr lang="en-IN" sz="2400">
                              <a:latin typeface="Cambria Math" panose="02040503050406030204" pitchFamily="18" charset="0"/>
                            </a:rPr>
                            <m:t> </m:t>
                          </m:r>
                        </m:e>
                        <m:lim>
                          <m:r>
                            <a:rPr lang="en-IN" sz="2400" i="1">
                              <a:latin typeface="Cambria Math" panose="02040503050406030204" pitchFamily="18" charset="0"/>
                            </a:rPr>
                            <m:t>𝜃</m:t>
                          </m:r>
                        </m:lim>
                      </m:limLow>
                      <m:r>
                        <a:rPr lang="en-IN" sz="2400" b="0" i="1" smtClean="0">
                          <a:latin typeface="Cambria Math" panose="02040503050406030204" pitchFamily="18" charset="0"/>
                        </a:rPr>
                        <m:t>[</m:t>
                      </m:r>
                      <m:r>
                        <a:rPr lang="en-IN" sz="2400" b="0" i="1" smtClean="0">
                          <a:solidFill>
                            <a:srgbClr val="0000FF"/>
                          </a:solidFill>
                          <a:latin typeface="Cambria Math" panose="02040503050406030204" pitchFamily="18" charset="0"/>
                        </a:rPr>
                        <m:t>𝑁𝐿𝐿</m:t>
                      </m:r>
                      <m:r>
                        <a:rPr lang="en-IN" sz="2400" b="0" i="1" smtClean="0">
                          <a:solidFill>
                            <a:srgbClr val="0000FF"/>
                          </a:solidFill>
                          <a:latin typeface="Cambria Math" panose="02040503050406030204" pitchFamily="18" charset="0"/>
                        </a:rPr>
                        <m:t>(</m:t>
                      </m:r>
                      <m:r>
                        <a:rPr lang="en-IN" sz="2400" b="0" i="1" smtClean="0">
                          <a:solidFill>
                            <a:srgbClr val="0000FF"/>
                          </a:solidFill>
                          <a:latin typeface="Cambria Math" panose="02040503050406030204" pitchFamily="18" charset="0"/>
                        </a:rPr>
                        <m:t>𝜃</m:t>
                      </m:r>
                      <m:r>
                        <a:rPr lang="en-IN" sz="2400" b="0" i="1" smtClean="0">
                          <a:solidFill>
                            <a:srgbClr val="0000FF"/>
                          </a:solidFill>
                          <a:latin typeface="Cambria Math" panose="02040503050406030204" pitchFamily="18" charset="0"/>
                        </a:rPr>
                        <m:t>)− </m:t>
                      </m:r>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d>
                      <m:r>
                        <a:rPr lang="en-IN" sz="2400" b="0" i="1" smtClean="0">
                          <a:latin typeface="Cambria Math" panose="02040503050406030204" pitchFamily="18" charset="0"/>
                        </a:rPr>
                        <m:t>]</m:t>
                      </m:r>
                    </m:oMath>
                  </m:oMathPara>
                </a14:m>
                <a:endParaRPr lang="en-IN" sz="2400" dirty="0"/>
              </a:p>
            </p:txBody>
          </p:sp>
        </mc:Choice>
        <mc:Fallback xmlns="">
          <p:sp>
            <p:nvSpPr>
              <p:cNvPr id="35" name="TextBox 34">
                <a:extLst>
                  <a:ext uri="{FF2B5EF4-FFF2-40B4-BE49-F238E27FC236}">
                    <a16:creationId xmlns:a16="http://schemas.microsoft.com/office/drawing/2014/main" id="{93C57EC1-F4E9-42F7-A4AD-0AB80969DB9E}"/>
                  </a:ext>
                </a:extLst>
              </p:cNvPr>
              <p:cNvSpPr txBox="1">
                <a:spLocks noRot="1" noChangeAspect="1" noMove="1" noResize="1" noEditPoints="1" noAdjustHandles="1" noChangeArrowheads="1" noChangeShapeType="1" noTextEdit="1"/>
              </p:cNvSpPr>
              <p:nvPr/>
            </p:nvSpPr>
            <p:spPr>
              <a:xfrm>
                <a:off x="2996272" y="4594971"/>
                <a:ext cx="5518558" cy="480901"/>
              </a:xfrm>
              <a:prstGeom prst="rect">
                <a:avLst/>
              </a:prstGeom>
              <a:blipFill>
                <a:blip r:embed="rId9"/>
                <a:stretch>
                  <a:fillRect b="-15190"/>
                </a:stretch>
              </a:blipFill>
            </p:spPr>
            <p:txBody>
              <a:bodyPr/>
              <a:lstStyle/>
              <a:p>
                <a:r>
                  <a:rPr lang="en-IN">
                    <a:noFill/>
                  </a:rPr>
                  <a:t> </a:t>
                </a:r>
              </a:p>
            </p:txBody>
          </p:sp>
        </mc:Fallback>
      </mc:AlternateContent>
      <p:sp>
        <p:nvSpPr>
          <p:cNvPr id="6" name="Rectangle 5">
            <a:extLst>
              <a:ext uri="{FF2B5EF4-FFF2-40B4-BE49-F238E27FC236}">
                <a16:creationId xmlns:a16="http://schemas.microsoft.com/office/drawing/2014/main" id="{8D0B556F-F843-4F81-987F-B0DBED261874}"/>
              </a:ext>
            </a:extLst>
          </p:cNvPr>
          <p:cNvSpPr/>
          <p:nvPr/>
        </p:nvSpPr>
        <p:spPr>
          <a:xfrm>
            <a:off x="3162650" y="4496499"/>
            <a:ext cx="5167889" cy="599195"/>
          </a:xfrm>
          <a:prstGeom prst="rect">
            <a:avLst/>
          </a:prstGeom>
          <a:solidFill>
            <a:schemeClr val="accent1">
              <a:alpha val="0"/>
            </a:schemeClr>
          </a:solid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7" name="Picture 36">
            <a:extLst>
              <a:ext uri="{FF2B5EF4-FFF2-40B4-BE49-F238E27FC236}">
                <a16:creationId xmlns:a16="http://schemas.microsoft.com/office/drawing/2014/main" id="{EC3A819D-F869-4ECD-B300-07F26F2E1F1E}"/>
              </a:ext>
            </a:extLst>
          </p:cNvPr>
          <p:cNvPicPr>
            <a:picLocks noChangeAspect="1"/>
          </p:cNvPicPr>
          <p:nvPr/>
        </p:nvPicPr>
        <p:blipFill>
          <a:blip r:embed="rId10"/>
          <a:stretch>
            <a:fillRect/>
          </a:stretch>
        </p:blipFill>
        <p:spPr>
          <a:xfrm>
            <a:off x="11036049" y="3298674"/>
            <a:ext cx="1004822" cy="965223"/>
          </a:xfrm>
          <a:prstGeom prst="rect">
            <a:avLst/>
          </a:prstGeom>
        </p:spPr>
      </p:pic>
      <p:sp>
        <p:nvSpPr>
          <p:cNvPr id="40" name="Speech Bubble: Rectangle 39">
            <a:extLst>
              <a:ext uri="{FF2B5EF4-FFF2-40B4-BE49-F238E27FC236}">
                <a16:creationId xmlns:a16="http://schemas.microsoft.com/office/drawing/2014/main" id="{7072741E-E341-44FD-8DE3-705F75E15B11}"/>
              </a:ext>
            </a:extLst>
          </p:cNvPr>
          <p:cNvSpPr/>
          <p:nvPr/>
        </p:nvSpPr>
        <p:spPr>
          <a:xfrm>
            <a:off x="8855273" y="3255981"/>
            <a:ext cx="2041663" cy="1655962"/>
          </a:xfrm>
          <a:prstGeom prst="wedgeRectCallout">
            <a:avLst>
              <a:gd name="adj1" fmla="val 71119"/>
              <a:gd name="adj2" fmla="val -2184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NLL term acts like the training loss and the (negative) log-prior acts as </a:t>
            </a:r>
            <a:r>
              <a:rPr lang="en-IN" dirty="0" err="1">
                <a:solidFill>
                  <a:schemeClr val="tx1"/>
                </a:solidFill>
                <a:latin typeface="Abadi Extra Light" panose="020B0204020104020204" pitchFamily="34" charset="0"/>
              </a:rPr>
              <a:t>regularizer</a:t>
            </a:r>
            <a:r>
              <a:rPr lang="en-IN" dirty="0">
                <a:solidFill>
                  <a:schemeClr val="tx1"/>
                </a:solidFill>
                <a:latin typeface="Abadi Extra Light" panose="020B0204020104020204" pitchFamily="34" charset="0"/>
              </a:rPr>
              <a:t>. Keep in mind this analogy.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p:spTree>
    <p:custDataLst>
      <p:tags r:id="rId1"/>
    </p:custDataLst>
    <p:extLst>
      <p:ext uri="{BB962C8B-B14F-4D97-AF65-F5344CB8AC3E}">
        <p14:creationId xmlns:p14="http://schemas.microsoft.com/office/powerpoint/2010/main" val="3150105497"/>
      </p:ext>
    </p:extLst>
  </p:cSld>
  <p:clrMapOvr>
    <a:masterClrMapping/>
  </p:clrMapOvr>
  <mc:AlternateContent xmlns:mc="http://schemas.openxmlformats.org/markup-compatibility/2006" xmlns:p14="http://schemas.microsoft.com/office/powerpoint/2010/main">
    <mc:Choice Requires="p14">
      <p:transition spd="slow" p14:dur="2000" advTm="227157"/>
    </mc:Choice>
    <mc:Fallback xmlns="">
      <p:transition spd="slow" advTm="22715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wipe(down)">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down)">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wipe(down)">
                                      <p:cBhvr>
                                        <p:cTn id="27" dur="500"/>
                                        <p:tgtEl>
                                          <p:spTgt spid="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down)">
                                      <p:cBhvr>
                                        <p:cTn id="32" dur="500"/>
                                        <p:tgtEl>
                                          <p:spTgt spid="35"/>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nodeType="click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wipe(down)">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nodeType="clickEffect">
                                  <p:stCondLst>
                                    <p:cond delay="0"/>
                                  </p:stCondLst>
                                  <p:childTnLst>
                                    <p:set>
                                      <p:cBhvr>
                                        <p:cTn id="44" dur="1" fill="hold">
                                          <p:stCondLst>
                                            <p:cond delay="0"/>
                                          </p:stCondLst>
                                        </p:cTn>
                                        <p:tgtEl>
                                          <p:spTgt spid="37"/>
                                        </p:tgtEl>
                                        <p:attrNameLst>
                                          <p:attrName>style.visibility</p:attrName>
                                        </p:attrNameLst>
                                      </p:cBhvr>
                                      <p:to>
                                        <p:strVal val="visible"/>
                                      </p:to>
                                    </p:set>
                                    <p:animEffect transition="in" filter="wipe(down)">
                                      <p:cBhvr>
                                        <p:cTn id="45" dur="500"/>
                                        <p:tgtEl>
                                          <p:spTgt spid="37"/>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down)">
                                      <p:cBhvr>
                                        <p:cTn id="48" dur="500"/>
                                        <p:tgtEl>
                                          <p:spTgt spid="40"/>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4" fill="hold" nodeType="clickEffect">
                                  <p:stCondLst>
                                    <p:cond delay="0"/>
                                  </p:stCondLst>
                                  <p:childTnLst>
                                    <p:set>
                                      <p:cBhvr>
                                        <p:cTn id="52" dur="1" fill="hold">
                                          <p:stCondLst>
                                            <p:cond delay="0"/>
                                          </p:stCondLst>
                                        </p:cTn>
                                        <p:tgtEl>
                                          <p:spTgt spid="4">
                                            <p:txEl>
                                              <p:pRg st="9" end="9"/>
                                            </p:txEl>
                                          </p:spTgt>
                                        </p:tgtEl>
                                        <p:attrNameLst>
                                          <p:attrName>style.visibility</p:attrName>
                                        </p:attrNameLst>
                                      </p:cBhvr>
                                      <p:to>
                                        <p:strVal val="visible"/>
                                      </p:to>
                                    </p:set>
                                    <p:animEffect transition="in" filter="wipe(down)">
                                      <p:cBhvr>
                                        <p:cTn id="5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3" grpId="0"/>
      <p:bldP spid="30" grpId="0"/>
      <p:bldP spid="35" grpId="0"/>
      <p:bldP spid="6" grpId="0" animBg="1"/>
      <p:bldP spid="4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Let’s again consider the coin-toss problem (estimating the bias of the coin)</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Each likelihood term is Bernoulli </a:t>
                </a:r>
              </a:p>
              <a:p>
                <a:pPr marL="0" indent="0">
                  <a:buNone/>
                </a:pPr>
                <a:r>
                  <a:rPr lang="en-GB" dirty="0">
                    <a:latin typeface="Abadi Extra Light" panose="020B0204020104020204" pitchFamily="34" charset="0"/>
                  </a:rPr>
                  <a:t>		</a:t>
                </a:r>
                <a:endParaRPr lang="en-IN" dirty="0"/>
              </a:p>
              <a:p>
                <a:pPr>
                  <a:buFont typeface="Wingdings" panose="05000000000000000000" pitchFamily="2" charset="2"/>
                  <a:buChar char="§"/>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Also need a prior since we want to do MAP estimation</a:t>
                </a:r>
              </a:p>
              <a:p>
                <a:pPr marL="0" indent="0">
                  <a:buNone/>
                </a:pPr>
                <a:endParaRPr lang="en-GB" sz="1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Since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(0,1)</m:t>
                    </m:r>
                  </m:oMath>
                </a14:m>
                <a:r>
                  <a:rPr lang="en-GB" dirty="0">
                    <a:latin typeface="Abadi Extra Light" panose="020B0204020104020204" pitchFamily="34" charset="0"/>
                  </a:rPr>
                  <a:t>, a reasonable choice of prior for </a:t>
                </a:r>
                <a14:m>
                  <m:oMath xmlns:m="http://schemas.openxmlformats.org/officeDocument/2006/math">
                    <m:r>
                      <a:rPr lang="en-GB" i="1" dirty="0" smtClean="0">
                        <a:latin typeface="Cambria Math" panose="02040503050406030204" pitchFamily="18" charset="0"/>
                      </a:rPr>
                      <m:t>𝜃</m:t>
                    </m:r>
                    <m:r>
                      <a:rPr lang="en-GB" i="1" dirty="0" smtClean="0">
                        <a:latin typeface="Cambria Math" panose="02040503050406030204" pitchFamily="18" charset="0"/>
                      </a:rPr>
                      <m:t> </m:t>
                    </m:r>
                  </m:oMath>
                </a14:m>
                <a:r>
                  <a:rPr lang="en-GB" dirty="0">
                    <a:latin typeface="Abadi Extra Light" panose="020B0204020104020204" pitchFamily="34" charset="0"/>
                  </a:rPr>
                  <a:t>would be </a:t>
                </a:r>
                <a:r>
                  <a:rPr lang="en-GB" dirty="0">
                    <a:solidFill>
                      <a:srgbClr val="0000FF"/>
                    </a:solidFill>
                    <a:latin typeface="Abadi Extra Light" panose="020B0204020104020204" pitchFamily="34" charset="0"/>
                  </a:rPr>
                  <a:t>Beta distribution</a:t>
                </a: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6</a:t>
            </a:fld>
            <a:endParaRPr lang="en-IN" sz="2800" dirty="0">
              <a:solidFill>
                <a:schemeClr val="accent2">
                  <a:lumMod val="40000"/>
                  <a:lumOff val="60000"/>
                </a:schemeClr>
              </a:solidFill>
            </a:endParaRPr>
          </a:p>
        </p:txBody>
      </p:sp>
      <p:pic>
        <p:nvPicPr>
          <p:cNvPr id="1026" name="Picture 2">
            <a:extLst>
              <a:ext uri="{FF2B5EF4-FFF2-40B4-BE49-F238E27FC236}">
                <a16:creationId xmlns:a16="http://schemas.microsoft.com/office/drawing/2014/main" id="{2A666EDC-DD1E-4B44-A710-57B36042B4B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35911" y="4353742"/>
            <a:ext cx="3369396" cy="2460308"/>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D52C031-5451-4101-9626-CF6B33B6A0DF}"/>
                  </a:ext>
                </a:extLst>
              </p:cNvPr>
              <p:cNvSpPr txBox="1"/>
              <p:nvPr/>
            </p:nvSpPr>
            <p:spPr>
              <a:xfrm>
                <a:off x="5680208" y="4353742"/>
                <a:ext cx="5305683" cy="7657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𝑝</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e>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e>
                      </m:d>
                      <m:r>
                        <a:rPr lang="en-IN" sz="2400" b="0" i="1" smtClean="0">
                          <a:latin typeface="Cambria Math" panose="02040503050406030204" pitchFamily="18" charset="0"/>
                        </a:rPr>
                        <m:t>= </m:t>
                      </m:r>
                      <m:f>
                        <m:fPr>
                          <m:ctrlPr>
                            <a:rPr lang="en-IN" sz="2400" b="0" i="1" smtClean="0">
                              <a:latin typeface="Cambria Math" panose="02040503050406030204" pitchFamily="18" charset="0"/>
                            </a:rPr>
                          </m:ctrlPr>
                        </m:fPr>
                        <m:num>
                          <m:r>
                            <m:rPr>
                              <m:sty m:val="p"/>
                            </m:rPr>
                            <a:rPr lang="en-IN" sz="2400" b="0" i="0" smtClean="0">
                              <a:latin typeface="Cambria Math" panose="02040503050406030204" pitchFamily="18" charset="0"/>
                            </a:rPr>
                            <m:t>Γ</m:t>
                          </m:r>
                          <m:r>
                            <a:rPr lang="en-IN" sz="2400" b="0" i="1" smtClean="0">
                              <a:latin typeface="Cambria Math" panose="02040503050406030204" pitchFamily="18" charset="0"/>
                            </a:rPr>
                            <m:t>(</m:t>
                          </m:r>
                          <m:r>
                            <a:rPr lang="en-IN" sz="2400" b="0" i="1" smtClean="0">
                              <a:latin typeface="Cambria Math" panose="02040503050406030204" pitchFamily="18" charset="0"/>
                            </a:rPr>
                            <m:t>𝛼</m:t>
                          </m:r>
                          <m:r>
                            <a:rPr lang="en-IN" sz="2400" b="0" i="1" smtClean="0">
                              <a:latin typeface="Cambria Math" panose="02040503050406030204" pitchFamily="18" charset="0"/>
                            </a:rPr>
                            <m:t>+</m:t>
                          </m:r>
                          <m:r>
                            <a:rPr lang="en-IN" sz="2400" b="0" i="1" smtClean="0">
                              <a:latin typeface="Cambria Math" panose="02040503050406030204" pitchFamily="18" charset="0"/>
                            </a:rPr>
                            <m:t>𝛽</m:t>
                          </m:r>
                          <m:r>
                            <a:rPr lang="en-IN" sz="2400" b="0" i="1" smtClean="0">
                              <a:latin typeface="Cambria Math" panose="02040503050406030204" pitchFamily="18" charset="0"/>
                            </a:rPr>
                            <m:t>)</m:t>
                          </m:r>
                        </m:num>
                        <m:den>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𝛼</m:t>
                              </m:r>
                            </m:e>
                          </m:d>
                          <m:r>
                            <m:rPr>
                              <m:sty m:val="p"/>
                            </m:rPr>
                            <a:rPr lang="en-IN" sz="2400" b="0" i="0" smtClean="0">
                              <a:latin typeface="Cambria Math" panose="02040503050406030204" pitchFamily="18" charset="0"/>
                            </a:rPr>
                            <m:t>Γ</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𝛽</m:t>
                              </m:r>
                            </m:e>
                          </m:d>
                        </m:den>
                      </m:f>
                      <m:r>
                        <a:rPr lang="en-IN" sz="2400" b="0" i="1" smtClean="0">
                          <a:latin typeface="Cambria Math" panose="02040503050406030204" pitchFamily="18" charset="0"/>
                        </a:rPr>
                        <m:t> </m:t>
                      </m:r>
                      <m:sSup>
                        <m:sSupPr>
                          <m:ctrlPr>
                            <a:rPr lang="en-IN" sz="2400" b="0" i="1" smtClean="0">
                              <a:latin typeface="Cambria Math" panose="02040503050406030204" pitchFamily="18" charset="0"/>
                            </a:rPr>
                          </m:ctrlPr>
                        </m:sSupPr>
                        <m:e>
                          <m:r>
                            <a:rPr lang="en-IN" sz="2400" b="0" i="1" smtClean="0">
                              <a:latin typeface="Cambria Math" panose="02040503050406030204" pitchFamily="18" charset="0"/>
                            </a:rPr>
                            <m:t>𝜃</m:t>
                          </m:r>
                        </m:e>
                        <m:sup>
                          <m:r>
                            <a:rPr lang="en-IN" sz="2400" b="0" i="1" smtClean="0">
                              <a:latin typeface="Cambria Math" panose="02040503050406030204" pitchFamily="18" charset="0"/>
                            </a:rPr>
                            <m:t>𝛼</m:t>
                          </m:r>
                          <m:r>
                            <a:rPr lang="en-IN" sz="2400" b="0" i="1" smtClean="0">
                              <a:latin typeface="Cambria Math" panose="02040503050406030204" pitchFamily="18" charset="0"/>
                            </a:rPr>
                            <m:t>−1</m:t>
                          </m:r>
                        </m:sup>
                      </m:sSup>
                      <m:sSup>
                        <m:sSupPr>
                          <m:ctrlPr>
                            <a:rPr lang="en-IN" sz="2400" b="0" i="1" smtClean="0">
                              <a:latin typeface="Cambria Math" panose="02040503050406030204" pitchFamily="18" charset="0"/>
                            </a:rPr>
                          </m:ctrlPr>
                        </m:sSupPr>
                        <m:e>
                          <m:d>
                            <m:dPr>
                              <m:ctrlPr>
                                <a:rPr lang="en-IN" sz="2400" b="0" i="1" smtClean="0">
                                  <a:latin typeface="Cambria Math" panose="02040503050406030204" pitchFamily="18" charset="0"/>
                                </a:rPr>
                              </m:ctrlPr>
                            </m:dPr>
                            <m:e>
                              <m:r>
                                <a:rPr lang="en-IN" sz="2400" b="0" i="1" smtClean="0">
                                  <a:latin typeface="Cambria Math" panose="02040503050406030204" pitchFamily="18" charset="0"/>
                                </a:rPr>
                                <m:t>1−</m:t>
                              </m:r>
                              <m:r>
                                <a:rPr lang="en-IN" sz="2400" b="0" i="1" smtClean="0">
                                  <a:latin typeface="Cambria Math" panose="02040503050406030204" pitchFamily="18" charset="0"/>
                                </a:rPr>
                                <m:t>𝜃</m:t>
                              </m:r>
                            </m:e>
                          </m:d>
                        </m:e>
                        <m:sup>
                          <m:r>
                            <a:rPr lang="en-IN" sz="2400" b="0" i="1" smtClean="0">
                              <a:latin typeface="Cambria Math" panose="02040503050406030204" pitchFamily="18" charset="0"/>
                            </a:rPr>
                            <m:t>𝛽</m:t>
                          </m:r>
                          <m:r>
                            <a:rPr lang="en-IN" sz="2400" b="0" i="1" smtClean="0">
                              <a:latin typeface="Cambria Math" panose="02040503050406030204" pitchFamily="18" charset="0"/>
                            </a:rPr>
                            <m:t>−1 </m:t>
                          </m:r>
                        </m:sup>
                      </m:sSup>
                      <m:r>
                        <a:rPr lang="en-IN" sz="2400" b="0" i="1" smtClean="0">
                          <a:latin typeface="Cambria Math" panose="02040503050406030204" pitchFamily="18" charset="0"/>
                        </a:rPr>
                        <m:t> </m:t>
                      </m:r>
                    </m:oMath>
                  </m:oMathPara>
                </a14:m>
                <a:endParaRPr lang="en-IN" sz="2400" dirty="0"/>
              </a:p>
            </p:txBody>
          </p:sp>
        </mc:Choice>
        <mc:Fallback xmlns="">
          <p:sp>
            <p:nvSpPr>
              <p:cNvPr id="5" name="TextBox 4">
                <a:extLst>
                  <a:ext uri="{FF2B5EF4-FFF2-40B4-BE49-F238E27FC236}">
                    <a16:creationId xmlns:a16="http://schemas.microsoft.com/office/drawing/2014/main" id="{FD52C031-5451-4101-9626-CF6B33B6A0DF}"/>
                  </a:ext>
                </a:extLst>
              </p:cNvPr>
              <p:cNvSpPr txBox="1">
                <a:spLocks noRot="1" noChangeAspect="1" noMove="1" noResize="1" noEditPoints="1" noAdjustHandles="1" noChangeArrowheads="1" noChangeShapeType="1" noTextEdit="1"/>
              </p:cNvSpPr>
              <p:nvPr/>
            </p:nvSpPr>
            <p:spPr>
              <a:xfrm>
                <a:off x="5680208" y="4353742"/>
                <a:ext cx="5305683" cy="765722"/>
              </a:xfrm>
              <a:prstGeom prst="rect">
                <a:avLst/>
              </a:prstGeom>
              <a:blipFill>
                <a:blip r:embed="rId7"/>
                <a:stretch>
                  <a:fillRect/>
                </a:stretch>
              </a:blipFill>
            </p:spPr>
            <p:txBody>
              <a:bodyPr/>
              <a:lstStyle/>
              <a:p>
                <a:r>
                  <a:rPr lang="en-IN">
                    <a:noFill/>
                  </a:rPr>
                  <a:t> </a:t>
                </a:r>
              </a:p>
            </p:txBody>
          </p:sp>
        </mc:Fallback>
      </mc:AlternateContent>
      <p:sp>
        <p:nvSpPr>
          <p:cNvPr id="13" name="Speech Bubble: Rectangle 12">
            <a:extLst>
              <a:ext uri="{FF2B5EF4-FFF2-40B4-BE49-F238E27FC236}">
                <a16:creationId xmlns:a16="http://schemas.microsoft.com/office/drawing/2014/main" id="{9E74615C-8AF9-40FD-9D1B-D37D454A5E85}"/>
              </a:ext>
            </a:extLst>
          </p:cNvPr>
          <p:cNvSpPr/>
          <p:nvPr/>
        </p:nvSpPr>
        <p:spPr>
          <a:xfrm>
            <a:off x="5541081" y="5262577"/>
            <a:ext cx="2023200" cy="277000"/>
          </a:xfrm>
          <a:prstGeom prst="wedgeRectCallout">
            <a:avLst>
              <a:gd name="adj1" fmla="val 39707"/>
              <a:gd name="adj2" fmla="val -12867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The gamma function</a:t>
            </a:r>
          </a:p>
        </p:txBody>
      </p:sp>
      <mc:AlternateContent xmlns:mc="http://schemas.openxmlformats.org/markup-compatibility/2006" xmlns:a14="http://schemas.microsoft.com/office/drawing/2010/main">
        <mc:Choice Requires="a14">
          <p:sp>
            <p:nvSpPr>
              <p:cNvPr id="14" name="Speech Bubble: Rectangle 13">
                <a:extLst>
                  <a:ext uri="{FF2B5EF4-FFF2-40B4-BE49-F238E27FC236}">
                    <a16:creationId xmlns:a16="http://schemas.microsoft.com/office/drawing/2014/main" id="{96AD600C-5D82-4B6C-9498-3B2D44173C4E}"/>
                  </a:ext>
                </a:extLst>
              </p:cNvPr>
              <p:cNvSpPr/>
              <p:nvPr/>
            </p:nvSpPr>
            <p:spPr>
              <a:xfrm>
                <a:off x="8508860" y="5244967"/>
                <a:ext cx="3497001" cy="849701"/>
              </a:xfrm>
              <a:prstGeom prst="wedgeRectCallout">
                <a:avLst>
                  <a:gd name="adj1" fmla="val -46071"/>
                  <a:gd name="adj2" fmla="val -71636"/>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14:m>
                  <m:oMath xmlns:m="http://schemas.openxmlformats.org/officeDocument/2006/math">
                    <m:r>
                      <a:rPr lang="en-IN" i="1" dirty="0" smtClean="0">
                        <a:solidFill>
                          <a:schemeClr val="tx1"/>
                        </a:solidFill>
                        <a:latin typeface="Cambria Math" panose="02040503050406030204" pitchFamily="18" charset="0"/>
                      </a:rPr>
                      <m:t>𝛼</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(both non-negative reals) are the two hyperparameters of this Beta prior</a:t>
                </a:r>
              </a:p>
            </p:txBody>
          </p:sp>
        </mc:Choice>
        <mc:Fallback xmlns="">
          <p:sp>
            <p:nvSpPr>
              <p:cNvPr id="14" name="Speech Bubble: Rectangle 13">
                <a:extLst>
                  <a:ext uri="{FF2B5EF4-FFF2-40B4-BE49-F238E27FC236}">
                    <a16:creationId xmlns:a16="http://schemas.microsoft.com/office/drawing/2014/main" id="{96AD600C-5D82-4B6C-9498-3B2D44173C4E}"/>
                  </a:ext>
                </a:extLst>
              </p:cNvPr>
              <p:cNvSpPr>
                <a:spLocks noRot="1" noChangeAspect="1" noMove="1" noResize="1" noEditPoints="1" noAdjustHandles="1" noChangeArrowheads="1" noChangeShapeType="1" noTextEdit="1"/>
              </p:cNvSpPr>
              <p:nvPr/>
            </p:nvSpPr>
            <p:spPr>
              <a:xfrm>
                <a:off x="8508860" y="5244967"/>
                <a:ext cx="3497001" cy="849701"/>
              </a:xfrm>
              <a:prstGeom prst="wedgeRectCallout">
                <a:avLst>
                  <a:gd name="adj1" fmla="val -46071"/>
                  <a:gd name="adj2" fmla="val -71636"/>
                </a:avLst>
              </a:prstGeom>
              <a:blipFill>
                <a:blip r:embed="rId8"/>
                <a:stretch>
                  <a:fillRect l="-1389" b="-10857"/>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Speech Bubble: Rectangle 14">
                <a:extLst>
                  <a:ext uri="{FF2B5EF4-FFF2-40B4-BE49-F238E27FC236}">
                    <a16:creationId xmlns:a16="http://schemas.microsoft.com/office/drawing/2014/main" id="{32C4A83F-4F45-4C31-9C63-E3DADC316017}"/>
                  </a:ext>
                </a:extLst>
              </p:cNvPr>
              <p:cNvSpPr/>
              <p:nvPr/>
            </p:nvSpPr>
            <p:spPr>
              <a:xfrm>
                <a:off x="5070940" y="5679181"/>
                <a:ext cx="3262110" cy="561542"/>
              </a:xfrm>
              <a:prstGeom prst="wedgeRectCallout">
                <a:avLst>
                  <a:gd name="adj1" fmla="val 55252"/>
                  <a:gd name="adj2" fmla="val -4300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will make the Beta prior a uniform prior</a:t>
                </a:r>
              </a:p>
            </p:txBody>
          </p:sp>
        </mc:Choice>
        <mc:Fallback xmlns="">
          <p:sp>
            <p:nvSpPr>
              <p:cNvPr id="15" name="Speech Bubble: Rectangle 14">
                <a:extLst>
                  <a:ext uri="{FF2B5EF4-FFF2-40B4-BE49-F238E27FC236}">
                    <a16:creationId xmlns:a16="http://schemas.microsoft.com/office/drawing/2014/main" id="{32C4A83F-4F45-4C31-9C63-E3DADC316017}"/>
                  </a:ext>
                </a:extLst>
              </p:cNvPr>
              <p:cNvSpPr>
                <a:spLocks noRot="1" noChangeAspect="1" noMove="1" noResize="1" noEditPoints="1" noAdjustHandles="1" noChangeArrowheads="1" noChangeShapeType="1" noTextEdit="1"/>
              </p:cNvSpPr>
              <p:nvPr/>
            </p:nvSpPr>
            <p:spPr>
              <a:xfrm>
                <a:off x="5070940" y="5679181"/>
                <a:ext cx="3262110" cy="561542"/>
              </a:xfrm>
              <a:prstGeom prst="wedgeRectCallout">
                <a:avLst>
                  <a:gd name="adj1" fmla="val 55252"/>
                  <a:gd name="adj2" fmla="val -43005"/>
                </a:avLst>
              </a:prstGeom>
              <a:blipFill>
                <a:blip r:embed="rId9"/>
                <a:stretch>
                  <a:fillRect l="-1404" t="-12632" b="-21053"/>
                </a:stretch>
              </a:blipFill>
              <a:ln w="19050">
                <a:solidFill>
                  <a:schemeClr val="accent2"/>
                </a:solidFill>
              </a:ln>
            </p:spPr>
            <p:txBody>
              <a:bodyPr/>
              <a:lstStyle/>
              <a:p>
                <a:r>
                  <a:rPr lang="en-IN">
                    <a:noFill/>
                  </a:rPr>
                  <a:t> </a:t>
                </a:r>
              </a:p>
            </p:txBody>
          </p:sp>
        </mc:Fallback>
      </mc:AlternateContent>
      <p:sp>
        <p:nvSpPr>
          <p:cNvPr id="16" name="Speech Bubble: Rectangle 15">
            <a:extLst>
              <a:ext uri="{FF2B5EF4-FFF2-40B4-BE49-F238E27FC236}">
                <a16:creationId xmlns:a16="http://schemas.microsoft.com/office/drawing/2014/main" id="{D120AAAA-74BA-4956-8654-2BC77B6FDC8F}"/>
              </a:ext>
            </a:extLst>
          </p:cNvPr>
          <p:cNvSpPr/>
          <p:nvPr/>
        </p:nvSpPr>
        <p:spPr>
          <a:xfrm>
            <a:off x="8420955" y="6220171"/>
            <a:ext cx="3497001" cy="589482"/>
          </a:xfrm>
          <a:prstGeom prst="wedgeRectCallout">
            <a:avLst>
              <a:gd name="adj1" fmla="val 3347"/>
              <a:gd name="adj2" fmla="val -8159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Can set these based on intuition, cross-validation, or even learn them</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19E8160-1C7B-4829-86E5-D24E8D1D25F5}"/>
                  </a:ext>
                </a:extLst>
              </p:cNvPr>
              <p:cNvSpPr txBox="1"/>
              <p:nvPr/>
            </p:nvSpPr>
            <p:spPr>
              <a:xfrm>
                <a:off x="2793534" y="2370723"/>
                <a:ext cx="712143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i="1">
                          <a:latin typeface="Cambria Math" panose="02040503050406030204" pitchFamily="18" charset="0"/>
                        </a:rPr>
                        <m:t>𝑝</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e>
                        <m:e>
                          <m:r>
                            <a:rPr lang="en-IN" sz="2800" i="1">
                              <a:latin typeface="Cambria Math" panose="02040503050406030204" pitchFamily="18" charset="0"/>
                            </a:rPr>
                            <m:t>𝜃</m:t>
                          </m:r>
                        </m:e>
                      </m:d>
                      <m:r>
                        <a:rPr lang="en-IN" sz="2800">
                          <a:latin typeface="Cambria Math" panose="02040503050406030204" pitchFamily="18" charset="0"/>
                        </a:rPr>
                        <m:t>=</m:t>
                      </m:r>
                      <m:r>
                        <m:rPr>
                          <m:sty m:val="p"/>
                        </m:rPr>
                        <a:rPr lang="en-IN" sz="2800">
                          <a:latin typeface="Cambria Math" panose="02040503050406030204" pitchFamily="18" charset="0"/>
                        </a:rPr>
                        <m:t>Bernoulli</m:t>
                      </m:r>
                      <m:d>
                        <m:dPr>
                          <m:ctrlPr>
                            <a:rPr lang="en-IN" sz="2800" i="1">
                              <a:latin typeface="Cambria Math" panose="02040503050406030204" pitchFamily="18" charset="0"/>
                            </a:rPr>
                          </m:ctrlPr>
                        </m:dPr>
                        <m:e>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m:rPr>
                                  <m:sty m:val="p"/>
                                </m:rPr>
                                <a:rPr lang="en-IN" sz="2800">
                                  <a:latin typeface="Cambria Math" panose="02040503050406030204" pitchFamily="18" charset="0"/>
                                </a:rPr>
                                <m:t>n</m:t>
                              </m:r>
                            </m:sub>
                          </m:sSub>
                        </m:e>
                        <m:e>
                          <m:r>
                            <a:rPr lang="en-IN" sz="2800" i="1">
                              <a:latin typeface="Cambria Math" panose="02040503050406030204" pitchFamily="18" charset="0"/>
                            </a:rPr>
                            <m:t>𝜃</m:t>
                          </m:r>
                        </m:e>
                      </m:d>
                      <m:r>
                        <a:rPr lang="en-IN" sz="2800" i="1">
                          <a:latin typeface="Cambria Math" panose="02040503050406030204" pitchFamily="18" charset="0"/>
                        </a:rPr>
                        <m:t>= </m:t>
                      </m:r>
                      <m:sSup>
                        <m:sSupPr>
                          <m:ctrlPr>
                            <a:rPr lang="en-IN" sz="2800" i="1">
                              <a:latin typeface="Cambria Math" panose="02040503050406030204" pitchFamily="18" charset="0"/>
                            </a:rPr>
                          </m:ctrlPr>
                        </m:sSupPr>
                        <m:e>
                          <m:r>
                            <a:rPr lang="en-IN" sz="2800" i="1">
                              <a:latin typeface="Cambria Math" panose="02040503050406030204" pitchFamily="18" charset="0"/>
                            </a:rPr>
                            <m:t>𝜃</m:t>
                          </m:r>
                        </m:e>
                        <m:sup>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r>
                        <m:rPr>
                          <m:nor/>
                        </m:rPr>
                        <a:rPr lang="en-IN" sz="2800" dirty="0"/>
                        <m:t> </m:t>
                      </m:r>
                      <m:sSup>
                        <m:sSupPr>
                          <m:ctrlPr>
                            <a:rPr lang="en-IN" sz="2800" i="1">
                              <a:latin typeface="Cambria Math" panose="02040503050406030204" pitchFamily="18" charset="0"/>
                            </a:rPr>
                          </m:ctrlPr>
                        </m:sSupPr>
                        <m:e>
                          <m:r>
                            <a:rPr lang="en-IN" sz="2800" i="1">
                              <a:latin typeface="Cambria Math" panose="02040503050406030204" pitchFamily="18" charset="0"/>
                            </a:rPr>
                            <m:t>(1−</m:t>
                          </m:r>
                          <m:r>
                            <a:rPr lang="en-IN" sz="2800" i="1">
                              <a:latin typeface="Cambria Math" panose="02040503050406030204" pitchFamily="18" charset="0"/>
                            </a:rPr>
                            <m:t>𝜃</m:t>
                          </m:r>
                          <m:r>
                            <a:rPr lang="en-IN" sz="2800" i="1">
                              <a:latin typeface="Cambria Math" panose="02040503050406030204" pitchFamily="18" charset="0"/>
                            </a:rPr>
                            <m:t>)</m:t>
                          </m:r>
                        </m:e>
                        <m:sup>
                          <m:r>
                            <a:rPr lang="en-IN" sz="2800" i="1">
                              <a:latin typeface="Cambria Math" panose="02040503050406030204" pitchFamily="18" charset="0"/>
                            </a:rPr>
                            <m:t>1−</m:t>
                          </m:r>
                          <m:sSub>
                            <m:sSubPr>
                              <m:ctrlPr>
                                <a:rPr lang="en-IN" sz="2800" i="1">
                                  <a:latin typeface="Cambria Math" panose="02040503050406030204" pitchFamily="18" charset="0"/>
                                </a:rPr>
                              </m:ctrlPr>
                            </m:sSubPr>
                            <m:e>
                              <m:r>
                                <a:rPr lang="en-IN" sz="2800" i="1">
                                  <a:latin typeface="Cambria Math" panose="02040503050406030204" pitchFamily="18" charset="0"/>
                                </a:rPr>
                                <m:t>𝑦</m:t>
                              </m:r>
                            </m:e>
                            <m:sub>
                              <m:r>
                                <a:rPr lang="en-IN" sz="2800" i="1">
                                  <a:latin typeface="Cambria Math" panose="02040503050406030204" pitchFamily="18" charset="0"/>
                                </a:rPr>
                                <m:t>𝑛</m:t>
                              </m:r>
                            </m:sub>
                          </m:sSub>
                        </m:sup>
                      </m:sSup>
                    </m:oMath>
                  </m:oMathPara>
                </a14:m>
                <a:endParaRPr lang="en-IN" sz="2800" dirty="0"/>
              </a:p>
            </p:txBody>
          </p:sp>
        </mc:Choice>
        <mc:Fallback xmlns="">
          <p:sp>
            <p:nvSpPr>
              <p:cNvPr id="7" name="TextBox 6">
                <a:extLst>
                  <a:ext uri="{FF2B5EF4-FFF2-40B4-BE49-F238E27FC236}">
                    <a16:creationId xmlns:a16="http://schemas.microsoft.com/office/drawing/2014/main" id="{F19E8160-1C7B-4829-86E5-D24E8D1D25F5}"/>
                  </a:ext>
                </a:extLst>
              </p:cNvPr>
              <p:cNvSpPr txBox="1">
                <a:spLocks noRot="1" noChangeAspect="1" noMove="1" noResize="1" noEditPoints="1" noAdjustHandles="1" noChangeArrowheads="1" noChangeShapeType="1" noTextEdit="1"/>
              </p:cNvSpPr>
              <p:nvPr/>
            </p:nvSpPr>
            <p:spPr>
              <a:xfrm>
                <a:off x="2793534" y="2370723"/>
                <a:ext cx="7121437" cy="430887"/>
              </a:xfrm>
              <a:prstGeom prst="rect">
                <a:avLst/>
              </a:prstGeom>
              <a:blipFill>
                <a:blip r:embed="rId10"/>
                <a:stretch>
                  <a:fillRect/>
                </a:stretch>
              </a:blipFill>
            </p:spPr>
            <p:txBody>
              <a:bodyPr/>
              <a:lstStyle/>
              <a:p>
                <a:r>
                  <a:rPr lang="en-IN">
                    <a:noFill/>
                  </a:rPr>
                  <a:t> </a:t>
                </a:r>
              </a:p>
            </p:txBody>
          </p:sp>
        </mc:Fallback>
      </mc:AlternateContent>
    </p:spTree>
    <p:custDataLst>
      <p:tags r:id="rId1"/>
    </p:custDataLst>
    <p:extLst>
      <p:ext uri="{BB962C8B-B14F-4D97-AF65-F5344CB8AC3E}">
        <p14:creationId xmlns:p14="http://schemas.microsoft.com/office/powerpoint/2010/main" val="3917556016"/>
      </p:ext>
    </p:extLst>
  </p:cSld>
  <p:clrMapOvr>
    <a:masterClrMapping/>
  </p:clrMapOvr>
  <mc:AlternateContent xmlns:mc="http://schemas.openxmlformats.org/markup-compatibility/2006" xmlns:p14="http://schemas.microsoft.com/office/powerpoint/2010/main">
    <mc:Choice Requires="p14">
      <p:transition spd="slow" p14:dur="2000" advTm="224847"/>
    </mc:Choice>
    <mc:Fallback xmlns="">
      <p:transition spd="slow" advTm="2248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wipe(down)">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wipe(down)">
                                      <p:cBhvr>
                                        <p:cTn id="22" dur="500"/>
                                        <p:tgtEl>
                                          <p:spTgt spid="4">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down)">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wipe(down)">
                                      <p:cBhvr>
                                        <p:cTn id="32" dur="500"/>
                                        <p:tgtEl>
                                          <p:spTgt spid="10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down)">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wipe(down)">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wipe(down)">
                                      <p:cBhvr>
                                        <p:cTn id="47" dur="500"/>
                                        <p:tgtEl>
                                          <p:spTgt spid="1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down)">
                                      <p:cBhvr>
                                        <p:cTn id="52" dur="500"/>
                                        <p:tgtEl>
                                          <p:spTgt spid="16"/>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down)">
                                      <p:cBhvr>
                                        <p:cTn id="5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3" grpId="0" animBg="1"/>
      <p:bldP spid="14" grpId="0" animBg="1"/>
      <p:bldP spid="15" grpId="0" animBg="1"/>
      <p:bldP spid="16" grpId="0" animBg="1"/>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MAP Estimation: An Example (</a:t>
            </a:r>
            <a:r>
              <a:rPr lang="en-IN" dirty="0" err="1">
                <a:solidFill>
                  <a:schemeClr val="accent2">
                    <a:lumMod val="75000"/>
                  </a:schemeClr>
                </a:solidFill>
              </a:rPr>
              <a:t>Contd</a:t>
            </a:r>
            <a:r>
              <a:rPr lang="en-IN" dirty="0">
                <a:solidFill>
                  <a:schemeClr val="accent2">
                    <a:lumMod val="75000"/>
                  </a:schemeClr>
                </a:solidFill>
              </a:rPr>
              <a:t>)</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The log posterior for the coin-toss model is log-</a:t>
                </a:r>
                <a:r>
                  <a:rPr lang="en-GB" dirty="0" err="1">
                    <a:latin typeface="Abadi Extra Light" panose="020B0204020104020204" pitchFamily="34" charset="0"/>
                  </a:rPr>
                  <a:t>lik</a:t>
                </a:r>
                <a:r>
                  <a:rPr lang="en-GB" dirty="0">
                    <a:latin typeface="Abadi Extra Light" panose="020B0204020104020204" pitchFamily="34" charset="0"/>
                  </a:rPr>
                  <a:t> + log-prior</a:t>
                </a: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endParaRPr lang="en-GB" sz="2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Plugging in the expressions for Bernoulli and Beta and ignoring any terms that don’t depend on </a:t>
                </a:r>
                <a14:m>
                  <m:oMath xmlns:m="http://schemas.openxmlformats.org/officeDocument/2006/math">
                    <m:r>
                      <a:rPr lang="en-GB" i="1" dirty="0" smtClean="0">
                        <a:latin typeface="Cambria Math" panose="02040503050406030204" pitchFamily="18" charset="0"/>
                      </a:rPr>
                      <m:t>𝜃</m:t>
                    </m:r>
                  </m:oMath>
                </a14:m>
                <a:r>
                  <a:rPr lang="en-GB" dirty="0">
                    <a:latin typeface="Abadi Extra Light" panose="020B0204020104020204" pitchFamily="34" charset="0"/>
                  </a:rPr>
                  <a:t>, the log posterior simplifies to</a:t>
                </a:r>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GB" sz="400"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 Maximizing the above log post. (or min. of its negative) </a:t>
                </a:r>
                <a:r>
                  <a:rPr lang="en-GB" dirty="0" err="1">
                    <a:latin typeface="Abadi Extra Light" panose="020B0204020104020204" pitchFamily="34" charset="0"/>
                  </a:rPr>
                  <a:t>w.r.t.</a:t>
                </a:r>
                <a:r>
                  <a:rPr lang="en-GB" dirty="0">
                    <a:latin typeface="Abadi Extra Light" panose="020B0204020104020204" pitchFamily="34" charset="0"/>
                  </a:rPr>
                  <a:t> 𝜃 gives</a:t>
                </a:r>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7</a:t>
            </a:fld>
            <a:endParaRPr lang="en-IN" sz="2800" dirty="0">
              <a:solidFill>
                <a:schemeClr val="accent2">
                  <a:lumMod val="40000"/>
                  <a:lumOff val="60000"/>
                </a:schemeClr>
              </a:solidFill>
            </a:endParaRP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25CEC46-1C80-4513-BC5A-E5E755B5EDC0}"/>
                  </a:ext>
                </a:extLst>
              </p:cNvPr>
              <p:cNvSpPr txBox="1"/>
              <p:nvPr/>
            </p:nvSpPr>
            <p:spPr>
              <a:xfrm>
                <a:off x="3063403" y="1656825"/>
                <a:ext cx="5716180"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r>
                            <m:rPr>
                              <m:sty m:val="p"/>
                            </m:rPr>
                            <a:rPr lang="en-IN" sz="2400" i="1" smtClean="0">
                              <a:solidFill>
                                <a:srgbClr val="0000FF"/>
                              </a:solidFill>
                              <a:latin typeface="Cambria Math" panose="02040503050406030204" pitchFamily="18" charset="0"/>
                            </a:rPr>
                            <m:t>log</m:t>
                          </m:r>
                          <m:r>
                            <a:rPr lang="en-IN" sz="2400" i="1" smtClean="0">
                              <a:solidFill>
                                <a:srgbClr val="0000FF"/>
                              </a:solidFill>
                              <a:latin typeface="Cambria Math" panose="02040503050406030204" pitchFamily="18" charset="0"/>
                            </a:rPr>
                            <m:t> </m:t>
                          </m:r>
                          <m:r>
                            <a:rPr lang="en-IN" sz="2400" i="1" smtClean="0">
                              <a:solidFill>
                                <a:srgbClr val="0000FF"/>
                              </a:solidFill>
                              <a:latin typeface="Cambria Math" panose="02040503050406030204" pitchFamily="18" charset="0"/>
                            </a:rPr>
                            <m:t>𝑝</m:t>
                          </m:r>
                          <m:d>
                            <m:dPr>
                              <m:ctrlPr>
                                <a:rPr lang="en-IN" sz="2400" i="1">
                                  <a:solidFill>
                                    <a:srgbClr val="0000FF"/>
                                  </a:solidFill>
                                  <a:latin typeface="Cambria Math" panose="02040503050406030204" pitchFamily="18" charset="0"/>
                                </a:rPr>
                              </m:ctrlPr>
                            </m:dPr>
                            <m:e>
                              <m:sSub>
                                <m:sSubPr>
                                  <m:ctrlPr>
                                    <a:rPr lang="en-IN" sz="2400" i="1">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e>
                            <m:e>
                              <m:r>
                                <a:rPr lang="en-IN" sz="2400" i="1">
                                  <a:solidFill>
                                    <a:srgbClr val="0000FF"/>
                                  </a:solidFill>
                                  <a:latin typeface="Cambria Math" panose="02040503050406030204" pitchFamily="18" charset="0"/>
                                </a:rPr>
                                <m:t>𝜃</m:t>
                              </m:r>
                            </m:e>
                          </m:d>
                          <m:r>
                            <a:rPr lang="en-IN" sz="2400" i="1">
                              <a:latin typeface="Cambria Math" panose="02040503050406030204" pitchFamily="18" charset="0"/>
                            </a:rPr>
                            <m:t> </m:t>
                          </m:r>
                        </m:e>
                      </m:nary>
                      <m:r>
                        <a:rPr lang="en-IN" sz="2400" b="0" i="0" smtClean="0">
                          <a:latin typeface="Cambria Math" panose="02040503050406030204" pitchFamily="18" charset="0"/>
                        </a:rPr>
                        <m:t>+</m:t>
                      </m:r>
                      <m:r>
                        <m:rPr>
                          <m:sty m:val="p"/>
                        </m:rPr>
                        <a:rPr lang="en-IN" sz="2400" b="0" i="0" smtClean="0">
                          <a:solidFill>
                            <a:srgbClr val="00B050"/>
                          </a:solidFill>
                          <a:latin typeface="Cambria Math" panose="02040503050406030204" pitchFamily="18" charset="0"/>
                        </a:rPr>
                        <m:t>log</m:t>
                      </m:r>
                      <m:r>
                        <a:rPr lang="en-IN" sz="2400" b="0" i="0"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𝑝</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𝜃</m:t>
                          </m:r>
                        </m:e>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m:t>
                          </m:r>
                          <m:r>
                            <a:rPr lang="en-IN" sz="2400" b="0" i="1" smtClean="0">
                              <a:solidFill>
                                <a:srgbClr val="00B050"/>
                              </a:solidFill>
                              <a:latin typeface="Cambria Math" panose="02040503050406030204" pitchFamily="18" charset="0"/>
                            </a:rPr>
                            <m:t>𝛽</m:t>
                          </m:r>
                        </m:e>
                      </m:d>
                    </m:oMath>
                  </m:oMathPara>
                </a14:m>
                <a:endParaRPr lang="en-IN" sz="2400" dirty="0"/>
              </a:p>
            </p:txBody>
          </p:sp>
        </mc:Choice>
        <mc:Fallback xmlns="">
          <p:sp>
            <p:nvSpPr>
              <p:cNvPr id="3" name="TextBox 2">
                <a:extLst>
                  <a:ext uri="{FF2B5EF4-FFF2-40B4-BE49-F238E27FC236}">
                    <a16:creationId xmlns:a16="http://schemas.microsoft.com/office/drawing/2014/main" id="{A25CEC46-1C80-4513-BC5A-E5E755B5EDC0}"/>
                  </a:ext>
                </a:extLst>
              </p:cNvPr>
              <p:cNvSpPr txBox="1">
                <a:spLocks noRot="1" noChangeAspect="1" noMove="1" noResize="1" noEditPoints="1" noAdjustHandles="1" noChangeArrowheads="1" noChangeShapeType="1" noTextEdit="1"/>
              </p:cNvSpPr>
              <p:nvPr/>
            </p:nvSpPr>
            <p:spPr>
              <a:xfrm>
                <a:off x="3063403" y="1656825"/>
                <a:ext cx="5716180" cy="755913"/>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53392FF-BE79-4583-A345-980E83ABF655}"/>
                  </a:ext>
                </a:extLst>
              </p:cNvPr>
              <p:cNvSpPr txBox="1"/>
              <p:nvPr/>
            </p:nvSpPr>
            <p:spPr>
              <a:xfrm>
                <a:off x="667527" y="3373852"/>
                <a:ext cx="10856946" cy="75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400" b="0" i="1" smtClean="0">
                          <a:latin typeface="Cambria Math" panose="02040503050406030204" pitchFamily="18" charset="0"/>
                        </a:rPr>
                        <m:t>𝐿𝑃</m:t>
                      </m:r>
                      <m:d>
                        <m:dPr>
                          <m:ctrlPr>
                            <a:rPr lang="en-IN" sz="2400" b="0" i="1" smtClean="0">
                              <a:latin typeface="Cambria Math" panose="02040503050406030204" pitchFamily="18" charset="0"/>
                            </a:rPr>
                          </m:ctrlPr>
                        </m:dPr>
                        <m:e>
                          <m:r>
                            <a:rPr lang="en-IN" sz="2400" b="0" i="1" smtClean="0">
                              <a:latin typeface="Cambria Math" panose="02040503050406030204" pitchFamily="18" charset="0"/>
                            </a:rPr>
                            <m:t>𝜃</m:t>
                          </m:r>
                        </m:e>
                      </m:d>
                      <m:r>
                        <a:rPr lang="en-IN" sz="2400" b="0" i="1" smtClean="0">
                          <a:latin typeface="Cambria Math" panose="02040503050406030204" pitchFamily="18" charset="0"/>
                        </a:rPr>
                        <m:t>=</m:t>
                      </m:r>
                      <m:nary>
                        <m:naryPr>
                          <m:chr m:val="∑"/>
                          <m:limLoc m:val="subSup"/>
                          <m:ctrlPr>
                            <a:rPr lang="en-IN" sz="2400" i="1" smtClean="0">
                              <a:latin typeface="Cambria Math" panose="02040503050406030204" pitchFamily="18" charset="0"/>
                            </a:rPr>
                          </m:ctrlPr>
                        </m:naryPr>
                        <m:sub>
                          <m:r>
                            <m:rPr>
                              <m:brk m:alnAt="25"/>
                            </m:rPr>
                            <a:rPr lang="en-IN" sz="2400" i="1">
                              <a:latin typeface="Cambria Math" panose="02040503050406030204" pitchFamily="18" charset="0"/>
                            </a:rPr>
                            <m:t>𝑛</m:t>
                          </m:r>
                          <m:r>
                            <a:rPr lang="en-IN" sz="2400" i="1">
                              <a:latin typeface="Cambria Math" panose="02040503050406030204" pitchFamily="18" charset="0"/>
                            </a:rPr>
                            <m:t>=1</m:t>
                          </m:r>
                        </m:sub>
                        <m:sup>
                          <m:r>
                            <a:rPr lang="en-IN" sz="2400" i="1">
                              <a:latin typeface="Cambria Math" panose="02040503050406030204" pitchFamily="18" charset="0"/>
                            </a:rPr>
                            <m:t>𝑁</m:t>
                          </m:r>
                        </m:sup>
                        <m:e>
                          <m:d>
                            <m:dPr>
                              <m:begChr m:val="["/>
                              <m:ctrlPr>
                                <a:rPr lang="en-IN" sz="2400" i="1" smtClean="0">
                                  <a:solidFill>
                                    <a:srgbClr val="0000FF"/>
                                  </a:solidFill>
                                  <a:latin typeface="Cambria Math" panose="02040503050406030204" pitchFamily="18" charset="0"/>
                                </a:rPr>
                              </m:ctrlPr>
                            </m:dPr>
                            <m:e>
                              <m:sSub>
                                <m:sSubPr>
                                  <m:ctrlPr>
                                    <a:rPr lang="en-IN" sz="2400" i="1" smtClean="0">
                                      <a:solidFill>
                                        <a:srgbClr val="0000FF"/>
                                      </a:solidFill>
                                      <a:latin typeface="Cambria Math" panose="02040503050406030204" pitchFamily="18" charset="0"/>
                                    </a:rPr>
                                  </m:ctrlPr>
                                </m:sSubPr>
                                <m:e>
                                  <m:r>
                                    <a:rPr lang="en-IN" sz="2400" i="1">
                                      <a:solidFill>
                                        <a:srgbClr val="0000FF"/>
                                      </a:solidFill>
                                      <a:latin typeface="Cambria Math" panose="02040503050406030204" pitchFamily="18" charset="0"/>
                                    </a:rPr>
                                    <m:t>𝑦</m:t>
                                  </m:r>
                                </m:e>
                                <m:sub>
                                  <m:r>
                                    <a:rPr lang="en-IN" sz="2400" i="1">
                                      <a:solidFill>
                                        <a:srgbClr val="0000FF"/>
                                      </a:solidFill>
                                      <a:latin typeface="Cambria Math" panose="02040503050406030204" pitchFamily="18" charset="0"/>
                                    </a:rPr>
                                    <m:t>𝑛</m:t>
                                  </m:r>
                                </m:sub>
                              </m:sSub>
                              <m:r>
                                <m:rPr>
                                  <m:sty m:val="p"/>
                                </m:rPr>
                                <a:rPr lang="en-IN" sz="2400" i="1">
                                  <a:solidFill>
                                    <a:srgbClr val="0000FF"/>
                                  </a:solidFill>
                                  <a:latin typeface="Cambria Math" panose="02040503050406030204" pitchFamily="18" charset="0"/>
                                </a:rPr>
                                <m:t>log</m:t>
                              </m:r>
                              <m:r>
                                <m:rPr>
                                  <m:nor/>
                                </m:rPr>
                                <a:rPr lang="en-IN" sz="2400">
                                  <a:solidFill>
                                    <a:srgbClr val="0000FF"/>
                                  </a:solidFill>
                                  <a:latin typeface="Cambria Math" panose="02040503050406030204" pitchFamily="18" charset="0"/>
                                </a:rPr>
                                <m:t> </m:t>
                              </m:r>
                              <m:r>
                                <m:rPr>
                                  <m:sty m:val="p"/>
                                </m:rPr>
                                <a:rPr lang="en-IN" sz="2400" i="1">
                                  <a:solidFill>
                                    <a:srgbClr val="0000FF"/>
                                  </a:solidFill>
                                  <a:latin typeface="Cambria Math" panose="02040503050406030204" pitchFamily="18" charset="0"/>
                                </a:rPr>
                                <m:t>θ</m:t>
                              </m:r>
                              <m:r>
                                <a:rPr lang="en-IN" sz="2400" i="1">
                                  <a:solidFill>
                                    <a:srgbClr val="0000FF"/>
                                  </a:solidFill>
                                  <a:latin typeface="Cambria Math" panose="02040503050406030204" pitchFamily="18" charset="0"/>
                                </a:rPr>
                                <m:t>+</m:t>
                              </m:r>
                              <m:r>
                                <m:rPr>
                                  <m:nor/>
                                </m:rPr>
                                <a:rPr lang="en-IN" sz="2400" dirty="0">
                                  <a:solidFill>
                                    <a:srgbClr val="0000FF"/>
                                  </a:solidFill>
                                </a:rPr>
                                <m:t> (</m:t>
                              </m:r>
                              <m:r>
                                <a:rPr lang="en-IN" sz="2400" i="1" dirty="0">
                                  <a:solidFill>
                                    <a:srgbClr val="0000FF"/>
                                  </a:solidFill>
                                  <a:latin typeface="Cambria Math" panose="02040503050406030204" pitchFamily="18" charset="0"/>
                                </a:rPr>
                                <m:t>1−</m:t>
                              </m:r>
                              <m:sSub>
                                <m:sSubPr>
                                  <m:ctrlPr>
                                    <a:rPr lang="en-IN" sz="2400" i="1" dirty="0">
                                      <a:solidFill>
                                        <a:srgbClr val="0000FF"/>
                                      </a:solidFill>
                                      <a:latin typeface="Cambria Math" panose="02040503050406030204" pitchFamily="18" charset="0"/>
                                    </a:rPr>
                                  </m:ctrlPr>
                                </m:sSubPr>
                                <m:e>
                                  <m:r>
                                    <a:rPr lang="en-IN" sz="2400" i="1" dirty="0">
                                      <a:solidFill>
                                        <a:srgbClr val="0000FF"/>
                                      </a:solidFill>
                                      <a:latin typeface="Cambria Math" panose="02040503050406030204" pitchFamily="18" charset="0"/>
                                    </a:rPr>
                                    <m:t>𝑦</m:t>
                                  </m:r>
                                </m:e>
                                <m:sub>
                                  <m:r>
                                    <a:rPr lang="en-IN" sz="2400" i="1" dirty="0">
                                      <a:solidFill>
                                        <a:srgbClr val="0000FF"/>
                                      </a:solidFill>
                                      <a:latin typeface="Cambria Math" panose="02040503050406030204" pitchFamily="18" charset="0"/>
                                    </a:rPr>
                                    <m:t>𝑛</m:t>
                                  </m:r>
                                </m:sub>
                              </m:sSub>
                            </m:e>
                          </m:d>
                          <m:r>
                            <m:rPr>
                              <m:sty m:val="p"/>
                            </m:rPr>
                            <a:rPr lang="en-IN" sz="2400" b="0" i="0" dirty="0" smtClean="0">
                              <a:solidFill>
                                <a:srgbClr val="0000FF"/>
                              </a:solidFill>
                              <a:latin typeface="Cambria Math" panose="02040503050406030204" pitchFamily="18" charset="0"/>
                            </a:rPr>
                            <m:t>log</m:t>
                          </m:r>
                          <m:d>
                            <m:dPr>
                              <m:ctrlPr>
                                <a:rPr lang="en-IN" sz="2400" i="1" dirty="0">
                                  <a:solidFill>
                                    <a:srgbClr val="0000FF"/>
                                  </a:solidFill>
                                  <a:latin typeface="Cambria Math" panose="02040503050406030204" pitchFamily="18" charset="0"/>
                                </a:rPr>
                              </m:ctrlPr>
                            </m:dPr>
                            <m:e>
                              <m:r>
                                <a:rPr lang="en-IN" sz="2400" i="1" dirty="0">
                                  <a:solidFill>
                                    <a:srgbClr val="0000FF"/>
                                  </a:solidFill>
                                  <a:latin typeface="Cambria Math" panose="02040503050406030204" pitchFamily="18" charset="0"/>
                                </a:rPr>
                                <m:t>1−</m:t>
                              </m:r>
                              <m:r>
                                <a:rPr lang="en-IN" sz="2400" i="1" dirty="0">
                                  <a:solidFill>
                                    <a:srgbClr val="0000FF"/>
                                  </a:solidFill>
                                  <a:latin typeface="Cambria Math" panose="02040503050406030204" pitchFamily="18" charset="0"/>
                                </a:rPr>
                                <m:t>𝜃</m:t>
                              </m:r>
                            </m:e>
                          </m:d>
                          <m:r>
                            <a:rPr lang="en-IN" sz="2400" b="0" i="1" dirty="0" smtClean="0">
                              <a:solidFill>
                                <a:srgbClr val="0000FF"/>
                              </a:solidFill>
                              <a:latin typeface="Cambria Math" panose="02040503050406030204" pitchFamily="18" charset="0"/>
                            </a:rPr>
                            <m:t>]</m:t>
                          </m:r>
                          <m:r>
                            <a:rPr lang="en-IN" sz="2400" b="0" i="1" dirty="0" smtClean="0">
                              <a:solidFill>
                                <a:schemeClr val="tx1"/>
                              </a:solidFill>
                              <a:latin typeface="Cambria Math" panose="02040503050406030204" pitchFamily="18" charset="0"/>
                            </a:rPr>
                            <m:t>+</m:t>
                          </m:r>
                        </m:e>
                      </m:nary>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𝛼</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 </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d>
                        <m:dPr>
                          <m:ctrlPr>
                            <a:rPr lang="en-IN" sz="2400" b="0" i="1" smtClean="0">
                              <a:solidFill>
                                <a:srgbClr val="00B050"/>
                              </a:solidFill>
                              <a:latin typeface="Cambria Math" panose="02040503050406030204" pitchFamily="18" charset="0"/>
                            </a:rPr>
                          </m:ctrlPr>
                        </m:dPr>
                        <m:e>
                          <m:r>
                            <a:rPr lang="en-IN" sz="2400" b="0" i="1" smtClean="0">
                              <a:solidFill>
                                <a:srgbClr val="00B050"/>
                              </a:solidFill>
                              <a:latin typeface="Cambria Math" panose="02040503050406030204" pitchFamily="18" charset="0"/>
                            </a:rPr>
                            <m:t>𝛽</m:t>
                          </m:r>
                          <m:r>
                            <a:rPr lang="en-IN" sz="2400" b="0" i="1" smtClean="0">
                              <a:solidFill>
                                <a:srgbClr val="00B050"/>
                              </a:solidFill>
                              <a:latin typeface="Cambria Math" panose="02040503050406030204" pitchFamily="18" charset="0"/>
                            </a:rPr>
                            <m:t>−1</m:t>
                          </m:r>
                        </m:e>
                      </m:d>
                      <m:r>
                        <m:rPr>
                          <m:sty m:val="p"/>
                        </m:rPr>
                        <a:rPr lang="en-IN" sz="2400" b="0" i="1" smtClean="0">
                          <a:solidFill>
                            <a:srgbClr val="00B050"/>
                          </a:solidFill>
                          <a:latin typeface="Cambria Math" panose="02040503050406030204" pitchFamily="18" charset="0"/>
                        </a:rPr>
                        <m:t>log</m:t>
                      </m:r>
                      <m:r>
                        <a:rPr lang="en-IN" sz="2400" b="0" i="1" smtClean="0">
                          <a:solidFill>
                            <a:srgbClr val="00B050"/>
                          </a:solidFill>
                          <a:latin typeface="Cambria Math" panose="02040503050406030204" pitchFamily="18" charset="0"/>
                        </a:rPr>
                        <m:t>(1−</m:t>
                      </m:r>
                      <m:r>
                        <a:rPr lang="en-IN" sz="2400" b="0" i="1" smtClean="0">
                          <a:solidFill>
                            <a:srgbClr val="00B050"/>
                          </a:solidFill>
                          <a:latin typeface="Cambria Math" panose="02040503050406030204" pitchFamily="18" charset="0"/>
                        </a:rPr>
                        <m:t>𝜃</m:t>
                      </m:r>
                      <m:r>
                        <a:rPr lang="en-IN" sz="2400" b="0" i="1" smtClean="0">
                          <a:solidFill>
                            <a:srgbClr val="00B050"/>
                          </a:solidFill>
                          <a:latin typeface="Cambria Math" panose="02040503050406030204" pitchFamily="18" charset="0"/>
                        </a:rPr>
                        <m:t>)</m:t>
                      </m:r>
                    </m:oMath>
                  </m:oMathPara>
                </a14:m>
                <a:endParaRPr lang="en-IN" sz="2400" dirty="0"/>
              </a:p>
            </p:txBody>
          </p:sp>
        </mc:Choice>
        <mc:Fallback xmlns="">
          <p:sp>
            <p:nvSpPr>
              <p:cNvPr id="17" name="TextBox 16">
                <a:extLst>
                  <a:ext uri="{FF2B5EF4-FFF2-40B4-BE49-F238E27FC236}">
                    <a16:creationId xmlns:a16="http://schemas.microsoft.com/office/drawing/2014/main" id="{A53392FF-BE79-4583-A345-980E83ABF655}"/>
                  </a:ext>
                </a:extLst>
              </p:cNvPr>
              <p:cNvSpPr txBox="1">
                <a:spLocks noRot="1" noChangeAspect="1" noMove="1" noResize="1" noEditPoints="1" noAdjustHandles="1" noChangeArrowheads="1" noChangeShapeType="1" noTextEdit="1"/>
              </p:cNvSpPr>
              <p:nvPr/>
            </p:nvSpPr>
            <p:spPr>
              <a:xfrm>
                <a:off x="667527" y="3373852"/>
                <a:ext cx="10856946" cy="75591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4E039E-ABAF-4237-9919-E71B31D0ED76}"/>
                  </a:ext>
                </a:extLst>
              </p:cNvPr>
              <p:cNvSpPr txBox="1"/>
              <p:nvPr/>
            </p:nvSpPr>
            <p:spPr>
              <a:xfrm>
                <a:off x="4062341" y="4863539"/>
                <a:ext cx="3880549" cy="94372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𝜃</m:t>
                          </m:r>
                        </m:e>
                        <m:sub>
                          <m:r>
                            <a:rPr lang="en-IN" sz="2800" b="0" i="1" smtClean="0">
                              <a:latin typeface="Cambria Math" panose="02040503050406030204" pitchFamily="18" charset="0"/>
                            </a:rPr>
                            <m:t>𝑀𝐴𝑃</m:t>
                          </m:r>
                        </m:sub>
                      </m:sSub>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nary>
                            <m:naryPr>
                              <m:chr m:val="∑"/>
                              <m:limLoc m:val="subSup"/>
                              <m:ctrlPr>
                                <a:rPr lang="en-IN" sz="2800" b="0" i="1" smtClean="0">
                                  <a:latin typeface="Cambria Math" panose="02040503050406030204" pitchFamily="18" charset="0"/>
                                </a:rPr>
                              </m:ctrlPr>
                            </m:naryPr>
                            <m:sub>
                              <m:r>
                                <m:rPr>
                                  <m:brk m:alnAt="25"/>
                                </m:rPr>
                                <a:rPr lang="en-IN" sz="2800" b="0" i="1" smtClean="0">
                                  <a:latin typeface="Cambria Math" panose="02040503050406030204" pitchFamily="18" charset="0"/>
                                </a:rPr>
                                <m:t>𝑛</m:t>
                              </m:r>
                              <m:r>
                                <a:rPr lang="en-IN" sz="2800" b="0" i="1" smtClean="0">
                                  <a:latin typeface="Cambria Math" panose="02040503050406030204" pitchFamily="18" charset="0"/>
                                </a:rPr>
                                <m:t>=1</m:t>
                              </m:r>
                            </m:sub>
                            <m:sup>
                              <m:r>
                                <a:rPr lang="en-IN" sz="2800" b="0" i="1" smtClean="0">
                                  <a:latin typeface="Cambria Math" panose="02040503050406030204" pitchFamily="18" charset="0"/>
                                </a:rPr>
                                <m:t>𝑁</m:t>
                              </m:r>
                            </m:sup>
                            <m:e>
                              <m:sSub>
                                <m:sSubPr>
                                  <m:ctrlPr>
                                    <a:rPr lang="en-IN" sz="2800" b="0" i="1" smtClean="0">
                                      <a:latin typeface="Cambria Math" panose="02040503050406030204" pitchFamily="18" charset="0"/>
                                    </a:rPr>
                                  </m:ctrlPr>
                                </m:sSubPr>
                                <m:e>
                                  <m:r>
                                    <a:rPr lang="en-IN" sz="2800" b="0" i="1" smtClean="0">
                                      <a:latin typeface="Cambria Math" panose="02040503050406030204" pitchFamily="18" charset="0"/>
                                    </a:rPr>
                                    <m:t>𝑦</m:t>
                                  </m:r>
                                </m:e>
                                <m:sub>
                                  <m:r>
                                    <a:rPr lang="en-IN" sz="2800" b="0" i="1" smtClean="0">
                                      <a:latin typeface="Cambria Math" panose="02040503050406030204" pitchFamily="18" charset="0"/>
                                    </a:rPr>
                                    <m:t>𝑛</m:t>
                                  </m:r>
                                </m:sub>
                              </m:sSub>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−1</m:t>
                              </m:r>
                            </m:e>
                          </m:nary>
                        </m:num>
                        <m:den>
                          <m:r>
                            <a:rPr lang="en-IN" sz="2800" b="0" i="1" smtClean="0">
                              <a:latin typeface="Cambria Math" panose="02040503050406030204" pitchFamily="18" charset="0"/>
                            </a:rPr>
                            <m:t>𝑁</m:t>
                          </m:r>
                          <m:r>
                            <a:rPr lang="en-IN" sz="2800" b="0" i="1" smtClean="0">
                              <a:latin typeface="Cambria Math" panose="02040503050406030204" pitchFamily="18" charset="0"/>
                            </a:rPr>
                            <m:t>+</m:t>
                          </m:r>
                          <m:r>
                            <a:rPr lang="en-IN" sz="2800" b="0" i="1" smtClean="0">
                              <a:latin typeface="Cambria Math" panose="02040503050406030204" pitchFamily="18" charset="0"/>
                            </a:rPr>
                            <m:t>𝛼</m:t>
                          </m:r>
                          <m:r>
                            <a:rPr lang="en-IN" sz="2800" b="0" i="1" smtClean="0">
                              <a:latin typeface="Cambria Math" panose="02040503050406030204" pitchFamily="18" charset="0"/>
                            </a:rPr>
                            <m:t>+</m:t>
                          </m:r>
                          <m:r>
                            <a:rPr lang="en-IN" sz="2800" b="0" i="1" smtClean="0">
                              <a:latin typeface="Cambria Math" panose="02040503050406030204" pitchFamily="18" charset="0"/>
                            </a:rPr>
                            <m:t>𝛽</m:t>
                          </m:r>
                          <m:r>
                            <a:rPr lang="en-IN" sz="2800" b="0" i="1" smtClean="0">
                              <a:latin typeface="Cambria Math" panose="02040503050406030204" pitchFamily="18" charset="0"/>
                            </a:rPr>
                            <m:t>−2</m:t>
                          </m:r>
                        </m:den>
                      </m:f>
                    </m:oMath>
                  </m:oMathPara>
                </a14:m>
                <a:endParaRPr lang="en-IN" sz="2800" dirty="0"/>
              </a:p>
            </p:txBody>
          </p:sp>
        </mc:Choice>
        <mc:Fallback xmlns="">
          <p:sp>
            <p:nvSpPr>
              <p:cNvPr id="18" name="TextBox 17">
                <a:extLst>
                  <a:ext uri="{FF2B5EF4-FFF2-40B4-BE49-F238E27FC236}">
                    <a16:creationId xmlns:a16="http://schemas.microsoft.com/office/drawing/2014/main" id="{1C4E039E-ABAF-4237-9919-E71B31D0ED76}"/>
                  </a:ext>
                </a:extLst>
              </p:cNvPr>
              <p:cNvSpPr txBox="1">
                <a:spLocks noRot="1" noChangeAspect="1" noMove="1" noResize="1" noEditPoints="1" noAdjustHandles="1" noChangeArrowheads="1" noChangeShapeType="1" noTextEdit="1"/>
              </p:cNvSpPr>
              <p:nvPr/>
            </p:nvSpPr>
            <p:spPr>
              <a:xfrm>
                <a:off x="4062341" y="4863539"/>
                <a:ext cx="3880549" cy="94372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9" name="Speech Bubble: Rectangle 18">
                <a:extLst>
                  <a:ext uri="{FF2B5EF4-FFF2-40B4-BE49-F238E27FC236}">
                    <a16:creationId xmlns:a16="http://schemas.microsoft.com/office/drawing/2014/main" id="{C29BB91C-64B0-4347-9161-D37088A3B1B3}"/>
                  </a:ext>
                </a:extLst>
              </p:cNvPr>
              <p:cNvSpPr/>
              <p:nvPr/>
            </p:nvSpPr>
            <p:spPr>
              <a:xfrm>
                <a:off x="532738" y="4847499"/>
                <a:ext cx="3262110" cy="561542"/>
              </a:xfrm>
              <a:prstGeom prst="wedgeRectCallout">
                <a:avLst>
                  <a:gd name="adj1" fmla="val 58595"/>
                  <a:gd name="adj2" fmla="val 2422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Using</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gives us the same solution as MLE</a:t>
                </a:r>
              </a:p>
            </p:txBody>
          </p:sp>
        </mc:Choice>
        <mc:Fallback xmlns="">
          <p:sp>
            <p:nvSpPr>
              <p:cNvPr id="19" name="Speech Bubble: Rectangle 18">
                <a:extLst>
                  <a:ext uri="{FF2B5EF4-FFF2-40B4-BE49-F238E27FC236}">
                    <a16:creationId xmlns:a16="http://schemas.microsoft.com/office/drawing/2014/main" id="{C29BB91C-64B0-4347-9161-D37088A3B1B3}"/>
                  </a:ext>
                </a:extLst>
              </p:cNvPr>
              <p:cNvSpPr>
                <a:spLocks noRot="1" noChangeAspect="1" noMove="1" noResize="1" noEditPoints="1" noAdjustHandles="1" noChangeArrowheads="1" noChangeShapeType="1" noTextEdit="1"/>
              </p:cNvSpPr>
              <p:nvPr/>
            </p:nvSpPr>
            <p:spPr>
              <a:xfrm>
                <a:off x="532738" y="4847499"/>
                <a:ext cx="3262110" cy="561542"/>
              </a:xfrm>
              <a:prstGeom prst="wedgeRectCallout">
                <a:avLst>
                  <a:gd name="adj1" fmla="val 58595"/>
                  <a:gd name="adj2" fmla="val 24221"/>
                </a:avLst>
              </a:prstGeom>
              <a:blipFill>
                <a:blip r:embed="rId9"/>
                <a:stretch>
                  <a:fillRect l="-1186" t="-12632" b="-22105"/>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0" name="Speech Bubble: Rectangle 19">
                <a:extLst>
                  <a:ext uri="{FF2B5EF4-FFF2-40B4-BE49-F238E27FC236}">
                    <a16:creationId xmlns:a16="http://schemas.microsoft.com/office/drawing/2014/main" id="{64C598B8-0526-414C-B4E6-BA5E8A092FFA}"/>
                  </a:ext>
                </a:extLst>
              </p:cNvPr>
              <p:cNvSpPr/>
              <p:nvPr/>
            </p:nvSpPr>
            <p:spPr>
              <a:xfrm>
                <a:off x="511038" y="5561723"/>
                <a:ext cx="3551303" cy="1177489"/>
              </a:xfrm>
              <a:prstGeom prst="wedgeRectCallout">
                <a:avLst>
                  <a:gd name="adj1" fmla="val 36425"/>
                  <a:gd name="adj2" fmla="val -7486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Recall that</a:t>
                </a:r>
                <a:r>
                  <a:rPr lang="en-IN" dirty="0">
                    <a:solidFill>
                      <a:schemeClr val="tx1"/>
                    </a:solidFill>
                  </a:rPr>
                  <a:t> </a:t>
                </a:r>
                <a14:m>
                  <m:oMath xmlns:m="http://schemas.openxmlformats.org/officeDocument/2006/math">
                    <m:r>
                      <a:rPr lang="en-IN" i="1" dirty="0" smtClean="0">
                        <a:solidFill>
                          <a:schemeClr val="tx1"/>
                        </a:solidFill>
                        <a:latin typeface="Cambria Math" panose="02040503050406030204" pitchFamily="18" charset="0"/>
                      </a:rPr>
                      <m:t>𝛼</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and </a:t>
                </a:r>
                <a14:m>
                  <m:oMath xmlns:m="http://schemas.openxmlformats.org/officeDocument/2006/math">
                    <m:r>
                      <a:rPr lang="en-IN" i="1" dirty="0" smtClean="0">
                        <a:solidFill>
                          <a:schemeClr val="tx1"/>
                        </a:solidFill>
                        <a:latin typeface="Cambria Math" panose="02040503050406030204" pitchFamily="18" charset="0"/>
                      </a:rPr>
                      <m:t>𝛽</m:t>
                    </m:r>
                    <m:r>
                      <a:rPr lang="en-IN" b="0" i="1" dirty="0" smtClean="0">
                        <a:solidFill>
                          <a:schemeClr val="tx1"/>
                        </a:solidFill>
                        <a:latin typeface="Cambria Math" panose="02040503050406030204" pitchFamily="18" charset="0"/>
                      </a:rPr>
                      <m:t>=1</m:t>
                    </m:r>
                    <m:r>
                      <a:rPr lang="en-IN" i="1" dirty="0" smtClean="0">
                        <a:solidFill>
                          <a:schemeClr val="tx1"/>
                        </a:solidFill>
                        <a:latin typeface="Cambria Math" panose="02040503050406030204" pitchFamily="18" charset="0"/>
                      </a:rPr>
                      <m:t> </m:t>
                    </m:r>
                  </m:oMath>
                </a14:m>
                <a:r>
                  <a:rPr lang="en-IN" dirty="0">
                    <a:solidFill>
                      <a:schemeClr val="tx1"/>
                    </a:solidFill>
                    <a:latin typeface="Abadi Extra Light" panose="020B0204020104020204" pitchFamily="34" charset="0"/>
                  </a:rPr>
                  <a:t>for Beta distribution is in fact equivalent to a uniform prior (hence making MAP equivalent to MLE)</a:t>
                </a:r>
              </a:p>
            </p:txBody>
          </p:sp>
        </mc:Choice>
        <mc:Fallback xmlns="">
          <p:sp>
            <p:nvSpPr>
              <p:cNvPr id="20" name="Speech Bubble: Rectangle 19">
                <a:extLst>
                  <a:ext uri="{FF2B5EF4-FFF2-40B4-BE49-F238E27FC236}">
                    <a16:creationId xmlns:a16="http://schemas.microsoft.com/office/drawing/2014/main" id="{64C598B8-0526-414C-B4E6-BA5E8A092FFA}"/>
                  </a:ext>
                </a:extLst>
              </p:cNvPr>
              <p:cNvSpPr>
                <a:spLocks noRot="1" noChangeAspect="1" noMove="1" noResize="1" noEditPoints="1" noAdjustHandles="1" noChangeArrowheads="1" noChangeShapeType="1" noTextEdit="1"/>
              </p:cNvSpPr>
              <p:nvPr/>
            </p:nvSpPr>
            <p:spPr>
              <a:xfrm>
                <a:off x="511038" y="5561723"/>
                <a:ext cx="3551303" cy="1177489"/>
              </a:xfrm>
              <a:prstGeom prst="wedgeRectCallout">
                <a:avLst>
                  <a:gd name="adj1" fmla="val 36425"/>
                  <a:gd name="adj2" fmla="val -74864"/>
                </a:avLst>
              </a:prstGeom>
              <a:blipFill>
                <a:blip r:embed="rId10"/>
                <a:stretch>
                  <a:fillRect l="-1368" r="-1368" b="-5668"/>
                </a:stretch>
              </a:blipFill>
              <a:ln w="19050">
                <a:solidFill>
                  <a:schemeClr val="accent2"/>
                </a:solidFill>
              </a:ln>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 name="Speech Bubble: Rectangle 20">
                <a:extLst>
                  <a:ext uri="{FF2B5EF4-FFF2-40B4-BE49-F238E27FC236}">
                    <a16:creationId xmlns:a16="http://schemas.microsoft.com/office/drawing/2014/main" id="{39D7FEDA-1BB7-4030-996C-1AA32DDD420E}"/>
                  </a:ext>
                </a:extLst>
              </p:cNvPr>
              <p:cNvSpPr/>
              <p:nvPr/>
            </p:nvSpPr>
            <p:spPr>
              <a:xfrm>
                <a:off x="8727588" y="4593398"/>
                <a:ext cx="3199167" cy="1554516"/>
              </a:xfrm>
              <a:prstGeom prst="wedgeRectCallout">
                <a:avLst>
                  <a:gd name="adj1" fmla="val -74903"/>
                  <a:gd name="adj2" fmla="val -14392"/>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600" dirty="0">
                    <a:solidFill>
                      <a:schemeClr val="tx1"/>
                    </a:solidFill>
                    <a:latin typeface="Abadi Extra Light" panose="020B0204020104020204" pitchFamily="34" charset="0"/>
                  </a:rPr>
                  <a:t>Prior’s hyperparameters have an interesting interpretation. Can think of </a:t>
                </a:r>
                <a14:m>
                  <m:oMath xmlns:m="http://schemas.openxmlformats.org/officeDocument/2006/math">
                    <m:r>
                      <a:rPr lang="en-IN" sz="1600" i="1">
                        <a:solidFill>
                          <a:schemeClr val="tx1"/>
                        </a:solidFill>
                        <a:latin typeface="Cambria Math" panose="02040503050406030204" pitchFamily="18" charset="0"/>
                      </a:rPr>
                      <m:t>𝛼</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and </a:t>
                </a:r>
                <a14:m>
                  <m:oMath xmlns:m="http://schemas.openxmlformats.org/officeDocument/2006/math">
                    <m:r>
                      <a:rPr lang="en-IN" sz="1600" b="0" i="1" smtClean="0">
                        <a:solidFill>
                          <a:schemeClr val="tx1"/>
                        </a:solidFill>
                        <a:latin typeface="Cambria Math" panose="02040503050406030204" pitchFamily="18" charset="0"/>
                      </a:rPr>
                      <m:t>𝛽</m:t>
                    </m:r>
                    <m:r>
                      <a:rPr lang="en-IN" sz="1600" i="1">
                        <a:solidFill>
                          <a:schemeClr val="tx1"/>
                        </a:solidFill>
                        <a:latin typeface="Cambria Math" panose="02040503050406030204" pitchFamily="18" charset="0"/>
                      </a:rPr>
                      <m:t>−1</m:t>
                    </m:r>
                  </m:oMath>
                </a14:m>
                <a:r>
                  <a:rPr lang="en-IN" sz="1600" dirty="0">
                    <a:solidFill>
                      <a:schemeClr val="tx1"/>
                    </a:solidFill>
                    <a:latin typeface="Abadi Extra Light" panose="020B0204020104020204" pitchFamily="34" charset="0"/>
                  </a:rPr>
                  <a:t> as the number of heads and tails, respectively, before starting the coin-toss experiment (akin to “</a:t>
                </a:r>
                <a:r>
                  <a:rPr lang="en-IN" sz="1600" dirty="0">
                    <a:solidFill>
                      <a:srgbClr val="0000FF"/>
                    </a:solidFill>
                    <a:latin typeface="Abadi Extra Light" panose="020B0204020104020204" pitchFamily="34" charset="0"/>
                  </a:rPr>
                  <a:t>pseudo-observations</a:t>
                </a:r>
                <a:r>
                  <a:rPr lang="en-IN" sz="1600" dirty="0">
                    <a:solidFill>
                      <a:schemeClr val="tx1"/>
                    </a:solidFill>
                    <a:latin typeface="Abadi Extra Light" panose="020B0204020104020204" pitchFamily="34" charset="0"/>
                  </a:rPr>
                  <a:t>”)</a:t>
                </a:r>
              </a:p>
            </p:txBody>
          </p:sp>
        </mc:Choice>
        <mc:Fallback xmlns="">
          <p:sp>
            <p:nvSpPr>
              <p:cNvPr id="21" name="Speech Bubble: Rectangle 20">
                <a:extLst>
                  <a:ext uri="{FF2B5EF4-FFF2-40B4-BE49-F238E27FC236}">
                    <a16:creationId xmlns:a16="http://schemas.microsoft.com/office/drawing/2014/main" id="{39D7FEDA-1BB7-4030-996C-1AA32DDD420E}"/>
                  </a:ext>
                </a:extLst>
              </p:cNvPr>
              <p:cNvSpPr>
                <a:spLocks noRot="1" noChangeAspect="1" noMove="1" noResize="1" noEditPoints="1" noAdjustHandles="1" noChangeArrowheads="1" noChangeShapeType="1" noTextEdit="1"/>
              </p:cNvSpPr>
              <p:nvPr/>
            </p:nvSpPr>
            <p:spPr>
              <a:xfrm>
                <a:off x="8727588" y="4593398"/>
                <a:ext cx="3199167" cy="1554516"/>
              </a:xfrm>
              <a:prstGeom prst="wedgeRectCallout">
                <a:avLst>
                  <a:gd name="adj1" fmla="val -74903"/>
                  <a:gd name="adj2" fmla="val -14392"/>
                </a:avLst>
              </a:prstGeom>
              <a:blipFill>
                <a:blip r:embed="rId11"/>
                <a:stretch>
                  <a:fillRect t="-775" r="-1810" b="-4264"/>
                </a:stretch>
              </a:blipFill>
              <a:ln w="19050">
                <a:solidFill>
                  <a:schemeClr val="accent2"/>
                </a:solidFill>
              </a:ln>
            </p:spPr>
            <p:txBody>
              <a:bodyPr/>
              <a:lstStyle/>
              <a:p>
                <a:r>
                  <a:rPr lang="en-IN">
                    <a:noFill/>
                  </a:rPr>
                  <a:t> </a:t>
                </a:r>
              </a:p>
            </p:txBody>
          </p:sp>
        </mc:Fallback>
      </mc:AlternateContent>
      <p:sp>
        <p:nvSpPr>
          <p:cNvPr id="22" name="Speech Bubble: Rectangle 21">
            <a:extLst>
              <a:ext uri="{FF2B5EF4-FFF2-40B4-BE49-F238E27FC236}">
                <a16:creationId xmlns:a16="http://schemas.microsoft.com/office/drawing/2014/main" id="{D78B8C77-D761-4277-81F0-2F96846BA777}"/>
              </a:ext>
            </a:extLst>
          </p:cNvPr>
          <p:cNvSpPr/>
          <p:nvPr/>
        </p:nvSpPr>
        <p:spPr>
          <a:xfrm>
            <a:off x="5159229" y="5983299"/>
            <a:ext cx="3404939" cy="755913"/>
          </a:xfrm>
          <a:prstGeom prst="wedgeRectCallout">
            <a:avLst>
              <a:gd name="adj1" fmla="val 57520"/>
              <a:gd name="adj2" fmla="val -4785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200" dirty="0">
                <a:solidFill>
                  <a:schemeClr val="tx1"/>
                </a:solidFill>
                <a:latin typeface="Abadi Extra Light" panose="020B0204020104020204" pitchFamily="34" charset="0"/>
              </a:rPr>
              <a:t>Such interpretations of prior’s hyperparameters as being “pseudo-observations” exist for various other prior distributions as well (in particular, distributions belonging to </a:t>
            </a:r>
            <a:r>
              <a:rPr lang="en-IN" sz="1200" dirty="0">
                <a:solidFill>
                  <a:srgbClr val="0000FF"/>
                </a:solidFill>
                <a:latin typeface="Abadi Extra Light" panose="020B0204020104020204" pitchFamily="34" charset="0"/>
              </a:rPr>
              <a:t>“exponential family”</a:t>
            </a:r>
            <a:r>
              <a:rPr lang="en-IN" sz="1200" dirty="0">
                <a:solidFill>
                  <a:schemeClr val="tx1"/>
                </a:solidFill>
                <a:latin typeface="Abadi Extra Light" panose="020B0204020104020204" pitchFamily="34" charset="0"/>
              </a:rPr>
              <a:t> of distributions</a:t>
            </a:r>
          </a:p>
        </p:txBody>
      </p:sp>
    </p:spTree>
    <p:custDataLst>
      <p:tags r:id="rId1"/>
    </p:custDataLst>
    <p:extLst>
      <p:ext uri="{BB962C8B-B14F-4D97-AF65-F5344CB8AC3E}">
        <p14:creationId xmlns:p14="http://schemas.microsoft.com/office/powerpoint/2010/main" val="3565699408"/>
      </p:ext>
    </p:extLst>
  </p:cSld>
  <p:clrMapOvr>
    <a:masterClrMapping/>
  </p:clrMapOvr>
  <mc:AlternateContent xmlns:mc="http://schemas.openxmlformats.org/markup-compatibility/2006" xmlns:p14="http://schemas.microsoft.com/office/powerpoint/2010/main">
    <mc:Choice Requires="p14">
      <p:transition spd="slow" p14:dur="2000" advTm="309284"/>
    </mc:Choice>
    <mc:Fallback xmlns="">
      <p:transition spd="slow" advTm="3092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down)">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wipe(down)">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wipe(down)">
                                      <p:cBhvr>
                                        <p:cTn id="27" dur="500"/>
                                        <p:tgtEl>
                                          <p:spTgt spid="4">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wipe(down)">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down)">
                                      <p:cBhvr>
                                        <p:cTn id="37" dur="500"/>
                                        <p:tgtEl>
                                          <p:spTgt spid="2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2"/>
                                        </p:tgtEl>
                                        <p:attrNameLst>
                                          <p:attrName>style.visibility</p:attrName>
                                        </p:attrNameLst>
                                      </p:cBhvr>
                                      <p:to>
                                        <p:strVal val="visible"/>
                                      </p:to>
                                    </p:set>
                                    <p:animEffect transition="in" filter="wipe(down)">
                                      <p:cBhvr>
                                        <p:cTn id="42" dur="500"/>
                                        <p:tgtEl>
                                          <p:spTgt spid="2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Effect transition="in" filter="wipe(down)">
                                      <p:cBhvr>
                                        <p:cTn id="47" dur="500"/>
                                        <p:tgtEl>
                                          <p:spTgt spid="1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wipe(down)">
                                      <p:cBhvr>
                                        <p:cTn id="52"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7" grpId="0"/>
      <p:bldP spid="18" grpId="0"/>
      <p:bldP spid="19" grpId="0" animBg="1"/>
      <p:bldP spid="20" grpId="0" animBg="1"/>
      <p:bldP spid="21" grpId="0" animBg="1"/>
      <p:bldP spid="2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Fully Bayesian Inference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MLE/MAP only give us a point estimate of </a:t>
                </a:r>
                <a14:m>
                  <m:oMath xmlns:m="http://schemas.openxmlformats.org/officeDocument/2006/math">
                    <m:r>
                      <a:rPr lang="en-IN" b="0" i="1" smtClean="0">
                        <a:latin typeface="Cambria Math" panose="02040503050406030204" pitchFamily="18" charset="0"/>
                      </a:rPr>
                      <m:t>𝜃</m:t>
                    </m:r>
                  </m:oMath>
                </a14:m>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a:buFont typeface="Wingdings" panose="05000000000000000000" pitchFamily="2" charset="2"/>
                  <a:buChar char="§"/>
                </a:pPr>
                <a:r>
                  <a:rPr lang="en-GB" dirty="0">
                    <a:latin typeface="Abadi Extra Light" panose="020B0204020104020204" pitchFamily="34" charset="0"/>
                  </a:rPr>
                  <a:t>If we want more than just a point estimate, we can compute the full posterior</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8</a:t>
            </a:fld>
            <a:endParaRPr lang="en-IN" sz="2800" dirty="0">
              <a:solidFill>
                <a:schemeClr val="accent2">
                  <a:lumMod val="40000"/>
                  <a:lumOff val="60000"/>
                </a:schemeClr>
              </a:solidFill>
            </a:endParaRPr>
          </a:p>
        </p:txBody>
      </p:sp>
      <p:pic>
        <p:nvPicPr>
          <p:cNvPr id="2050" name="Picture 2">
            <a:extLst>
              <a:ext uri="{FF2B5EF4-FFF2-40B4-BE49-F238E27FC236}">
                <a16:creationId xmlns:a16="http://schemas.microsoft.com/office/drawing/2014/main" id="{22DE1A9B-EA51-4973-8EDC-2A77154CC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67070" y="1866796"/>
            <a:ext cx="3174338" cy="255516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a:extLst>
              <a:ext uri="{FF2B5EF4-FFF2-40B4-BE49-F238E27FC236}">
                <a16:creationId xmlns:a16="http://schemas.microsoft.com/office/drawing/2014/main" id="{8E3F3951-E0BC-4459-B5AE-2E4C7A4A3A35}"/>
              </a:ext>
            </a:extLst>
          </p:cNvPr>
          <p:cNvPicPr>
            <a:picLocks noChangeAspect="1"/>
          </p:cNvPicPr>
          <p:nvPr/>
        </p:nvPicPr>
        <p:blipFill>
          <a:blip r:embed="rId7"/>
          <a:stretch>
            <a:fillRect/>
          </a:stretch>
        </p:blipFill>
        <p:spPr>
          <a:xfrm>
            <a:off x="11043982" y="1569096"/>
            <a:ext cx="1004822" cy="965223"/>
          </a:xfrm>
          <a:prstGeom prst="rect">
            <a:avLst/>
          </a:prstGeom>
        </p:spPr>
      </p:pic>
      <p:sp>
        <p:nvSpPr>
          <p:cNvPr id="15" name="Speech Bubble: Rectangle 14">
            <a:extLst>
              <a:ext uri="{FF2B5EF4-FFF2-40B4-BE49-F238E27FC236}">
                <a16:creationId xmlns:a16="http://schemas.microsoft.com/office/drawing/2014/main" id="{1081D7AD-F077-4283-9A92-D1B426A41C3D}"/>
              </a:ext>
            </a:extLst>
          </p:cNvPr>
          <p:cNvSpPr/>
          <p:nvPr/>
        </p:nvSpPr>
        <p:spPr>
          <a:xfrm>
            <a:off x="7104460" y="1469038"/>
            <a:ext cx="3583709" cy="1726821"/>
          </a:xfrm>
          <a:prstGeom prst="wedgeRectCallout">
            <a:avLst>
              <a:gd name="adj1" fmla="val 67651"/>
              <a:gd name="adj2" fmla="val -14584"/>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Interesting fact to keep in mind: Note that the use of the prior is making the MLE solution move towards the prior (MAP solution is kind of a “compromise between MLE solution of the mode of the prior) </a:t>
            </a:r>
            <a:r>
              <a:rPr lang="en-IN" dirty="0">
                <a:solidFill>
                  <a:schemeClr val="tx1"/>
                </a:solidFill>
                <a:latin typeface="Abadi Extra Light" panose="020B0204020104020204" pitchFamily="34" charset="0"/>
                <a:sym typeface="Wingdings" panose="05000000000000000000" pitchFamily="2" charset="2"/>
              </a:rPr>
              <a:t></a:t>
            </a:r>
            <a:endParaRPr lang="en-IN" dirty="0">
              <a:solidFill>
                <a:schemeClr val="tx1"/>
              </a:solidFill>
              <a:latin typeface="Abadi Extra Light" panose="020B0204020104020204" pitchFamily="34" charset="0"/>
            </a:endParaRP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A49A0F46-AA8E-4DD6-9294-FC081C192846}"/>
                  </a:ext>
                </a:extLst>
              </p:cNvPr>
              <p:cNvSpPr txBox="1"/>
              <p:nvPr/>
            </p:nvSpPr>
            <p:spPr>
              <a:xfrm>
                <a:off x="4051548" y="5179988"/>
                <a:ext cx="3413948" cy="91262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e>
                          <m:r>
                            <a:rPr lang="en-IN" sz="2800" b="1" i="1" smtClean="0">
                              <a:latin typeface="Cambria Math" panose="02040503050406030204" pitchFamily="18" charset="0"/>
                            </a:rPr>
                            <m:t>𝒚</m:t>
                          </m:r>
                        </m:e>
                      </m:d>
                      <m:r>
                        <a:rPr lang="en-IN" sz="2800" b="0" i="1" smtClean="0">
                          <a:latin typeface="Cambria Math" panose="02040503050406030204" pitchFamily="18" charset="0"/>
                        </a:rPr>
                        <m:t>= </m:t>
                      </m:r>
                      <m:f>
                        <m:fPr>
                          <m:ctrlPr>
                            <a:rPr lang="en-IN" sz="2800" b="0" i="1" smtClean="0">
                              <a:latin typeface="Cambria Math" panose="02040503050406030204" pitchFamily="18" charset="0"/>
                            </a:rPr>
                          </m:ctrlPr>
                        </m:fPr>
                        <m:num>
                          <m:r>
                            <a:rPr lang="en-IN" sz="2800" b="0" i="1" smtClean="0">
                              <a:latin typeface="Cambria Math" panose="02040503050406030204" pitchFamily="18" charset="0"/>
                            </a:rPr>
                            <m:t>𝑝</m:t>
                          </m:r>
                          <m:d>
                            <m:dPr>
                              <m:ctrlPr>
                                <a:rPr lang="en-IN" sz="2800" b="0" i="1" smtClean="0">
                                  <a:latin typeface="Cambria Math" panose="02040503050406030204" pitchFamily="18" charset="0"/>
                                </a:rPr>
                              </m:ctrlPr>
                            </m:dPr>
                            <m:e>
                              <m:r>
                                <a:rPr lang="en-IN" sz="2800" b="0" i="1" smtClean="0">
                                  <a:latin typeface="Cambria Math" panose="02040503050406030204" pitchFamily="18" charset="0"/>
                                </a:rPr>
                                <m:t>𝜃</m:t>
                              </m:r>
                            </m:e>
                          </m:d>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r>
                            <a:rPr lang="en-IN" sz="2800" b="0" i="1" smtClean="0">
                              <a:latin typeface="Cambria Math" panose="02040503050406030204" pitchFamily="18" charset="0"/>
                            </a:rPr>
                            <m:t>𝜃</m:t>
                          </m:r>
                          <m:r>
                            <a:rPr lang="en-IN" sz="2800" b="0" i="1" smtClean="0">
                              <a:latin typeface="Cambria Math" panose="02040503050406030204" pitchFamily="18" charset="0"/>
                            </a:rPr>
                            <m:t>)</m:t>
                          </m:r>
                        </m:num>
                        <m:den>
                          <m:r>
                            <a:rPr lang="en-IN" sz="2800" b="0" i="1" smtClean="0">
                              <a:latin typeface="Cambria Math" panose="02040503050406030204" pitchFamily="18" charset="0"/>
                            </a:rPr>
                            <m:t>𝑝</m:t>
                          </m:r>
                          <m:r>
                            <a:rPr lang="en-IN" sz="2800" b="0" i="1" smtClean="0">
                              <a:latin typeface="Cambria Math" panose="02040503050406030204" pitchFamily="18" charset="0"/>
                            </a:rPr>
                            <m:t>(</m:t>
                          </m:r>
                          <m:r>
                            <a:rPr lang="en-IN" sz="2800" b="1" i="1" smtClean="0">
                              <a:latin typeface="Cambria Math" panose="02040503050406030204" pitchFamily="18" charset="0"/>
                            </a:rPr>
                            <m:t>𝒚</m:t>
                          </m:r>
                          <m:r>
                            <a:rPr lang="en-IN" sz="2800" b="0" i="1" smtClean="0">
                              <a:latin typeface="Cambria Math" panose="02040503050406030204" pitchFamily="18" charset="0"/>
                            </a:rPr>
                            <m:t>)</m:t>
                          </m:r>
                        </m:den>
                      </m:f>
                    </m:oMath>
                  </m:oMathPara>
                </a14:m>
                <a:endParaRPr lang="en-IN" sz="2800" dirty="0"/>
              </a:p>
            </p:txBody>
          </p:sp>
        </mc:Choice>
        <mc:Fallback xmlns="">
          <p:sp>
            <p:nvSpPr>
              <p:cNvPr id="16" name="TextBox 15">
                <a:extLst>
                  <a:ext uri="{FF2B5EF4-FFF2-40B4-BE49-F238E27FC236}">
                    <a16:creationId xmlns:a16="http://schemas.microsoft.com/office/drawing/2014/main" id="{A49A0F46-AA8E-4DD6-9294-FC081C192846}"/>
                  </a:ext>
                </a:extLst>
              </p:cNvPr>
              <p:cNvSpPr txBox="1">
                <a:spLocks noRot="1" noChangeAspect="1" noMove="1" noResize="1" noEditPoints="1" noAdjustHandles="1" noChangeArrowheads="1" noChangeShapeType="1" noTextEdit="1"/>
              </p:cNvSpPr>
              <p:nvPr/>
            </p:nvSpPr>
            <p:spPr>
              <a:xfrm>
                <a:off x="4051548" y="5179988"/>
                <a:ext cx="3413948" cy="912622"/>
              </a:xfrm>
              <a:prstGeom prst="rect">
                <a:avLst/>
              </a:prstGeom>
              <a:blipFill>
                <a:blip r:embed="rId8"/>
                <a:stretch>
                  <a:fillRect/>
                </a:stretch>
              </a:blipFill>
            </p:spPr>
            <p:txBody>
              <a:bodyPr/>
              <a:lstStyle/>
              <a:p>
                <a:r>
                  <a:rPr lang="en-IN">
                    <a:noFill/>
                  </a:rPr>
                  <a:t> </a:t>
                </a:r>
              </a:p>
            </p:txBody>
          </p:sp>
        </mc:Fallback>
      </mc:AlternateContent>
      <p:sp>
        <p:nvSpPr>
          <p:cNvPr id="23" name="Speech Bubble: Rectangle 22">
            <a:extLst>
              <a:ext uri="{FF2B5EF4-FFF2-40B4-BE49-F238E27FC236}">
                <a16:creationId xmlns:a16="http://schemas.microsoft.com/office/drawing/2014/main" id="{90DA50D5-2D27-4289-8769-0C1E4CC4FDDE}"/>
              </a:ext>
            </a:extLst>
          </p:cNvPr>
          <p:cNvSpPr/>
          <p:nvPr/>
        </p:nvSpPr>
        <p:spPr>
          <a:xfrm>
            <a:off x="8896315" y="4062063"/>
            <a:ext cx="2427615" cy="529456"/>
          </a:xfrm>
          <a:prstGeom prst="wedgeRectCallout">
            <a:avLst>
              <a:gd name="adj1" fmla="val 1179"/>
              <a:gd name="adj2" fmla="val 8761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Fully Bayesian inference</a:t>
            </a:r>
          </a:p>
        </p:txBody>
      </p:sp>
      <p:sp>
        <p:nvSpPr>
          <p:cNvPr id="24" name="Speech Bubble: Rectangle 23">
            <a:extLst>
              <a:ext uri="{FF2B5EF4-FFF2-40B4-BE49-F238E27FC236}">
                <a16:creationId xmlns:a16="http://schemas.microsoft.com/office/drawing/2014/main" id="{19998425-7292-4FB2-B7AD-28C40F3FDF07}"/>
              </a:ext>
            </a:extLst>
          </p:cNvPr>
          <p:cNvSpPr/>
          <p:nvPr/>
        </p:nvSpPr>
        <p:spPr>
          <a:xfrm>
            <a:off x="265245" y="5166154"/>
            <a:ext cx="3413948" cy="1654669"/>
          </a:xfrm>
          <a:prstGeom prst="wedgeRectCallout">
            <a:avLst>
              <a:gd name="adj1" fmla="val 60432"/>
              <a:gd name="adj2" fmla="val -1353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Computable analytically only when the prior likelihood are “friends” with each other (i.e., they form a </a:t>
            </a:r>
            <a:r>
              <a:rPr lang="en-IN" dirty="0">
                <a:solidFill>
                  <a:srgbClr val="0000FF"/>
                </a:solidFill>
                <a:latin typeface="Abadi Extra Light" panose="020B0204020104020204" pitchFamily="34" charset="0"/>
              </a:rPr>
              <a:t>conjugate pair </a:t>
            </a:r>
            <a:r>
              <a:rPr lang="en-IN" dirty="0">
                <a:solidFill>
                  <a:schemeClr val="tx1"/>
                </a:solidFill>
                <a:latin typeface="Abadi Extra Light" panose="020B0204020104020204" pitchFamily="34" charset="0"/>
              </a:rPr>
              <a:t>of distributions (distributions from </a:t>
            </a:r>
            <a:r>
              <a:rPr lang="en-IN" dirty="0">
                <a:solidFill>
                  <a:srgbClr val="0000FF"/>
                </a:solidFill>
                <a:latin typeface="Abadi Extra Light" panose="020B0204020104020204" pitchFamily="34" charset="0"/>
              </a:rPr>
              <a:t>exponential family</a:t>
            </a:r>
            <a:r>
              <a:rPr lang="en-IN" dirty="0">
                <a:solidFill>
                  <a:schemeClr val="tx1"/>
                </a:solidFill>
                <a:latin typeface="Abadi Extra Light" panose="020B0204020104020204" pitchFamily="34" charset="0"/>
              </a:rPr>
              <a:t> have conjugate priors</a:t>
            </a:r>
          </a:p>
        </p:txBody>
      </p:sp>
      <p:sp>
        <p:nvSpPr>
          <p:cNvPr id="26" name="Speech Bubble: Rectangle 25">
            <a:extLst>
              <a:ext uri="{FF2B5EF4-FFF2-40B4-BE49-F238E27FC236}">
                <a16:creationId xmlns:a16="http://schemas.microsoft.com/office/drawing/2014/main" id="{4BC3DAA0-2E70-4623-A524-B4B5D87E9390}"/>
              </a:ext>
            </a:extLst>
          </p:cNvPr>
          <p:cNvSpPr/>
          <p:nvPr/>
        </p:nvSpPr>
        <p:spPr>
          <a:xfrm>
            <a:off x="8128166" y="5265918"/>
            <a:ext cx="3698175" cy="1455143"/>
          </a:xfrm>
          <a:prstGeom prst="wedgeRectCallout">
            <a:avLst>
              <a:gd name="adj1" fmla="val -65789"/>
              <a:gd name="adj2" fmla="val -16971"/>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In other cases, the posterior needs to be approximated (will see 1-2 such cases in this course; more detailed treatment in the advanced course on probabilistic modeling and inference)</a:t>
            </a:r>
          </a:p>
        </p:txBody>
      </p:sp>
      <p:sp>
        <p:nvSpPr>
          <p:cNvPr id="29" name="Speech Bubble: Rectangle 28">
            <a:extLst>
              <a:ext uri="{FF2B5EF4-FFF2-40B4-BE49-F238E27FC236}">
                <a16:creationId xmlns:a16="http://schemas.microsoft.com/office/drawing/2014/main" id="{DF64CDD9-020B-4FFD-92CE-6B845BD49E16}"/>
              </a:ext>
            </a:extLst>
          </p:cNvPr>
          <p:cNvSpPr/>
          <p:nvPr/>
        </p:nvSpPr>
        <p:spPr>
          <a:xfrm>
            <a:off x="4040431" y="6225115"/>
            <a:ext cx="3908213" cy="529456"/>
          </a:xfrm>
          <a:prstGeom prst="wedgeRectCallout">
            <a:avLst>
              <a:gd name="adj1" fmla="val -63701"/>
              <a:gd name="adj2" fmla="val -22285"/>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An example: Bernoulli and Beta are conjugate. Will see some more such pairs</a:t>
            </a:r>
          </a:p>
        </p:txBody>
      </p:sp>
      <p:sp>
        <p:nvSpPr>
          <p:cNvPr id="30" name="Speech Bubble: Rectangle 29">
            <a:extLst>
              <a:ext uri="{FF2B5EF4-FFF2-40B4-BE49-F238E27FC236}">
                <a16:creationId xmlns:a16="http://schemas.microsoft.com/office/drawing/2014/main" id="{250CB975-A29D-43E2-AAA2-63A0E46F2454}"/>
              </a:ext>
            </a:extLst>
          </p:cNvPr>
          <p:cNvSpPr/>
          <p:nvPr/>
        </p:nvSpPr>
        <p:spPr>
          <a:xfrm>
            <a:off x="620028" y="1735373"/>
            <a:ext cx="2427615" cy="2856146"/>
          </a:xfrm>
          <a:prstGeom prst="wedgeRectCallout">
            <a:avLst>
              <a:gd name="adj1" fmla="val 80507"/>
              <a:gd name="adj2" fmla="val -1608"/>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1"/>
                </a:solidFill>
                <a:latin typeface="Abadi Extra Light" panose="020B0204020104020204" pitchFamily="34" charset="0"/>
              </a:rPr>
              <a:t>MAP estimate is more robust than MLE (due to the regularization effect) but the estimate of uncertainty is missing in both approaches – both just return a single “optimal” solution by solving an optimization problem</a:t>
            </a:r>
          </a:p>
        </p:txBody>
      </p:sp>
    </p:spTree>
    <p:custDataLst>
      <p:tags r:id="rId1"/>
    </p:custDataLst>
    <p:extLst>
      <p:ext uri="{BB962C8B-B14F-4D97-AF65-F5344CB8AC3E}">
        <p14:creationId xmlns:p14="http://schemas.microsoft.com/office/powerpoint/2010/main" val="2978979184"/>
      </p:ext>
    </p:extLst>
  </p:cSld>
  <p:clrMapOvr>
    <a:masterClrMapping/>
  </p:clrMapOvr>
  <mc:AlternateContent xmlns:mc="http://schemas.openxmlformats.org/markup-compatibility/2006" xmlns:p14="http://schemas.microsoft.com/office/powerpoint/2010/main">
    <mc:Choice Requires="p14">
      <p:transition spd="slow" p14:dur="2000" advTm="362046"/>
    </mc:Choice>
    <mc:Fallback xmlns="">
      <p:transition spd="slow" advTm="36204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2050"/>
                                        </p:tgtEl>
                                        <p:attrNameLst>
                                          <p:attrName>style.visibility</p:attrName>
                                        </p:attrNameLst>
                                      </p:cBhvr>
                                      <p:to>
                                        <p:strVal val="visible"/>
                                      </p:to>
                                    </p:set>
                                    <p:animEffect transition="in" filter="wipe(down)">
                                      <p:cBhvr>
                                        <p:cTn id="12" dur="500"/>
                                        <p:tgtEl>
                                          <p:spTgt spid="205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500"/>
                                        <p:tgtEl>
                                          <p:spTgt spid="14"/>
                                        </p:tgtEl>
                                      </p:cBhvr>
                                    </p:animEffect>
                                  </p:childTnLst>
                                </p:cTn>
                              </p:par>
                              <p:par>
                                <p:cTn id="18" presetID="22" presetClass="entr" presetSubtype="4" fill="hold" grpId="0"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down)">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ipe(down)">
                                      <p:cBhvr>
                                        <p:cTn id="25" dur="500"/>
                                        <p:tgtEl>
                                          <p:spTgt spid="3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wipe(down)">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animEffect transition="in" filter="wipe(down)">
                                      <p:cBhvr>
                                        <p:cTn id="35" dur="500"/>
                                        <p:tgtEl>
                                          <p:spTgt spid="2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wipe(down)">
                                      <p:cBhvr>
                                        <p:cTn id="40" dur="500"/>
                                        <p:tgtEl>
                                          <p:spTgt spid="16"/>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animEffect transition="in" filter="wipe(down)">
                                      <p:cBhvr>
                                        <p:cTn id="45" dur="500"/>
                                        <p:tgtEl>
                                          <p:spTgt spid="2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4" fill="hold" grpId="0" nodeType="clickEffect">
                                  <p:stCondLst>
                                    <p:cond delay="0"/>
                                  </p:stCondLst>
                                  <p:childTnLst>
                                    <p:set>
                                      <p:cBhvr>
                                        <p:cTn id="49" dur="1" fill="hold">
                                          <p:stCondLst>
                                            <p:cond delay="0"/>
                                          </p:stCondLst>
                                        </p:cTn>
                                        <p:tgtEl>
                                          <p:spTgt spid="29"/>
                                        </p:tgtEl>
                                        <p:attrNameLst>
                                          <p:attrName>style.visibility</p:attrName>
                                        </p:attrNameLst>
                                      </p:cBhvr>
                                      <p:to>
                                        <p:strVal val="visible"/>
                                      </p:to>
                                    </p:set>
                                    <p:animEffect transition="in" filter="wipe(down)">
                                      <p:cBhvr>
                                        <p:cTn id="50" dur="500"/>
                                        <p:tgtEl>
                                          <p:spTgt spid="29"/>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4"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wipe(down)">
                                      <p:cBhvr>
                                        <p:cTn id="5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p:bldP spid="23" grpId="0" animBg="1"/>
      <p:bldP spid="24" grpId="0" animBg="1"/>
      <p:bldP spid="26" grpId="0" animBg="1"/>
      <p:bldP spid="29" grpId="0" animBg="1"/>
      <p:bldP spid="3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57946-FC7F-477C-9867-0ED704A858E1}"/>
              </a:ext>
            </a:extLst>
          </p:cNvPr>
          <p:cNvSpPr>
            <a:spLocks noGrp="1"/>
          </p:cNvSpPr>
          <p:nvPr>
            <p:ph type="title"/>
          </p:nvPr>
        </p:nvSpPr>
        <p:spPr>
          <a:xfrm>
            <a:off x="265245" y="169682"/>
            <a:ext cx="11740617" cy="821500"/>
          </a:xfrm>
        </p:spPr>
        <p:txBody>
          <a:bodyPr>
            <a:normAutofit/>
          </a:bodyPr>
          <a:lstStyle/>
          <a:p>
            <a:r>
              <a:rPr lang="en-IN" dirty="0">
                <a:solidFill>
                  <a:schemeClr val="accent2">
                    <a:lumMod val="75000"/>
                  </a:schemeClr>
                </a:solidFill>
              </a:rPr>
              <a:t>“Online” Nature of Bayesian Inference</a:t>
            </a:r>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314819C9-D576-44D5-A1AF-875A21D5EF79}"/>
                  </a:ext>
                </a:extLst>
              </p:cNvPr>
              <p:cNvSpPr>
                <a:spLocks noGrp="1"/>
              </p:cNvSpPr>
              <p:nvPr>
                <p:ph idx="1"/>
              </p:nvPr>
            </p:nvSpPr>
            <p:spPr>
              <a:xfrm>
                <a:off x="265245" y="1130786"/>
                <a:ext cx="11740617" cy="5557532"/>
              </a:xfrm>
            </p:spPr>
            <p:txBody>
              <a:bodyPr>
                <a:noAutofit/>
              </a:bodyPr>
              <a:lstStyle/>
              <a:p>
                <a:pPr>
                  <a:buFont typeface="Wingdings" panose="05000000000000000000" pitchFamily="2" charset="2"/>
                  <a:buChar char="§"/>
                </a:pPr>
                <a:r>
                  <a:rPr lang="en-GB" dirty="0">
                    <a:latin typeface="Abadi Extra Light" panose="020B0204020104020204" pitchFamily="34" charset="0"/>
                  </a:rPr>
                  <a:t>Fully Bayesian inference fits naturally into an “online” learning setting</a:t>
                </a: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GB" dirty="0">
                  <a:latin typeface="Abadi Extra Light" panose="020B0204020104020204" pitchFamily="34" charset="0"/>
                </a:endParaRPr>
              </a:p>
              <a:p>
                <a:pPr marL="0" indent="0">
                  <a:buNone/>
                </a:pPr>
                <a:endParaRPr lang="en-IN" dirty="0"/>
              </a:p>
              <a:p>
                <a:pPr>
                  <a:buFont typeface="Wingdings" panose="05000000000000000000" pitchFamily="2" charset="2"/>
                  <a:buChar char="§"/>
                </a:pPr>
                <a:endParaRPr lang="en-IN" dirty="0"/>
              </a:p>
              <a:p>
                <a:pPr>
                  <a:buFont typeface="Wingdings" panose="05000000000000000000" pitchFamily="2" charset="2"/>
                  <a:buChar char="§"/>
                </a:pPr>
                <a:endParaRPr lang="en-IN" dirty="0"/>
              </a:p>
              <a:p>
                <a:pPr>
                  <a:buFont typeface="Wingdings" panose="05000000000000000000" pitchFamily="2" charset="2"/>
                  <a:buChar char="§"/>
                </a:pPr>
                <a:r>
                  <a:rPr lang="en-GB" dirty="0">
                    <a:latin typeface="Abadi Extra Light" panose="020B0204020104020204" pitchFamily="34" charset="0"/>
                  </a:rPr>
                  <a:t>Our belief about </a:t>
                </a:r>
                <a14:m>
                  <m:oMath xmlns:m="http://schemas.openxmlformats.org/officeDocument/2006/math">
                    <m:r>
                      <a:rPr lang="en-IN" b="0" i="1" smtClean="0">
                        <a:latin typeface="Cambria Math" panose="02040503050406030204" pitchFamily="18" charset="0"/>
                      </a:rPr>
                      <m:t>𝜃</m:t>
                    </m:r>
                  </m:oMath>
                </a14:m>
                <a:r>
                  <a:rPr lang="en-GB" dirty="0">
                    <a:latin typeface="Abadi Extra Light" panose="020B0204020104020204" pitchFamily="34" charset="0"/>
                  </a:rPr>
                  <a:t> keeps getting updated as we see more and more data</a:t>
                </a:r>
                <a:endParaRPr lang="en-IN" dirty="0">
                  <a:latin typeface="Abadi Extra Light" panose="020B0204020104020204" pitchFamily="34" charset="0"/>
                </a:endParaRPr>
              </a:p>
              <a:p>
                <a:pPr>
                  <a:buFont typeface="Wingdings" panose="05000000000000000000" pitchFamily="2" charset="2"/>
                  <a:buChar char="§"/>
                </a:pPr>
                <a:endParaRPr lang="en-IN" dirty="0"/>
              </a:p>
              <a:p>
                <a:pPr>
                  <a:buFont typeface="Wingdings" panose="05000000000000000000" pitchFamily="2" charset="2"/>
                  <a:buChar char="§"/>
                </a:pPr>
                <a:endParaRPr lang="en-GB" sz="100" dirty="0">
                  <a:latin typeface="Abadi Extra Light" panose="020B0204020104020204" pitchFamily="34" charset="0"/>
                </a:endParaRPr>
              </a:p>
              <a:p>
                <a:pPr marL="0" indent="0">
                  <a:buNone/>
                </a:pPr>
                <a:endParaRPr lang="en-GB" sz="800" dirty="0">
                  <a:latin typeface="Abadi Extra Light" panose="020B0204020104020204" pitchFamily="34" charset="0"/>
                </a:endParaRPr>
              </a:p>
              <a:p>
                <a:pPr marL="0" indent="0">
                  <a:buNone/>
                </a:pPr>
                <a:endParaRPr lang="en-GB" sz="800" dirty="0">
                  <a:latin typeface="Abadi Extra Light" panose="020B0204020104020204" pitchFamily="34" charset="0"/>
                </a:endParaRPr>
              </a:p>
            </p:txBody>
          </p:sp>
        </mc:Choice>
        <mc:Fallback xmlns="">
          <p:sp>
            <p:nvSpPr>
              <p:cNvPr id="4" name="Content Placeholder 2">
                <a:extLst>
                  <a:ext uri="{FF2B5EF4-FFF2-40B4-BE49-F238E27FC236}">
                    <a16:creationId xmlns:a16="http://schemas.microsoft.com/office/drawing/2014/main" id="{314819C9-D576-44D5-A1AF-875A21D5EF79}"/>
                  </a:ext>
                </a:extLst>
              </p:cNvPr>
              <p:cNvSpPr>
                <a:spLocks noGrp="1" noRot="1" noChangeAspect="1" noMove="1" noResize="1" noEditPoints="1" noAdjustHandles="1" noChangeArrowheads="1" noChangeShapeType="1" noTextEdit="1"/>
              </p:cNvSpPr>
              <p:nvPr>
                <p:ph idx="1"/>
              </p:nvPr>
            </p:nvSpPr>
            <p:spPr>
              <a:xfrm>
                <a:off x="265245" y="1130786"/>
                <a:ext cx="11740617" cy="5557532"/>
              </a:xfrm>
              <a:blipFill>
                <a:blip r:embed="rId5"/>
                <a:stretch>
                  <a:fillRect l="-935" t="-1864"/>
                </a:stretch>
              </a:blipFill>
            </p:spPr>
            <p:txBody>
              <a:bodyPr/>
              <a:lstStyle/>
              <a:p>
                <a:r>
                  <a:rPr lang="en-IN">
                    <a:noFill/>
                  </a:rPr>
                  <a:t> </a:t>
                </a:r>
              </a:p>
            </p:txBody>
          </p:sp>
        </mc:Fallback>
      </mc:AlternateContent>
      <p:sp>
        <p:nvSpPr>
          <p:cNvPr id="12" name="Slide Number Placeholder 11">
            <a:extLst>
              <a:ext uri="{FF2B5EF4-FFF2-40B4-BE49-F238E27FC236}">
                <a16:creationId xmlns:a16="http://schemas.microsoft.com/office/drawing/2014/main" id="{F77B66E3-3803-4788-BC62-221F4919CBCE}"/>
              </a:ext>
            </a:extLst>
          </p:cNvPr>
          <p:cNvSpPr>
            <a:spLocks noGrp="1"/>
          </p:cNvSpPr>
          <p:nvPr>
            <p:ph type="sldNum" sz="quarter" idx="12"/>
          </p:nvPr>
        </p:nvSpPr>
        <p:spPr>
          <a:xfrm>
            <a:off x="11323930" y="136939"/>
            <a:ext cx="602825" cy="365125"/>
          </a:xfrm>
        </p:spPr>
        <p:txBody>
          <a:bodyPr/>
          <a:lstStyle/>
          <a:p>
            <a:fld id="{80FED9D3-AF84-488D-8A6A-726D5349CDAB}" type="slidenum">
              <a:rPr lang="en-IN" sz="2800" smtClean="0">
                <a:solidFill>
                  <a:schemeClr val="accent2">
                    <a:lumMod val="40000"/>
                    <a:lumOff val="60000"/>
                  </a:schemeClr>
                </a:solidFill>
              </a:rPr>
              <a:t>9</a:t>
            </a:fld>
            <a:endParaRPr lang="en-IN" sz="2800" dirty="0">
              <a:solidFill>
                <a:schemeClr val="accent2">
                  <a:lumMod val="40000"/>
                  <a:lumOff val="60000"/>
                </a:schemeClr>
              </a:solidFill>
            </a:endParaRPr>
          </a:p>
        </p:txBody>
      </p:sp>
      <p:pic>
        <p:nvPicPr>
          <p:cNvPr id="9218" name="Picture 2">
            <a:extLst>
              <a:ext uri="{FF2B5EF4-FFF2-40B4-BE49-F238E27FC236}">
                <a16:creationId xmlns:a16="http://schemas.microsoft.com/office/drawing/2014/main" id="{51D3B5AE-5D3F-4145-8F1C-D3BF05377A4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2190" y="1954594"/>
            <a:ext cx="8064501" cy="320494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a:extLst>
              <a:ext uri="{FF2B5EF4-FFF2-40B4-BE49-F238E27FC236}">
                <a16:creationId xmlns:a16="http://schemas.microsoft.com/office/drawing/2014/main" id="{B0F13D83-DCDB-40AA-8E2A-FBD9C61ED4A8}"/>
              </a:ext>
            </a:extLst>
          </p:cNvPr>
          <p:cNvPicPr>
            <a:picLocks noChangeAspect="1"/>
          </p:cNvPicPr>
          <p:nvPr/>
        </p:nvPicPr>
        <p:blipFill>
          <a:blip r:embed="rId7"/>
          <a:stretch>
            <a:fillRect/>
          </a:stretch>
        </p:blipFill>
        <p:spPr>
          <a:xfrm>
            <a:off x="11122931" y="2558745"/>
            <a:ext cx="1004822" cy="965223"/>
          </a:xfrm>
          <a:prstGeom prst="rect">
            <a:avLst/>
          </a:prstGeom>
        </p:spPr>
      </p:pic>
      <p:sp>
        <p:nvSpPr>
          <p:cNvPr id="18" name="Speech Bubble: Rectangle 17">
            <a:extLst>
              <a:ext uri="{FF2B5EF4-FFF2-40B4-BE49-F238E27FC236}">
                <a16:creationId xmlns:a16="http://schemas.microsoft.com/office/drawing/2014/main" id="{DF7576C7-B02B-47BD-A868-2085E43AA0F0}"/>
              </a:ext>
            </a:extLst>
          </p:cNvPr>
          <p:cNvSpPr/>
          <p:nvPr/>
        </p:nvSpPr>
        <p:spPr>
          <a:xfrm>
            <a:off x="8793979" y="2558744"/>
            <a:ext cx="2041663" cy="1810055"/>
          </a:xfrm>
          <a:prstGeom prst="wedgeRectCallout">
            <a:avLst>
              <a:gd name="adj1" fmla="val 70214"/>
              <a:gd name="adj2" fmla="val -26120"/>
            </a:avLst>
          </a:prstGeom>
          <a:solidFill>
            <a:schemeClr val="bg1"/>
          </a:solid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1400" dirty="0">
                <a:solidFill>
                  <a:schemeClr val="tx1"/>
                </a:solidFill>
                <a:latin typeface="Abadi Extra Light" panose="020B0204020104020204" pitchFamily="34" charset="0"/>
              </a:rPr>
              <a:t>Also, the posterior becomes more and more “concentrated” as the number of observations increases. For very large N, you may expect it to be peak around the MLE solution</a:t>
            </a:r>
          </a:p>
        </p:txBody>
      </p:sp>
    </p:spTree>
    <p:custDataLst>
      <p:tags r:id="rId1"/>
    </p:custDataLst>
    <p:extLst>
      <p:ext uri="{BB962C8B-B14F-4D97-AF65-F5344CB8AC3E}">
        <p14:creationId xmlns:p14="http://schemas.microsoft.com/office/powerpoint/2010/main" val="1422328430"/>
      </p:ext>
    </p:extLst>
  </p:cSld>
  <p:clrMapOvr>
    <a:masterClrMapping/>
  </p:clrMapOvr>
  <mc:AlternateContent xmlns:mc="http://schemas.openxmlformats.org/markup-compatibility/2006" xmlns:p14="http://schemas.microsoft.com/office/powerpoint/2010/main">
    <mc:Choice Requires="p14">
      <p:transition spd="slow" p14:dur="2000" advTm="190758"/>
    </mc:Choice>
    <mc:Fallback xmlns="">
      <p:transition spd="slow" advTm="1907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down)">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218"/>
                                        </p:tgtEl>
                                        <p:attrNameLst>
                                          <p:attrName>style.visibility</p:attrName>
                                        </p:attrNameLst>
                                      </p:cBhvr>
                                      <p:to>
                                        <p:strVal val="visible"/>
                                      </p:to>
                                    </p:set>
                                    <p:animEffect transition="in" filter="wipe(down)">
                                      <p:cBhvr>
                                        <p:cTn id="12" dur="500"/>
                                        <p:tgtEl>
                                          <p:spTgt spid="92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animEffect transition="in" filter="wipe(down)">
                                      <p:cBhvr>
                                        <p:cTn id="17" dur="500"/>
                                        <p:tgtEl>
                                          <p:spTgt spid="4">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500"/>
                                        <p:tgtEl>
                                          <p:spTgt spid="17"/>
                                        </p:tgtEl>
                                      </p:cBhvr>
                                    </p:animEffect>
                                  </p:childTnLst>
                                </p:cTn>
                              </p:par>
                              <p:par>
                                <p:cTn id="23" presetID="22" presetClass="entr" presetSubtype="4"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wipe(down)">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6.1|9.8|14.9|2.7|6.5|23.5|34.4|24.8|23.7|25.3|8"/>
</p:tagLst>
</file>

<file path=ppt/tags/tag10.xml><?xml version="1.0" encoding="utf-8"?>
<p:tagLst xmlns:a="http://schemas.openxmlformats.org/drawingml/2006/main" xmlns:r="http://schemas.openxmlformats.org/officeDocument/2006/relationships" xmlns:p="http://schemas.openxmlformats.org/presentationml/2006/main">
  <p:tag name="TIMING" val="|9.4|1.6|18.3|7.8|3.3|1.8|8.6|19.9|15.5|24|2.7|6.3|21.7"/>
</p:tagLst>
</file>

<file path=ppt/tags/tag11.xml><?xml version="1.0" encoding="utf-8"?>
<p:tagLst xmlns:a="http://schemas.openxmlformats.org/drawingml/2006/main" xmlns:r="http://schemas.openxmlformats.org/officeDocument/2006/relationships" xmlns:p="http://schemas.openxmlformats.org/presentationml/2006/main">
  <p:tag name="TIMING" val="|2.6|10.7|14.4|10.7|1.8|22.4|10.7|13.4|1.9|3.7|12.6|19.7|17.9|22.2|10.3|13.8|48.9|5.3"/>
</p:tagLst>
</file>

<file path=ppt/tags/tag12.xml><?xml version="1.0" encoding="utf-8"?>
<p:tagLst xmlns:a="http://schemas.openxmlformats.org/drawingml/2006/main" xmlns:r="http://schemas.openxmlformats.org/officeDocument/2006/relationships" xmlns:p="http://schemas.openxmlformats.org/presentationml/2006/main">
  <p:tag name="TIMING" val="|5.9|24.4|14.1|20.6|3.2|44.7|16|58.6|10.9"/>
</p:tagLst>
</file>

<file path=ppt/tags/tag13.xml><?xml version="1.0" encoding="utf-8"?>
<p:tagLst xmlns:a="http://schemas.openxmlformats.org/drawingml/2006/main" xmlns:r="http://schemas.openxmlformats.org/officeDocument/2006/relationships" xmlns:p="http://schemas.openxmlformats.org/presentationml/2006/main">
  <p:tag name="TIMING" val="|2.2|8.4|26.1"/>
</p:tagLst>
</file>

<file path=ppt/tags/tag2.xml><?xml version="1.0" encoding="utf-8"?>
<p:tagLst xmlns:a="http://schemas.openxmlformats.org/drawingml/2006/main" xmlns:r="http://schemas.openxmlformats.org/officeDocument/2006/relationships" xmlns:p="http://schemas.openxmlformats.org/presentationml/2006/main">
  <p:tag name="TIMING" val="|4.4|32.8|26.3|46.1|69.8|29.9|7.1|4.5|8.3|9.1|33.2|51.4|24|27.5|12.2|26"/>
</p:tagLst>
</file>

<file path=ppt/tags/tag3.xml><?xml version="1.0" encoding="utf-8"?>
<p:tagLst xmlns:a="http://schemas.openxmlformats.org/drawingml/2006/main" xmlns:r="http://schemas.openxmlformats.org/officeDocument/2006/relationships" xmlns:p="http://schemas.openxmlformats.org/presentationml/2006/main">
  <p:tag name="TIMING" val="|62.1"/>
</p:tagLst>
</file>

<file path=ppt/tags/tag4.xml><?xml version="1.0" encoding="utf-8"?>
<p:tagLst xmlns:a="http://schemas.openxmlformats.org/drawingml/2006/main" xmlns:r="http://schemas.openxmlformats.org/officeDocument/2006/relationships" xmlns:p="http://schemas.openxmlformats.org/presentationml/2006/main">
  <p:tag name="TIMING" val="|7.9|7.1|43.6|25.1|22.2|13|15.6|53.7|5.4"/>
</p:tagLst>
</file>

<file path=ppt/tags/tag5.xml><?xml version="1.0" encoding="utf-8"?>
<p:tagLst xmlns:a="http://schemas.openxmlformats.org/drawingml/2006/main" xmlns:r="http://schemas.openxmlformats.org/officeDocument/2006/relationships" xmlns:p="http://schemas.openxmlformats.org/presentationml/2006/main">
  <p:tag name="TIMING" val="|6.6|10.4|9.9|7.3|6.9|12|43.8|30.8|4.3|9.6|36.3"/>
</p:tagLst>
</file>

<file path=ppt/tags/tag6.xml><?xml version="1.0" encoding="utf-8"?>
<p:tagLst xmlns:a="http://schemas.openxmlformats.org/drawingml/2006/main" xmlns:r="http://schemas.openxmlformats.org/officeDocument/2006/relationships" xmlns:p="http://schemas.openxmlformats.org/presentationml/2006/main">
  <p:tag name="TIMING" val="|7.5|7.8|16.9|25.7|28.7|12.5|18.8|81.4|73.2|33.1"/>
</p:tagLst>
</file>

<file path=ppt/tags/tag7.xml><?xml version="1.0" encoding="utf-8"?>
<p:tagLst xmlns:a="http://schemas.openxmlformats.org/drawingml/2006/main" xmlns:r="http://schemas.openxmlformats.org/officeDocument/2006/relationships" xmlns:p="http://schemas.openxmlformats.org/presentationml/2006/main">
  <p:tag name="TIMING" val="|2.7|17.3|38.5|67.4|15.4|56.2|8.9|7.8|82|22.8"/>
</p:tagLst>
</file>

<file path=ppt/tags/tag8.xml><?xml version="1.0" encoding="utf-8"?>
<p:tagLst xmlns:a="http://schemas.openxmlformats.org/drawingml/2006/main" xmlns:r="http://schemas.openxmlformats.org/officeDocument/2006/relationships" xmlns:p="http://schemas.openxmlformats.org/presentationml/2006/main">
  <p:tag name="TIMING" val="|1.2|8.8|74.2|46"/>
</p:tagLst>
</file>

<file path=ppt/tags/tag9.xml><?xml version="1.0" encoding="utf-8"?>
<p:tagLst xmlns:a="http://schemas.openxmlformats.org/drawingml/2006/main" xmlns:r="http://schemas.openxmlformats.org/officeDocument/2006/relationships" xmlns:p="http://schemas.openxmlformats.org/presentationml/2006/main">
  <p:tag name="TIMING" val="|9.9|15.1|3.8|6|6|22.3|63.1|10.6|15.8|6.7|3.4|38.3|55.4|34.1|83.4|33.1|24.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5079A3EC7D05E48A26E4471E7A62B6A" ma:contentTypeVersion="11" ma:contentTypeDescription="Create a new document." ma:contentTypeScope="" ma:versionID="2dde37f5db1cf7b03ea35f5a5692b7ba">
  <xsd:schema xmlns:xsd="http://www.w3.org/2001/XMLSchema" xmlns:xs="http://www.w3.org/2001/XMLSchema" xmlns:p="http://schemas.microsoft.com/office/2006/metadata/properties" xmlns:ns2="8cf5328a-8617-474c-9909-cc45ad579cc9" xmlns:ns3="ed1fd18c-690e-4f08-92f4-aa6f50b5c677" targetNamespace="http://schemas.microsoft.com/office/2006/metadata/properties" ma:root="true" ma:fieldsID="528f55dff209735393200d9c6d45c750" ns2:_="" ns3:_="">
    <xsd:import namespace="8cf5328a-8617-474c-9909-cc45ad579cc9"/>
    <xsd:import namespace="ed1fd18c-690e-4f08-92f4-aa6f50b5c67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f5328a-8617-474c-9909-cc45ad579c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37c2620-d1ec-4608-ab47-b8d402b41a8b"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1fd18c-690e-4f08-92f4-aa6f50b5c67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1af5c1cf-cb2a-4f4a-a9ae-e1baf0ae920b}" ma:internalName="TaxCatchAll" ma:showField="CatchAllData" ma:web="ed1fd18c-690e-4f08-92f4-aa6f50b5c6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d1fd18c-690e-4f08-92f4-aa6f50b5c677" xsi:nil="true"/>
    <lcf76f155ced4ddcb4097134ff3c332f xmlns="8cf5328a-8617-474c-9909-cc45ad579cc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AEFFAD0-EF5D-40A4-A4C6-E5D944C57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f5328a-8617-474c-9909-cc45ad579cc9"/>
    <ds:schemaRef ds:uri="ed1fd18c-690e-4f08-92f4-aa6f50b5c6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C0EF02-64BE-4CE1-99F2-A85C72CDD1C5}">
  <ds:schemaRefs>
    <ds:schemaRef ds:uri="http://schemas.microsoft.com/sharepoint/v3/contenttype/forms"/>
  </ds:schemaRefs>
</ds:datastoreItem>
</file>

<file path=customXml/itemProps3.xml><?xml version="1.0" encoding="utf-8"?>
<ds:datastoreItem xmlns:ds="http://schemas.openxmlformats.org/officeDocument/2006/customXml" ds:itemID="{36D987A1-E818-4D78-9DF3-A1DE812EEC35}">
  <ds:schemaRefs>
    <ds:schemaRef ds:uri="http://schemas.microsoft.com/office/2006/metadata/properties"/>
    <ds:schemaRef ds:uri="http://schemas.microsoft.com/office/infopath/2007/PartnerControls"/>
    <ds:schemaRef ds:uri="ed1fd18c-690e-4f08-92f4-aa6f50b5c677"/>
    <ds:schemaRef ds:uri="8cf5328a-8617-474c-9909-cc45ad579cc9"/>
  </ds:schemaRefs>
</ds:datastoreItem>
</file>

<file path=docProps/app.xml><?xml version="1.0" encoding="utf-8"?>
<Properties xmlns="http://schemas.openxmlformats.org/officeDocument/2006/extended-properties" xmlns:vt="http://schemas.openxmlformats.org/officeDocument/2006/docPropsVTypes">
  <Template>Office Theme</Template>
  <TotalTime>334</TotalTime>
  <Words>2218</Words>
  <Application>Microsoft Office PowerPoint</Application>
  <PresentationFormat>Widescreen</PresentationFormat>
  <Paragraphs>309</Paragraphs>
  <Slides>14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Abadi Extra Light</vt:lpstr>
      <vt:lpstr>Aptos</vt:lpstr>
      <vt:lpstr>Arial</vt:lpstr>
      <vt:lpstr>Calibri</vt:lpstr>
      <vt:lpstr>Calibri Light</vt:lpstr>
      <vt:lpstr>Cambria Math</vt:lpstr>
      <vt:lpstr>Garamond</vt:lpstr>
      <vt:lpstr>Open Sans</vt:lpstr>
      <vt:lpstr>Wingdings</vt:lpstr>
      <vt:lpstr>Office Theme</vt:lpstr>
      <vt:lpstr>      Probabilistic Machine Learning Parameter Estimation: MAP and Bayesian Inference</vt:lpstr>
      <vt:lpstr>MLE and Its Shortcomings..</vt:lpstr>
      <vt:lpstr>Priors</vt:lpstr>
      <vt:lpstr>Posterior</vt:lpstr>
      <vt:lpstr>Maximum-a-Posteriori (MAP) Estimation</vt:lpstr>
      <vt:lpstr>MAP Estimation: An Example</vt:lpstr>
      <vt:lpstr>MAP Estimation: An Example (Contd)</vt:lpstr>
      <vt:lpstr>Fully Bayesian Inference</vt:lpstr>
      <vt:lpstr>“Online” Nature of Bayesian Inference</vt:lpstr>
      <vt:lpstr>Fully Bayesian Inference: An Example</vt:lpstr>
      <vt:lpstr>Conjugacy</vt:lpstr>
      <vt:lpstr>Probabilistic Models: Making Predictions</vt:lpstr>
      <vt:lpstr>Probabilistic Models: Making Predictions (Example)</vt:lpstr>
      <vt:lpstr>Probabilistic Modeling: A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Anvit Gupta</dc:creator>
  <cp:lastModifiedBy>Anvit Gupta</cp:lastModifiedBy>
  <cp:revision>11</cp:revision>
  <dcterms:created xsi:type="dcterms:W3CDTF">2022-01-22T23:47:33Z</dcterms:created>
  <dcterms:modified xsi:type="dcterms:W3CDTF">2025-05-08T05:43:41Z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0x01010075079A3EC7D05E48A26E4471E7A62B6A</vt:lpwstr>
  </property>
</Properties>
</file>