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8"/>
  </p:notesMasterIdLst>
  <p:sldIdLst>
    <p:sldId id="257" r:id="rId5"/>
    <p:sldId id="388" r:id="rId6"/>
    <p:sldId id="390" r:id="rId7"/>
    <p:sldId id="389" r:id="rId8"/>
    <p:sldId id="391" r:id="rId9"/>
    <p:sldId id="405" r:id="rId10"/>
    <p:sldId id="404" r:id="rId11"/>
    <p:sldId id="413" r:id="rId12"/>
    <p:sldId id="410" r:id="rId13"/>
    <p:sldId id="411" r:id="rId14"/>
    <p:sldId id="422" r:id="rId15"/>
    <p:sldId id="423" r:id="rId16"/>
    <p:sldId id="42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it Gupta" userId="f53ebda82f5ae94a" providerId="LiveId" clId="{1D693F9F-539E-494E-9127-B2141AF21B79}"/>
    <pc:docChg chg="undo custSel modSld">
      <pc:chgData name="Anvit Gupta" userId="f53ebda82f5ae94a" providerId="LiveId" clId="{1D693F9F-539E-494E-9127-B2141AF21B79}" dt="2025-04-10T11:47:07.976" v="246" actId="20577"/>
      <pc:docMkLst>
        <pc:docMk/>
      </pc:docMkLst>
      <pc:sldChg chg="modNotesTx">
        <pc:chgData name="Anvit Gupta" userId="f53ebda82f5ae94a" providerId="LiveId" clId="{1D693F9F-539E-494E-9127-B2141AF21B79}" dt="2025-04-10T11:47:07.976" v="246" actId="20577"/>
        <pc:sldMkLst>
          <pc:docMk/>
          <pc:sldMk cId="3467636174" sldId="423"/>
        </pc:sldMkLst>
      </pc:sldChg>
    </pc:docChg>
  </pc:docChgLst>
  <pc:docChgLst>
    <pc:chgData name="Anvit Gupta" userId="f53ebda82f5ae94a" providerId="LiveId" clId="{3A0100CB-BEB7-4046-AC98-AC7783F03E55}"/>
    <pc:docChg chg="custSel modSld">
      <pc:chgData name="Anvit Gupta" userId="f53ebda82f5ae94a" providerId="LiveId" clId="{3A0100CB-BEB7-4046-AC98-AC7783F03E55}" dt="2025-05-07T11:25:33.309" v="63" actId="20577"/>
      <pc:docMkLst>
        <pc:docMk/>
      </pc:docMkLst>
      <pc:sldChg chg="modNotesTx">
        <pc:chgData name="Anvit Gupta" userId="f53ebda82f5ae94a" providerId="LiveId" clId="{3A0100CB-BEB7-4046-AC98-AC7783F03E55}" dt="2025-05-07T11:25:33.309" v="63" actId="20577"/>
        <pc:sldMkLst>
          <pc:docMk/>
          <pc:sldMk cId="238452514" sldId="4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F3038-C858-41E2-AA30-6A72E78B71D5}"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30BC9-BE28-4D21-B8E8-20114F0234CB}" type="slidenum">
              <a:rPr lang="en-IN" smtClean="0"/>
              <a:t>‹#›</a:t>
            </a:fld>
            <a:endParaRPr lang="en-IN"/>
          </a:p>
        </p:txBody>
      </p:sp>
    </p:spTree>
    <p:extLst>
      <p:ext uri="{BB962C8B-B14F-4D97-AF65-F5344CB8AC3E}">
        <p14:creationId xmlns:p14="http://schemas.microsoft.com/office/powerpoint/2010/main" val="2515678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U_n</a:t>
            </a:r>
            <a:r>
              <a:rPr lang="en-US" dirty="0"/>
              <a:t> is equal to P(y = 1 | x) which is already calculated for LR</a:t>
            </a:r>
            <a:endParaRPr lang="en-IN" dirty="0"/>
          </a:p>
        </p:txBody>
      </p:sp>
      <p:sp>
        <p:nvSpPr>
          <p:cNvPr id="4" name="Slide Number Placeholder 3"/>
          <p:cNvSpPr>
            <a:spLocks noGrp="1"/>
          </p:cNvSpPr>
          <p:nvPr>
            <p:ph type="sldNum" sz="quarter" idx="5"/>
          </p:nvPr>
        </p:nvSpPr>
        <p:spPr/>
        <p:txBody>
          <a:bodyPr/>
          <a:lstStyle/>
          <a:p>
            <a:fld id="{F8530BC9-BE28-4D21-B8E8-20114F0234CB}" type="slidenum">
              <a:rPr lang="en-IN" smtClean="0"/>
              <a:t>7</a:t>
            </a:fld>
            <a:endParaRPr lang="en-IN"/>
          </a:p>
        </p:txBody>
      </p:sp>
    </p:spTree>
    <p:extLst>
      <p:ext uri="{BB962C8B-B14F-4D97-AF65-F5344CB8AC3E}">
        <p14:creationId xmlns:p14="http://schemas.microsoft.com/office/powerpoint/2010/main" val="4123344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lnSpc>
                <a:spcPts val="1650"/>
              </a:lnSpc>
              <a:spcBef>
                <a:spcPts val="750"/>
              </a:spcBef>
              <a:spcAft>
                <a:spcPts val="600"/>
              </a:spcAft>
              <a:buFont typeface="Arial" panose="020B0604020202020204" pitchFamily="34" charset="0"/>
              <a:buNone/>
            </a:pPr>
            <a:r>
              <a:rPr lang="en-US" b="0" i="0" dirty="0">
                <a:solidFill>
                  <a:srgbClr val="545D7E"/>
                </a:solidFill>
                <a:effectLst/>
                <a:latin typeface="Google Sans"/>
              </a:rPr>
              <a:t>Generative =&gt; These models aim to learn the underlying distribution of the data, allowing them to generate new samples that resemble the training data. Examples include Gaussian Mixture Models (GMMs) and Variational Autoencoders (VAEs). </a:t>
            </a:r>
          </a:p>
          <a:p>
            <a:pPr algn="l" fontAlgn="ctr">
              <a:lnSpc>
                <a:spcPts val="1650"/>
              </a:lnSpc>
              <a:spcBef>
                <a:spcPts val="750"/>
              </a:spcBef>
              <a:spcAft>
                <a:spcPts val="600"/>
              </a:spcAft>
              <a:buFont typeface="Arial" panose="020B0604020202020204" pitchFamily="34" charset="0"/>
              <a:buNone/>
            </a:pPr>
            <a:r>
              <a:rPr lang="en-US" b="0" i="0" dirty="0">
                <a:solidFill>
                  <a:srgbClr val="545D7E"/>
                </a:solidFill>
                <a:effectLst/>
                <a:latin typeface="Google Sans"/>
              </a:rPr>
              <a:t>You can say the decision boundary for these type of models is defined as – “where one model becomes more likely”.</a:t>
            </a:r>
          </a:p>
          <a:p>
            <a:pPr algn="l" fontAlgn="ctr">
              <a:lnSpc>
                <a:spcPts val="1650"/>
              </a:lnSpc>
              <a:spcBef>
                <a:spcPts val="750"/>
              </a:spcBef>
              <a:spcAft>
                <a:spcPts val="600"/>
              </a:spcAft>
              <a:buFont typeface="Arial" panose="020B0604020202020204" pitchFamily="34" charset="0"/>
              <a:buNone/>
            </a:pPr>
            <a:endParaRPr lang="en-US" b="0" i="0" dirty="0">
              <a:solidFill>
                <a:srgbClr val="1F1F1F"/>
              </a:solidFill>
              <a:effectLst/>
              <a:latin typeface="Google Sans"/>
            </a:endParaRPr>
          </a:p>
          <a:p>
            <a:pPr algn="l">
              <a:lnSpc>
                <a:spcPts val="1650"/>
              </a:lnSpc>
              <a:spcBef>
                <a:spcPts val="750"/>
              </a:spcBef>
              <a:spcAft>
                <a:spcPts val="1500"/>
              </a:spcAft>
              <a:buFont typeface="Arial" panose="020B0604020202020204" pitchFamily="34" charset="0"/>
              <a:buNone/>
            </a:pPr>
            <a:r>
              <a:rPr lang="en-US" b="0" i="0" dirty="0">
                <a:solidFill>
                  <a:srgbClr val="545D7E"/>
                </a:solidFill>
                <a:effectLst/>
                <a:latin typeface="Google Sans"/>
              </a:rPr>
              <a:t>Discriminative =&gt; These models focus on directly learning the decision boundaries between different classes, aiming to classify new instances accurately. Examples include Logistic Regression and Support Vector Machines (SVMs). </a:t>
            </a:r>
          </a:p>
          <a:p>
            <a:pPr algn="l">
              <a:lnSpc>
                <a:spcPts val="1650"/>
              </a:lnSpc>
              <a:spcBef>
                <a:spcPts val="750"/>
              </a:spcBef>
              <a:spcAft>
                <a:spcPts val="1500"/>
              </a:spcAft>
              <a:buFont typeface="Arial" panose="020B0604020202020204" pitchFamily="34" charset="0"/>
              <a:buNone/>
            </a:pPr>
            <a:endParaRPr lang="en-US" b="0" i="0" dirty="0">
              <a:solidFill>
                <a:srgbClr val="545D7E"/>
              </a:solidFill>
              <a:effectLst/>
              <a:latin typeface="Google Sans"/>
            </a:endParaRPr>
          </a:p>
          <a:p>
            <a:pPr algn="l">
              <a:lnSpc>
                <a:spcPts val="1650"/>
              </a:lnSpc>
              <a:spcBef>
                <a:spcPts val="750"/>
              </a:spcBef>
              <a:spcAft>
                <a:spcPts val="1500"/>
              </a:spcAft>
              <a:buFont typeface="Arial" panose="020B0604020202020204" pitchFamily="34" charset="0"/>
              <a:buNone/>
            </a:pPr>
            <a:r>
              <a:rPr lang="en-US" b="0" i="0" dirty="0">
                <a:solidFill>
                  <a:srgbClr val="242424"/>
                </a:solidFill>
                <a:effectLst/>
                <a:latin typeface="source-serif-pro"/>
              </a:rPr>
              <a:t>if we had the example of differentiating between a snake and a dog, the classifier would learn the differences between them and classify the input accordingly. It wouldn’t try to learn what makes a snake a snake, and what defines a dog. A generative model, on the other hand, will try to learn the underlying distribution of the classes and classify input accordingly. </a:t>
            </a:r>
          </a:p>
          <a:p>
            <a:pPr algn="l">
              <a:lnSpc>
                <a:spcPts val="1650"/>
              </a:lnSpc>
              <a:spcBef>
                <a:spcPts val="750"/>
              </a:spcBef>
              <a:spcAft>
                <a:spcPts val="1500"/>
              </a:spcAft>
              <a:buFont typeface="Arial" panose="020B0604020202020204" pitchFamily="34" charset="0"/>
              <a:buNone/>
            </a:pPr>
            <a:endParaRPr lang="en-US" b="0" i="0" dirty="0">
              <a:solidFill>
                <a:srgbClr val="242424"/>
              </a:solidFill>
              <a:effectLst/>
              <a:latin typeface="source-serif-pro"/>
            </a:endParaRPr>
          </a:p>
          <a:p>
            <a:pPr algn="l">
              <a:lnSpc>
                <a:spcPts val="1650"/>
              </a:lnSpc>
              <a:spcBef>
                <a:spcPts val="750"/>
              </a:spcBef>
              <a:spcAft>
                <a:spcPts val="1500"/>
              </a:spcAft>
              <a:buFont typeface="Arial" panose="020B0604020202020204" pitchFamily="34" charset="0"/>
              <a:buNone/>
            </a:pPr>
            <a:r>
              <a:rPr lang="en-US" b="0" i="0" dirty="0">
                <a:solidFill>
                  <a:srgbClr val="242424"/>
                </a:solidFill>
                <a:effectLst/>
                <a:latin typeface="source-serif-pro"/>
              </a:rPr>
              <a:t>Very good example for hybrid architecture is GANs.</a:t>
            </a:r>
            <a:endParaRPr lang="en-US" b="0" i="0" dirty="0">
              <a:solidFill>
                <a:srgbClr val="545D7E"/>
              </a:solidFill>
              <a:effectLst/>
              <a:latin typeface="Google Sans"/>
            </a:endParaRPr>
          </a:p>
          <a:p>
            <a:endParaRPr lang="en-IN" dirty="0"/>
          </a:p>
        </p:txBody>
      </p:sp>
      <p:sp>
        <p:nvSpPr>
          <p:cNvPr id="4" name="Slide Number Placeholder 3"/>
          <p:cNvSpPr>
            <a:spLocks noGrp="1"/>
          </p:cNvSpPr>
          <p:nvPr>
            <p:ph type="sldNum" sz="quarter" idx="5"/>
          </p:nvPr>
        </p:nvSpPr>
        <p:spPr/>
        <p:txBody>
          <a:bodyPr/>
          <a:lstStyle/>
          <a:p>
            <a:fld id="{F8530BC9-BE28-4D21-B8E8-20114F0234CB}" type="slidenum">
              <a:rPr lang="en-IN" smtClean="0"/>
              <a:t>12</a:t>
            </a:fld>
            <a:endParaRPr lang="en-IN"/>
          </a:p>
        </p:txBody>
      </p:sp>
    </p:spTree>
    <p:extLst>
      <p:ext uri="{BB962C8B-B14F-4D97-AF65-F5344CB8AC3E}">
        <p14:creationId xmlns:p14="http://schemas.microsoft.com/office/powerpoint/2010/main" val="2398417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07-05-2025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image" Target="../media/image212.png"/><Relationship Id="rId7" Type="http://schemas.openxmlformats.org/officeDocument/2006/relationships/image" Target="../media/image161.png"/><Relationship Id="rId12" Type="http://schemas.openxmlformats.org/officeDocument/2006/relationships/image" Target="../media/image20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51.png"/><Relationship Id="rId11" Type="http://schemas.openxmlformats.org/officeDocument/2006/relationships/image" Target="../media/image8.png"/><Relationship Id="rId5" Type="http://schemas.openxmlformats.org/officeDocument/2006/relationships/image" Target="../media/image141.png"/><Relationship Id="rId10" Type="http://schemas.openxmlformats.org/officeDocument/2006/relationships/image" Target="../media/image191.png"/><Relationship Id="rId9" Type="http://schemas.openxmlformats.org/officeDocument/2006/relationships/image" Target="../media/image181.png"/></Relationships>
</file>

<file path=ppt/slides/_rels/slide11.xml.rels><?xml version="1.0" encoding="UTF-8" standalone="yes"?>
<Relationships xmlns="http://schemas.openxmlformats.org/package/2006/relationships"><Relationship Id="rId7"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6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10.png"/><Relationship Id="rId5" Type="http://schemas.openxmlformats.org/officeDocument/2006/relationships/image" Target="../media/image3.pn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13" Type="http://schemas.openxmlformats.org/officeDocument/2006/relationships/image" Target="../media/image15.png"/><Relationship Id="rId3" Type="http://schemas.openxmlformats.org/officeDocument/2006/relationships/image" Target="../media/image2.png"/><Relationship Id="rId12"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8.png"/><Relationship Id="rId1" Type="http://schemas.openxmlformats.org/officeDocument/2006/relationships/tags" Target="../tags/tag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6.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0.png"/><Relationship Id="rId11" Type="http://schemas.openxmlformats.org/officeDocument/2006/relationships/image" Target="../media/image9.png"/><Relationship Id="rId5" Type="http://schemas.openxmlformats.org/officeDocument/2006/relationships/image" Target="../media/image19.png"/><Relationship Id="rId10" Type="http://schemas.openxmlformats.org/officeDocument/2006/relationships/image" Target="../media/image23.png"/><Relationship Id="rId9" Type="http://schemas.openxmlformats.org/officeDocument/2006/relationships/image" Target="../media/image22.png"/><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8.png"/><Relationship Id="rId9"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notesSlide" Target="../notesSlides/notesSlide1.xml"/><Relationship Id="rId7" Type="http://schemas.openxmlformats.org/officeDocument/2006/relationships/image" Target="../media/image15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40.png"/><Relationship Id="rId11" Type="http://schemas.openxmlformats.org/officeDocument/2006/relationships/image" Target="../media/image180.png"/><Relationship Id="rId5" Type="http://schemas.openxmlformats.org/officeDocument/2006/relationships/image" Target="../media/image130.png"/><Relationship Id="rId10" Type="http://schemas.openxmlformats.org/officeDocument/2006/relationships/image" Target="../media/image8.png"/><Relationship Id="rId4" Type="http://schemas.openxmlformats.org/officeDocument/2006/relationships/image" Target="../media/image120.png"/><Relationship Id="rId9" Type="http://schemas.openxmlformats.org/officeDocument/2006/relationships/image" Target="../media/image170.png"/></Relationships>
</file>

<file path=ppt/slides/_rels/slide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11.png"/><Relationship Id="rId4" Type="http://schemas.openxmlformats.org/officeDocument/2006/relationships/image" Target="../media/image200.png"/></Relationships>
</file>

<file path=ppt/slides/_rels/slide9.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110.png"/><Relationship Id="rId7" Type="http://schemas.openxmlformats.org/officeDocument/2006/relationships/image" Target="../media/image511.png"/><Relationship Id="rId12"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411.png"/><Relationship Id="rId11" Type="http://schemas.openxmlformats.org/officeDocument/2006/relationships/image" Target="../media/image90.png"/><Relationship Id="rId5" Type="http://schemas.openxmlformats.org/officeDocument/2006/relationships/image" Target="../media/image311.png"/><Relationship Id="rId15" Type="http://schemas.openxmlformats.org/officeDocument/2006/relationships/image" Target="../media/image30.png"/><Relationship Id="rId10" Type="http://schemas.openxmlformats.org/officeDocument/2006/relationships/image" Target="../media/image30.png"/><Relationship Id="rId9" Type="http://schemas.openxmlformats.org/officeDocument/2006/relationships/image" Target="../media/image71.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161291" y="1885169"/>
            <a:ext cx="11869416" cy="2117314"/>
          </a:xfrm>
        </p:spPr>
        <p:txBody>
          <a:bodyPr>
            <a:noAutofit/>
          </a:bodyPr>
          <a:lstStyle/>
          <a:p>
            <a:r>
              <a:rPr lang="en-GB" sz="4400" b="1" dirty="0">
                <a:solidFill>
                  <a:schemeClr val="accent4"/>
                </a:solidFill>
                <a:latin typeface="Garamond" panose="02020404030301010803" pitchFamily="18" charset="0"/>
                <a:cs typeface="Aldhabi" panose="020B0604020202020204" pitchFamily="2" charset="-78"/>
              </a:rPr>
              <a:t>Probabilistic Models for Supervised Learning:</a:t>
            </a:r>
            <a:br>
              <a:rPr lang="en-GB" sz="4400" b="1" dirty="0">
                <a:solidFill>
                  <a:schemeClr val="accent4"/>
                </a:solidFill>
                <a:latin typeface="Garamond" panose="02020404030301010803" pitchFamily="18" charset="0"/>
                <a:cs typeface="Aldhabi" panose="020B0604020202020204" pitchFamily="2" charset="-78"/>
              </a:rPr>
            </a:br>
            <a:r>
              <a:rPr lang="en-GB" sz="4400" b="1" dirty="0">
                <a:solidFill>
                  <a:schemeClr val="accent4"/>
                </a:solidFill>
                <a:latin typeface="Garamond" panose="02020404030301010803" pitchFamily="18" charset="0"/>
                <a:cs typeface="Aldhabi" panose="020B0604020202020204" pitchFamily="2" charset="-78"/>
              </a:rPr>
              <a:t>Logistic Regression,</a:t>
            </a:r>
            <a:r>
              <a:rPr lang="en-IN" sz="2800" dirty="0">
                <a:solidFill>
                  <a:schemeClr val="accent2">
                    <a:lumMod val="75000"/>
                  </a:schemeClr>
                </a:solidFill>
              </a:rPr>
              <a:t> </a:t>
            </a:r>
            <a:r>
              <a:rPr lang="en-GB" sz="4400" b="1" dirty="0">
                <a:solidFill>
                  <a:schemeClr val="accent4"/>
                </a:solidFill>
                <a:latin typeface="Garamond" panose="02020404030301010803" pitchFamily="18" charset="0"/>
                <a:cs typeface="Aldhabi" panose="020B0604020202020204" pitchFamily="2" charset="-78"/>
              </a:rPr>
              <a:t>Generative Classification, </a:t>
            </a:r>
            <a:r>
              <a:rPr lang="en-IN" sz="4400" b="1" dirty="0">
                <a:solidFill>
                  <a:schemeClr val="accent4"/>
                </a:solidFill>
                <a:latin typeface="Garamond" panose="02020404030301010803" pitchFamily="18" charset="0"/>
                <a:cs typeface="Aldhabi" panose="020B0604020202020204" pitchFamily="2" charset="-78"/>
              </a:rPr>
              <a:t>Discriminative vs Generative </a:t>
            </a:r>
          </a:p>
        </p:txBody>
      </p:sp>
      <p:sp>
        <p:nvSpPr>
          <p:cNvPr id="10" name="Subtitle 2">
            <a:extLst>
              <a:ext uri="{FF2B5EF4-FFF2-40B4-BE49-F238E27FC236}">
                <a16:creationId xmlns:a16="http://schemas.microsoft.com/office/drawing/2014/main" id="{49806183-63F0-4921-BBF8-10B60E309589}"/>
              </a:ext>
            </a:extLst>
          </p:cNvPr>
          <p:cNvSpPr txBox="1">
            <a:spLocks/>
          </p:cNvSpPr>
          <p:nvPr/>
        </p:nvSpPr>
        <p:spPr>
          <a:xfrm>
            <a:off x="2955131" y="4375483"/>
            <a:ext cx="6281737" cy="8207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a:solidFill>
                  <a:schemeClr val="accent4"/>
                </a:solidFill>
                <a:latin typeface="Garamond" panose="02020404030301010803" pitchFamily="18" charset="0"/>
              </a:rPr>
              <a:t>CSN-382   </a:t>
            </a:r>
            <a:endParaRPr lang="en-IN" sz="3200" dirty="0">
              <a:solidFill>
                <a:schemeClr val="accent4"/>
              </a:solidFill>
              <a:latin typeface="Garamond" panose="02020404030301010803" pitchFamily="18" charset="0"/>
            </a:endParaRPr>
          </a:p>
          <a:p>
            <a:pPr algn="ctr"/>
            <a:endParaRPr lang="en-IN" sz="3200" dirty="0">
              <a:solidFill>
                <a:schemeClr val="accent4"/>
              </a:solidFill>
              <a:latin typeface="Garamond" panose="02020404030301010803" pitchFamily="18" charset="0"/>
            </a:endParaRP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0714"/>
    </mc:Choice>
    <mc:Fallback xmlns="">
      <p:transition spd="slow" advTm="307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Generative Classification: More Generally..</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Consider a classification problem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2 </m:t>
                    </m:r>
                  </m:oMath>
                </a14:m>
                <a:r>
                  <a:rPr lang="en-GB" dirty="0">
                    <a:latin typeface="Abadi Extra Light" panose="020B0204020104020204" pitchFamily="34" charset="0"/>
                  </a:rPr>
                  <a:t>classes</a:t>
                </a:r>
              </a:p>
              <a:p>
                <a:pPr>
                  <a:buFont typeface="Wingdings" panose="05000000000000000000" pitchFamily="2" charset="2"/>
                  <a:buChar char="§"/>
                </a:pPr>
                <a:r>
                  <a:rPr lang="en-GB" dirty="0">
                    <a:latin typeface="Abadi Extra Light" panose="020B0204020104020204" pitchFamily="34" charset="0"/>
                  </a:rPr>
                  <a:t>The </a:t>
                </a:r>
                <a:r>
                  <a:rPr lang="en-GB" dirty="0">
                    <a:solidFill>
                      <a:srgbClr val="0000FF"/>
                    </a:solidFill>
                    <a:latin typeface="Abadi Extra Light" panose="020B0204020104020204" pitchFamily="34" charset="0"/>
                  </a:rPr>
                  <a:t>class prior probability </a:t>
                </a:r>
                <a:r>
                  <a:rPr lang="en-GB" dirty="0">
                    <a:latin typeface="Abadi Extra Light" panose="020B0204020104020204" pitchFamily="34" charset="0"/>
                  </a:rPr>
                  <a:t>of each class </a:t>
                </a:r>
                <a14:m>
                  <m:oMath xmlns:m="http://schemas.openxmlformats.org/officeDocument/2006/math">
                    <m:r>
                      <a:rPr lang="en-IN" b="0" i="1" dirty="0" smtClean="0">
                        <a:latin typeface="Cambria Math" panose="02040503050406030204" pitchFamily="18" charset="0"/>
                      </a:rPr>
                      <m:t>𝑘</m:t>
                    </m:r>
                    <m:r>
                      <a:rPr lang="en-GB" i="1" dirty="0" smtClean="0">
                        <a:latin typeface="Cambria Math" panose="02040503050406030204" pitchFamily="18" charset="0"/>
                      </a:rPr>
                      <m:t>∈ {1,2,…,</m:t>
                    </m:r>
                    <m:r>
                      <a:rPr lang="en-GB" i="1" dirty="0" smtClean="0">
                        <a:latin typeface="Cambria Math" panose="02040503050406030204" pitchFamily="18" charset="0"/>
                      </a:rPr>
                      <m:t>𝐾</m:t>
                    </m:r>
                    <m:r>
                      <a:rPr lang="en-GB" i="1" dirty="0" smtClean="0">
                        <a:latin typeface="Cambria Math" panose="02040503050406030204" pitchFamily="18" charset="0"/>
                      </a:rPr>
                      <m:t>}</m:t>
                    </m:r>
                  </m:oMath>
                </a14:m>
                <a:r>
                  <a:rPr lang="en-GB" dirty="0">
                    <a:latin typeface="Abadi Extra Light" panose="020B0204020104020204" pitchFamily="34" charset="0"/>
                  </a:rPr>
                  <a:t> is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𝑦</m:t>
                    </m:r>
                    <m:r>
                      <a:rPr lang="en-GB" i="1" dirty="0" smtClean="0">
                        <a:latin typeface="Cambria Math" panose="02040503050406030204" pitchFamily="18" charset="0"/>
                      </a:rPr>
                      <m:t>=</m:t>
                    </m:r>
                    <m:r>
                      <a:rPr lang="en-IN" b="0" i="1" dirty="0" smtClean="0">
                        <a:latin typeface="Cambria Math" panose="02040503050406030204" pitchFamily="18" charset="0"/>
                      </a:rPr>
                      <m:t>𝑘</m:t>
                    </m:r>
                    <m:r>
                      <a:rPr lang="en-GB" i="1" dirty="0" smtClean="0">
                        <a:latin typeface="Cambria Math" panose="02040503050406030204" pitchFamily="18" charset="0"/>
                      </a:rPr>
                      <m:t>)</m:t>
                    </m:r>
                  </m:oMath>
                </a14:m>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use Bayes rule to compute </a:t>
                </a:r>
                <a:r>
                  <a:rPr lang="en-GB" dirty="0">
                    <a:solidFill>
                      <a:srgbClr val="0000FF"/>
                    </a:solidFill>
                    <a:latin typeface="Abadi Extra Light" panose="020B0204020104020204" pitchFamily="34" charset="0"/>
                  </a:rPr>
                  <a:t>class posterior probability </a:t>
                </a:r>
                <a:r>
                  <a:rPr lang="en-GB" dirty="0">
                    <a:latin typeface="Abadi Extra Light" panose="020B0204020104020204" pitchFamily="34" charset="0"/>
                  </a:rPr>
                  <a:t>for a test input </a:t>
                </a:r>
                <a14:m>
                  <m:oMath xmlns:m="http://schemas.openxmlformats.org/officeDocument/2006/math">
                    <m:sSub>
                      <m:sSubPr>
                        <m:ctrlPr>
                          <a:rPr lang="en-GB"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i="1" dirty="0" smtClean="0">
                            <a:latin typeface="Cambria Math" panose="02040503050406030204" pitchFamily="18" charset="0"/>
                          </a:rPr>
                          <m:t>∗</m:t>
                        </m:r>
                      </m:sub>
                    </m:sSub>
                  </m:oMath>
                </a14:m>
                <a:endParaRPr lang="en-GB"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We will first </a:t>
                </a:r>
                <a:r>
                  <a:rPr lang="en-GB" sz="2600" dirty="0">
                    <a:solidFill>
                      <a:srgbClr val="0000FF"/>
                    </a:solidFill>
                    <a:latin typeface="Abadi Extra Light" panose="020B0204020104020204" pitchFamily="34" charset="0"/>
                  </a:rPr>
                  <a:t>estimate the parameters </a:t>
                </a:r>
                <a:r>
                  <a:rPr lang="en-GB" sz="2600" dirty="0">
                    <a:latin typeface="Abadi Extra Light" panose="020B0204020104020204" pitchFamily="34" charset="0"/>
                  </a:rPr>
                  <a:t>of class prior and class-conditional distributions. Once estimated, we can use the above rule to predict the label for any test input</a:t>
                </a:r>
              </a:p>
              <a:p>
                <a:pPr lvl="1">
                  <a:buFont typeface="Wingdings" panose="05000000000000000000" pitchFamily="2" charset="2"/>
                  <a:buChar char="§"/>
                </a:pPr>
                <a:r>
                  <a:rPr lang="en-GB" sz="2200" dirty="0">
                    <a:latin typeface="Abadi Extra Light" panose="020B0204020104020204" pitchFamily="34" charset="0"/>
                  </a:rPr>
                  <a:t>Can use MLE/MAP/fully Bayesian approach. </a:t>
                </a:r>
                <a:r>
                  <a:rPr lang="en-GB" sz="2200" u="sng" dirty="0">
                    <a:latin typeface="Abadi Extra Light" panose="020B0204020104020204" pitchFamily="34" charset="0"/>
                  </a:rPr>
                  <a:t>We will only consider MLE/MAP here</a:t>
                </a: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sp>
        <p:nvSpPr>
          <p:cNvPr id="5" name="Speech Bubble: Rectangle 4">
            <a:extLst>
              <a:ext uri="{FF2B5EF4-FFF2-40B4-BE49-F238E27FC236}">
                <a16:creationId xmlns:a16="http://schemas.microsoft.com/office/drawing/2014/main" id="{7D6440EA-498A-45B7-97B9-1FDECB56888F}"/>
              </a:ext>
            </a:extLst>
          </p:cNvPr>
          <p:cNvSpPr/>
          <p:nvPr/>
        </p:nvSpPr>
        <p:spPr>
          <a:xfrm>
            <a:off x="10091681" y="695933"/>
            <a:ext cx="1533661" cy="869705"/>
          </a:xfrm>
          <a:prstGeom prst="wedgeRectCallout">
            <a:avLst>
              <a:gd name="adj1" fmla="val -75311"/>
              <a:gd name="adj2" fmla="val 587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Roughly speaking, what’s the fraction of each class in the training data</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E34B3F9-9FB4-4782-AC9E-AD6496817A92}"/>
                  </a:ext>
                </a:extLst>
              </p:cNvPr>
              <p:cNvSpPr txBox="1"/>
              <p:nvPr/>
            </p:nvSpPr>
            <p:spPr>
              <a:xfrm>
                <a:off x="186138" y="3355209"/>
                <a:ext cx="5244772" cy="9126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𝑘</m:t>
                          </m:r>
                        </m:e>
                        <m:e>
                          <m:sSub>
                            <m:sSubPr>
                              <m:ctrlPr>
                                <a:rPr lang="en-IN" sz="2800" b="0"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𝜃</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𝑘</m:t>
                              </m:r>
                            </m:e>
                            <m:e>
                              <m:r>
                                <a:rPr lang="en-IN" sz="2800" b="0" i="1" smtClean="0">
                                  <a:latin typeface="Cambria Math" panose="02040503050406030204" pitchFamily="18" charset="0"/>
                                </a:rPr>
                                <m:t>𝜃</m:t>
                              </m:r>
                            </m:e>
                          </m:d>
                        </m:num>
                        <m:den>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den>
                      </m:f>
                    </m:oMath>
                  </m:oMathPara>
                </a14:m>
                <a:endParaRPr lang="en-IN" sz="2800" dirty="0"/>
              </a:p>
            </p:txBody>
          </p:sp>
        </mc:Choice>
        <mc:Fallback xmlns="">
          <p:sp>
            <p:nvSpPr>
              <p:cNvPr id="3" name="TextBox 2">
                <a:extLst>
                  <a:ext uri="{FF2B5EF4-FFF2-40B4-BE49-F238E27FC236}">
                    <a16:creationId xmlns:a16="http://schemas.microsoft.com/office/drawing/2014/main" id="{1E34B3F9-9FB4-4782-AC9E-AD6496817A92}"/>
                  </a:ext>
                </a:extLst>
              </p:cNvPr>
              <p:cNvSpPr txBox="1">
                <a:spLocks noRot="1" noChangeAspect="1" noMove="1" noResize="1" noEditPoints="1" noAdjustHandles="1" noChangeArrowheads="1" noChangeShapeType="1" noTextEdit="1"/>
              </p:cNvSpPr>
              <p:nvPr/>
            </p:nvSpPr>
            <p:spPr>
              <a:xfrm>
                <a:off x="186138" y="3355209"/>
                <a:ext cx="5244772" cy="91262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39AA31F8-E3B2-4910-BCB8-538246467106}"/>
                  </a:ext>
                </a:extLst>
              </p:cNvPr>
              <p:cNvSpPr/>
              <p:nvPr/>
            </p:nvSpPr>
            <p:spPr>
              <a:xfrm>
                <a:off x="4801062" y="4083270"/>
                <a:ext cx="2271442" cy="1032254"/>
              </a:xfrm>
              <a:prstGeom prst="wedgeRectCallout">
                <a:avLst>
                  <a:gd name="adj1" fmla="val -41364"/>
                  <a:gd name="adj2" fmla="val -737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1600" b="0" i="1" smtClean="0">
                        <a:solidFill>
                          <a:schemeClr val="tx1"/>
                        </a:solidFill>
                        <a:latin typeface="Cambria Math" panose="02040503050406030204" pitchFamily="18" charset="0"/>
                      </a:rPr>
                      <m:t>𝜃</m:t>
                    </m:r>
                  </m:oMath>
                </a14:m>
                <a:r>
                  <a:rPr lang="en-IN" sz="1600" dirty="0">
                    <a:solidFill>
                      <a:schemeClr val="tx1"/>
                    </a:solidFill>
                    <a:latin typeface="Abadi Extra Light" panose="020B0204020104020204" pitchFamily="34" charset="0"/>
                  </a:rPr>
                  <a:t> collectively denotes the parameters the joint distribution of inputs and labels depends on</a:t>
                </a:r>
              </a:p>
            </p:txBody>
          </p:sp>
        </mc:Choice>
        <mc:Fallback xmlns="">
          <p:sp>
            <p:nvSpPr>
              <p:cNvPr id="7" name="Speech Bubble: Rectangle 6">
                <a:extLst>
                  <a:ext uri="{FF2B5EF4-FFF2-40B4-BE49-F238E27FC236}">
                    <a16:creationId xmlns:a16="http://schemas.microsoft.com/office/drawing/2014/main" id="{39AA31F8-E3B2-4910-BCB8-538246467106}"/>
                  </a:ext>
                </a:extLst>
              </p:cNvPr>
              <p:cNvSpPr>
                <a:spLocks noRot="1" noChangeAspect="1" noMove="1" noResize="1" noEditPoints="1" noAdjustHandles="1" noChangeArrowheads="1" noChangeShapeType="1" noTextEdit="1"/>
              </p:cNvSpPr>
              <p:nvPr/>
            </p:nvSpPr>
            <p:spPr>
              <a:xfrm>
                <a:off x="4801062" y="4083270"/>
                <a:ext cx="2271442" cy="1032254"/>
              </a:xfrm>
              <a:prstGeom prst="wedgeRectCallout">
                <a:avLst>
                  <a:gd name="adj1" fmla="val -41364"/>
                  <a:gd name="adj2" fmla="val -73743"/>
                </a:avLst>
              </a:prstGeom>
              <a:blipFill>
                <a:blip r:embed="rId7"/>
                <a:stretch>
                  <a:fillRect l="-1333" r="-533" b="-6542"/>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Speech Bubble: Rectangle 7">
                <a:extLst>
                  <a:ext uri="{FF2B5EF4-FFF2-40B4-BE49-F238E27FC236}">
                    <a16:creationId xmlns:a16="http://schemas.microsoft.com/office/drawing/2014/main" id="{8FB46BCD-A0B1-4B69-BAA7-EB4F78C465C0}"/>
                  </a:ext>
                </a:extLst>
              </p:cNvPr>
              <p:cNvSpPr/>
              <p:nvPr/>
            </p:nvSpPr>
            <p:spPr>
              <a:xfrm>
                <a:off x="5761138" y="2744303"/>
                <a:ext cx="2576913" cy="346430"/>
              </a:xfrm>
              <a:prstGeom prst="wedgeRectCallout">
                <a:avLst>
                  <a:gd name="adj1" fmla="val -35496"/>
                  <a:gd name="adj2" fmla="val 12747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Class prior distribution for class </a:t>
                </a:r>
                <a14:m>
                  <m:oMath xmlns:m="http://schemas.openxmlformats.org/officeDocument/2006/math">
                    <m:r>
                      <a:rPr lang="en-IN" sz="1400" b="0" i="1" dirty="0" smtClean="0">
                        <a:solidFill>
                          <a:schemeClr val="tx1"/>
                        </a:solidFill>
                        <a:latin typeface="Cambria Math" panose="02040503050406030204" pitchFamily="18" charset="0"/>
                      </a:rPr>
                      <m:t>𝑘</m:t>
                    </m:r>
                  </m:oMath>
                </a14:m>
                <a:endParaRPr lang="en-IN" sz="1400" dirty="0">
                  <a:solidFill>
                    <a:schemeClr val="tx1"/>
                  </a:solidFill>
                  <a:latin typeface="Abadi Extra Light" panose="020B0204020104020204" pitchFamily="34" charset="0"/>
                </a:endParaRPr>
              </a:p>
            </p:txBody>
          </p:sp>
        </mc:Choice>
        <mc:Fallback xmlns="">
          <p:sp>
            <p:nvSpPr>
              <p:cNvPr id="8" name="Speech Bubble: Rectangle 7">
                <a:extLst>
                  <a:ext uri="{FF2B5EF4-FFF2-40B4-BE49-F238E27FC236}">
                    <a16:creationId xmlns:a16="http://schemas.microsoft.com/office/drawing/2014/main" id="{8FB46BCD-A0B1-4B69-BAA7-EB4F78C465C0}"/>
                  </a:ext>
                </a:extLst>
              </p:cNvPr>
              <p:cNvSpPr>
                <a:spLocks noRot="1" noChangeAspect="1" noMove="1" noResize="1" noEditPoints="1" noAdjustHandles="1" noChangeArrowheads="1" noChangeShapeType="1" noTextEdit="1"/>
              </p:cNvSpPr>
              <p:nvPr/>
            </p:nvSpPr>
            <p:spPr>
              <a:xfrm>
                <a:off x="5761138" y="2744303"/>
                <a:ext cx="2576913" cy="346430"/>
              </a:xfrm>
              <a:prstGeom prst="wedgeRectCallout">
                <a:avLst>
                  <a:gd name="adj1" fmla="val -35496"/>
                  <a:gd name="adj2" fmla="val 127472"/>
                </a:avLst>
              </a:prstGeom>
              <a:blipFill>
                <a:blip r:embed="rId8"/>
                <a:stretch>
                  <a:fillRect l="-469"/>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DF3674BB-BA9B-4F1F-816F-5D9652312ACD}"/>
                  </a:ext>
                </a:extLst>
              </p:cNvPr>
              <p:cNvSpPr/>
              <p:nvPr/>
            </p:nvSpPr>
            <p:spPr>
              <a:xfrm>
                <a:off x="8485824" y="2783650"/>
                <a:ext cx="2334670" cy="433216"/>
              </a:xfrm>
              <a:prstGeom prst="wedgeRectCallout">
                <a:avLst>
                  <a:gd name="adj1" fmla="val -49542"/>
                  <a:gd name="adj2" fmla="val 834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rgbClr val="FF0000"/>
                    </a:solidFill>
                    <a:latin typeface="Abadi Extra Light" panose="020B0204020104020204" pitchFamily="34" charset="0"/>
                  </a:rPr>
                  <a:t>Class-conditional</a:t>
                </a:r>
                <a:r>
                  <a:rPr lang="en-IN" sz="1400" dirty="0">
                    <a:solidFill>
                      <a:schemeClr val="tx1"/>
                    </a:solidFill>
                    <a:latin typeface="Abadi Extra Light" panose="020B0204020104020204" pitchFamily="34" charset="0"/>
                  </a:rPr>
                  <a:t> distribution of inputs from class </a:t>
                </a:r>
                <a14:m>
                  <m:oMath xmlns:m="http://schemas.openxmlformats.org/officeDocument/2006/math">
                    <m:r>
                      <a:rPr lang="en-IN" sz="1400" b="0" i="1" dirty="0" smtClean="0">
                        <a:solidFill>
                          <a:schemeClr val="tx1"/>
                        </a:solidFill>
                        <a:latin typeface="Cambria Math" panose="02040503050406030204" pitchFamily="18" charset="0"/>
                      </a:rPr>
                      <m:t>𝑘</m:t>
                    </m:r>
                  </m:oMath>
                </a14:m>
                <a:endParaRPr lang="en-IN" sz="1400" dirty="0">
                  <a:solidFill>
                    <a:schemeClr val="tx1"/>
                  </a:solidFill>
                  <a:latin typeface="Abadi Extra Light" panose="020B0204020104020204" pitchFamily="34" charset="0"/>
                </a:endParaRPr>
              </a:p>
            </p:txBody>
          </p:sp>
        </mc:Choice>
        <mc:Fallback xmlns="">
          <p:sp>
            <p:nvSpPr>
              <p:cNvPr id="9" name="Speech Bubble: Rectangle 8">
                <a:extLst>
                  <a:ext uri="{FF2B5EF4-FFF2-40B4-BE49-F238E27FC236}">
                    <a16:creationId xmlns:a16="http://schemas.microsoft.com/office/drawing/2014/main" id="{DF3674BB-BA9B-4F1F-816F-5D9652312ACD}"/>
                  </a:ext>
                </a:extLst>
              </p:cNvPr>
              <p:cNvSpPr>
                <a:spLocks noRot="1" noChangeAspect="1" noMove="1" noResize="1" noEditPoints="1" noAdjustHandles="1" noChangeArrowheads="1" noChangeShapeType="1" noTextEdit="1"/>
              </p:cNvSpPr>
              <p:nvPr/>
            </p:nvSpPr>
            <p:spPr>
              <a:xfrm>
                <a:off x="8485824" y="2783650"/>
                <a:ext cx="2334670" cy="433216"/>
              </a:xfrm>
              <a:prstGeom prst="wedgeRectCallout">
                <a:avLst>
                  <a:gd name="adj1" fmla="val -49542"/>
                  <a:gd name="adj2" fmla="val 83480"/>
                </a:avLst>
              </a:prstGeom>
              <a:blipFill>
                <a:blip r:embed="rId9"/>
                <a:stretch>
                  <a:fillRect t="-8000"/>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F29BB4-8E70-4814-9C32-30F49D03F121}"/>
                  </a:ext>
                </a:extLst>
              </p:cNvPr>
              <p:cNvSpPr txBox="1"/>
              <p:nvPr/>
            </p:nvSpPr>
            <p:spPr>
              <a:xfrm>
                <a:off x="5430910" y="3333750"/>
                <a:ext cx="4289764" cy="9126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𝑘</m:t>
                              </m:r>
                            </m:e>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𝑘</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den>
                      </m:f>
                    </m:oMath>
                  </m:oMathPara>
                </a14:m>
                <a:endParaRPr lang="en-IN" sz="2800" dirty="0"/>
              </a:p>
            </p:txBody>
          </p:sp>
        </mc:Choice>
        <mc:Fallback xmlns="">
          <p:sp>
            <p:nvSpPr>
              <p:cNvPr id="10" name="TextBox 9">
                <a:extLst>
                  <a:ext uri="{FF2B5EF4-FFF2-40B4-BE49-F238E27FC236}">
                    <a16:creationId xmlns:a16="http://schemas.microsoft.com/office/drawing/2014/main" id="{D9F29BB4-8E70-4814-9C32-30F49D03F121}"/>
                  </a:ext>
                </a:extLst>
              </p:cNvPr>
              <p:cNvSpPr txBox="1">
                <a:spLocks noRot="1" noChangeAspect="1" noMove="1" noResize="1" noEditPoints="1" noAdjustHandles="1" noChangeArrowheads="1" noChangeShapeType="1" noTextEdit="1"/>
              </p:cNvSpPr>
              <p:nvPr/>
            </p:nvSpPr>
            <p:spPr>
              <a:xfrm>
                <a:off x="5430910" y="3333750"/>
                <a:ext cx="4289764" cy="912622"/>
              </a:xfrm>
              <a:prstGeom prst="rect">
                <a:avLst/>
              </a:prstGeom>
              <a:blipFill>
                <a:blip r:embed="rId10"/>
                <a:stretch>
                  <a:fillRect r="-3409"/>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B45ABB22-07E0-457E-9C36-F22D311FF4C3}"/>
              </a:ext>
            </a:extLst>
          </p:cNvPr>
          <p:cNvPicPr>
            <a:picLocks noChangeAspect="1"/>
          </p:cNvPicPr>
          <p:nvPr/>
        </p:nvPicPr>
        <p:blipFill>
          <a:blip r:embed="rId11"/>
          <a:stretch>
            <a:fillRect/>
          </a:stretch>
        </p:blipFill>
        <p:spPr>
          <a:xfrm>
            <a:off x="11080147" y="4271910"/>
            <a:ext cx="1004822" cy="965223"/>
          </a:xfrm>
          <a:prstGeom prst="rect">
            <a:avLst/>
          </a:prstGeom>
        </p:spPr>
      </p:pic>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8BE559E6-BFDD-481F-9771-392CD4804EEA}"/>
                  </a:ext>
                </a:extLst>
              </p:cNvPr>
              <p:cNvSpPr/>
              <p:nvPr/>
            </p:nvSpPr>
            <p:spPr>
              <a:xfrm>
                <a:off x="8338051" y="4160236"/>
                <a:ext cx="2482443" cy="1188570"/>
              </a:xfrm>
              <a:prstGeom prst="wedgeRectCallout">
                <a:avLst>
                  <a:gd name="adj1" fmla="val 72569"/>
                  <a:gd name="adj2" fmla="val -312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Setting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sSub>
                          <m:sSubPr>
                            <m:ctrlPr>
                              <a:rPr lang="en-IN" sz="1400" b="0" i="1" smtClean="0">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b="0" i="1" smtClean="0">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r>
                          <a:rPr lang="en-IN" sz="1400" i="1">
                            <a:solidFill>
                              <a:schemeClr val="tx1"/>
                            </a:solidFill>
                            <a:latin typeface="Cambria Math" panose="02040503050406030204" pitchFamily="18" charset="0"/>
                          </a:rPr>
                          <m:t>𝑘</m:t>
                        </m:r>
                      </m:e>
                      <m:e>
                        <m:r>
                          <a:rPr lang="en-IN" sz="1400" i="1">
                            <a:solidFill>
                              <a:schemeClr val="tx1"/>
                            </a:solidFill>
                            <a:latin typeface="Cambria Math" panose="02040503050406030204" pitchFamily="18" charset="0"/>
                          </a:rPr>
                          <m:t>𝜃</m:t>
                        </m:r>
                      </m:e>
                    </m:d>
                    <m:r>
                      <a:rPr lang="en-IN" sz="1400" b="0" i="1" smtClean="0">
                        <a:solidFill>
                          <a:schemeClr val="tx1"/>
                        </a:solidFill>
                        <a:latin typeface="Cambria Math" panose="02040503050406030204" pitchFamily="18" charset="0"/>
                      </a:rPr>
                      <m:t>=</m:t>
                    </m:r>
                    <m:r>
                      <a:rPr lang="en-IN" sz="1400" i="1" dirty="0" smtClean="0">
                        <a:solidFill>
                          <a:schemeClr val="tx1"/>
                        </a:solidFill>
                        <a:latin typeface="Cambria Math" panose="02040503050406030204" pitchFamily="18" charset="0"/>
                      </a:rPr>
                      <m:t>1/</m:t>
                    </m:r>
                    <m:r>
                      <a:rPr lang="en-IN" sz="1400" i="1" dirty="0" smtClean="0">
                        <a:solidFill>
                          <a:schemeClr val="tx1"/>
                        </a:solidFill>
                        <a:latin typeface="Cambria Math" panose="02040503050406030204" pitchFamily="18" charset="0"/>
                      </a:rPr>
                      <m:t>𝐾</m:t>
                    </m:r>
                  </m:oMath>
                </a14:m>
                <a:r>
                  <a:rPr lang="en-IN" sz="1400" dirty="0">
                    <a:solidFill>
                      <a:schemeClr val="tx1"/>
                    </a:solidFill>
                    <a:latin typeface="Abadi Extra Light" panose="020B0204020104020204" pitchFamily="34" charset="0"/>
                  </a:rPr>
                  <a:t> will give us the approach that predicts by comparing the probabilities </a:t>
                </a:r>
                <a14:m>
                  <m:oMath xmlns:m="http://schemas.openxmlformats.org/officeDocument/2006/math">
                    <m:r>
                      <a:rPr lang="en-IN" sz="1400" i="1" smtClean="0">
                        <a:solidFill>
                          <a:schemeClr val="tx1"/>
                        </a:solidFill>
                        <a:latin typeface="Cambria Math" panose="02040503050406030204" pitchFamily="18" charset="0"/>
                      </a:rPr>
                      <m:t>𝑝</m:t>
                    </m:r>
                    <m:r>
                      <a:rPr lang="en-IN" sz="1400" i="1" smtClean="0">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𝒙</m:t>
                        </m:r>
                      </m:e>
                      <m:sub>
                        <m:r>
                          <a:rPr lang="en-IN" sz="1400" i="1">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sSub>
                      <m:sSubPr>
                        <m:ctrlPr>
                          <a:rPr lang="en-IN" sz="1400" b="0" i="1" smtClean="0">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b="0" i="1" smtClean="0">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r>
                      <a:rPr lang="en-IN" sz="1400" i="1">
                        <a:solidFill>
                          <a:schemeClr val="tx1"/>
                        </a:solidFill>
                        <a:latin typeface="Cambria Math" panose="02040503050406030204" pitchFamily="18" charset="0"/>
                      </a:rPr>
                      <m:t>𝑘</m:t>
                    </m:r>
                    <m:r>
                      <a:rPr lang="en-IN" sz="1400" i="1">
                        <a:solidFill>
                          <a:schemeClr val="tx1"/>
                        </a:solidFill>
                        <a:latin typeface="Cambria Math" panose="02040503050406030204" pitchFamily="18" charset="0"/>
                      </a:rPr>
                      <m:t>,</m:t>
                    </m:r>
                    <m:r>
                      <a:rPr lang="en-IN" sz="1400" i="1">
                        <a:solidFill>
                          <a:schemeClr val="tx1"/>
                        </a:solidFill>
                        <a:latin typeface="Cambria Math" panose="02040503050406030204" pitchFamily="18" charset="0"/>
                      </a:rPr>
                      <m:t>𝜃</m:t>
                    </m:r>
                    <m:r>
                      <a:rPr lang="en-IN" sz="1400" i="1">
                        <a:solidFill>
                          <a:schemeClr val="tx1"/>
                        </a:solidFill>
                        <a:latin typeface="Cambria Math" panose="02040503050406030204" pitchFamily="18" charset="0"/>
                      </a:rPr>
                      <m:t>)</m:t>
                    </m:r>
                  </m:oMath>
                </a14:m>
                <a:r>
                  <a:rPr lang="en-IN" sz="1400" dirty="0">
                    <a:solidFill>
                      <a:schemeClr val="tx1"/>
                    </a:solidFill>
                    <a:latin typeface="Abadi Extra Light" panose="020B0204020104020204" pitchFamily="34" charset="0"/>
                  </a:rPr>
                  <a:t> of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𝑥</m:t>
                        </m:r>
                      </m:e>
                      <m:sub>
                        <m:r>
                          <a:rPr lang="en-IN" sz="1400" i="1" dirty="0" smtClean="0">
                            <a:solidFill>
                              <a:schemeClr val="tx1"/>
                            </a:solidFill>
                            <a:latin typeface="Cambria Math" panose="02040503050406030204" pitchFamily="18" charset="0"/>
                          </a:rPr>
                          <m:t>∗</m:t>
                        </m:r>
                      </m:sub>
                    </m:sSub>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under each of the classes</a:t>
                </a:r>
              </a:p>
            </p:txBody>
          </p:sp>
        </mc:Choice>
        <mc:Fallback xmlns="">
          <p:sp>
            <p:nvSpPr>
              <p:cNvPr id="13" name="Speech Bubble: Rectangle 12">
                <a:extLst>
                  <a:ext uri="{FF2B5EF4-FFF2-40B4-BE49-F238E27FC236}">
                    <a16:creationId xmlns:a16="http://schemas.microsoft.com/office/drawing/2014/main" id="{8BE559E6-BFDD-481F-9771-392CD4804EEA}"/>
                  </a:ext>
                </a:extLst>
              </p:cNvPr>
              <p:cNvSpPr>
                <a:spLocks noRot="1" noChangeAspect="1" noMove="1" noResize="1" noEditPoints="1" noAdjustHandles="1" noChangeArrowheads="1" noChangeShapeType="1" noTextEdit="1"/>
              </p:cNvSpPr>
              <p:nvPr/>
            </p:nvSpPr>
            <p:spPr>
              <a:xfrm>
                <a:off x="8338051" y="4160236"/>
                <a:ext cx="2482443" cy="1188570"/>
              </a:xfrm>
              <a:prstGeom prst="wedgeRectCallout">
                <a:avLst>
                  <a:gd name="adj1" fmla="val 72569"/>
                  <a:gd name="adj2" fmla="val -3128"/>
                </a:avLst>
              </a:prstGeom>
              <a:blipFill>
                <a:blip r:embed="rId12"/>
                <a:stretch>
                  <a:fillRect l="-394" b="-3030"/>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D03AB357-1BDF-44CE-9325-6ED4918DB552}"/>
                  </a:ext>
                </a:extLst>
              </p:cNvPr>
              <p:cNvSpPr/>
              <p:nvPr/>
            </p:nvSpPr>
            <p:spPr>
              <a:xfrm>
                <a:off x="461476" y="4279083"/>
                <a:ext cx="2917507" cy="1032254"/>
              </a:xfrm>
              <a:prstGeom prst="wedgeRectCallout">
                <a:avLst>
                  <a:gd name="adj1" fmla="val 61565"/>
                  <a:gd name="adj2" fmla="val -4329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This is just the marginal distribution of the joint distribution in the numerator (summed over all </a:t>
                </a:r>
                <a14:m>
                  <m:oMath xmlns:m="http://schemas.openxmlformats.org/officeDocument/2006/math">
                    <m:r>
                      <a:rPr lang="en-IN" sz="1600" i="1" dirty="0" smtClean="0">
                        <a:solidFill>
                          <a:schemeClr val="tx1"/>
                        </a:solidFill>
                        <a:latin typeface="Cambria Math" panose="02040503050406030204" pitchFamily="18" charset="0"/>
                      </a:rPr>
                      <m:t>𝐾</m:t>
                    </m:r>
                  </m:oMath>
                </a14:m>
                <a:r>
                  <a:rPr lang="en-IN" sz="1600" dirty="0">
                    <a:solidFill>
                      <a:schemeClr val="tx1"/>
                    </a:solidFill>
                    <a:latin typeface="Abadi Extra Light" panose="020B0204020104020204" pitchFamily="34" charset="0"/>
                  </a:rPr>
                  <a:t> values of </a:t>
                </a:r>
                <a14:m>
                  <m:oMath xmlns:m="http://schemas.openxmlformats.org/officeDocument/2006/math">
                    <m:sSub>
                      <m:sSubPr>
                        <m:ctrlPr>
                          <a:rPr lang="en-IN" sz="1600" b="0" i="1" dirty="0" smtClean="0">
                            <a:solidFill>
                              <a:schemeClr val="tx1"/>
                            </a:solidFill>
                            <a:latin typeface="Cambria Math" panose="02040503050406030204" pitchFamily="18" charset="0"/>
                          </a:rPr>
                        </m:ctrlPr>
                      </m:sSubPr>
                      <m:e>
                        <m:r>
                          <a:rPr lang="en-IN" sz="1600" i="1" dirty="0" smtClean="0">
                            <a:solidFill>
                              <a:schemeClr val="tx1"/>
                            </a:solidFill>
                            <a:latin typeface="Cambria Math" panose="02040503050406030204" pitchFamily="18" charset="0"/>
                          </a:rPr>
                          <m:t>𝑦</m:t>
                        </m:r>
                      </m:e>
                      <m:sub>
                        <m:r>
                          <a:rPr lang="en-IN" sz="1600" b="0" i="1" dirty="0" smtClean="0">
                            <a:solidFill>
                              <a:schemeClr val="tx1"/>
                            </a:solidFill>
                            <a:latin typeface="Cambria Math" panose="02040503050406030204" pitchFamily="18" charset="0"/>
                          </a:rPr>
                          <m:t>∗</m:t>
                        </m:r>
                      </m:sub>
                    </m:sSub>
                  </m:oMath>
                </a14:m>
                <a:r>
                  <a:rPr lang="en-IN" sz="1600" dirty="0">
                    <a:solidFill>
                      <a:schemeClr val="tx1"/>
                    </a:solidFill>
                    <a:latin typeface="Abadi Extra Light" panose="020B0204020104020204" pitchFamily="34" charset="0"/>
                  </a:rPr>
                  <a:t>)</a:t>
                </a:r>
              </a:p>
            </p:txBody>
          </p:sp>
        </mc:Choice>
        <mc:Fallback xmlns="">
          <p:sp>
            <p:nvSpPr>
              <p:cNvPr id="14" name="Speech Bubble: Rectangle 13">
                <a:extLst>
                  <a:ext uri="{FF2B5EF4-FFF2-40B4-BE49-F238E27FC236}">
                    <a16:creationId xmlns:a16="http://schemas.microsoft.com/office/drawing/2014/main" id="{D03AB357-1BDF-44CE-9325-6ED4918DB552}"/>
                  </a:ext>
                </a:extLst>
              </p:cNvPr>
              <p:cNvSpPr>
                <a:spLocks noRot="1" noChangeAspect="1" noMove="1" noResize="1" noEditPoints="1" noAdjustHandles="1" noChangeArrowheads="1" noChangeShapeType="1" noTextEdit="1"/>
              </p:cNvSpPr>
              <p:nvPr/>
            </p:nvSpPr>
            <p:spPr>
              <a:xfrm>
                <a:off x="461476" y="4279083"/>
                <a:ext cx="2917507" cy="1032254"/>
              </a:xfrm>
              <a:prstGeom prst="wedgeRectCallout">
                <a:avLst>
                  <a:gd name="adj1" fmla="val 61565"/>
                  <a:gd name="adj2" fmla="val -43293"/>
                </a:avLst>
              </a:prstGeom>
              <a:blipFill>
                <a:blip r:embed="rId13"/>
                <a:stretch>
                  <a:fillRect l="-926" t="-2907" b="-8140"/>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58479067"/>
      </p:ext>
    </p:extLst>
  </p:cSld>
  <p:clrMapOvr>
    <a:masterClrMapping/>
  </p:clrMapOvr>
  <mc:AlternateContent xmlns:mc="http://schemas.openxmlformats.org/markup-compatibility/2006" xmlns:p14="http://schemas.microsoft.com/office/powerpoint/2010/main">
    <mc:Choice Requires="p14">
      <p:transition spd="slow" p14:dur="2000" advTm="310843"/>
    </mc:Choice>
    <mc:Fallback xmlns="">
      <p:transition spd="slow" advTm="3108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down)">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down)">
                                      <p:cBhvr>
                                        <p:cTn id="65" dur="500"/>
                                        <p:tgtEl>
                                          <p:spTgt spid="4">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wipe(down)">
                                      <p:cBhvr>
                                        <p:cTn id="7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7" grpId="0" animBg="1"/>
      <p:bldP spid="8" grpId="0" animBg="1"/>
      <p:bldP spid="9" grpId="0" animBg="1"/>
      <p:bldP spid="10"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Discriminative vs Generative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Recall that discriminative approaches model </a:t>
                </a:r>
                <a14:m>
                  <m:oMath xmlns:m="http://schemas.openxmlformats.org/officeDocument/2006/math">
                    <m:r>
                      <a:rPr lang="en-GB" sz="2600" i="1" dirty="0" smtClean="0">
                        <a:latin typeface="Cambria Math" panose="02040503050406030204" pitchFamily="18" charset="0"/>
                      </a:rPr>
                      <m:t>𝑝</m:t>
                    </m:r>
                    <m:r>
                      <a:rPr lang="en-GB" sz="2600" i="1" dirty="0" smtClean="0">
                        <a:latin typeface="Cambria Math" panose="02040503050406030204" pitchFamily="18" charset="0"/>
                      </a:rPr>
                      <m:t>(</m:t>
                    </m:r>
                    <m:r>
                      <a:rPr lang="en-GB" sz="2600" i="1" dirty="0" err="1" smtClean="0">
                        <a:latin typeface="Cambria Math" panose="02040503050406030204" pitchFamily="18" charset="0"/>
                      </a:rPr>
                      <m:t>𝑦</m:t>
                    </m:r>
                    <m:r>
                      <a:rPr lang="en-GB" sz="2600" i="1" dirty="0" err="1" smtClean="0">
                        <a:latin typeface="Cambria Math" panose="02040503050406030204" pitchFamily="18" charset="0"/>
                      </a:rPr>
                      <m:t>|</m:t>
                    </m:r>
                    <m:r>
                      <a:rPr lang="en-GB" sz="2600" b="1" i="1" dirty="0" err="1" smtClean="0">
                        <a:latin typeface="Cambria Math" panose="02040503050406030204" pitchFamily="18" charset="0"/>
                      </a:rPr>
                      <m:t>𝒙</m:t>
                    </m:r>
                    <m:r>
                      <a:rPr lang="en-GB" sz="2600" i="1" dirty="0" smtClean="0">
                        <a:latin typeface="Cambria Math" panose="02040503050406030204" pitchFamily="18" charset="0"/>
                      </a:rPr>
                      <m:t>)</m:t>
                    </m:r>
                  </m:oMath>
                </a14:m>
                <a:r>
                  <a:rPr lang="en-GB" sz="2600" dirty="0">
                    <a:latin typeface="Abadi Extra Light" panose="020B0204020104020204" pitchFamily="34" charset="0"/>
                  </a:rPr>
                  <a:t> directly</a:t>
                </a:r>
              </a:p>
              <a:p>
                <a:pPr>
                  <a:buFont typeface="Wingdings" panose="05000000000000000000" pitchFamily="2" charset="2"/>
                  <a:buChar char="§"/>
                </a:pPr>
                <a:r>
                  <a:rPr lang="en-GB" sz="2600" dirty="0">
                    <a:latin typeface="Abadi Extra Light" panose="020B0204020104020204" pitchFamily="34" charset="0"/>
                  </a:rPr>
                  <a:t>Generative approaches model </a:t>
                </a:r>
                <a14:m>
                  <m:oMath xmlns:m="http://schemas.openxmlformats.org/officeDocument/2006/math">
                    <m:r>
                      <a:rPr lang="en-GB" sz="2600" i="1" dirty="0" smtClean="0">
                        <a:latin typeface="Cambria Math" panose="02040503050406030204" pitchFamily="18" charset="0"/>
                      </a:rPr>
                      <m:t>𝑝</m:t>
                    </m:r>
                    <m:r>
                      <a:rPr lang="en-GB" sz="2600" i="1" dirty="0" smtClean="0">
                        <a:latin typeface="Cambria Math" panose="02040503050406030204" pitchFamily="18" charset="0"/>
                      </a:rPr>
                      <m:t>(</m:t>
                    </m:r>
                    <m:r>
                      <a:rPr lang="en-GB" sz="2600" i="1" dirty="0" err="1">
                        <a:latin typeface="Cambria Math" panose="02040503050406030204" pitchFamily="18" charset="0"/>
                      </a:rPr>
                      <m:t>𝑦</m:t>
                    </m:r>
                    <m:r>
                      <a:rPr lang="en-GB" sz="2600" i="1" dirty="0" err="1">
                        <a:latin typeface="Cambria Math" panose="02040503050406030204" pitchFamily="18" charset="0"/>
                      </a:rPr>
                      <m:t>|</m:t>
                    </m:r>
                    <m:r>
                      <a:rPr lang="en-GB" sz="2600" b="1" i="1" dirty="0" smtClean="0">
                        <a:latin typeface="Cambria Math" panose="02040503050406030204" pitchFamily="18" charset="0"/>
                      </a:rPr>
                      <m:t>𝒙</m:t>
                    </m:r>
                    <m:r>
                      <a:rPr lang="en-GB" sz="2600" i="1" dirty="0" smtClean="0">
                        <a:latin typeface="Cambria Math" panose="02040503050406030204" pitchFamily="18" charset="0"/>
                      </a:rPr>
                      <m:t>)</m:t>
                    </m:r>
                  </m:oMath>
                </a14:m>
                <a:r>
                  <a:rPr lang="en-GB" sz="2600" dirty="0">
                    <a:latin typeface="Abadi Extra Light" panose="020B0204020104020204" pitchFamily="34" charset="0"/>
                  </a:rPr>
                  <a:t> via </a:t>
                </a:r>
                <a14:m>
                  <m:oMath xmlns:m="http://schemas.openxmlformats.org/officeDocument/2006/math">
                    <m:r>
                      <a:rPr lang="en-GB" sz="2600" i="1" dirty="0" smtClean="0">
                        <a:latin typeface="Cambria Math" panose="02040503050406030204" pitchFamily="18" charset="0"/>
                      </a:rPr>
                      <m:t>𝑝</m:t>
                    </m:r>
                    <m:r>
                      <a:rPr lang="en-GB" sz="2600" i="1" dirty="0" smtClean="0">
                        <a:latin typeface="Cambria Math" panose="02040503050406030204" pitchFamily="18" charset="0"/>
                      </a:rPr>
                      <m:t>(</m:t>
                    </m:r>
                    <m:r>
                      <a:rPr lang="en-GB" sz="2600" b="1" i="1" dirty="0" err="1" smtClean="0">
                        <a:latin typeface="Cambria Math" panose="02040503050406030204" pitchFamily="18" charset="0"/>
                      </a:rPr>
                      <m:t>𝒙</m:t>
                    </m:r>
                    <m:r>
                      <a:rPr lang="en-GB" sz="2600" i="1" dirty="0" err="1" smtClean="0">
                        <a:latin typeface="Cambria Math" panose="02040503050406030204" pitchFamily="18" charset="0"/>
                      </a:rPr>
                      <m:t>,</m:t>
                    </m:r>
                    <m:r>
                      <a:rPr lang="en-GB" sz="2600" i="1" dirty="0" err="1" smtClean="0">
                        <a:latin typeface="Cambria Math" panose="02040503050406030204" pitchFamily="18" charset="0"/>
                      </a:rPr>
                      <m:t>𝑦</m:t>
                    </m:r>
                    <m:r>
                      <a:rPr lang="en-GB" sz="2600" i="1" dirty="0" smtClean="0">
                        <a:latin typeface="Cambria Math" panose="02040503050406030204" pitchFamily="18" charset="0"/>
                      </a:rPr>
                      <m:t>)</m:t>
                    </m:r>
                  </m:oMath>
                </a14:m>
                <a:endParaRPr lang="en-GB" sz="2600" dirty="0">
                  <a:latin typeface="Abadi Extra Light" panose="020B0204020104020204" pitchFamily="34" charset="0"/>
                </a:endParaRPr>
              </a:p>
              <a:p>
                <a:pPr>
                  <a:buFont typeface="Wingdings" panose="05000000000000000000" pitchFamily="2" charset="2"/>
                  <a:buChar char="§"/>
                </a:pPr>
                <a:r>
                  <a:rPr lang="en-GB" sz="2600" dirty="0">
                    <a:solidFill>
                      <a:srgbClr val="0000FF"/>
                    </a:solidFill>
                    <a:latin typeface="Abadi Extra Light" panose="020B0204020104020204" pitchFamily="34" charset="0"/>
                  </a:rPr>
                  <a:t>Number of parameters: </a:t>
                </a:r>
                <a:r>
                  <a:rPr lang="en-GB" sz="2600" dirty="0">
                    <a:latin typeface="Abadi Extra Light" panose="020B0204020104020204" pitchFamily="34" charset="0"/>
                  </a:rPr>
                  <a:t>Discriminative models have fewer parameters to be learned </a:t>
                </a:r>
              </a:p>
              <a:p>
                <a:pPr lvl="1">
                  <a:buFont typeface="Wingdings" panose="05000000000000000000" pitchFamily="2" charset="2"/>
                  <a:buChar char="§"/>
                </a:pPr>
                <a:r>
                  <a:rPr lang="en-GB" dirty="0">
                    <a:latin typeface="Abadi Extra Light" panose="020B0204020104020204" pitchFamily="34" charset="0"/>
                  </a:rPr>
                  <a:t>Just the weight vector/matrix </a:t>
                </a:r>
                <a14:m>
                  <m:oMath xmlns:m="http://schemas.openxmlformats.org/officeDocument/2006/math">
                    <m:r>
                      <a:rPr lang="en-GB" b="1" i="1" dirty="0" smtClean="0">
                        <a:latin typeface="Cambria Math" panose="02040503050406030204" pitchFamily="18" charset="0"/>
                      </a:rPr>
                      <m:t>𝒘</m:t>
                    </m:r>
                    <m:r>
                      <a:rPr lang="en-GB" b="1" i="1" dirty="0" smtClean="0">
                        <a:latin typeface="Cambria Math" panose="02040503050406030204" pitchFamily="18" charset="0"/>
                      </a:rPr>
                      <m:t>/</m:t>
                    </m:r>
                    <m:r>
                      <a:rPr lang="en-GB" b="1" i="1" dirty="0" smtClean="0">
                        <a:latin typeface="Cambria Math" panose="02040503050406030204" pitchFamily="18" charset="0"/>
                      </a:rPr>
                      <m:t>𝑾</m:t>
                    </m:r>
                  </m:oMath>
                </a14:m>
                <a:r>
                  <a:rPr lang="en-GB" dirty="0">
                    <a:latin typeface="Abadi Extra Light" panose="020B0204020104020204" pitchFamily="34" charset="0"/>
                  </a:rPr>
                  <a:t> in case of logistic/</a:t>
                </a:r>
                <a:r>
                  <a:rPr lang="en-GB" dirty="0" err="1">
                    <a:latin typeface="Abadi Extra Light" panose="020B0204020104020204" pitchFamily="34" charset="0"/>
                  </a:rPr>
                  <a:t>softmax</a:t>
                </a:r>
                <a:r>
                  <a:rPr lang="en-GB" dirty="0">
                    <a:latin typeface="Abadi Extra Light" panose="020B0204020104020204" pitchFamily="34" charset="0"/>
                  </a:rPr>
                  <a:t> classification</a:t>
                </a:r>
              </a:p>
              <a:p>
                <a:pPr>
                  <a:buFont typeface="Wingdings" panose="05000000000000000000" pitchFamily="2" charset="2"/>
                  <a:buChar char="§"/>
                </a:pPr>
                <a:r>
                  <a:rPr lang="en-GB" sz="2600" dirty="0">
                    <a:solidFill>
                      <a:srgbClr val="0000FF"/>
                    </a:solidFill>
                    <a:latin typeface="Abadi Extra Light" panose="020B0204020104020204" pitchFamily="34" charset="0"/>
                  </a:rPr>
                  <a:t>Ease of parameter estimation: </a:t>
                </a:r>
                <a:r>
                  <a:rPr lang="en-GB" sz="2600" dirty="0">
                    <a:latin typeface="Abadi Extra Light" panose="020B0204020104020204" pitchFamily="34" charset="0"/>
                  </a:rPr>
                  <a:t>Debatable as to which one is easier</a:t>
                </a:r>
              </a:p>
              <a:p>
                <a:pPr lvl="1">
                  <a:buFont typeface="Wingdings" panose="05000000000000000000" pitchFamily="2" charset="2"/>
                  <a:buChar char="§"/>
                </a:pPr>
                <a:r>
                  <a:rPr lang="en-GB" dirty="0">
                    <a:latin typeface="Abadi Extra Light" panose="020B0204020104020204" pitchFamily="34" charset="0"/>
                  </a:rPr>
                  <a:t>For “simple” class-conditionals, easier for gen. </a:t>
                </a:r>
                <a:r>
                  <a:rPr lang="en-GB" dirty="0" err="1">
                    <a:latin typeface="Abadi Extra Light" panose="020B0204020104020204" pitchFamily="34" charset="0"/>
                  </a:rPr>
                  <a:t>classifn</a:t>
                </a:r>
                <a:r>
                  <a:rPr lang="en-GB" dirty="0">
                    <a:latin typeface="Abadi Extra Light" panose="020B0204020104020204" pitchFamily="34" charset="0"/>
                  </a:rPr>
                  <a:t> model (often closed-form solution)</a:t>
                </a:r>
              </a:p>
              <a:p>
                <a:pPr lvl="1">
                  <a:buFont typeface="Wingdings" panose="05000000000000000000" pitchFamily="2" charset="2"/>
                  <a:buChar char="§"/>
                </a:pPr>
                <a:r>
                  <a:rPr lang="en-GB" sz="2200" dirty="0">
                    <a:latin typeface="Abadi Extra Light" panose="020B0204020104020204" pitchFamily="34" charset="0"/>
                  </a:rPr>
                  <a:t>Parameter estimation for discriminative models (logistic/</a:t>
                </a:r>
                <a:r>
                  <a:rPr lang="en-GB" sz="2200" dirty="0" err="1">
                    <a:latin typeface="Abadi Extra Light" panose="020B0204020104020204" pitchFamily="34" charset="0"/>
                  </a:rPr>
                  <a:t>softmax</a:t>
                </a:r>
                <a:r>
                  <a:rPr lang="en-GB" sz="2200" dirty="0">
                    <a:latin typeface="Abadi Extra Light" panose="020B0204020104020204" pitchFamily="34" charset="0"/>
                  </a:rPr>
                  <a:t>) usually requires iterative methods</a:t>
                </a:r>
                <a:r>
                  <a:rPr lang="en-GB" dirty="0">
                    <a:latin typeface="Abadi Extra Light" panose="020B0204020104020204" pitchFamily="34" charset="0"/>
                  </a:rPr>
                  <a:t>(although objective functions usually have global optima)</a:t>
                </a:r>
              </a:p>
              <a:p>
                <a:pPr>
                  <a:buFont typeface="Wingdings" panose="05000000000000000000" pitchFamily="2" charset="2"/>
                  <a:buChar char="§"/>
                </a:pPr>
                <a:r>
                  <a:rPr lang="en-GB" dirty="0">
                    <a:solidFill>
                      <a:srgbClr val="0000FF"/>
                    </a:solidFill>
                    <a:latin typeface="Abadi Extra Light" panose="020B0204020104020204" pitchFamily="34" charset="0"/>
                  </a:rPr>
                  <a:t>Dealing with missing features:</a:t>
                </a:r>
                <a:r>
                  <a:rPr lang="en-GB" dirty="0">
                    <a:latin typeface="Abadi Extra Light" panose="020B0204020104020204" pitchFamily="34" charset="0"/>
                  </a:rPr>
                  <a:t> Generative models can handle this easily</a:t>
                </a:r>
              </a:p>
              <a:p>
                <a:pPr lvl="1">
                  <a:buFont typeface="Wingdings" panose="05000000000000000000" pitchFamily="2" charset="2"/>
                  <a:buChar char="§"/>
                </a:pPr>
                <a:r>
                  <a:rPr lang="en-GB" dirty="0">
                    <a:latin typeface="Abadi Extra Light" panose="020B0204020104020204" pitchFamily="34" charset="0"/>
                  </a:rPr>
                  <a:t>E.g., by integrating out the missing features while estimating the parameters)</a:t>
                </a:r>
              </a:p>
              <a:p>
                <a:pPr>
                  <a:buFont typeface="Wingdings" panose="05000000000000000000" pitchFamily="2" charset="2"/>
                  <a:buChar char="§"/>
                </a:pPr>
                <a:r>
                  <a:rPr lang="en-GB" dirty="0">
                    <a:solidFill>
                      <a:srgbClr val="0000FF"/>
                    </a:solidFill>
                    <a:latin typeface="Abadi Extra Light" panose="020B0204020104020204" pitchFamily="34" charset="0"/>
                  </a:rPr>
                  <a:t>Inputs with features having mixed types: </a:t>
                </a:r>
                <a:r>
                  <a:rPr lang="en-GB" dirty="0">
                    <a:latin typeface="Abadi Extra Light" panose="020B0204020104020204" pitchFamily="34" charset="0"/>
                  </a:rPr>
                  <a:t>Generative model can handle this</a:t>
                </a:r>
              </a:p>
              <a:p>
                <a:pPr lvl="1">
                  <a:buFont typeface="Wingdings" panose="05000000000000000000" pitchFamily="2" charset="2"/>
                  <a:buChar char="§"/>
                </a:pPr>
                <a:r>
                  <a:rPr lang="en-GB" dirty="0">
                    <a:latin typeface="Abadi Extra Light" panose="020B0204020104020204" pitchFamily="34" charset="0"/>
                  </a:rPr>
                  <a:t>Appropriate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GB" i="1" dirty="0" err="1">
                            <a:latin typeface="Cambria Math" panose="02040503050406030204" pitchFamily="18" charset="0"/>
                          </a:rPr>
                          <m:t>𝑥</m:t>
                        </m:r>
                      </m:e>
                      <m:sub>
                        <m:r>
                          <a:rPr lang="en-IN" b="0" i="1" dirty="0" smtClean="0">
                            <a:latin typeface="Cambria Math" panose="02040503050406030204" pitchFamily="18" charset="0"/>
                          </a:rPr>
                          <m:t>𝑑</m:t>
                        </m:r>
                      </m:sub>
                    </m:sSub>
                    <m:r>
                      <a:rPr lang="en-GB" i="1" dirty="0" err="1">
                        <a:latin typeface="Cambria Math" panose="02040503050406030204" pitchFamily="18" charset="0"/>
                      </a:rPr>
                      <m:t>|</m:t>
                    </m:r>
                    <m:r>
                      <a:rPr lang="en-GB" i="1" dirty="0" err="1">
                        <a:latin typeface="Cambria Math" panose="02040503050406030204" pitchFamily="18" charset="0"/>
                      </a:rPr>
                      <m:t>𝑦</m:t>
                    </m:r>
                    <m:r>
                      <a:rPr lang="en-GB" i="1" dirty="0">
                        <a:latin typeface="Cambria Math" panose="02040503050406030204" pitchFamily="18" charset="0"/>
                      </a:rPr>
                      <m:t>)</m:t>
                    </m:r>
                  </m:oMath>
                </a14:m>
                <a:r>
                  <a:rPr lang="en-GB" dirty="0">
                    <a:latin typeface="Abadi Extra Light" panose="020B0204020104020204" pitchFamily="34" charset="0"/>
                  </a:rPr>
                  <a:t> for each type of feature in the input. Difficult for discriminative models</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645" r="-67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BEED2005-54AC-49EE-88A9-20EAE0CC73D7}"/>
              </a:ext>
            </a:extLst>
          </p:cNvPr>
          <p:cNvPicPr>
            <a:picLocks noChangeAspect="1"/>
          </p:cNvPicPr>
          <p:nvPr/>
        </p:nvPicPr>
        <p:blipFill>
          <a:blip r:embed="rId6"/>
          <a:stretch>
            <a:fillRect/>
          </a:stretch>
        </p:blipFill>
        <p:spPr>
          <a:xfrm>
            <a:off x="11001040" y="502064"/>
            <a:ext cx="1004822" cy="965223"/>
          </a:xfrm>
          <a:prstGeom prst="rect">
            <a:avLst/>
          </a:prstGeom>
        </p:spPr>
      </p:pic>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2278385C-8E49-4080-B4D3-B04A96AE8DD5}"/>
                  </a:ext>
                </a:extLst>
              </p:cNvPr>
              <p:cNvSpPr/>
              <p:nvPr/>
            </p:nvSpPr>
            <p:spPr>
              <a:xfrm>
                <a:off x="8314688" y="319501"/>
                <a:ext cx="2487152" cy="1742109"/>
              </a:xfrm>
              <a:prstGeom prst="wedgeRectCallout">
                <a:avLst>
                  <a:gd name="adj1" fmla="val 67264"/>
                  <a:gd name="adj2" fmla="val -1688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Proponents of discriminative models: Why bother modeling </a:t>
                </a:r>
                <a14:m>
                  <m:oMath xmlns:m="http://schemas.openxmlformats.org/officeDocument/2006/math">
                    <m:r>
                      <a:rPr lang="en-IN" sz="1600" b="1" i="1" dirty="0" smtClean="0">
                        <a:solidFill>
                          <a:schemeClr val="tx1"/>
                        </a:solidFill>
                        <a:latin typeface="Cambria Math" panose="02040503050406030204" pitchFamily="18" charset="0"/>
                      </a:rPr>
                      <m:t>𝒙</m:t>
                    </m:r>
                  </m:oMath>
                </a14:m>
                <a:r>
                  <a:rPr lang="en-IN" sz="1600" dirty="0">
                    <a:solidFill>
                      <a:schemeClr val="tx1"/>
                    </a:solidFill>
                    <a:latin typeface="Abadi Extra Light" panose="020B0204020104020204" pitchFamily="34" charset="0"/>
                  </a:rPr>
                  <a:t> if </a:t>
                </a:r>
                <a14:m>
                  <m:oMath xmlns:m="http://schemas.openxmlformats.org/officeDocument/2006/math">
                    <m:r>
                      <a:rPr lang="en-IN" sz="1600" i="1" dirty="0" smtClean="0">
                        <a:solidFill>
                          <a:schemeClr val="tx1"/>
                        </a:solidFill>
                        <a:latin typeface="Cambria Math" panose="02040503050406030204" pitchFamily="18" charset="0"/>
                      </a:rPr>
                      <m:t>𝑦</m:t>
                    </m:r>
                  </m:oMath>
                </a14:m>
                <a:r>
                  <a:rPr lang="en-IN" sz="1600" dirty="0">
                    <a:solidFill>
                      <a:schemeClr val="tx1"/>
                    </a:solidFill>
                    <a:latin typeface="Abadi Extra Light" panose="020B0204020104020204" pitchFamily="34" charset="0"/>
                  </a:rPr>
                  <a:t> is what you care about? Just model </a:t>
                </a:r>
                <a14:m>
                  <m:oMath xmlns:m="http://schemas.openxmlformats.org/officeDocument/2006/math">
                    <m:r>
                      <a:rPr lang="en-IN" sz="1600" i="1" dirty="0" smtClean="0">
                        <a:solidFill>
                          <a:schemeClr val="tx1"/>
                        </a:solidFill>
                        <a:latin typeface="Cambria Math" panose="02040503050406030204" pitchFamily="18" charset="0"/>
                      </a:rPr>
                      <m:t>𝑦</m:t>
                    </m:r>
                  </m:oMath>
                </a14:m>
                <a:r>
                  <a:rPr lang="en-IN" sz="1600" dirty="0">
                    <a:solidFill>
                      <a:schemeClr val="tx1"/>
                    </a:solidFill>
                    <a:latin typeface="Abadi Extra Light" panose="020B0204020104020204" pitchFamily="34" charset="0"/>
                  </a:rPr>
                  <a:t> directly instead of working hard to model x by learning the class-conditional</a:t>
                </a:r>
              </a:p>
            </p:txBody>
          </p:sp>
        </mc:Choice>
        <mc:Fallback xmlns="">
          <p:sp>
            <p:nvSpPr>
              <p:cNvPr id="6" name="Speech Bubble: Rectangle 5">
                <a:extLst>
                  <a:ext uri="{FF2B5EF4-FFF2-40B4-BE49-F238E27FC236}">
                    <a16:creationId xmlns:a16="http://schemas.microsoft.com/office/drawing/2014/main" id="{2278385C-8E49-4080-B4D3-B04A96AE8DD5}"/>
                  </a:ext>
                </a:extLst>
              </p:cNvPr>
              <p:cNvSpPr>
                <a:spLocks noRot="1" noChangeAspect="1" noMove="1" noResize="1" noEditPoints="1" noAdjustHandles="1" noChangeArrowheads="1" noChangeShapeType="1" noTextEdit="1"/>
              </p:cNvSpPr>
              <p:nvPr/>
            </p:nvSpPr>
            <p:spPr>
              <a:xfrm>
                <a:off x="8314688" y="319501"/>
                <a:ext cx="2487152" cy="1742109"/>
              </a:xfrm>
              <a:prstGeom prst="wedgeRectCallout">
                <a:avLst>
                  <a:gd name="adj1" fmla="val 67264"/>
                  <a:gd name="adj2" fmla="val -16887"/>
                </a:avLst>
              </a:prstGeom>
              <a:blipFill>
                <a:blip r:embed="rId7"/>
                <a:stretch>
                  <a:fillRect l="-1033" t="-2076" b="-5536"/>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949882458"/>
      </p:ext>
    </p:extLst>
  </p:cSld>
  <p:clrMapOvr>
    <a:masterClrMapping/>
  </p:clrMapOvr>
  <mc:AlternateContent xmlns:mc="http://schemas.openxmlformats.org/markup-compatibility/2006" xmlns:p14="http://schemas.microsoft.com/office/powerpoint/2010/main">
    <mc:Choice Requires="p14">
      <p:transition spd="slow" p14:dur="2000" advTm="289603"/>
    </mc:Choice>
    <mc:Fallback xmlns="">
      <p:transition spd="slow" advTm="289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down)">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wipe(down)">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wipe(down)">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down)">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wipe(down)">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wipe(down)">
                                      <p:cBhvr>
                                        <p:cTn id="50" dur="500"/>
                                        <p:tgtEl>
                                          <p:spTgt spid="4">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wipe(down)">
                                      <p:cBhvr>
                                        <p:cTn id="55" dur="500"/>
                                        <p:tgtEl>
                                          <p:spTgt spid="4">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Effect transition="in" filter="wipe(down)">
                                      <p:cBhvr>
                                        <p:cTn id="60" dur="500"/>
                                        <p:tgtEl>
                                          <p:spTgt spid="4">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wipe(down)">
                                      <p:cBhvr>
                                        <p:cTn id="6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Discriminative vs Generative (</a:t>
            </a:r>
            <a:r>
              <a:rPr lang="en-IN" dirty="0" err="1">
                <a:solidFill>
                  <a:schemeClr val="accent2">
                    <a:lumMod val="75000"/>
                  </a:schemeClr>
                </a:solidFill>
              </a:rPr>
              <a:t>Contd</a:t>
            </a:r>
            <a:r>
              <a:rPr lang="en-IN" dirty="0">
                <a:solidFill>
                  <a:schemeClr val="accent2">
                    <a:lumMod val="75000"/>
                  </a:schemeClr>
                </a:solidFill>
              </a:rPr>
              <a:t>)</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500" dirty="0">
                <a:solidFill>
                  <a:srgbClr val="0000FF"/>
                </a:solidFill>
                <a:latin typeface="Abadi Extra Light" panose="020B0204020104020204" pitchFamily="34" charset="0"/>
              </a:rPr>
              <a:t>Leveraging </a:t>
            </a:r>
            <a:r>
              <a:rPr lang="en-GB" sz="2500" dirty="0" err="1">
                <a:solidFill>
                  <a:srgbClr val="0000FF"/>
                </a:solidFill>
                <a:latin typeface="Abadi Extra Light" panose="020B0204020104020204" pitchFamily="34" charset="0"/>
              </a:rPr>
              <a:t>unlabeled</a:t>
            </a:r>
            <a:r>
              <a:rPr lang="en-GB" sz="2500" dirty="0">
                <a:solidFill>
                  <a:srgbClr val="0000FF"/>
                </a:solidFill>
                <a:latin typeface="Abadi Extra Light" panose="020B0204020104020204" pitchFamily="34" charset="0"/>
              </a:rPr>
              <a:t> data: </a:t>
            </a:r>
            <a:r>
              <a:rPr lang="en-GB" sz="2500" dirty="0">
                <a:latin typeface="Abadi Extra Light" panose="020B0204020104020204" pitchFamily="34" charset="0"/>
              </a:rPr>
              <a:t>Generative models can handle this easily by treating the missing labels are </a:t>
            </a:r>
            <a:r>
              <a:rPr lang="en-GB" sz="2500" dirty="0">
                <a:solidFill>
                  <a:srgbClr val="0000FF"/>
                </a:solidFill>
                <a:latin typeface="Abadi Extra Light" panose="020B0204020104020204" pitchFamily="34" charset="0"/>
              </a:rPr>
              <a:t>latent variables </a:t>
            </a:r>
            <a:r>
              <a:rPr lang="en-GB" sz="2500" dirty="0">
                <a:latin typeface="Abadi Extra Light" panose="020B0204020104020204" pitchFamily="34" charset="0"/>
              </a:rPr>
              <a:t>and are ideal for </a:t>
            </a:r>
            <a:r>
              <a:rPr lang="en-GB" sz="2500" dirty="0">
                <a:solidFill>
                  <a:srgbClr val="0000FF"/>
                </a:solidFill>
                <a:latin typeface="Abadi Extra Light" panose="020B0204020104020204" pitchFamily="34" charset="0"/>
              </a:rPr>
              <a:t>Semi-supervised Learning</a:t>
            </a:r>
            <a:r>
              <a:rPr lang="en-GB" sz="2500" dirty="0">
                <a:latin typeface="Abadi Extra Light" panose="020B0204020104020204" pitchFamily="34" charset="0"/>
              </a:rPr>
              <a:t>. Discriminative models can’t do it easily</a:t>
            </a:r>
          </a:p>
          <a:p>
            <a:pPr marL="0" indent="0">
              <a:buNone/>
            </a:pPr>
            <a:endParaRPr lang="en-GB" sz="100" dirty="0">
              <a:latin typeface="Abadi Extra Light" panose="020B0204020104020204" pitchFamily="34" charset="0"/>
            </a:endParaRPr>
          </a:p>
          <a:p>
            <a:pPr>
              <a:buFont typeface="Wingdings" panose="05000000000000000000" pitchFamily="2" charset="2"/>
              <a:buChar char="§"/>
            </a:pPr>
            <a:r>
              <a:rPr lang="en-GB" sz="2500" dirty="0">
                <a:solidFill>
                  <a:srgbClr val="0000FF"/>
                </a:solidFill>
                <a:latin typeface="Abadi Extra Light" panose="020B0204020104020204" pitchFamily="34" charset="0"/>
              </a:rPr>
              <a:t>Adding data from new classes: </a:t>
            </a:r>
            <a:r>
              <a:rPr lang="en-GB" sz="2500" dirty="0">
                <a:latin typeface="Abadi Extra Light" panose="020B0204020104020204" pitchFamily="34" charset="0"/>
              </a:rPr>
              <a:t>Discriminative model will need to be re-trained on all classes all over again. Generative model will just require estimating the class-</a:t>
            </a:r>
            <a:r>
              <a:rPr lang="en-GB" sz="2500" dirty="0" err="1">
                <a:latin typeface="Abadi Extra Light" panose="020B0204020104020204" pitchFamily="34" charset="0"/>
              </a:rPr>
              <a:t>cond</a:t>
            </a:r>
            <a:r>
              <a:rPr lang="en-GB" sz="2500" dirty="0">
                <a:latin typeface="Abadi Extra Light" panose="020B0204020104020204" pitchFamily="34" charset="0"/>
              </a:rPr>
              <a:t> of newly added classes</a:t>
            </a:r>
          </a:p>
          <a:p>
            <a:pPr marL="0" indent="0">
              <a:buNone/>
            </a:pPr>
            <a:endParaRPr lang="en-GB" sz="100" dirty="0">
              <a:latin typeface="Abadi Extra Light" panose="020B0204020104020204" pitchFamily="34" charset="0"/>
            </a:endParaRPr>
          </a:p>
          <a:p>
            <a:pPr>
              <a:buFont typeface="Wingdings" panose="05000000000000000000" pitchFamily="2" charset="2"/>
              <a:buChar char="§"/>
            </a:pPr>
            <a:r>
              <a:rPr lang="en-GB" sz="2500" dirty="0">
                <a:solidFill>
                  <a:srgbClr val="0000FF"/>
                </a:solidFill>
                <a:latin typeface="Abadi Extra Light" panose="020B0204020104020204" pitchFamily="34" charset="0"/>
              </a:rPr>
              <a:t>Have lots of </a:t>
            </a:r>
            <a:r>
              <a:rPr lang="en-GB" sz="2500" dirty="0" err="1">
                <a:solidFill>
                  <a:srgbClr val="0000FF"/>
                </a:solidFill>
                <a:latin typeface="Abadi Extra Light" panose="020B0204020104020204" pitchFamily="34" charset="0"/>
              </a:rPr>
              <a:t>labeled</a:t>
            </a:r>
            <a:r>
              <a:rPr lang="en-GB" sz="2500" dirty="0">
                <a:solidFill>
                  <a:srgbClr val="0000FF"/>
                </a:solidFill>
                <a:latin typeface="Abadi Extra Light" panose="020B0204020104020204" pitchFamily="34" charset="0"/>
              </a:rPr>
              <a:t> training data? </a:t>
            </a:r>
            <a:r>
              <a:rPr lang="en-GB" sz="2500" dirty="0">
                <a:latin typeface="Abadi Extra Light" panose="020B0204020104020204" pitchFamily="34" charset="0"/>
              </a:rPr>
              <a:t>Discriminative models usually work very well</a:t>
            </a:r>
          </a:p>
          <a:p>
            <a:pPr>
              <a:buFont typeface="Wingdings" panose="05000000000000000000" pitchFamily="2" charset="2"/>
              <a:buChar char="§"/>
            </a:pPr>
            <a:r>
              <a:rPr lang="en-GB" sz="2500" dirty="0">
                <a:solidFill>
                  <a:srgbClr val="0000FF"/>
                </a:solidFill>
                <a:latin typeface="Abadi Extra Light" panose="020B0204020104020204" pitchFamily="34" charset="0"/>
              </a:rPr>
              <a:t>Final Verdict? </a:t>
            </a:r>
            <a:r>
              <a:rPr lang="en-GB" sz="2500" dirty="0">
                <a:latin typeface="Abadi Extra Light" panose="020B0204020104020204" pitchFamily="34" charset="0"/>
              </a:rPr>
              <a:t>Despite generative classification having some clear advantages, both methods can be quite powerful (the actual choice may be dictated by the problem)</a:t>
            </a:r>
          </a:p>
          <a:p>
            <a:pPr lvl="1">
              <a:buFont typeface="Wingdings" panose="05000000000000000000" pitchFamily="2" charset="2"/>
              <a:buChar char="§"/>
            </a:pPr>
            <a:r>
              <a:rPr lang="en-GB" sz="2000" dirty="0">
                <a:latin typeface="Abadi Extra Light" panose="020B0204020104020204" pitchFamily="34" charset="0"/>
              </a:rPr>
              <a:t>Important to be aware of their strengths/weaknesses, and also the connections between these</a:t>
            </a:r>
          </a:p>
          <a:p>
            <a:pPr>
              <a:buFont typeface="Wingdings" panose="05000000000000000000" pitchFamily="2" charset="2"/>
              <a:buChar char="§"/>
            </a:pPr>
            <a:r>
              <a:rPr lang="en-GB" sz="2500" dirty="0">
                <a:solidFill>
                  <a:srgbClr val="0000FF"/>
                </a:solidFill>
                <a:latin typeface="Abadi Extra Light" panose="020B0204020104020204" pitchFamily="34" charset="0"/>
              </a:rPr>
              <a:t>Possibility of a Hybrid Design? </a:t>
            </a:r>
            <a:r>
              <a:rPr lang="en-GB" sz="2500" dirty="0">
                <a:latin typeface="Abadi Extra Light" panose="020B0204020104020204" pitchFamily="34" charset="0"/>
              </a:rPr>
              <a:t>Yes, Generative and Disc. models can be combined, e.g.,</a:t>
            </a:r>
          </a:p>
          <a:p>
            <a:pPr lvl="1">
              <a:buFont typeface="Wingdings" panose="05000000000000000000" pitchFamily="2" charset="2"/>
              <a:buChar char="§"/>
            </a:pPr>
            <a:r>
              <a:rPr lang="en-GB" sz="2100" dirty="0">
                <a:latin typeface="Abadi Extra Light" panose="020B0204020104020204" pitchFamily="34" charset="0"/>
              </a:rPr>
              <a:t>“Principled Hybrids of Generative and Discriminative Models” (</a:t>
            </a:r>
            <a:r>
              <a:rPr lang="en-GB" sz="2100" dirty="0" err="1">
                <a:latin typeface="Abadi Extra Light" panose="020B0204020104020204" pitchFamily="34" charset="0"/>
              </a:rPr>
              <a:t>Lassere</a:t>
            </a:r>
            <a:r>
              <a:rPr lang="en-GB" sz="2100" dirty="0">
                <a:latin typeface="Abadi Extra Light" panose="020B0204020104020204" pitchFamily="34" charset="0"/>
              </a:rPr>
              <a:t> et al, 2006)</a:t>
            </a:r>
          </a:p>
          <a:p>
            <a:pPr lvl="1">
              <a:buFont typeface="Wingdings" panose="05000000000000000000" pitchFamily="2" charset="2"/>
              <a:buChar char="§"/>
            </a:pPr>
            <a:r>
              <a:rPr lang="en-GB" sz="2100" dirty="0">
                <a:latin typeface="Abadi Extra Light" panose="020B0204020104020204" pitchFamily="34" charset="0"/>
              </a:rPr>
              <a:t>“Deep Hybrid Models: Bridging Discriminative &amp; Generative Approaches” (Kuleshov &amp; </a:t>
            </a:r>
            <a:r>
              <a:rPr lang="en-GB" sz="2100" dirty="0" err="1">
                <a:latin typeface="Abadi Extra Light" panose="020B0204020104020204" pitchFamily="34" charset="0"/>
              </a:rPr>
              <a:t>Ermon</a:t>
            </a:r>
            <a:r>
              <a:rPr lang="en-GB" sz="2100" dirty="0">
                <a:latin typeface="Abadi Extra Light" panose="020B0204020104020204" pitchFamily="34" charset="0"/>
              </a:rPr>
              <a:t>, 2017)</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3467636174"/>
      </p:ext>
    </p:extLst>
  </p:cSld>
  <p:clrMapOvr>
    <a:masterClrMapping/>
  </p:clrMapOvr>
  <mc:AlternateContent xmlns:mc="http://schemas.openxmlformats.org/markup-compatibility/2006" xmlns:p14="http://schemas.microsoft.com/office/powerpoint/2010/main">
    <mc:Choice Requires="p14">
      <p:transition spd="slow" p14:dur="2000" advTm="247513"/>
    </mc:Choice>
    <mc:Fallback xmlns="">
      <p:transition spd="slow" advTm="2475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wipe(down)">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Coming up next</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Large-margin hyperplane based classifiers (support vector machines)</a:t>
            </a:r>
          </a:p>
          <a:p>
            <a:pPr>
              <a:buFont typeface="Wingdings" panose="05000000000000000000" pitchFamily="2" charset="2"/>
              <a:buChar char="§"/>
            </a:pPr>
            <a:r>
              <a:rPr lang="en-GB" sz="2600" dirty="0">
                <a:latin typeface="Abadi Extra Light" panose="020B0204020104020204" pitchFamily="34" charset="0"/>
              </a:rPr>
              <a:t>Kernel methods for learning nonlinear models</a:t>
            </a:r>
            <a:endParaRPr lang="en-GB" sz="2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3892707337"/>
      </p:ext>
    </p:extLst>
  </p:cSld>
  <p:clrMapOvr>
    <a:masterClrMapping/>
  </p:clrMapOvr>
  <mc:AlternateContent xmlns:mc="http://schemas.openxmlformats.org/markup-compatibility/2006" xmlns:p14="http://schemas.microsoft.com/office/powerpoint/2010/main">
    <mc:Choice Requires="p14">
      <p:transition spd="slow" p14:dur="2000" advTm="67453"/>
    </mc:Choice>
    <mc:Fallback xmlns="">
      <p:transition spd="slow" advTm="674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for Supervised Learning</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Goal: Learn the conditional distribution of output given input, i.e.,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err="1" smtClean="0">
                        <a:latin typeface="Cambria Math" panose="02040503050406030204" pitchFamily="18" charset="0"/>
                      </a:rPr>
                      <m:t>𝑦</m:t>
                    </m:r>
                    <m:r>
                      <a:rPr lang="en-GB" i="1" dirty="0" err="1" smtClean="0">
                        <a:latin typeface="Cambria Math" panose="02040503050406030204" pitchFamily="18" charset="0"/>
                      </a:rPr>
                      <m:t>|</m:t>
                    </m:r>
                    <m:r>
                      <a:rPr lang="en-GB" b="1" i="1" dirty="0" err="1" smtClean="0">
                        <a:latin typeface="Cambria Math" panose="02040503050406030204" pitchFamily="18" charset="0"/>
                      </a:rPr>
                      <m:t>𝒙</m:t>
                    </m:r>
                    <m:r>
                      <a:rPr lang="en-GB" i="1" dirty="0" smtClean="0">
                        <a:latin typeface="Cambria Math" panose="02040503050406030204" pitchFamily="18" charset="0"/>
                      </a:rPr>
                      <m:t>)</m:t>
                    </m:r>
                  </m:oMath>
                </a14:m>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err="1">
                        <a:latin typeface="Cambria Math" panose="02040503050406030204" pitchFamily="18" charset="0"/>
                      </a:rPr>
                      <m:t>𝑦</m:t>
                    </m:r>
                    <m:r>
                      <a:rPr lang="en-GB" i="1" dirty="0" err="1">
                        <a:latin typeface="Cambria Math" panose="02040503050406030204" pitchFamily="18" charset="0"/>
                      </a:rPr>
                      <m:t>|</m:t>
                    </m:r>
                    <m:r>
                      <a:rPr lang="en-GB" b="1" i="1" dirty="0" err="1">
                        <a:latin typeface="Cambria Math" panose="02040503050406030204" pitchFamily="18" charset="0"/>
                      </a:rPr>
                      <m:t>𝒙</m:t>
                    </m:r>
                    <m:r>
                      <a:rPr lang="en-GB" i="1" dirty="0">
                        <a:latin typeface="Cambria Math" panose="02040503050406030204" pitchFamily="18" charset="0"/>
                      </a:rPr>
                      <m:t>)</m:t>
                    </m:r>
                  </m:oMath>
                </a14:m>
                <a:r>
                  <a:rPr lang="en-GB" dirty="0">
                    <a:latin typeface="Abadi Extra Light" panose="020B0204020104020204" pitchFamily="34" charset="0"/>
                  </a:rPr>
                  <a:t> is more informative than a single prediction </a:t>
                </a:r>
                <a14:m>
                  <m:oMath xmlns:m="http://schemas.openxmlformats.org/officeDocument/2006/math">
                    <m:r>
                      <a:rPr lang="en-GB" i="1" dirty="0" smtClean="0">
                        <a:latin typeface="Cambria Math" panose="02040503050406030204" pitchFamily="18" charset="0"/>
                      </a:rPr>
                      <m:t>𝑦</m:t>
                    </m:r>
                  </m:oMath>
                </a14:m>
                <a:endParaRPr lang="en-GB"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From </a:t>
                </a:r>
                <a14:m>
                  <m:oMath xmlns:m="http://schemas.openxmlformats.org/officeDocument/2006/math">
                    <m:r>
                      <a:rPr lang="en-GB" i="1" dirty="0">
                        <a:latin typeface="Cambria Math" panose="02040503050406030204" pitchFamily="18" charset="0"/>
                      </a:rPr>
                      <m:t>𝑝</m:t>
                    </m:r>
                    <m:r>
                      <a:rPr lang="en-GB" i="1" dirty="0">
                        <a:latin typeface="Cambria Math" panose="02040503050406030204" pitchFamily="18" charset="0"/>
                      </a:rPr>
                      <m:t>(</m:t>
                    </m:r>
                    <m:r>
                      <a:rPr lang="en-GB" i="1" dirty="0" err="1">
                        <a:latin typeface="Cambria Math" panose="02040503050406030204" pitchFamily="18" charset="0"/>
                      </a:rPr>
                      <m:t>𝑦</m:t>
                    </m:r>
                    <m:r>
                      <a:rPr lang="en-GB" i="1" dirty="0" err="1">
                        <a:latin typeface="Cambria Math" panose="02040503050406030204" pitchFamily="18" charset="0"/>
                      </a:rPr>
                      <m:t>|</m:t>
                    </m:r>
                    <m:r>
                      <a:rPr lang="en-GB" b="1" i="1" dirty="0" err="1">
                        <a:latin typeface="Cambria Math" panose="02040503050406030204" pitchFamily="18" charset="0"/>
                      </a:rPr>
                      <m:t>𝒙</m:t>
                    </m:r>
                    <m:r>
                      <a:rPr lang="en-GB" i="1" dirty="0">
                        <a:latin typeface="Cambria Math" panose="02040503050406030204" pitchFamily="18" charset="0"/>
                      </a:rPr>
                      <m:t>)</m:t>
                    </m:r>
                  </m:oMath>
                </a14:m>
                <a:r>
                  <a:rPr lang="en-GB" dirty="0">
                    <a:latin typeface="Abadi Extra Light" panose="020B0204020104020204" pitchFamily="34" charset="0"/>
                  </a:rPr>
                  <a:t>, can get “expected” or “most likely” output </a:t>
                </a:r>
                <a14:m>
                  <m:oMath xmlns:m="http://schemas.openxmlformats.org/officeDocument/2006/math">
                    <m:r>
                      <a:rPr lang="en-GB" i="1" dirty="0" smtClean="0">
                        <a:latin typeface="Cambria Math" panose="02040503050406030204" pitchFamily="18" charset="0"/>
                      </a:rPr>
                      <m:t>𝑦</m:t>
                    </m:r>
                  </m:oMath>
                </a14:m>
                <a:endParaRPr lang="en-GB"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For </a:t>
                </a:r>
                <a:r>
                  <a:rPr lang="en-GB" dirty="0" err="1">
                    <a:latin typeface="Abadi Extra Light" panose="020B0204020104020204" pitchFamily="34" charset="0"/>
                  </a:rPr>
                  <a:t>classifn</a:t>
                </a:r>
                <a:r>
                  <a:rPr lang="en-GB" dirty="0">
                    <a:latin typeface="Abadi Extra Light" panose="020B0204020104020204" pitchFamily="34" charset="0"/>
                  </a:rPr>
                  <a:t>, “soft” predictions (e.g., rather than yes/no, prob. of “yes”)</a:t>
                </a:r>
              </a:p>
              <a:p>
                <a:pPr lvl="1">
                  <a:buFont typeface="Wingdings" panose="05000000000000000000" pitchFamily="2" charset="2"/>
                  <a:buChar char="§"/>
                </a:pPr>
                <a:r>
                  <a:rPr lang="en-GB" dirty="0">
                    <a:latin typeface="Abadi Extra Light" panose="020B0204020104020204" pitchFamily="34" charset="0"/>
                  </a:rPr>
                  <a:t>“Uncertainty” in the predicted output </a:t>
                </a:r>
                <a14:m>
                  <m:oMath xmlns:m="http://schemas.openxmlformats.org/officeDocument/2006/math">
                    <m:r>
                      <a:rPr lang="en-GB" i="1" dirty="0">
                        <a:latin typeface="Cambria Math" panose="02040503050406030204" pitchFamily="18" charset="0"/>
                      </a:rPr>
                      <m:t>𝑦</m:t>
                    </m:r>
                  </m:oMath>
                </a14:m>
                <a:r>
                  <a:rPr lang="en-GB" dirty="0">
                    <a:latin typeface="Abadi Extra Light" panose="020B0204020104020204" pitchFamily="34" charset="0"/>
                  </a:rPr>
                  <a:t> (e.g., by looking at the variance of </a:t>
                </a:r>
                <a14:m>
                  <m:oMath xmlns:m="http://schemas.openxmlformats.org/officeDocument/2006/math">
                    <m:r>
                      <a:rPr lang="en-GB" i="1" dirty="0">
                        <a:latin typeface="Cambria Math" panose="02040503050406030204" pitchFamily="18" charset="0"/>
                      </a:rPr>
                      <m:t>𝑝</m:t>
                    </m:r>
                    <m:r>
                      <a:rPr lang="en-GB" i="1" dirty="0">
                        <a:latin typeface="Cambria Math" panose="02040503050406030204" pitchFamily="18" charset="0"/>
                      </a:rPr>
                      <m:t>(</m:t>
                    </m:r>
                    <m:r>
                      <a:rPr lang="en-GB" i="1" dirty="0" err="1">
                        <a:latin typeface="Cambria Math" panose="02040503050406030204" pitchFamily="18" charset="0"/>
                      </a:rPr>
                      <m:t>𝑦</m:t>
                    </m:r>
                    <m:r>
                      <a:rPr lang="en-GB" i="1" dirty="0" err="1">
                        <a:latin typeface="Cambria Math" panose="02040503050406030204" pitchFamily="18" charset="0"/>
                      </a:rPr>
                      <m:t>|</m:t>
                    </m:r>
                    <m:r>
                      <a:rPr lang="en-GB" b="1" i="1" dirty="0" err="1">
                        <a:latin typeface="Cambria Math" panose="02040503050406030204" pitchFamily="18" charset="0"/>
                      </a:rPr>
                      <m:t>𝒙</m:t>
                    </m:r>
                    <m:r>
                      <a:rPr lang="en-GB" i="1" dirty="0">
                        <a:latin typeface="Cambria Math" panose="02040503050406030204" pitchFamily="18" charset="0"/>
                      </a:rPr>
                      <m:t>)</m:t>
                    </m:r>
                  </m:oMath>
                </a14:m>
                <a:r>
                  <a:rPr lang="en-GB" dirty="0">
                    <a:latin typeface="Abadi Extra Light" panose="020B0204020104020204" pitchFamily="34" charset="0"/>
                  </a:rPr>
                  <a:t>)</a:t>
                </a:r>
              </a:p>
              <a:p>
                <a:pPr>
                  <a:buFont typeface="Wingdings" panose="05000000000000000000" pitchFamily="2" charset="2"/>
                  <a:buChar char="§"/>
                </a:pPr>
                <a:r>
                  <a:rPr lang="en-GB" dirty="0">
                    <a:latin typeface="Abadi Extra Light" panose="020B0204020104020204" pitchFamily="34" charset="0"/>
                  </a:rPr>
                  <a:t>Can also learn a distribution over the </a:t>
                </a:r>
                <a:r>
                  <a:rPr lang="en-GB" u="sng" dirty="0">
                    <a:latin typeface="Abadi Extra Light" panose="020B0204020104020204" pitchFamily="34" charset="0"/>
                  </a:rPr>
                  <a:t>model params </a:t>
                </a:r>
                <a:r>
                  <a:rPr lang="en-GB" dirty="0">
                    <a:latin typeface="Abadi Extra Light" panose="020B0204020104020204" pitchFamily="34" charset="0"/>
                  </a:rPr>
                  <a:t>using </a:t>
                </a:r>
                <a:r>
                  <a:rPr lang="en-GB" dirty="0">
                    <a:solidFill>
                      <a:srgbClr val="0000FF"/>
                    </a:solidFill>
                    <a:latin typeface="Abadi Extra Light" panose="020B0204020104020204" pitchFamily="34" charset="0"/>
                  </a:rPr>
                  <a:t>fully Bayesian inference</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r="-831" b="-142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sp>
        <p:nvSpPr>
          <p:cNvPr id="9" name="Freeform: Shape 8">
            <a:extLst>
              <a:ext uri="{FF2B5EF4-FFF2-40B4-BE49-F238E27FC236}">
                <a16:creationId xmlns:a16="http://schemas.microsoft.com/office/drawing/2014/main" id="{35AD746C-9F93-4580-9B2D-79751B065412}"/>
              </a:ext>
            </a:extLst>
          </p:cNvPr>
          <p:cNvSpPr/>
          <p:nvPr/>
        </p:nvSpPr>
        <p:spPr>
          <a:xfrm>
            <a:off x="1937857" y="2362803"/>
            <a:ext cx="2793534" cy="1644445"/>
          </a:xfrm>
          <a:custGeom>
            <a:avLst/>
            <a:gdLst>
              <a:gd name="connsiteX0" fmla="*/ 0 w 2961314"/>
              <a:gd name="connsiteY0" fmla="*/ 1570052 h 1579326"/>
              <a:gd name="connsiteX1" fmla="*/ 889233 w 2961314"/>
              <a:gd name="connsiteY1" fmla="*/ 1133824 h 1579326"/>
              <a:gd name="connsiteX2" fmla="*/ 1400962 w 2961314"/>
              <a:gd name="connsiteY2" fmla="*/ 1310 h 1579326"/>
              <a:gd name="connsiteX3" fmla="*/ 1988191 w 2961314"/>
              <a:gd name="connsiteY3" fmla="*/ 1377105 h 1579326"/>
              <a:gd name="connsiteX4" fmla="*/ 2961314 w 2961314"/>
              <a:gd name="connsiteY4" fmla="*/ 1544885 h 1579326"/>
              <a:gd name="connsiteX0" fmla="*/ 0 w 2961314"/>
              <a:gd name="connsiteY0" fmla="*/ 1569320 h 1569320"/>
              <a:gd name="connsiteX1" fmla="*/ 889233 w 2961314"/>
              <a:gd name="connsiteY1" fmla="*/ 1133092 h 1569320"/>
              <a:gd name="connsiteX2" fmla="*/ 1400962 w 2961314"/>
              <a:gd name="connsiteY2" fmla="*/ 578 h 1569320"/>
              <a:gd name="connsiteX3" fmla="*/ 2055303 w 2961314"/>
              <a:gd name="connsiteY3" fmla="*/ 1292483 h 1569320"/>
              <a:gd name="connsiteX4" fmla="*/ 2961314 w 2961314"/>
              <a:gd name="connsiteY4" fmla="*/ 1544153 h 1569320"/>
              <a:gd name="connsiteX0" fmla="*/ 0 w 2961314"/>
              <a:gd name="connsiteY0" fmla="*/ 1569320 h 1606106"/>
              <a:gd name="connsiteX1" fmla="*/ 889233 w 2961314"/>
              <a:gd name="connsiteY1" fmla="*/ 1133092 h 1606106"/>
              <a:gd name="connsiteX2" fmla="*/ 1400962 w 2961314"/>
              <a:gd name="connsiteY2" fmla="*/ 578 h 1606106"/>
              <a:gd name="connsiteX3" fmla="*/ 2055303 w 2961314"/>
              <a:gd name="connsiteY3" fmla="*/ 1292483 h 1606106"/>
              <a:gd name="connsiteX4" fmla="*/ 2961314 w 2961314"/>
              <a:gd name="connsiteY4" fmla="*/ 1594487 h 1606106"/>
              <a:gd name="connsiteX0" fmla="*/ 0 w 2961314"/>
              <a:gd name="connsiteY0" fmla="*/ 1569320 h 1594487"/>
              <a:gd name="connsiteX1" fmla="*/ 889233 w 2961314"/>
              <a:gd name="connsiteY1" fmla="*/ 1133092 h 1594487"/>
              <a:gd name="connsiteX2" fmla="*/ 1400962 w 2961314"/>
              <a:gd name="connsiteY2" fmla="*/ 578 h 1594487"/>
              <a:gd name="connsiteX3" fmla="*/ 2055303 w 2961314"/>
              <a:gd name="connsiteY3" fmla="*/ 1292483 h 1594487"/>
              <a:gd name="connsiteX4" fmla="*/ 2961314 w 2961314"/>
              <a:gd name="connsiteY4" fmla="*/ 1594487 h 1594487"/>
              <a:gd name="connsiteX0" fmla="*/ 0 w 2961314"/>
              <a:gd name="connsiteY0" fmla="*/ 1569257 h 1594424"/>
              <a:gd name="connsiteX1" fmla="*/ 847288 w 2961314"/>
              <a:gd name="connsiteY1" fmla="*/ 1141418 h 1594424"/>
              <a:gd name="connsiteX2" fmla="*/ 1400962 w 2961314"/>
              <a:gd name="connsiteY2" fmla="*/ 515 h 1594424"/>
              <a:gd name="connsiteX3" fmla="*/ 2055303 w 2961314"/>
              <a:gd name="connsiteY3" fmla="*/ 1292420 h 1594424"/>
              <a:gd name="connsiteX4" fmla="*/ 2961314 w 2961314"/>
              <a:gd name="connsiteY4" fmla="*/ 1594424 h 1594424"/>
              <a:gd name="connsiteX0" fmla="*/ 0 w 2961314"/>
              <a:gd name="connsiteY0" fmla="*/ 1569694 h 1594861"/>
              <a:gd name="connsiteX1" fmla="*/ 604007 w 2961314"/>
              <a:gd name="connsiteY1" fmla="*/ 1091521 h 1594861"/>
              <a:gd name="connsiteX2" fmla="*/ 1400962 w 2961314"/>
              <a:gd name="connsiteY2" fmla="*/ 952 h 1594861"/>
              <a:gd name="connsiteX3" fmla="*/ 2055303 w 2961314"/>
              <a:gd name="connsiteY3" fmla="*/ 1292857 h 1594861"/>
              <a:gd name="connsiteX4" fmla="*/ 2961314 w 2961314"/>
              <a:gd name="connsiteY4" fmla="*/ 1594861 h 1594861"/>
              <a:gd name="connsiteX0" fmla="*/ 0 w 2961314"/>
              <a:gd name="connsiteY0" fmla="*/ 1569606 h 1594773"/>
              <a:gd name="connsiteX1" fmla="*/ 604007 w 2961314"/>
              <a:gd name="connsiteY1" fmla="*/ 1091433 h 1594773"/>
              <a:gd name="connsiteX2" fmla="*/ 1400962 w 2961314"/>
              <a:gd name="connsiteY2" fmla="*/ 864 h 1594773"/>
              <a:gd name="connsiteX3" fmla="*/ 2055303 w 2961314"/>
              <a:gd name="connsiteY3" fmla="*/ 1292769 h 1594773"/>
              <a:gd name="connsiteX4" fmla="*/ 2961314 w 2961314"/>
              <a:gd name="connsiteY4" fmla="*/ 1594773 h 1594773"/>
              <a:gd name="connsiteX0" fmla="*/ 0 w 2961314"/>
              <a:gd name="connsiteY0" fmla="*/ 1569712 h 1594879"/>
              <a:gd name="connsiteX1" fmla="*/ 604007 w 2961314"/>
              <a:gd name="connsiteY1" fmla="*/ 1091539 h 1594879"/>
              <a:gd name="connsiteX2" fmla="*/ 1400962 w 2961314"/>
              <a:gd name="connsiteY2" fmla="*/ 970 h 1594879"/>
              <a:gd name="connsiteX3" fmla="*/ 2055303 w 2961314"/>
              <a:gd name="connsiteY3" fmla="*/ 1292875 h 1594879"/>
              <a:gd name="connsiteX4" fmla="*/ 2961314 w 2961314"/>
              <a:gd name="connsiteY4" fmla="*/ 1594879 h 1594879"/>
              <a:gd name="connsiteX0" fmla="*/ 0 w 2961314"/>
              <a:gd name="connsiteY0" fmla="*/ 1569239 h 1594406"/>
              <a:gd name="connsiteX1" fmla="*/ 604007 w 2961314"/>
              <a:gd name="connsiteY1" fmla="*/ 1091066 h 1594406"/>
              <a:gd name="connsiteX2" fmla="*/ 1400962 w 2961314"/>
              <a:gd name="connsiteY2" fmla="*/ 497 h 1594406"/>
              <a:gd name="connsiteX3" fmla="*/ 2214694 w 2961314"/>
              <a:gd name="connsiteY3" fmla="*/ 1233679 h 1594406"/>
              <a:gd name="connsiteX4" fmla="*/ 2961314 w 2961314"/>
              <a:gd name="connsiteY4" fmla="*/ 1594406 h 1594406"/>
              <a:gd name="connsiteX0" fmla="*/ 0 w 3045204"/>
              <a:gd name="connsiteY0" fmla="*/ 1569239 h 1602795"/>
              <a:gd name="connsiteX1" fmla="*/ 604007 w 3045204"/>
              <a:gd name="connsiteY1" fmla="*/ 1091066 h 1602795"/>
              <a:gd name="connsiteX2" fmla="*/ 1400962 w 3045204"/>
              <a:gd name="connsiteY2" fmla="*/ 497 h 1602795"/>
              <a:gd name="connsiteX3" fmla="*/ 2214694 w 3045204"/>
              <a:gd name="connsiteY3" fmla="*/ 1233679 h 1602795"/>
              <a:gd name="connsiteX4" fmla="*/ 3045204 w 3045204"/>
              <a:gd name="connsiteY4" fmla="*/ 1602795 h 1602795"/>
              <a:gd name="connsiteX0" fmla="*/ 0 w 3028426"/>
              <a:gd name="connsiteY0" fmla="*/ 1644738 h 1644738"/>
              <a:gd name="connsiteX1" fmla="*/ 587229 w 3028426"/>
              <a:gd name="connsiteY1" fmla="*/ 1091064 h 1644738"/>
              <a:gd name="connsiteX2" fmla="*/ 1384184 w 3028426"/>
              <a:gd name="connsiteY2" fmla="*/ 495 h 1644738"/>
              <a:gd name="connsiteX3" fmla="*/ 2197916 w 3028426"/>
              <a:gd name="connsiteY3" fmla="*/ 1233677 h 1644738"/>
              <a:gd name="connsiteX4" fmla="*/ 3028426 w 3028426"/>
              <a:gd name="connsiteY4" fmla="*/ 1602793 h 1644738"/>
              <a:gd name="connsiteX0" fmla="*/ 0 w 2986481"/>
              <a:gd name="connsiteY0" fmla="*/ 1661516 h 1661516"/>
              <a:gd name="connsiteX1" fmla="*/ 545284 w 2986481"/>
              <a:gd name="connsiteY1" fmla="*/ 1091064 h 1661516"/>
              <a:gd name="connsiteX2" fmla="*/ 1342239 w 2986481"/>
              <a:gd name="connsiteY2" fmla="*/ 495 h 1661516"/>
              <a:gd name="connsiteX3" fmla="*/ 2155971 w 2986481"/>
              <a:gd name="connsiteY3" fmla="*/ 1233677 h 1661516"/>
              <a:gd name="connsiteX4" fmla="*/ 2986481 w 2986481"/>
              <a:gd name="connsiteY4" fmla="*/ 1602793 h 1661516"/>
              <a:gd name="connsiteX0" fmla="*/ 0 w 2986481"/>
              <a:gd name="connsiteY0" fmla="*/ 1661458 h 1661458"/>
              <a:gd name="connsiteX1" fmla="*/ 620785 w 2986481"/>
              <a:gd name="connsiteY1" fmla="*/ 1099395 h 1661458"/>
              <a:gd name="connsiteX2" fmla="*/ 1342239 w 2986481"/>
              <a:gd name="connsiteY2" fmla="*/ 437 h 1661458"/>
              <a:gd name="connsiteX3" fmla="*/ 2155971 w 2986481"/>
              <a:gd name="connsiteY3" fmla="*/ 1233619 h 1661458"/>
              <a:gd name="connsiteX4" fmla="*/ 2986481 w 2986481"/>
              <a:gd name="connsiteY4" fmla="*/ 1602735 h 1661458"/>
              <a:gd name="connsiteX0" fmla="*/ 0 w 2986481"/>
              <a:gd name="connsiteY0" fmla="*/ 1661493 h 1661493"/>
              <a:gd name="connsiteX1" fmla="*/ 620785 w 2986481"/>
              <a:gd name="connsiteY1" fmla="*/ 1099430 h 1661493"/>
              <a:gd name="connsiteX2" fmla="*/ 1342239 w 2986481"/>
              <a:gd name="connsiteY2" fmla="*/ 472 h 1661493"/>
              <a:gd name="connsiteX3" fmla="*/ 2155971 w 2986481"/>
              <a:gd name="connsiteY3" fmla="*/ 1233654 h 1661493"/>
              <a:gd name="connsiteX4" fmla="*/ 2986481 w 2986481"/>
              <a:gd name="connsiteY4" fmla="*/ 1602770 h 1661493"/>
              <a:gd name="connsiteX0" fmla="*/ 0 w 2986481"/>
              <a:gd name="connsiteY0" fmla="*/ 1661681 h 1661681"/>
              <a:gd name="connsiteX1" fmla="*/ 620785 w 2986481"/>
              <a:gd name="connsiteY1" fmla="*/ 1099618 h 1661681"/>
              <a:gd name="connsiteX2" fmla="*/ 1342239 w 2986481"/>
              <a:gd name="connsiteY2" fmla="*/ 660 h 1661681"/>
              <a:gd name="connsiteX3" fmla="*/ 2072081 w 2986481"/>
              <a:gd name="connsiteY3" fmla="*/ 1259009 h 1661681"/>
              <a:gd name="connsiteX4" fmla="*/ 2986481 w 2986481"/>
              <a:gd name="connsiteY4" fmla="*/ 1602958 h 1661681"/>
              <a:gd name="connsiteX0" fmla="*/ 0 w 2793534"/>
              <a:gd name="connsiteY0" fmla="*/ 1661681 h 1661681"/>
              <a:gd name="connsiteX1" fmla="*/ 620785 w 2793534"/>
              <a:gd name="connsiteY1" fmla="*/ 1099618 h 1661681"/>
              <a:gd name="connsiteX2" fmla="*/ 1342239 w 2793534"/>
              <a:gd name="connsiteY2" fmla="*/ 660 h 1661681"/>
              <a:gd name="connsiteX3" fmla="*/ 2072081 w 2793534"/>
              <a:gd name="connsiteY3" fmla="*/ 1259009 h 1661681"/>
              <a:gd name="connsiteX4" fmla="*/ 2793534 w 2793534"/>
              <a:gd name="connsiteY4" fmla="*/ 1594569 h 1661681"/>
              <a:gd name="connsiteX0" fmla="*/ 0 w 2793534"/>
              <a:gd name="connsiteY0" fmla="*/ 1661631 h 1661631"/>
              <a:gd name="connsiteX1" fmla="*/ 620785 w 2793534"/>
              <a:gd name="connsiteY1" fmla="*/ 1099568 h 1661631"/>
              <a:gd name="connsiteX2" fmla="*/ 1291905 w 2793534"/>
              <a:gd name="connsiteY2" fmla="*/ 610 h 1661631"/>
              <a:gd name="connsiteX3" fmla="*/ 2072081 w 2793534"/>
              <a:gd name="connsiteY3" fmla="*/ 1258959 h 1661631"/>
              <a:gd name="connsiteX4" fmla="*/ 2793534 w 2793534"/>
              <a:gd name="connsiteY4" fmla="*/ 1594519 h 1661631"/>
              <a:gd name="connsiteX0" fmla="*/ 0 w 2793534"/>
              <a:gd name="connsiteY0" fmla="*/ 1661631 h 1661631"/>
              <a:gd name="connsiteX1" fmla="*/ 620785 w 2793534"/>
              <a:gd name="connsiteY1" fmla="*/ 1099568 h 1661631"/>
              <a:gd name="connsiteX2" fmla="*/ 1367406 w 2793534"/>
              <a:gd name="connsiteY2" fmla="*/ 610 h 1661631"/>
              <a:gd name="connsiteX3" fmla="*/ 2072081 w 2793534"/>
              <a:gd name="connsiteY3" fmla="*/ 1258959 h 1661631"/>
              <a:gd name="connsiteX4" fmla="*/ 2793534 w 2793534"/>
              <a:gd name="connsiteY4" fmla="*/ 1594519 h 1661631"/>
              <a:gd name="connsiteX0" fmla="*/ 0 w 2793534"/>
              <a:gd name="connsiteY0" fmla="*/ 1661215 h 1661215"/>
              <a:gd name="connsiteX1" fmla="*/ 637563 w 2793534"/>
              <a:gd name="connsiteY1" fmla="*/ 1166264 h 1661215"/>
              <a:gd name="connsiteX2" fmla="*/ 1367406 w 2793534"/>
              <a:gd name="connsiteY2" fmla="*/ 194 h 1661215"/>
              <a:gd name="connsiteX3" fmla="*/ 2072081 w 2793534"/>
              <a:gd name="connsiteY3" fmla="*/ 1258543 h 1661215"/>
              <a:gd name="connsiteX4" fmla="*/ 2793534 w 2793534"/>
              <a:gd name="connsiteY4" fmla="*/ 1594103 h 1661215"/>
              <a:gd name="connsiteX0" fmla="*/ 0 w 2793534"/>
              <a:gd name="connsiteY0" fmla="*/ 1661220 h 1661220"/>
              <a:gd name="connsiteX1" fmla="*/ 637563 w 2793534"/>
              <a:gd name="connsiteY1" fmla="*/ 1166269 h 1661220"/>
              <a:gd name="connsiteX2" fmla="*/ 1367406 w 2793534"/>
              <a:gd name="connsiteY2" fmla="*/ 199 h 1661220"/>
              <a:gd name="connsiteX3" fmla="*/ 2072081 w 2793534"/>
              <a:gd name="connsiteY3" fmla="*/ 1258548 h 1661220"/>
              <a:gd name="connsiteX4" fmla="*/ 2793534 w 2793534"/>
              <a:gd name="connsiteY4" fmla="*/ 1594108 h 1661220"/>
              <a:gd name="connsiteX0" fmla="*/ 0 w 2793534"/>
              <a:gd name="connsiteY0" fmla="*/ 1661217 h 1661217"/>
              <a:gd name="connsiteX1" fmla="*/ 637563 w 2793534"/>
              <a:gd name="connsiteY1" fmla="*/ 1166266 h 1661217"/>
              <a:gd name="connsiteX2" fmla="*/ 1367406 w 2793534"/>
              <a:gd name="connsiteY2" fmla="*/ 196 h 1661217"/>
              <a:gd name="connsiteX3" fmla="*/ 2072081 w 2793534"/>
              <a:gd name="connsiteY3" fmla="*/ 1258545 h 1661217"/>
              <a:gd name="connsiteX4" fmla="*/ 2793534 w 2793534"/>
              <a:gd name="connsiteY4" fmla="*/ 1594105 h 1661217"/>
              <a:gd name="connsiteX0" fmla="*/ 0 w 2793534"/>
              <a:gd name="connsiteY0" fmla="*/ 1686382 h 1686382"/>
              <a:gd name="connsiteX1" fmla="*/ 637563 w 2793534"/>
              <a:gd name="connsiteY1" fmla="*/ 1166265 h 1686382"/>
              <a:gd name="connsiteX2" fmla="*/ 1367406 w 2793534"/>
              <a:gd name="connsiteY2" fmla="*/ 195 h 1686382"/>
              <a:gd name="connsiteX3" fmla="*/ 2072081 w 2793534"/>
              <a:gd name="connsiteY3" fmla="*/ 1258544 h 1686382"/>
              <a:gd name="connsiteX4" fmla="*/ 2793534 w 2793534"/>
              <a:gd name="connsiteY4" fmla="*/ 1594104 h 1686382"/>
              <a:gd name="connsiteX0" fmla="*/ 0 w 2793534"/>
              <a:gd name="connsiteY0" fmla="*/ 1686382 h 1686382"/>
              <a:gd name="connsiteX1" fmla="*/ 637563 w 2793534"/>
              <a:gd name="connsiteY1" fmla="*/ 1166265 h 1686382"/>
              <a:gd name="connsiteX2" fmla="*/ 1367406 w 2793534"/>
              <a:gd name="connsiteY2" fmla="*/ 195 h 1686382"/>
              <a:gd name="connsiteX3" fmla="*/ 2072081 w 2793534"/>
              <a:gd name="connsiteY3" fmla="*/ 1258544 h 1686382"/>
              <a:gd name="connsiteX4" fmla="*/ 2793534 w 2793534"/>
              <a:gd name="connsiteY4" fmla="*/ 1594104 h 1686382"/>
              <a:gd name="connsiteX0" fmla="*/ 0 w 2793534"/>
              <a:gd name="connsiteY0" fmla="*/ 1686382 h 1686382"/>
              <a:gd name="connsiteX1" fmla="*/ 637563 w 2793534"/>
              <a:gd name="connsiteY1" fmla="*/ 1166265 h 1686382"/>
              <a:gd name="connsiteX2" fmla="*/ 1367406 w 2793534"/>
              <a:gd name="connsiteY2" fmla="*/ 195 h 1686382"/>
              <a:gd name="connsiteX3" fmla="*/ 2072081 w 2793534"/>
              <a:gd name="connsiteY3" fmla="*/ 1258544 h 1686382"/>
              <a:gd name="connsiteX4" fmla="*/ 2793534 w 2793534"/>
              <a:gd name="connsiteY4" fmla="*/ 1661216 h 1686382"/>
              <a:gd name="connsiteX0" fmla="*/ 0 w 2793534"/>
              <a:gd name="connsiteY0" fmla="*/ 1602508 h 1602508"/>
              <a:gd name="connsiteX1" fmla="*/ 637563 w 2793534"/>
              <a:gd name="connsiteY1" fmla="*/ 1082391 h 1602508"/>
              <a:gd name="connsiteX2" fmla="*/ 1283516 w 2793534"/>
              <a:gd name="connsiteY2" fmla="*/ 211 h 1602508"/>
              <a:gd name="connsiteX3" fmla="*/ 2072081 w 2793534"/>
              <a:gd name="connsiteY3" fmla="*/ 1174670 h 1602508"/>
              <a:gd name="connsiteX4" fmla="*/ 2793534 w 2793534"/>
              <a:gd name="connsiteY4" fmla="*/ 1577342 h 1602508"/>
              <a:gd name="connsiteX0" fmla="*/ 0 w 2793534"/>
              <a:gd name="connsiteY0" fmla="*/ 1644444 h 1644444"/>
              <a:gd name="connsiteX1" fmla="*/ 637563 w 2793534"/>
              <a:gd name="connsiteY1" fmla="*/ 1124327 h 1644444"/>
              <a:gd name="connsiteX2" fmla="*/ 1359017 w 2793534"/>
              <a:gd name="connsiteY2" fmla="*/ 202 h 1644444"/>
              <a:gd name="connsiteX3" fmla="*/ 2072081 w 2793534"/>
              <a:gd name="connsiteY3" fmla="*/ 1216606 h 1644444"/>
              <a:gd name="connsiteX4" fmla="*/ 2793534 w 2793534"/>
              <a:gd name="connsiteY4" fmla="*/ 1619278 h 1644444"/>
              <a:gd name="connsiteX0" fmla="*/ 0 w 2793534"/>
              <a:gd name="connsiteY0" fmla="*/ 1644454 h 1644454"/>
              <a:gd name="connsiteX1" fmla="*/ 637563 w 2793534"/>
              <a:gd name="connsiteY1" fmla="*/ 1124337 h 1644454"/>
              <a:gd name="connsiteX2" fmla="*/ 1359017 w 2793534"/>
              <a:gd name="connsiteY2" fmla="*/ 212 h 1644454"/>
              <a:gd name="connsiteX3" fmla="*/ 2072081 w 2793534"/>
              <a:gd name="connsiteY3" fmla="*/ 1216616 h 1644454"/>
              <a:gd name="connsiteX4" fmla="*/ 2793534 w 2793534"/>
              <a:gd name="connsiteY4" fmla="*/ 1619288 h 1644454"/>
              <a:gd name="connsiteX0" fmla="*/ 0 w 2793534"/>
              <a:gd name="connsiteY0" fmla="*/ 1644445 h 1644445"/>
              <a:gd name="connsiteX1" fmla="*/ 637563 w 2793534"/>
              <a:gd name="connsiteY1" fmla="*/ 1124328 h 1644445"/>
              <a:gd name="connsiteX2" fmla="*/ 1317072 w 2793534"/>
              <a:gd name="connsiteY2" fmla="*/ 203 h 1644445"/>
              <a:gd name="connsiteX3" fmla="*/ 2072081 w 2793534"/>
              <a:gd name="connsiteY3" fmla="*/ 1216607 h 1644445"/>
              <a:gd name="connsiteX4" fmla="*/ 2793534 w 2793534"/>
              <a:gd name="connsiteY4" fmla="*/ 1619279 h 1644445"/>
              <a:gd name="connsiteX0" fmla="*/ 0 w 2793534"/>
              <a:gd name="connsiteY0" fmla="*/ 1644445 h 1644445"/>
              <a:gd name="connsiteX1" fmla="*/ 637563 w 2793534"/>
              <a:gd name="connsiteY1" fmla="*/ 1124328 h 1644445"/>
              <a:gd name="connsiteX2" fmla="*/ 1308683 w 2793534"/>
              <a:gd name="connsiteY2" fmla="*/ 203 h 1644445"/>
              <a:gd name="connsiteX3" fmla="*/ 2072081 w 2793534"/>
              <a:gd name="connsiteY3" fmla="*/ 1216607 h 1644445"/>
              <a:gd name="connsiteX4" fmla="*/ 2793534 w 2793534"/>
              <a:gd name="connsiteY4" fmla="*/ 1619279 h 1644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3534" h="1644445">
                <a:moveTo>
                  <a:pt x="0" y="1644445"/>
                </a:moveTo>
                <a:cubicBezTo>
                  <a:pt x="344647" y="1506725"/>
                  <a:pt x="419449" y="1398368"/>
                  <a:pt x="637563" y="1124328"/>
                </a:cubicBezTo>
                <a:cubicBezTo>
                  <a:pt x="855677" y="850288"/>
                  <a:pt x="1069597" y="-15177"/>
                  <a:pt x="1308683" y="203"/>
                </a:cubicBezTo>
                <a:cubicBezTo>
                  <a:pt x="1547769" y="15583"/>
                  <a:pt x="1824606" y="946761"/>
                  <a:pt x="2072081" y="1216607"/>
                </a:cubicBezTo>
                <a:cubicBezTo>
                  <a:pt x="2319556" y="1486453"/>
                  <a:pt x="2403446" y="1613686"/>
                  <a:pt x="2793534" y="161927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77CC144C-411F-4769-9755-025E192C70F2}"/>
              </a:ext>
            </a:extLst>
          </p:cNvPr>
          <p:cNvCxnSpPr/>
          <p:nvPr/>
        </p:nvCxnSpPr>
        <p:spPr>
          <a:xfrm flipV="1">
            <a:off x="1753299" y="2105637"/>
            <a:ext cx="0" cy="19714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CD07E2-6F46-45FD-896E-520CDCDC8B69}"/>
              </a:ext>
            </a:extLst>
          </p:cNvPr>
          <p:cNvCxnSpPr>
            <a:cxnSpLocks/>
          </p:cNvCxnSpPr>
          <p:nvPr/>
        </p:nvCxnSpPr>
        <p:spPr>
          <a:xfrm flipV="1">
            <a:off x="1753299" y="4077050"/>
            <a:ext cx="3162650"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7BEA962-C2A9-4C6D-BF45-2D49EC6BADBE}"/>
                  </a:ext>
                </a:extLst>
              </p:cNvPr>
              <p:cNvSpPr txBox="1"/>
              <p:nvPr/>
            </p:nvSpPr>
            <p:spPr>
              <a:xfrm>
                <a:off x="3464654" y="2105637"/>
                <a:ext cx="7142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1" i="1" smtClean="0">
                          <a:latin typeface="Cambria Math" panose="02040503050406030204" pitchFamily="18" charset="0"/>
                        </a:rPr>
                        <m:t>𝒙</m:t>
                      </m:r>
                      <m:r>
                        <a:rPr lang="en-IN" b="0" i="1" smtClean="0">
                          <a:latin typeface="Cambria Math" panose="02040503050406030204" pitchFamily="18" charset="0"/>
                        </a:rPr>
                        <m:t>)</m:t>
                      </m:r>
                    </m:oMath>
                  </m:oMathPara>
                </a14:m>
                <a:endParaRPr lang="en-IN" dirty="0"/>
              </a:p>
            </p:txBody>
          </p:sp>
        </mc:Choice>
        <mc:Fallback xmlns="">
          <p:sp>
            <p:nvSpPr>
              <p:cNvPr id="16" name="TextBox 15">
                <a:extLst>
                  <a:ext uri="{FF2B5EF4-FFF2-40B4-BE49-F238E27FC236}">
                    <a16:creationId xmlns:a16="http://schemas.microsoft.com/office/drawing/2014/main" id="{17BEA962-C2A9-4C6D-BF45-2D49EC6BADBE}"/>
                  </a:ext>
                </a:extLst>
              </p:cNvPr>
              <p:cNvSpPr txBox="1">
                <a:spLocks noRot="1" noChangeAspect="1" noMove="1" noResize="1" noEditPoints="1" noAdjustHandles="1" noChangeArrowheads="1" noChangeShapeType="1" noTextEdit="1"/>
              </p:cNvSpPr>
              <p:nvPr/>
            </p:nvSpPr>
            <p:spPr>
              <a:xfrm>
                <a:off x="3464654" y="2105637"/>
                <a:ext cx="714298" cy="276999"/>
              </a:xfrm>
              <a:prstGeom prst="rect">
                <a:avLst/>
              </a:prstGeom>
              <a:blipFill>
                <a:blip r:embed="rId6"/>
                <a:stretch>
                  <a:fillRect l="-7627" t="-2174" r="-11017" b="-32609"/>
                </a:stretch>
              </a:blipFill>
            </p:spPr>
            <p:txBody>
              <a:bodyPr/>
              <a:lstStyle/>
              <a:p>
                <a:r>
                  <a:rPr lang="en-IN">
                    <a:noFill/>
                  </a:rPr>
                  <a:t> </a:t>
                </a:r>
              </a:p>
            </p:txBody>
          </p:sp>
        </mc:Fallback>
      </mc:AlternateContent>
      <p:cxnSp>
        <p:nvCxnSpPr>
          <p:cNvPr id="18" name="Straight Connector 17">
            <a:extLst>
              <a:ext uri="{FF2B5EF4-FFF2-40B4-BE49-F238E27FC236}">
                <a16:creationId xmlns:a16="http://schemas.microsoft.com/office/drawing/2014/main" id="{6D05C708-D87C-492C-B9E4-9D02FDE8E882}"/>
              </a:ext>
            </a:extLst>
          </p:cNvPr>
          <p:cNvCxnSpPr>
            <a:stCxn id="9" idx="2"/>
          </p:cNvCxnSpPr>
          <p:nvPr/>
        </p:nvCxnSpPr>
        <p:spPr>
          <a:xfrm flipH="1">
            <a:off x="3238151" y="2363006"/>
            <a:ext cx="8389" cy="171404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F7D272D-7B2A-4CF5-925A-FBE4B81184E8}"/>
                  </a:ext>
                </a:extLst>
              </p:cNvPr>
              <p:cNvSpPr txBox="1"/>
              <p:nvPr/>
            </p:nvSpPr>
            <p:spPr>
              <a:xfrm>
                <a:off x="2866990" y="4091851"/>
                <a:ext cx="131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rPr>
                          </m:ctrlPr>
                        </m:sSupPr>
                        <m:e>
                          <m:r>
                            <a:rPr lang="en-IN" b="1" i="1" smtClean="0">
                              <a:latin typeface="Cambria Math" panose="02040503050406030204" pitchFamily="18" charset="0"/>
                            </a:rPr>
                            <m:t>𝒘</m:t>
                          </m:r>
                        </m:e>
                        <m:sup>
                          <m:r>
                            <a:rPr lang="en-IN" b="0" i="1" smtClean="0">
                              <a:latin typeface="Cambria Math" panose="02040503050406030204" pitchFamily="18" charset="0"/>
                            </a:rPr>
                            <m:t>⊤</m:t>
                          </m:r>
                        </m:sup>
                      </m:sSup>
                      <m:r>
                        <a:rPr lang="en-IN" b="1" i="1" smtClean="0">
                          <a:latin typeface="Cambria Math" panose="02040503050406030204" pitchFamily="18" charset="0"/>
                        </a:rPr>
                        <m:t>𝒙</m:t>
                      </m:r>
                      <m:r>
                        <a:rPr lang="en-IN" b="1" i="1" smtClean="0">
                          <a:latin typeface="Cambria Math" panose="02040503050406030204" pitchFamily="18" charset="0"/>
                        </a:rPr>
                        <m:t> (</m:t>
                      </m:r>
                      <m:r>
                        <m:rPr>
                          <m:sty m:val="p"/>
                        </m:rPr>
                        <a:rPr lang="en-IN" b="0" i="0" smtClean="0">
                          <a:latin typeface="Cambria Math" panose="02040503050406030204" pitchFamily="18" charset="0"/>
                        </a:rPr>
                        <m:t>mean</m:t>
                      </m:r>
                      <m:r>
                        <a:rPr lang="en-IN" b="1" i="1" smtClean="0">
                          <a:latin typeface="Cambria Math" panose="02040503050406030204" pitchFamily="18" charset="0"/>
                        </a:rPr>
                        <m:t>)</m:t>
                      </m:r>
                    </m:oMath>
                  </m:oMathPara>
                </a14:m>
                <a:endParaRPr lang="en-IN" b="1" dirty="0"/>
              </a:p>
            </p:txBody>
          </p:sp>
        </mc:Choice>
        <mc:Fallback xmlns="">
          <p:sp>
            <p:nvSpPr>
              <p:cNvPr id="19" name="TextBox 18">
                <a:extLst>
                  <a:ext uri="{FF2B5EF4-FFF2-40B4-BE49-F238E27FC236}">
                    <a16:creationId xmlns:a16="http://schemas.microsoft.com/office/drawing/2014/main" id="{0F7D272D-7B2A-4CF5-925A-FBE4B81184E8}"/>
                  </a:ext>
                </a:extLst>
              </p:cNvPr>
              <p:cNvSpPr txBox="1">
                <a:spLocks noRot="1" noChangeAspect="1" noMove="1" noResize="1" noEditPoints="1" noAdjustHandles="1" noChangeArrowheads="1" noChangeShapeType="1" noTextEdit="1"/>
              </p:cNvSpPr>
              <p:nvPr/>
            </p:nvSpPr>
            <p:spPr>
              <a:xfrm>
                <a:off x="2866990" y="4091851"/>
                <a:ext cx="1311962" cy="276999"/>
              </a:xfrm>
              <a:prstGeom prst="rect">
                <a:avLst/>
              </a:prstGeom>
              <a:blipFill>
                <a:blip r:embed="rId7"/>
                <a:stretch>
                  <a:fillRect l="-926" t="-4348" r="-5093" b="-326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273550-C534-4832-A68C-36233B02DCC1}"/>
                  </a:ext>
                </a:extLst>
              </p:cNvPr>
              <p:cNvSpPr txBox="1"/>
              <p:nvPr/>
            </p:nvSpPr>
            <p:spPr>
              <a:xfrm>
                <a:off x="4644261" y="4035225"/>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𝑦</m:t>
                      </m:r>
                    </m:oMath>
                  </m:oMathPara>
                </a14:m>
                <a:endParaRPr lang="en-IN" dirty="0"/>
              </a:p>
            </p:txBody>
          </p:sp>
        </mc:Choice>
        <mc:Fallback xmlns="">
          <p:sp>
            <p:nvSpPr>
              <p:cNvPr id="20" name="TextBox 19">
                <a:extLst>
                  <a:ext uri="{FF2B5EF4-FFF2-40B4-BE49-F238E27FC236}">
                    <a16:creationId xmlns:a16="http://schemas.microsoft.com/office/drawing/2014/main" id="{AF273550-C534-4832-A68C-36233B02DCC1}"/>
                  </a:ext>
                </a:extLst>
              </p:cNvPr>
              <p:cNvSpPr txBox="1">
                <a:spLocks noRot="1" noChangeAspect="1" noMove="1" noResize="1" noEditPoints="1" noAdjustHandles="1" noChangeArrowheads="1" noChangeShapeType="1" noTextEdit="1"/>
              </p:cNvSpPr>
              <p:nvPr/>
            </p:nvSpPr>
            <p:spPr>
              <a:xfrm>
                <a:off x="4644261" y="4035225"/>
                <a:ext cx="186718" cy="276999"/>
              </a:xfrm>
              <a:prstGeom prst="rect">
                <a:avLst/>
              </a:prstGeom>
              <a:blipFill>
                <a:blip r:embed="rId8"/>
                <a:stretch>
                  <a:fillRect l="-33333" r="-30000" b="-26667"/>
                </a:stretch>
              </a:blipFill>
            </p:spPr>
            <p:txBody>
              <a:bodyPr/>
              <a:lstStyle/>
              <a:p>
                <a:r>
                  <a:rPr lang="en-IN">
                    <a:noFill/>
                  </a:rPr>
                  <a:t> </a:t>
                </a:r>
              </a:p>
            </p:txBody>
          </p:sp>
        </mc:Fallback>
      </mc:AlternateContent>
      <p:pic>
        <p:nvPicPr>
          <p:cNvPr id="1028" name="Picture 4">
            <a:extLst>
              <a:ext uri="{FF2B5EF4-FFF2-40B4-BE49-F238E27FC236}">
                <a16:creationId xmlns:a16="http://schemas.microsoft.com/office/drawing/2014/main" id="{139C4BA0-2F45-42F7-8BEF-800CFD6F2C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5401" y="2382636"/>
            <a:ext cx="3476625" cy="17526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AA0E25C-96E5-4CD4-89B5-4DD42CB54A43}"/>
              </a:ext>
            </a:extLst>
          </p:cNvPr>
          <p:cNvSpPr txBox="1"/>
          <p:nvPr/>
        </p:nvSpPr>
        <p:spPr>
          <a:xfrm>
            <a:off x="1888069" y="1659131"/>
            <a:ext cx="3027880" cy="369332"/>
          </a:xfrm>
          <a:prstGeom prst="rect">
            <a:avLst/>
          </a:prstGeom>
          <a:noFill/>
        </p:spPr>
        <p:txBody>
          <a:bodyPr wrap="none" rtlCol="0">
            <a:spAutoFit/>
          </a:bodyPr>
          <a:lstStyle/>
          <a:p>
            <a:r>
              <a:rPr lang="en-IN" dirty="0"/>
              <a:t>Probabilistic Linear Regression</a:t>
            </a:r>
          </a:p>
        </p:txBody>
      </p:sp>
      <p:sp>
        <p:nvSpPr>
          <p:cNvPr id="24" name="TextBox 23">
            <a:extLst>
              <a:ext uri="{FF2B5EF4-FFF2-40B4-BE49-F238E27FC236}">
                <a16:creationId xmlns:a16="http://schemas.microsoft.com/office/drawing/2014/main" id="{0B50D0AC-A4A6-4182-83C8-8D33F89BC766}"/>
              </a:ext>
            </a:extLst>
          </p:cNvPr>
          <p:cNvSpPr txBox="1"/>
          <p:nvPr/>
        </p:nvSpPr>
        <p:spPr>
          <a:xfrm>
            <a:off x="6945885" y="1742569"/>
            <a:ext cx="2602892" cy="369332"/>
          </a:xfrm>
          <a:prstGeom prst="rect">
            <a:avLst/>
          </a:prstGeom>
          <a:noFill/>
        </p:spPr>
        <p:txBody>
          <a:bodyPr wrap="none" rtlCol="0">
            <a:spAutoFit/>
          </a:bodyPr>
          <a:lstStyle/>
          <a:p>
            <a:r>
              <a:rPr lang="en-IN" dirty="0"/>
              <a:t>Probabilistic Classification</a:t>
            </a:r>
          </a:p>
        </p:txBody>
      </p:sp>
      <p:sp>
        <p:nvSpPr>
          <p:cNvPr id="25" name="Speech Bubble: Rectangle 24">
            <a:extLst>
              <a:ext uri="{FF2B5EF4-FFF2-40B4-BE49-F238E27FC236}">
                <a16:creationId xmlns:a16="http://schemas.microsoft.com/office/drawing/2014/main" id="{9A6844F9-E9AE-4544-94C0-80A55E22191C}"/>
              </a:ext>
            </a:extLst>
          </p:cNvPr>
          <p:cNvSpPr/>
          <p:nvPr/>
        </p:nvSpPr>
        <p:spPr>
          <a:xfrm>
            <a:off x="9716236" y="4405972"/>
            <a:ext cx="2210519" cy="1204538"/>
          </a:xfrm>
          <a:prstGeom prst="wedgeRectCallout">
            <a:avLst>
              <a:gd name="adj1" fmla="val -55384"/>
              <a:gd name="adj2" fmla="val 623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Such uncertainty also helps in </a:t>
            </a:r>
            <a:r>
              <a:rPr lang="en-IN" sz="1400" dirty="0">
                <a:solidFill>
                  <a:srgbClr val="0000FF"/>
                </a:solidFill>
                <a:latin typeface="Abadi Extra Light" panose="020B0204020104020204" pitchFamily="34" charset="0"/>
              </a:rPr>
              <a:t>“active learning” </a:t>
            </a:r>
            <a:r>
              <a:rPr lang="en-IN" sz="1400" dirty="0">
                <a:solidFill>
                  <a:schemeClr val="tx1"/>
                </a:solidFill>
                <a:latin typeface="Abadi Extra Light" panose="020B0204020104020204" pitchFamily="34" charset="0"/>
              </a:rPr>
              <a:t>where we wish to identify “difficult” (and hence more useful) training examples</a:t>
            </a:r>
          </a:p>
        </p:txBody>
      </p:sp>
    </p:spTree>
    <p:custDataLst>
      <p:tags r:id="rId1"/>
    </p:custDataLst>
    <p:extLst>
      <p:ext uri="{BB962C8B-B14F-4D97-AF65-F5344CB8AC3E}">
        <p14:creationId xmlns:p14="http://schemas.microsoft.com/office/powerpoint/2010/main" val="3713677098"/>
      </p:ext>
    </p:extLst>
  </p:cSld>
  <p:clrMapOvr>
    <a:masterClrMapping/>
  </p:clrMapOvr>
  <mc:AlternateContent xmlns:mc="http://schemas.openxmlformats.org/markup-compatibility/2006" xmlns:p14="http://schemas.microsoft.com/office/powerpoint/2010/main">
    <mc:Choice Requires="p14">
      <p:transition spd="slow" p14:dur="2000" advTm="221103"/>
    </mc:Choice>
    <mc:Fallback xmlns="">
      <p:transition spd="slow" advTm="2211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wipe(down)">
                                      <p:cBhvr>
                                        <p:cTn id="38" dur="500"/>
                                        <p:tgtEl>
                                          <p:spTgt spid="102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wipe(down)">
                                      <p:cBhvr>
                                        <p:cTn id="46" dur="500"/>
                                        <p:tgtEl>
                                          <p:spTgt spid="4">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wipe(down)">
                                      <p:cBhvr>
                                        <p:cTn id="51" dur="500"/>
                                        <p:tgtEl>
                                          <p:spTgt spid="4">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wipe(down)">
                                      <p:cBhvr>
                                        <p:cTn id="56" dur="500"/>
                                        <p:tgtEl>
                                          <p:spTgt spid="4">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Effect transition="in" filter="wipe(down)">
                                      <p:cBhvr>
                                        <p:cTn id="61" dur="500"/>
                                        <p:tgtEl>
                                          <p:spTgt spid="4">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down)">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4">
                                            <p:txEl>
                                              <p:pRg st="11" end="11"/>
                                            </p:txEl>
                                          </p:spTgt>
                                        </p:tgtEl>
                                        <p:attrNameLst>
                                          <p:attrName>style.visibility</p:attrName>
                                        </p:attrNameLst>
                                      </p:cBhvr>
                                      <p:to>
                                        <p:strVal val="visible"/>
                                      </p:to>
                                    </p:set>
                                    <p:animEffect transition="in" filter="wipe(down)">
                                      <p:cBhvr>
                                        <p:cTn id="71"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9" grpId="0"/>
      <p:bldP spid="20" grpId="0"/>
      <p:bldP spid="21" grpId="0"/>
      <p:bldP spid="24" grpId="0"/>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Distribution over model parameters??</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Recall that linear/ridge regression gave a single “optimal” weight vector</a:t>
            </a:r>
          </a:p>
          <a:p>
            <a:pPr>
              <a:buFont typeface="Wingdings" panose="05000000000000000000" pitchFamily="2" charset="2"/>
              <a:buChar char="§"/>
            </a:pPr>
            <a:r>
              <a:rPr lang="en-IN" dirty="0">
                <a:latin typeface="Abadi Extra Light" panose="020B0204020104020204" pitchFamily="34" charset="0"/>
              </a:rPr>
              <a:t>With a probabilistic model for linear regression, we have two options</a:t>
            </a:r>
          </a:p>
          <a:p>
            <a:pPr lvl="1">
              <a:buFont typeface="Wingdings" panose="05000000000000000000" pitchFamily="2" charset="2"/>
              <a:buChar char="§"/>
            </a:pPr>
            <a:r>
              <a:rPr lang="en-IN" dirty="0">
                <a:latin typeface="Abadi Extra Light" panose="020B0204020104020204" pitchFamily="34" charset="0"/>
              </a:rPr>
              <a:t>Use MLE/MAP to get a single “optimal” weight vector</a:t>
            </a:r>
          </a:p>
          <a:p>
            <a:pPr lvl="1">
              <a:buFont typeface="Wingdings" panose="05000000000000000000" pitchFamily="2" charset="2"/>
              <a:buChar char="§"/>
            </a:pPr>
            <a:r>
              <a:rPr lang="en-IN" dirty="0">
                <a:latin typeface="Abadi Extra Light" panose="020B0204020104020204" pitchFamily="34" charset="0"/>
              </a:rPr>
              <a:t>Use fully Bayesian inference to learn a distribution over weight vectors (figure below)</a:t>
            </a:r>
          </a:p>
          <a:p>
            <a:pPr>
              <a:buFont typeface="Wingdings" panose="05000000000000000000" pitchFamily="2" charset="2"/>
              <a:buChar char="§"/>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pic>
        <p:nvPicPr>
          <p:cNvPr id="2050" name="Picture 2">
            <a:extLst>
              <a:ext uri="{FF2B5EF4-FFF2-40B4-BE49-F238E27FC236}">
                <a16:creationId xmlns:a16="http://schemas.microsoft.com/office/drawing/2014/main" id="{B6A566EC-906F-448B-A178-375806DBF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464" y="3429000"/>
            <a:ext cx="1682228" cy="14746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E2C9AF3-B91D-4FD3-A106-DF0FC9C59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5816" y="3401450"/>
            <a:ext cx="1645038" cy="15297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0C897E7-496A-4536-A5E1-09FC9FB4C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2904" y="3428999"/>
            <a:ext cx="1689133" cy="15297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6DBEBC-1CCC-40D0-9B15-AB474F92AFD0}"/>
              </a:ext>
            </a:extLst>
          </p:cNvPr>
          <p:cNvSpPr txBox="1"/>
          <p:nvPr/>
        </p:nvSpPr>
        <p:spPr>
          <a:xfrm>
            <a:off x="1831017" y="3174532"/>
            <a:ext cx="1612749" cy="369332"/>
          </a:xfrm>
          <a:prstGeom prst="rect">
            <a:avLst/>
          </a:prstGeom>
          <a:noFill/>
        </p:spPr>
        <p:txBody>
          <a:bodyPr wrap="none" rtlCol="0">
            <a:spAutoFit/>
          </a:bodyPr>
          <a:lstStyle/>
          <a:p>
            <a:r>
              <a:rPr lang="en-IN" dirty="0"/>
              <a:t>One training ex</a:t>
            </a:r>
          </a:p>
        </p:txBody>
      </p:sp>
      <p:sp>
        <p:nvSpPr>
          <p:cNvPr id="10" name="TextBox 9">
            <a:extLst>
              <a:ext uri="{FF2B5EF4-FFF2-40B4-BE49-F238E27FC236}">
                <a16:creationId xmlns:a16="http://schemas.microsoft.com/office/drawing/2014/main" id="{84812CF6-E7AF-4031-8551-1B8881675B01}"/>
              </a:ext>
            </a:extLst>
          </p:cNvPr>
          <p:cNvSpPr txBox="1"/>
          <p:nvPr/>
        </p:nvSpPr>
        <p:spPr>
          <a:xfrm>
            <a:off x="3930469" y="3146982"/>
            <a:ext cx="1610569" cy="369332"/>
          </a:xfrm>
          <a:prstGeom prst="rect">
            <a:avLst/>
          </a:prstGeom>
          <a:noFill/>
        </p:spPr>
        <p:txBody>
          <a:bodyPr wrap="none" rtlCol="0">
            <a:spAutoFit/>
          </a:bodyPr>
          <a:lstStyle/>
          <a:p>
            <a:r>
              <a:rPr lang="en-IN" dirty="0"/>
              <a:t>Two training ex</a:t>
            </a:r>
          </a:p>
        </p:txBody>
      </p:sp>
      <p:sp>
        <p:nvSpPr>
          <p:cNvPr id="11" name="TextBox 10">
            <a:extLst>
              <a:ext uri="{FF2B5EF4-FFF2-40B4-BE49-F238E27FC236}">
                <a16:creationId xmlns:a16="http://schemas.microsoft.com/office/drawing/2014/main" id="{D4E7A9D8-55BA-45A8-9163-FDDC3B83C381}"/>
              </a:ext>
            </a:extLst>
          </p:cNvPr>
          <p:cNvSpPr txBox="1"/>
          <p:nvPr/>
        </p:nvSpPr>
        <p:spPr>
          <a:xfrm>
            <a:off x="5586852" y="3146982"/>
            <a:ext cx="2304926" cy="369332"/>
          </a:xfrm>
          <a:prstGeom prst="rect">
            <a:avLst/>
          </a:prstGeom>
          <a:noFill/>
        </p:spPr>
        <p:txBody>
          <a:bodyPr wrap="none" rtlCol="0">
            <a:spAutoFit/>
          </a:bodyPr>
          <a:lstStyle/>
          <a:p>
            <a:r>
              <a:rPr lang="en-IN" dirty="0"/>
              <a:t>A few more training ex</a:t>
            </a:r>
          </a:p>
        </p:txBody>
      </p:sp>
      <p:pic>
        <p:nvPicPr>
          <p:cNvPr id="13" name="Picture 12">
            <a:extLst>
              <a:ext uri="{FF2B5EF4-FFF2-40B4-BE49-F238E27FC236}">
                <a16:creationId xmlns:a16="http://schemas.microsoft.com/office/drawing/2014/main" id="{90F5A22B-5563-4B29-B403-BD8657DFE4BD}"/>
              </a:ext>
            </a:extLst>
          </p:cNvPr>
          <p:cNvPicPr>
            <a:picLocks noChangeAspect="1"/>
          </p:cNvPicPr>
          <p:nvPr/>
        </p:nvPicPr>
        <p:blipFill>
          <a:blip r:embed="rId6"/>
          <a:stretch>
            <a:fillRect/>
          </a:stretch>
        </p:blipFill>
        <p:spPr>
          <a:xfrm>
            <a:off x="11108816" y="2664370"/>
            <a:ext cx="1004822" cy="965223"/>
          </a:xfrm>
          <a:prstGeom prst="rect">
            <a:avLst/>
          </a:prstGeom>
        </p:spPr>
      </p:pic>
      <p:sp>
        <p:nvSpPr>
          <p:cNvPr id="14" name="Speech Bubble: Rectangle 13">
            <a:extLst>
              <a:ext uri="{FF2B5EF4-FFF2-40B4-BE49-F238E27FC236}">
                <a16:creationId xmlns:a16="http://schemas.microsoft.com/office/drawing/2014/main" id="{CC5E57EF-1E56-42F3-BB66-6B6574E9D27A}"/>
              </a:ext>
            </a:extLst>
          </p:cNvPr>
          <p:cNvSpPr/>
          <p:nvPr/>
        </p:nvSpPr>
        <p:spPr>
          <a:xfrm>
            <a:off x="8117830" y="2938891"/>
            <a:ext cx="2847913" cy="2455230"/>
          </a:xfrm>
          <a:prstGeom prst="wedgeRectCallout">
            <a:avLst>
              <a:gd name="adj1" fmla="val 67421"/>
              <a:gd name="adj2" fmla="val -4218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Rather than returning just a single “best” solution (a line in this example), the fully Bayesian approach would give us several “probable” lines (consistent with training data) by learning the </a:t>
            </a:r>
            <a:r>
              <a:rPr lang="en-IN" sz="1600" dirty="0">
                <a:solidFill>
                  <a:srgbClr val="0000FF"/>
                </a:solidFill>
                <a:latin typeface="Abadi Extra Light" panose="020B0204020104020204" pitchFamily="34" charset="0"/>
              </a:rPr>
              <a:t>full posterior distribution over the model parameters </a:t>
            </a:r>
            <a:r>
              <a:rPr lang="en-IN" sz="1600" dirty="0">
                <a:solidFill>
                  <a:schemeClr val="tx1"/>
                </a:solidFill>
                <a:latin typeface="Abadi Extra Light" panose="020B0204020104020204" pitchFamily="34" charset="0"/>
              </a:rPr>
              <a:t>(each of which corresponds to a line)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51D7D0-3AE6-4620-9D1E-9ABCC6559E24}"/>
                  </a:ext>
                </a:extLst>
              </p:cNvPr>
              <p:cNvSpPr txBox="1"/>
              <p:nvPr/>
            </p:nvSpPr>
            <p:spPr>
              <a:xfrm>
                <a:off x="3720251" y="5249621"/>
                <a:ext cx="186660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m:t>
                              </m:r>
                            </m:sub>
                          </m:sSub>
                        </m:e>
                        <m:e>
                          <m:r>
                            <a:rPr lang="en-IN" sz="3200" b="1" i="1" smtClean="0">
                              <a:latin typeface="Cambria Math" panose="02040503050406030204" pitchFamily="18" charset="0"/>
                            </a:rPr>
                            <m:t>𝒘</m:t>
                          </m:r>
                          <m:r>
                            <a:rPr lang="en-IN" sz="3200" b="0" i="1" smtClean="0">
                              <a:latin typeface="Cambria Math" panose="02040503050406030204" pitchFamily="18" charset="0"/>
                            </a:rPr>
                            <m:t>,</m:t>
                          </m:r>
                          <m:r>
                            <a:rPr lang="en-IN" sz="3200" b="1" i="1" smtClean="0">
                              <a:latin typeface="Cambria Math" panose="02040503050406030204" pitchFamily="18" charset="0"/>
                            </a:rPr>
                            <m:t>𝒙</m:t>
                          </m:r>
                        </m:e>
                      </m:d>
                    </m:oMath>
                  </m:oMathPara>
                </a14:m>
                <a:endParaRPr lang="en-IN" sz="3200" dirty="0"/>
              </a:p>
            </p:txBody>
          </p:sp>
        </mc:Choice>
        <mc:Fallback xmlns="">
          <p:sp>
            <p:nvSpPr>
              <p:cNvPr id="6" name="TextBox 5">
                <a:extLst>
                  <a:ext uri="{FF2B5EF4-FFF2-40B4-BE49-F238E27FC236}">
                    <a16:creationId xmlns:a16="http://schemas.microsoft.com/office/drawing/2014/main" id="{6451D7D0-3AE6-4620-9D1E-9ABCC6559E24}"/>
                  </a:ext>
                </a:extLst>
              </p:cNvPr>
              <p:cNvSpPr txBox="1">
                <a:spLocks noRot="1" noChangeAspect="1" noMove="1" noResize="1" noEditPoints="1" noAdjustHandles="1" noChangeArrowheads="1" noChangeShapeType="1" noTextEdit="1"/>
              </p:cNvSpPr>
              <p:nvPr/>
            </p:nvSpPr>
            <p:spPr>
              <a:xfrm>
                <a:off x="3720251" y="5249621"/>
                <a:ext cx="1866601" cy="49244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8CE9F2D-5FCD-46A9-A875-C6E12EF1E926}"/>
                  </a:ext>
                </a:extLst>
              </p:cNvPr>
              <p:cNvSpPr txBox="1"/>
              <p:nvPr/>
            </p:nvSpPr>
            <p:spPr>
              <a:xfrm>
                <a:off x="5586852" y="5229828"/>
                <a:ext cx="179478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r>
                            <a:rPr lang="en-IN" sz="3200" b="1" i="1" smtClean="0">
                              <a:latin typeface="Cambria Math" panose="02040503050406030204" pitchFamily="18" charset="0"/>
                            </a:rPr>
                            <m:t>𝒘</m:t>
                          </m:r>
                        </m:e>
                        <m:e>
                          <m:r>
                            <a:rPr lang="en-IN" sz="3200" b="1" i="1" smtClean="0">
                              <a:latin typeface="Cambria Math" panose="02040503050406030204" pitchFamily="18" charset="0"/>
                            </a:rPr>
                            <m:t>𝑿</m:t>
                          </m:r>
                          <m:r>
                            <a:rPr lang="en-IN" sz="3200" b="1" i="1" smtClean="0">
                              <a:latin typeface="Cambria Math" panose="02040503050406030204" pitchFamily="18" charset="0"/>
                            </a:rPr>
                            <m:t>,</m:t>
                          </m:r>
                          <m:r>
                            <a:rPr lang="en-IN" sz="3200" b="1" i="1" smtClean="0">
                              <a:latin typeface="Cambria Math" panose="02040503050406030204" pitchFamily="18" charset="0"/>
                            </a:rPr>
                            <m:t>𝒚</m:t>
                          </m:r>
                        </m:e>
                      </m:d>
                    </m:oMath>
                  </m:oMathPara>
                </a14:m>
                <a:endParaRPr lang="en-IN" sz="3200" dirty="0"/>
              </a:p>
            </p:txBody>
          </p:sp>
        </mc:Choice>
        <mc:Fallback xmlns="">
          <p:sp>
            <p:nvSpPr>
              <p:cNvPr id="15" name="TextBox 14">
                <a:extLst>
                  <a:ext uri="{FF2B5EF4-FFF2-40B4-BE49-F238E27FC236}">
                    <a16:creationId xmlns:a16="http://schemas.microsoft.com/office/drawing/2014/main" id="{28CE9F2D-5FCD-46A9-A875-C6E12EF1E926}"/>
                  </a:ext>
                </a:extLst>
              </p:cNvPr>
              <p:cNvSpPr txBox="1">
                <a:spLocks noRot="1" noChangeAspect="1" noMove="1" noResize="1" noEditPoints="1" noAdjustHandles="1" noChangeArrowheads="1" noChangeShapeType="1" noTextEdit="1"/>
              </p:cNvSpPr>
              <p:nvPr/>
            </p:nvSpPr>
            <p:spPr>
              <a:xfrm>
                <a:off x="5586852" y="5229828"/>
                <a:ext cx="1794786" cy="492443"/>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27E0C03-BCFB-4EF5-B313-AB50DB6F7620}"/>
                  </a:ext>
                </a:extLst>
              </p:cNvPr>
              <p:cNvSpPr txBox="1"/>
              <p:nvPr/>
            </p:nvSpPr>
            <p:spPr>
              <a:xfrm>
                <a:off x="3457601" y="5023750"/>
                <a:ext cx="761427"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n-IN" sz="2800" i="1" smtClean="0">
                              <a:latin typeface="Cambria Math" panose="02040503050406030204" pitchFamily="18" charset="0"/>
                            </a:rPr>
                          </m:ctrlPr>
                        </m:naryPr>
                        <m:sub/>
                        <m:sup/>
                        <m:e/>
                      </m:nary>
                    </m:oMath>
                  </m:oMathPara>
                </a14:m>
                <a:endParaRPr lang="en-IN" sz="2800" dirty="0"/>
              </a:p>
            </p:txBody>
          </p:sp>
        </mc:Choice>
        <mc:Fallback xmlns="">
          <p:sp>
            <p:nvSpPr>
              <p:cNvPr id="7" name="TextBox 6">
                <a:extLst>
                  <a:ext uri="{FF2B5EF4-FFF2-40B4-BE49-F238E27FC236}">
                    <a16:creationId xmlns:a16="http://schemas.microsoft.com/office/drawing/2014/main" id="{827E0C03-BCFB-4EF5-B313-AB50DB6F7620}"/>
                  </a:ext>
                </a:extLst>
              </p:cNvPr>
              <p:cNvSpPr txBox="1">
                <a:spLocks noRot="1" noChangeAspect="1" noMove="1" noResize="1" noEditPoints="1" noAdjustHandles="1" noChangeArrowheads="1" noChangeShapeType="1" noTextEdit="1"/>
              </p:cNvSpPr>
              <p:nvPr/>
            </p:nvSpPr>
            <p:spPr>
              <a:xfrm>
                <a:off x="3457601" y="5023750"/>
                <a:ext cx="761427" cy="1130181"/>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6D66C0-2B78-4275-BD80-7DE115B8FAE4}"/>
                  </a:ext>
                </a:extLst>
              </p:cNvPr>
              <p:cNvSpPr txBox="1"/>
              <p:nvPr/>
            </p:nvSpPr>
            <p:spPr>
              <a:xfrm>
                <a:off x="7285875" y="5253740"/>
                <a:ext cx="5738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𝑑</m:t>
                      </m:r>
                      <m:r>
                        <a:rPr lang="en-IN" sz="2800" b="1" i="1" smtClean="0">
                          <a:latin typeface="Cambria Math" panose="02040503050406030204" pitchFamily="18" charset="0"/>
                        </a:rPr>
                        <m:t>𝒘</m:t>
                      </m:r>
                    </m:oMath>
                  </m:oMathPara>
                </a14:m>
                <a:endParaRPr lang="en-IN" sz="2800" b="1" dirty="0"/>
              </a:p>
            </p:txBody>
          </p:sp>
        </mc:Choice>
        <mc:Fallback xmlns="">
          <p:sp>
            <p:nvSpPr>
              <p:cNvPr id="8" name="TextBox 7">
                <a:extLst>
                  <a:ext uri="{FF2B5EF4-FFF2-40B4-BE49-F238E27FC236}">
                    <a16:creationId xmlns:a16="http://schemas.microsoft.com/office/drawing/2014/main" id="{346D66C0-2B78-4275-BD80-7DE115B8FAE4}"/>
                  </a:ext>
                </a:extLst>
              </p:cNvPr>
              <p:cNvSpPr txBox="1">
                <a:spLocks noRot="1" noChangeAspect="1" noMove="1" noResize="1" noEditPoints="1" noAdjustHandles="1" noChangeArrowheads="1" noChangeShapeType="1" noTextEdit="1"/>
              </p:cNvSpPr>
              <p:nvPr/>
            </p:nvSpPr>
            <p:spPr>
              <a:xfrm>
                <a:off x="7285875" y="5253740"/>
                <a:ext cx="573875" cy="43088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E6C6FB-EF5F-472C-9707-3398EF27059D}"/>
                  </a:ext>
                </a:extLst>
              </p:cNvPr>
              <p:cNvSpPr txBox="1"/>
              <p:nvPr/>
            </p:nvSpPr>
            <p:spPr>
              <a:xfrm>
                <a:off x="1420079" y="5270518"/>
                <a:ext cx="19728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endChr m:val="|"/>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e>
                      </m:d>
                      <m:r>
                        <a:rPr lang="en-IN" sz="2800" b="1" i="1" smtClean="0">
                          <a:latin typeface="Cambria Math" panose="02040503050406030204" pitchFamily="18" charset="0"/>
                        </a:rPr>
                        <m:t>𝑿</m:t>
                      </m:r>
                      <m:r>
                        <a:rPr lang="en-IN" sz="2800" b="1"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oMath>
                  </m:oMathPara>
                </a14:m>
                <a:endParaRPr lang="en-IN" sz="2800" dirty="0"/>
              </a:p>
            </p:txBody>
          </p:sp>
        </mc:Choice>
        <mc:Fallback xmlns="">
          <p:sp>
            <p:nvSpPr>
              <p:cNvPr id="9" name="TextBox 8">
                <a:extLst>
                  <a:ext uri="{FF2B5EF4-FFF2-40B4-BE49-F238E27FC236}">
                    <a16:creationId xmlns:a16="http://schemas.microsoft.com/office/drawing/2014/main" id="{9CE6C6FB-EF5F-472C-9707-3398EF27059D}"/>
                  </a:ext>
                </a:extLst>
              </p:cNvPr>
              <p:cNvSpPr txBox="1">
                <a:spLocks noRot="1" noChangeAspect="1" noMove="1" noResize="1" noEditPoints="1" noAdjustHandles="1" noChangeArrowheads="1" noChangeShapeType="1" noTextEdit="1"/>
              </p:cNvSpPr>
              <p:nvPr/>
            </p:nvSpPr>
            <p:spPr>
              <a:xfrm>
                <a:off x="1420079" y="5270518"/>
                <a:ext cx="1972848" cy="430887"/>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33644FFF-CF1C-4273-A747-490FB61BE5D2}"/>
                  </a:ext>
                </a:extLst>
              </p:cNvPr>
              <p:cNvSpPr/>
              <p:nvPr/>
            </p:nvSpPr>
            <p:spPr>
              <a:xfrm>
                <a:off x="3405790" y="6060454"/>
                <a:ext cx="2045064" cy="697911"/>
              </a:xfrm>
              <a:prstGeom prst="wedgeRectCallout">
                <a:avLst>
                  <a:gd name="adj1" fmla="val -11174"/>
                  <a:gd name="adj2" fmla="val -9540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Predictive distribution using a single </a:t>
                </a:r>
                <a14:m>
                  <m:oMath xmlns:m="http://schemas.openxmlformats.org/officeDocument/2006/math">
                    <m:r>
                      <a:rPr lang="en-IN" sz="1400" b="1" i="1" dirty="0" smtClean="0">
                        <a:solidFill>
                          <a:schemeClr val="tx1"/>
                        </a:solidFill>
                        <a:latin typeface="Cambria Math" panose="02040503050406030204" pitchFamily="18" charset="0"/>
                      </a:rPr>
                      <m:t>𝒘</m:t>
                    </m:r>
                  </m:oMath>
                </a14:m>
                <a:r>
                  <a:rPr lang="en-IN" sz="1400" b="1" dirty="0">
                    <a:solidFill>
                      <a:schemeClr val="tx1"/>
                    </a:solidFill>
                    <a:latin typeface="Abadi Extra Light" panose="020B0204020104020204" pitchFamily="34" charset="0"/>
                  </a:rPr>
                  <a:t> </a:t>
                </a:r>
                <a:r>
                  <a:rPr lang="en-IN" sz="1400" dirty="0">
                    <a:solidFill>
                      <a:schemeClr val="tx1"/>
                    </a:solidFill>
                    <a:latin typeface="Abadi Extra Light" panose="020B0204020104020204" pitchFamily="34" charset="0"/>
                  </a:rPr>
                  <a:t>(</a:t>
                </a:r>
                <a:r>
                  <a:rPr lang="en-IN" sz="1400" dirty="0">
                    <a:solidFill>
                      <a:srgbClr val="0000FF"/>
                    </a:solidFill>
                    <a:latin typeface="Abadi Extra Light" panose="020B0204020104020204" pitchFamily="34" charset="0"/>
                  </a:rPr>
                  <a:t>plug-in predictive distribution</a:t>
                </a:r>
                <a:r>
                  <a:rPr lang="en-IN" sz="1400" dirty="0">
                    <a:solidFill>
                      <a:schemeClr val="tx1"/>
                    </a:solidFill>
                    <a:latin typeface="Abadi Extra Light" panose="020B0204020104020204" pitchFamily="34" charset="0"/>
                  </a:rPr>
                  <a:t>)</a:t>
                </a:r>
              </a:p>
            </p:txBody>
          </p:sp>
        </mc:Choice>
        <mc:Fallback xmlns="">
          <p:sp>
            <p:nvSpPr>
              <p:cNvPr id="20" name="Speech Bubble: Rectangle 19">
                <a:extLst>
                  <a:ext uri="{FF2B5EF4-FFF2-40B4-BE49-F238E27FC236}">
                    <a16:creationId xmlns:a16="http://schemas.microsoft.com/office/drawing/2014/main" id="{33644FFF-CF1C-4273-A747-490FB61BE5D2}"/>
                  </a:ext>
                </a:extLst>
              </p:cNvPr>
              <p:cNvSpPr>
                <a:spLocks noRot="1" noChangeAspect="1" noMove="1" noResize="1" noEditPoints="1" noAdjustHandles="1" noChangeArrowheads="1" noChangeShapeType="1" noTextEdit="1"/>
              </p:cNvSpPr>
              <p:nvPr/>
            </p:nvSpPr>
            <p:spPr>
              <a:xfrm>
                <a:off x="3405790" y="6060454"/>
                <a:ext cx="2045064" cy="697911"/>
              </a:xfrm>
              <a:prstGeom prst="wedgeRectCallout">
                <a:avLst>
                  <a:gd name="adj1" fmla="val -11174"/>
                  <a:gd name="adj2" fmla="val -95409"/>
                </a:avLst>
              </a:prstGeom>
              <a:blipFill>
                <a:blip r:embed="rId14"/>
                <a:stretch>
                  <a:fillRect l="-592" b="-639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Speech Bubble: Rectangle 20">
                <a:extLst>
                  <a:ext uri="{FF2B5EF4-FFF2-40B4-BE49-F238E27FC236}">
                    <a16:creationId xmlns:a16="http://schemas.microsoft.com/office/drawing/2014/main" id="{85BCFE85-527A-4C2B-922B-F4E984550132}"/>
                  </a:ext>
                </a:extLst>
              </p:cNvPr>
              <p:cNvSpPr/>
              <p:nvPr/>
            </p:nvSpPr>
            <p:spPr>
              <a:xfrm>
                <a:off x="5848702" y="5871421"/>
                <a:ext cx="1894338" cy="956501"/>
              </a:xfrm>
              <a:prstGeom prst="wedgeRectCallout">
                <a:avLst>
                  <a:gd name="adj1" fmla="val -38150"/>
                  <a:gd name="adj2" fmla="val -7110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How important/like this </a:t>
                </a:r>
                <a14:m>
                  <m:oMath xmlns:m="http://schemas.openxmlformats.org/officeDocument/2006/math">
                    <m:r>
                      <a:rPr lang="en-IN" sz="1400" i="1" dirty="0" smtClean="0">
                        <a:solidFill>
                          <a:schemeClr val="tx1"/>
                        </a:solidFill>
                        <a:latin typeface="Cambria Math" panose="02040503050406030204" pitchFamily="18" charset="0"/>
                      </a:rPr>
                      <m:t>𝑤</m:t>
                    </m:r>
                  </m:oMath>
                </a14:m>
                <a:r>
                  <a:rPr lang="en-IN" sz="1400" dirty="0">
                    <a:solidFill>
                      <a:schemeClr val="tx1"/>
                    </a:solidFill>
                    <a:latin typeface="Abadi Extra Light" panose="020B0204020104020204" pitchFamily="34" charset="0"/>
                  </a:rPr>
                  <a:t> is under the posterior distribution(its posterior probability)</a:t>
                </a:r>
                <a:endParaRPr lang="en-IN" sz="1400" b="1" dirty="0">
                  <a:solidFill>
                    <a:schemeClr val="tx1"/>
                  </a:solidFill>
                  <a:latin typeface="Abadi Extra Light" panose="020B0204020104020204" pitchFamily="34" charset="0"/>
                </a:endParaRPr>
              </a:p>
            </p:txBody>
          </p:sp>
        </mc:Choice>
        <mc:Fallback xmlns="">
          <p:sp>
            <p:nvSpPr>
              <p:cNvPr id="21" name="Speech Bubble: Rectangle 20">
                <a:extLst>
                  <a:ext uri="{FF2B5EF4-FFF2-40B4-BE49-F238E27FC236}">
                    <a16:creationId xmlns:a16="http://schemas.microsoft.com/office/drawing/2014/main" id="{85BCFE85-527A-4C2B-922B-F4E984550132}"/>
                  </a:ext>
                </a:extLst>
              </p:cNvPr>
              <p:cNvSpPr>
                <a:spLocks noRot="1" noChangeAspect="1" noMove="1" noResize="1" noEditPoints="1" noAdjustHandles="1" noChangeArrowheads="1" noChangeShapeType="1" noTextEdit="1"/>
              </p:cNvSpPr>
              <p:nvPr/>
            </p:nvSpPr>
            <p:spPr>
              <a:xfrm>
                <a:off x="5848702" y="5871421"/>
                <a:ext cx="1894338" cy="956501"/>
              </a:xfrm>
              <a:prstGeom prst="wedgeRectCallout">
                <a:avLst>
                  <a:gd name="adj1" fmla="val -38150"/>
                  <a:gd name="adj2" fmla="val -71103"/>
                </a:avLst>
              </a:prstGeom>
              <a:blipFill>
                <a:blip r:embed="rId15"/>
                <a:stretch>
                  <a:fillRect l="-637" r="-637" b="-4103"/>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500684BE-12FA-4FA8-AD9B-1F651C4460D7}"/>
                  </a:ext>
                </a:extLst>
              </p:cNvPr>
              <p:cNvSpPr/>
              <p:nvPr/>
            </p:nvSpPr>
            <p:spPr>
              <a:xfrm>
                <a:off x="265245" y="5742065"/>
                <a:ext cx="3084580" cy="1089852"/>
              </a:xfrm>
              <a:prstGeom prst="wedgeRectCallout">
                <a:avLst>
                  <a:gd name="adj1" fmla="val 5009"/>
                  <a:gd name="adj2" fmla="val -550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rgbClr val="0000FF"/>
                    </a:solidFill>
                    <a:latin typeface="Abadi Extra Light" panose="020B0204020104020204" pitchFamily="34" charset="0"/>
                  </a:rPr>
                  <a:t>Posterior predictive distribution </a:t>
                </a:r>
                <a:r>
                  <a:rPr lang="en-IN" sz="1400" dirty="0">
                    <a:solidFill>
                      <a:schemeClr val="tx1"/>
                    </a:solidFill>
                    <a:latin typeface="Abadi Extra Light" panose="020B0204020104020204" pitchFamily="34" charset="0"/>
                  </a:rPr>
                  <a:t>by doing </a:t>
                </a:r>
                <a:r>
                  <a:rPr lang="en-IN" sz="1400" dirty="0">
                    <a:solidFill>
                      <a:srgbClr val="0000FF"/>
                    </a:solidFill>
                    <a:latin typeface="Abadi Extra Light" panose="020B0204020104020204" pitchFamily="34" charset="0"/>
                  </a:rPr>
                  <a:t>posterior weighted averaging</a:t>
                </a:r>
                <a:r>
                  <a:rPr lang="en-IN" sz="1400" dirty="0">
                    <a:solidFill>
                      <a:schemeClr val="tx1"/>
                    </a:solidFill>
                    <a:latin typeface="Abadi Extra Light" panose="020B0204020104020204" pitchFamily="34" charset="0"/>
                  </a:rPr>
                  <a:t> over all possible </a:t>
                </a:r>
                <a14:m>
                  <m:oMath xmlns:m="http://schemas.openxmlformats.org/officeDocument/2006/math">
                    <m:r>
                      <a:rPr lang="en-IN" sz="1400" b="1" i="1" dirty="0" smtClean="0">
                        <a:solidFill>
                          <a:schemeClr val="tx1"/>
                        </a:solidFill>
                        <a:latin typeface="Cambria Math" panose="02040503050406030204" pitchFamily="18" charset="0"/>
                      </a:rPr>
                      <m:t>𝒘</m:t>
                    </m:r>
                  </m:oMath>
                </a14:m>
                <a:r>
                  <a:rPr lang="en-IN" sz="1400" dirty="0">
                    <a:solidFill>
                      <a:schemeClr val="tx1"/>
                    </a:solidFill>
                    <a:latin typeface="Abadi Extra Light" panose="020B0204020104020204" pitchFamily="34" charset="0"/>
                  </a:rPr>
                  <a:t>, not just the most likely one. Thus more robust predictions especially if we are uncertain about the best solution.</a:t>
                </a:r>
              </a:p>
            </p:txBody>
          </p:sp>
        </mc:Choice>
        <mc:Fallback xmlns="">
          <p:sp>
            <p:nvSpPr>
              <p:cNvPr id="22" name="Speech Bubble: Rectangle 21">
                <a:extLst>
                  <a:ext uri="{FF2B5EF4-FFF2-40B4-BE49-F238E27FC236}">
                    <a16:creationId xmlns:a16="http://schemas.microsoft.com/office/drawing/2014/main" id="{500684BE-12FA-4FA8-AD9B-1F651C4460D7}"/>
                  </a:ext>
                </a:extLst>
              </p:cNvPr>
              <p:cNvSpPr>
                <a:spLocks noRot="1" noChangeAspect="1" noMove="1" noResize="1" noEditPoints="1" noAdjustHandles="1" noChangeArrowheads="1" noChangeShapeType="1" noTextEdit="1"/>
              </p:cNvSpPr>
              <p:nvPr/>
            </p:nvSpPr>
            <p:spPr>
              <a:xfrm>
                <a:off x="265245" y="5742065"/>
                <a:ext cx="3084580" cy="1089852"/>
              </a:xfrm>
              <a:prstGeom prst="wedgeRectCallout">
                <a:avLst>
                  <a:gd name="adj1" fmla="val 5009"/>
                  <a:gd name="adj2" fmla="val -55022"/>
                </a:avLst>
              </a:prstGeom>
              <a:blipFill>
                <a:blip r:embed="rId16"/>
                <a:stretch>
                  <a:fillRect l="-393" r="-1179" b="-7292"/>
                </a:stretch>
              </a:blipFill>
              <a:ln w="19050">
                <a:solidFill>
                  <a:schemeClr val="accent2"/>
                </a:solidFill>
              </a:ln>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id="{72ADB674-D41E-4CDE-AE0A-ECA3B755FCEF}"/>
              </a:ext>
            </a:extLst>
          </p:cNvPr>
          <p:cNvSpPr/>
          <p:nvPr/>
        </p:nvSpPr>
        <p:spPr>
          <a:xfrm>
            <a:off x="8143046" y="5452908"/>
            <a:ext cx="3840116" cy="956501"/>
          </a:xfrm>
          <a:prstGeom prst="wedgeRectCallout">
            <a:avLst>
              <a:gd name="adj1" fmla="val 4229"/>
              <a:gd name="adj2" fmla="val -6232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rgbClr val="FF0000"/>
                </a:solidFill>
                <a:latin typeface="Abadi Extra Light" panose="020B0204020104020204" pitchFamily="34" charset="0"/>
              </a:rPr>
              <a:t>In this course, we will mostly focus on probabilistic ML when using MLE/MAP and predictive distributions computed using a single best estimate (MLE/MAP). </a:t>
            </a:r>
          </a:p>
        </p:txBody>
      </p:sp>
    </p:spTree>
    <p:custDataLst>
      <p:tags r:id="rId1"/>
    </p:custDataLst>
    <p:extLst>
      <p:ext uri="{BB962C8B-B14F-4D97-AF65-F5344CB8AC3E}">
        <p14:creationId xmlns:p14="http://schemas.microsoft.com/office/powerpoint/2010/main" val="3611269638"/>
      </p:ext>
    </p:extLst>
  </p:cSld>
  <p:clrMapOvr>
    <a:masterClrMapping/>
  </p:clrMapOvr>
  <mc:AlternateContent xmlns:mc="http://schemas.openxmlformats.org/markup-compatibility/2006" xmlns:p14="http://schemas.microsoft.com/office/powerpoint/2010/main">
    <mc:Choice Requires="p14">
      <p:transition spd="slow" p14:dur="2000" advTm="378053"/>
    </mc:Choice>
    <mc:Fallback xmlns="">
      <p:transition spd="slow" advTm="3780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wipe(down)">
                                      <p:cBhvr>
                                        <p:cTn id="27" dur="500"/>
                                        <p:tgtEl>
                                          <p:spTgt spid="205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wipe(down)">
                                      <p:cBhvr>
                                        <p:cTn id="35" dur="500"/>
                                        <p:tgtEl>
                                          <p:spTgt spid="205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054"/>
                                        </p:tgtEl>
                                        <p:attrNameLst>
                                          <p:attrName>style.visibility</p:attrName>
                                        </p:attrNameLst>
                                      </p:cBhvr>
                                      <p:to>
                                        <p:strVal val="visible"/>
                                      </p:to>
                                    </p:set>
                                    <p:animEffect transition="in" filter="wipe(down)">
                                      <p:cBhvr>
                                        <p:cTn id="43" dur="500"/>
                                        <p:tgtEl>
                                          <p:spTgt spid="205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down)">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down)">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down)">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down)">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wipe(down)">
                                      <p:cBhvr>
                                        <p:cTn id="84" dur="500"/>
                                        <p:tgtEl>
                                          <p:spTgt spid="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down)">
                                      <p:cBhvr>
                                        <p:cTn id="89" dur="500"/>
                                        <p:tgtEl>
                                          <p:spTgt spid="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wipe(down)">
                                      <p:cBhvr>
                                        <p:cTn id="94" dur="500"/>
                                        <p:tgtEl>
                                          <p:spTgt spid="2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wipe(down)">
                                      <p:cBhvr>
                                        <p:cTn id="9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4" grpId="0" animBg="1"/>
      <p:bldP spid="6" grpId="0"/>
      <p:bldP spid="15" grpId="0"/>
      <p:bldP spid="7" grpId="0"/>
      <p:bldP spid="8" grpId="0"/>
      <p:bldP spid="9" grpId="0"/>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Probabilistic Models for Supervised Learning</a:t>
            </a:r>
            <a:endParaRPr lang="en-IN"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Usually two ways to model the conditional distribution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err="1">
                        <a:latin typeface="Cambria Math" panose="02040503050406030204" pitchFamily="18" charset="0"/>
                      </a:rPr>
                      <m:t>𝑦</m:t>
                    </m:r>
                    <m:r>
                      <a:rPr lang="en-GB" i="1" dirty="0" err="1">
                        <a:latin typeface="Cambria Math" panose="02040503050406030204" pitchFamily="18" charset="0"/>
                      </a:rPr>
                      <m:t>|</m:t>
                    </m:r>
                    <m:r>
                      <a:rPr lang="en-GB" b="1" i="1" dirty="0" err="1">
                        <a:latin typeface="Cambria Math" panose="02040503050406030204" pitchFamily="18" charset="0"/>
                      </a:rPr>
                      <m:t>𝒙</m:t>
                    </m:r>
                    <m:r>
                      <a:rPr lang="en-GB" i="1" dirty="0">
                        <a:latin typeface="Cambria Math" panose="02040503050406030204" pitchFamily="18" charset="0"/>
                      </a:rPr>
                      <m:t>)</m:t>
                    </m:r>
                  </m:oMath>
                </a14:m>
                <a:endParaRPr lang="en-GB" dirty="0">
                  <a:latin typeface="Abadi Extra Light" panose="020B0204020104020204" pitchFamily="34" charset="0"/>
                </a:endParaRPr>
              </a:p>
              <a:p>
                <a:pPr>
                  <a:buFont typeface="Wingdings" panose="05000000000000000000" pitchFamily="2" charset="2"/>
                  <a:buChar char="§"/>
                </a:pPr>
                <a:r>
                  <a:rPr lang="en-GB" b="1" dirty="0">
                    <a:latin typeface="Abadi Extra Light" panose="020B0204020104020204" pitchFamily="34" charset="0"/>
                  </a:rPr>
                  <a:t>Approach 1:</a:t>
                </a:r>
                <a:r>
                  <a:rPr lang="en-GB" dirty="0">
                    <a:latin typeface="Abadi Extra Light" panose="020B0204020104020204" pitchFamily="34" charset="0"/>
                  </a:rPr>
                  <a:t> Don’t model </a:t>
                </a:r>
                <a14:m>
                  <m:oMath xmlns:m="http://schemas.openxmlformats.org/officeDocument/2006/math">
                    <m:r>
                      <a:rPr lang="en-GB" b="1" i="1" dirty="0" smtClean="0">
                        <a:latin typeface="Cambria Math" panose="02040503050406030204" pitchFamily="18" charset="0"/>
                      </a:rPr>
                      <m:t>𝒙</m:t>
                    </m:r>
                  </m:oMath>
                </a14:m>
                <a:r>
                  <a:rPr lang="en-GB" dirty="0">
                    <a:latin typeface="Abadi Extra Light" panose="020B0204020104020204" pitchFamily="34" charset="0"/>
                  </a:rPr>
                  <a:t>, and model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err="1">
                        <a:latin typeface="Cambria Math" panose="02040503050406030204" pitchFamily="18" charset="0"/>
                      </a:rPr>
                      <m:t>𝑦</m:t>
                    </m:r>
                    <m:r>
                      <a:rPr lang="en-GB" i="1" dirty="0" err="1">
                        <a:latin typeface="Cambria Math" panose="02040503050406030204" pitchFamily="18" charset="0"/>
                      </a:rPr>
                      <m:t>|</m:t>
                    </m:r>
                    <m:r>
                      <a:rPr lang="en-GB" b="1" i="1" dirty="0" err="1">
                        <a:latin typeface="Cambria Math" panose="02040503050406030204" pitchFamily="18" charset="0"/>
                      </a:rPr>
                      <m:t>𝒙</m:t>
                    </m:r>
                    <m:r>
                      <a:rPr lang="en-GB" i="1" dirty="0">
                        <a:latin typeface="Cambria Math" panose="02040503050406030204" pitchFamily="18" charset="0"/>
                      </a:rPr>
                      <m:t>)</m:t>
                    </m:r>
                  </m:oMath>
                </a14:m>
                <a:r>
                  <a:rPr lang="en-GB" dirty="0">
                    <a:latin typeface="Abadi Extra Light" panose="020B0204020104020204" pitchFamily="34" charset="0"/>
                  </a:rPr>
                  <a:t> </a:t>
                </a:r>
                <a:r>
                  <a:rPr lang="en-GB" u="sng" dirty="0">
                    <a:latin typeface="Abadi Extra Light" panose="020B0204020104020204" pitchFamily="34" charset="0"/>
                  </a:rPr>
                  <a:t>directly</a:t>
                </a:r>
                <a:r>
                  <a:rPr lang="en-GB" dirty="0">
                    <a:latin typeface="Abadi Extra Light" panose="020B0204020104020204" pitchFamily="34" charset="0"/>
                  </a:rPr>
                  <a:t> using a prob. distribution</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b="1" dirty="0">
                    <a:latin typeface="Abadi Extra Light" panose="020B0204020104020204" pitchFamily="34" charset="0"/>
                  </a:rPr>
                  <a:t>Approach 2: </a:t>
                </a:r>
                <a:r>
                  <a:rPr lang="en-GB" dirty="0">
                    <a:latin typeface="Abadi Extra Light" panose="020B0204020104020204" pitchFamily="34" charset="0"/>
                  </a:rPr>
                  <a:t>Model both </a:t>
                </a:r>
                <a14:m>
                  <m:oMath xmlns:m="http://schemas.openxmlformats.org/officeDocument/2006/math">
                    <m:r>
                      <a:rPr lang="en-GB" b="1" i="1" dirty="0" smtClean="0">
                        <a:latin typeface="Cambria Math" panose="02040503050406030204" pitchFamily="18" charset="0"/>
                      </a:rPr>
                      <m:t>𝒙</m:t>
                    </m:r>
                  </m:oMath>
                </a14:m>
                <a:r>
                  <a:rPr lang="en-GB" dirty="0">
                    <a:latin typeface="Abadi Extra Light" panose="020B0204020104020204" pitchFamily="34" charset="0"/>
                  </a:rPr>
                  <a:t> and </a:t>
                </a:r>
                <a14:m>
                  <m:oMath xmlns:m="http://schemas.openxmlformats.org/officeDocument/2006/math">
                    <m:r>
                      <a:rPr lang="en-GB" i="1" dirty="0" smtClean="0">
                        <a:latin typeface="Cambria Math" panose="02040503050406030204" pitchFamily="18" charset="0"/>
                      </a:rPr>
                      <m:t>𝑦</m:t>
                    </m:r>
                  </m:oMath>
                </a14:m>
                <a:r>
                  <a:rPr lang="en-GB" dirty="0">
                    <a:latin typeface="Abadi Extra Light" panose="020B0204020104020204" pitchFamily="34" charset="0"/>
                  </a:rPr>
                  <a:t> via their joint distr. and get the conditional as</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247F60-C584-45A1-8939-298085B8A602}"/>
                  </a:ext>
                </a:extLst>
              </p:cNvPr>
              <p:cNvSpPr txBox="1"/>
              <p:nvPr/>
            </p:nvSpPr>
            <p:spPr>
              <a:xfrm>
                <a:off x="591026" y="2536758"/>
                <a:ext cx="438139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𝑦</m:t>
                          </m:r>
                        </m:e>
                        <m:e>
                          <m:r>
                            <a:rPr lang="en-IN" sz="2800" b="1" i="1" smtClean="0">
                              <a:latin typeface="Cambria Math" panose="02040503050406030204" pitchFamily="18" charset="0"/>
                            </a:rPr>
                            <m:t>𝒙</m:t>
                          </m:r>
                          <m:r>
                            <a:rPr lang="en-IN" sz="2800" b="0" i="1" smtClean="0">
                              <a:latin typeface="Cambria Math" panose="02040503050406030204" pitchFamily="18" charset="0"/>
                            </a:rPr>
                            <m:t>,</m:t>
                          </m:r>
                          <m:r>
                            <a:rPr lang="en-IN" sz="2800" b="1" i="1" smtClean="0">
                              <a:latin typeface="Cambria Math" panose="02040503050406030204" pitchFamily="18" charset="0"/>
                            </a:rPr>
                            <m:t>𝒘</m:t>
                          </m:r>
                        </m:e>
                      </m:d>
                      <m:r>
                        <a:rPr lang="en-IN" sz="2800" b="0" i="1" smtClean="0">
                          <a:latin typeface="Cambria Math" panose="02040503050406030204" pitchFamily="18" charset="0"/>
                        </a:rPr>
                        <m:t>=</m:t>
                      </m:r>
                      <m:r>
                        <a:rPr lang="en-IN" sz="2800" i="1" smtClean="0">
                          <a:latin typeface="Cambria Math" panose="02040503050406030204" pitchFamily="18" charset="0"/>
                          <a:ea typeface="Cambria Math" panose="02040503050406030204" pitchFamily="18" charset="0"/>
                        </a:rPr>
                        <m:t>𝒩</m:t>
                      </m:r>
                      <m:r>
                        <a:rPr lang="en-IN" sz="2800" b="0" i="0"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𝑦</m:t>
                      </m:r>
                      <m:r>
                        <a:rPr lang="en-IN" sz="2800" b="0" i="1" smtClean="0">
                          <a:latin typeface="Cambria Math" panose="02040503050406030204" pitchFamily="18" charset="0"/>
                          <a:ea typeface="Cambria Math" panose="02040503050406030204" pitchFamily="18" charset="0"/>
                        </a:rPr>
                        <m:t>|</m:t>
                      </m:r>
                      <m:sSup>
                        <m:sSupPr>
                          <m:ctrlPr>
                            <a:rPr lang="en-IN" sz="2800" i="1">
                              <a:latin typeface="Cambria Math" panose="02040503050406030204" pitchFamily="18" charset="0"/>
                            </a:rPr>
                          </m:ctrlPr>
                        </m:sSupPr>
                        <m:e>
                          <m:r>
                            <a:rPr lang="en-IN" sz="2800" b="1" i="1">
                              <a:latin typeface="Cambria Math" panose="02040503050406030204" pitchFamily="18" charset="0"/>
                            </a:rPr>
                            <m:t>𝒘</m:t>
                          </m:r>
                        </m:e>
                        <m:sup>
                          <m:r>
                            <a:rPr lang="en-IN" sz="2800" i="1">
                              <a:latin typeface="Cambria Math" panose="02040503050406030204" pitchFamily="18" charset="0"/>
                            </a:rPr>
                            <m:t>⊤</m:t>
                          </m:r>
                        </m:sup>
                      </m:sSup>
                      <m:r>
                        <a:rPr lang="en-IN" sz="2800" b="1" i="1">
                          <a:latin typeface="Cambria Math" panose="02040503050406030204" pitchFamily="18" charset="0"/>
                        </a:rPr>
                        <m:t>𝒙</m:t>
                      </m:r>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𝛽</m:t>
                          </m:r>
                        </m:e>
                        <m:sup>
                          <m:r>
                            <a:rPr lang="en-IN" sz="2800" b="0" i="1" smtClean="0">
                              <a:latin typeface="Cambria Math" panose="02040503050406030204" pitchFamily="18" charset="0"/>
                            </a:rPr>
                            <m:t>−1</m:t>
                          </m:r>
                        </m:sup>
                      </m:sSup>
                      <m:r>
                        <a:rPr lang="en-IN" sz="2800" b="0" i="1" smtClean="0">
                          <a:latin typeface="Cambria Math" panose="02040503050406030204" pitchFamily="18" charset="0"/>
                          <a:ea typeface="Cambria Math" panose="02040503050406030204" pitchFamily="18" charset="0"/>
                        </a:rPr>
                        <m:t>)</m:t>
                      </m:r>
                    </m:oMath>
                  </m:oMathPara>
                </a14:m>
                <a:endParaRPr lang="en-IN" sz="2800" dirty="0"/>
              </a:p>
            </p:txBody>
          </p:sp>
        </mc:Choice>
        <mc:Fallback xmlns="">
          <p:sp>
            <p:nvSpPr>
              <p:cNvPr id="5" name="TextBox 4">
                <a:extLst>
                  <a:ext uri="{FF2B5EF4-FFF2-40B4-BE49-F238E27FC236}">
                    <a16:creationId xmlns:a16="http://schemas.microsoft.com/office/drawing/2014/main" id="{CE247F60-C584-45A1-8939-298085B8A602}"/>
                  </a:ext>
                </a:extLst>
              </p:cNvPr>
              <p:cNvSpPr txBox="1">
                <a:spLocks noRot="1" noChangeAspect="1" noMove="1" noResize="1" noEditPoints="1" noAdjustHandles="1" noChangeArrowheads="1" noChangeShapeType="1" noTextEdit="1"/>
              </p:cNvSpPr>
              <p:nvPr/>
            </p:nvSpPr>
            <p:spPr>
              <a:xfrm>
                <a:off x="591026" y="2536758"/>
                <a:ext cx="4381392" cy="430887"/>
              </a:xfrm>
              <a:prstGeom prst="rect">
                <a:avLst/>
              </a:prstGeom>
              <a:blipFill>
                <a:blip r:embed="rId6"/>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BBDF531B-1138-49DE-8D9A-D760A28CED85}"/>
              </a:ext>
            </a:extLst>
          </p:cNvPr>
          <p:cNvSpPr txBox="1"/>
          <p:nvPr/>
        </p:nvSpPr>
        <p:spPr>
          <a:xfrm>
            <a:off x="2331513" y="3002382"/>
            <a:ext cx="65" cy="276999"/>
          </a:xfrm>
          <a:prstGeom prst="rect">
            <a:avLst/>
          </a:prstGeom>
          <a:noFill/>
        </p:spPr>
        <p:txBody>
          <a:bodyPr wrap="none" lIns="0" tIns="0" rIns="0" bIns="0" rtlCol="0">
            <a:spAutoFit/>
          </a:bodyPr>
          <a:lstStyle/>
          <a:p>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DA3975-7063-4546-A670-0DB8FC79FCCE}"/>
                  </a:ext>
                </a:extLst>
              </p:cNvPr>
              <p:cNvSpPr txBox="1"/>
              <p:nvPr/>
            </p:nvSpPr>
            <p:spPr>
              <a:xfrm>
                <a:off x="549082" y="3347143"/>
                <a:ext cx="536557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𝑦</m:t>
                          </m:r>
                        </m:e>
                        <m:e>
                          <m:r>
                            <a:rPr lang="en-IN" sz="2800" b="1" i="1" smtClean="0">
                              <a:latin typeface="Cambria Math" panose="02040503050406030204" pitchFamily="18" charset="0"/>
                            </a:rPr>
                            <m:t>𝒙</m:t>
                          </m:r>
                          <m:r>
                            <a:rPr lang="en-IN" sz="2800" b="0" i="1" smtClean="0">
                              <a:latin typeface="Cambria Math" panose="02040503050406030204" pitchFamily="18" charset="0"/>
                            </a:rPr>
                            <m:t>,</m:t>
                          </m:r>
                          <m:r>
                            <a:rPr lang="en-IN" sz="2800" b="1" i="1" smtClean="0">
                              <a:latin typeface="Cambria Math" panose="02040503050406030204" pitchFamily="18" charset="0"/>
                            </a:rPr>
                            <m:t>𝒘</m:t>
                          </m:r>
                        </m:e>
                      </m:d>
                      <m:r>
                        <a:rPr lang="en-IN" sz="2800" b="0" i="1" smtClean="0">
                          <a:latin typeface="Cambria Math" panose="02040503050406030204" pitchFamily="18" charset="0"/>
                        </a:rPr>
                        <m:t>=</m:t>
                      </m:r>
                      <m:r>
                        <m:rPr>
                          <m:sty m:val="p"/>
                        </m:rPr>
                        <a:rPr lang="en-IN" sz="2800" b="0" i="0" smtClean="0">
                          <a:latin typeface="Cambria Math" panose="02040503050406030204" pitchFamily="18" charset="0"/>
                          <a:ea typeface="Cambria Math" panose="02040503050406030204" pitchFamily="18" charset="0"/>
                        </a:rPr>
                        <m:t>Bernoulli</m:t>
                      </m:r>
                      <m:r>
                        <a:rPr lang="en-IN" sz="2800" b="0" i="0"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𝑦</m:t>
                      </m:r>
                      <m:r>
                        <a:rPr lang="en-IN" sz="2800" b="0" i="1" smtClean="0">
                          <a:latin typeface="Cambria Math" panose="02040503050406030204" pitchFamily="18" charset="0"/>
                          <a:ea typeface="Cambria Math" panose="02040503050406030204" pitchFamily="18" charset="0"/>
                        </a:rPr>
                        <m:t>|</m:t>
                      </m:r>
                      <m:sSup>
                        <m:sSupPr>
                          <m:ctrlPr>
                            <a:rPr lang="en-IN" sz="2800" i="1">
                              <a:latin typeface="Cambria Math" panose="02040503050406030204" pitchFamily="18" charset="0"/>
                            </a:rPr>
                          </m:ctrlPr>
                        </m:sSupPr>
                        <m:e>
                          <m:r>
                            <a:rPr lang="en-IN" sz="2800" b="0" i="1" smtClean="0">
                              <a:latin typeface="Cambria Math" panose="02040503050406030204" pitchFamily="18" charset="0"/>
                            </a:rPr>
                            <m:t>𝜎</m:t>
                          </m:r>
                          <m:r>
                            <a:rPr lang="en-IN" sz="2800" b="1" i="1" smtClean="0">
                              <a:latin typeface="Cambria Math" panose="02040503050406030204" pitchFamily="18" charset="0"/>
                            </a:rPr>
                            <m:t>(</m:t>
                          </m:r>
                          <m:r>
                            <a:rPr lang="en-IN" sz="2800" b="1" i="1">
                              <a:latin typeface="Cambria Math" panose="02040503050406030204" pitchFamily="18" charset="0"/>
                            </a:rPr>
                            <m:t>𝒘</m:t>
                          </m:r>
                        </m:e>
                        <m:sup>
                          <m:r>
                            <a:rPr lang="en-IN" sz="2800" i="1">
                              <a:latin typeface="Cambria Math" panose="02040503050406030204" pitchFamily="18" charset="0"/>
                            </a:rPr>
                            <m:t>⊤</m:t>
                          </m:r>
                        </m:sup>
                      </m:sSup>
                      <m:r>
                        <a:rPr lang="en-IN" sz="2800" b="1" i="1">
                          <a:latin typeface="Cambria Math" panose="02040503050406030204" pitchFamily="18" charset="0"/>
                        </a:rPr>
                        <m:t>𝒙</m:t>
                      </m:r>
                      <m:r>
                        <a:rPr lang="en-IN" sz="2800" b="1"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F2DA3975-7063-4546-A670-0DB8FC79FCCE}"/>
                  </a:ext>
                </a:extLst>
              </p:cNvPr>
              <p:cNvSpPr txBox="1">
                <a:spLocks noRot="1" noChangeAspect="1" noMove="1" noResize="1" noEditPoints="1" noAdjustHandles="1" noChangeArrowheads="1" noChangeShapeType="1" noTextEdit="1"/>
              </p:cNvSpPr>
              <p:nvPr/>
            </p:nvSpPr>
            <p:spPr>
              <a:xfrm>
                <a:off x="549082" y="3347143"/>
                <a:ext cx="5365571" cy="430887"/>
              </a:xfrm>
              <a:prstGeom prst="rect">
                <a:avLst/>
              </a:prstGeom>
              <a:blipFill>
                <a:blip r:embed="rId7"/>
                <a:stretch>
                  <a:fillRect/>
                </a:stretch>
              </a:blipFill>
            </p:spPr>
            <p:txBody>
              <a:bodyPr/>
              <a:lstStyle/>
              <a:p>
                <a:r>
                  <a:rPr lang="en-IN">
                    <a:noFill/>
                  </a:rPr>
                  <a:t> </a:t>
                </a:r>
              </a:p>
            </p:txBody>
          </p:sp>
        </mc:Fallback>
      </mc:AlternateContent>
      <p:sp>
        <p:nvSpPr>
          <p:cNvPr id="9" name="Speech Bubble: Rectangle 8">
            <a:extLst>
              <a:ext uri="{FF2B5EF4-FFF2-40B4-BE49-F238E27FC236}">
                <a16:creationId xmlns:a16="http://schemas.microsoft.com/office/drawing/2014/main" id="{ABBA7EC7-C0A6-442A-A280-BDA258AA9463}"/>
              </a:ext>
            </a:extLst>
          </p:cNvPr>
          <p:cNvSpPr/>
          <p:nvPr/>
        </p:nvSpPr>
        <p:spPr>
          <a:xfrm>
            <a:off x="5319796" y="2511764"/>
            <a:ext cx="2238058" cy="237803"/>
          </a:xfrm>
          <a:prstGeom prst="wedgeRectCallout">
            <a:avLst>
              <a:gd name="adj1" fmla="val -65961"/>
              <a:gd name="adj2" fmla="val 4743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Probabilistic linear regression</a:t>
            </a:r>
          </a:p>
        </p:txBody>
      </p:sp>
      <p:sp>
        <p:nvSpPr>
          <p:cNvPr id="10" name="Speech Bubble: Rectangle 9">
            <a:extLst>
              <a:ext uri="{FF2B5EF4-FFF2-40B4-BE49-F238E27FC236}">
                <a16:creationId xmlns:a16="http://schemas.microsoft.com/office/drawing/2014/main" id="{B5FECB63-EB04-49E0-9CAE-D4A00E67A07B}"/>
              </a:ext>
            </a:extLst>
          </p:cNvPr>
          <p:cNvSpPr/>
          <p:nvPr/>
        </p:nvSpPr>
        <p:spPr>
          <a:xfrm>
            <a:off x="3030999" y="2229153"/>
            <a:ext cx="1668011" cy="237803"/>
          </a:xfrm>
          <a:prstGeom prst="wedgeRectCallout">
            <a:avLst>
              <a:gd name="adj1" fmla="val -58545"/>
              <a:gd name="adj2" fmla="val 9999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Gaussian distribution</a:t>
            </a:r>
          </a:p>
        </p:txBody>
      </p:sp>
      <p:sp>
        <p:nvSpPr>
          <p:cNvPr id="11" name="Speech Bubble: Rectangle 10">
            <a:extLst>
              <a:ext uri="{FF2B5EF4-FFF2-40B4-BE49-F238E27FC236}">
                <a16:creationId xmlns:a16="http://schemas.microsoft.com/office/drawing/2014/main" id="{A87E2A32-E018-449E-A7F4-BAE14720E278}"/>
              </a:ext>
            </a:extLst>
          </p:cNvPr>
          <p:cNvSpPr/>
          <p:nvPr/>
        </p:nvSpPr>
        <p:spPr>
          <a:xfrm>
            <a:off x="4550227" y="3088637"/>
            <a:ext cx="1922707" cy="237803"/>
          </a:xfrm>
          <a:prstGeom prst="wedgeRectCallout">
            <a:avLst>
              <a:gd name="adj1" fmla="val -47637"/>
              <a:gd name="adj2" fmla="val 9294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The “sigmoid” function</a:t>
            </a:r>
          </a:p>
        </p:txBody>
      </p:sp>
      <p:sp>
        <p:nvSpPr>
          <p:cNvPr id="13" name="Speech Bubble: Rectangle 12">
            <a:extLst>
              <a:ext uri="{FF2B5EF4-FFF2-40B4-BE49-F238E27FC236}">
                <a16:creationId xmlns:a16="http://schemas.microsoft.com/office/drawing/2014/main" id="{009D0CC3-501D-47DD-9425-B42B9CAECE12}"/>
              </a:ext>
            </a:extLst>
          </p:cNvPr>
          <p:cNvSpPr/>
          <p:nvPr/>
        </p:nvSpPr>
        <p:spPr>
          <a:xfrm>
            <a:off x="6300199" y="3357068"/>
            <a:ext cx="1819717" cy="430887"/>
          </a:xfrm>
          <a:prstGeom prst="wedgeRectCallout">
            <a:avLst>
              <a:gd name="adj1" fmla="val -74259"/>
              <a:gd name="adj2" fmla="val 182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Probabilistic linear binary classification</a:t>
            </a:r>
          </a:p>
        </p:txBody>
      </p:sp>
      <p:pic>
        <p:nvPicPr>
          <p:cNvPr id="14" name="Picture 13">
            <a:extLst>
              <a:ext uri="{FF2B5EF4-FFF2-40B4-BE49-F238E27FC236}">
                <a16:creationId xmlns:a16="http://schemas.microsoft.com/office/drawing/2014/main" id="{907B31A0-D6F1-494F-8F2E-36FE7A180AEF}"/>
              </a:ext>
            </a:extLst>
          </p:cNvPr>
          <p:cNvPicPr>
            <a:picLocks noChangeAspect="1"/>
          </p:cNvPicPr>
          <p:nvPr/>
        </p:nvPicPr>
        <p:blipFill>
          <a:blip r:embed="rId8"/>
          <a:stretch>
            <a:fillRect/>
          </a:stretch>
        </p:blipFill>
        <p:spPr>
          <a:xfrm>
            <a:off x="11077626" y="2229153"/>
            <a:ext cx="1004822" cy="965223"/>
          </a:xfrm>
          <a:prstGeom prst="rect">
            <a:avLst/>
          </a:prstGeom>
        </p:spPr>
      </p:pic>
      <mc:AlternateContent xmlns:mc="http://schemas.openxmlformats.org/markup-compatibility/2006" xmlns:a14="http://schemas.microsoft.com/office/drawing/2010/main">
        <mc:Choice Requires="a14">
          <p:sp>
            <p:nvSpPr>
              <p:cNvPr id="15" name="Speech Bubble: Rectangle 14">
                <a:extLst>
                  <a:ext uri="{FF2B5EF4-FFF2-40B4-BE49-F238E27FC236}">
                    <a16:creationId xmlns:a16="http://schemas.microsoft.com/office/drawing/2014/main" id="{1BE6FB14-AC4A-448E-AC9E-1D4A3FC2951B}"/>
                  </a:ext>
                </a:extLst>
              </p:cNvPr>
              <p:cNvSpPr/>
              <p:nvPr/>
            </p:nvSpPr>
            <p:spPr>
              <a:xfrm>
                <a:off x="8218782" y="2167408"/>
                <a:ext cx="2821175" cy="1800585"/>
              </a:xfrm>
              <a:prstGeom prst="wedgeRectCallout">
                <a:avLst>
                  <a:gd name="adj1" fmla="val 61515"/>
                  <a:gd name="adj2" fmla="val -2932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We assume the conditional distribution to be some appropriate distribution and treat the weights </a:t>
                </a:r>
                <a14:m>
                  <m:oMath xmlns:m="http://schemas.openxmlformats.org/officeDocument/2006/math">
                    <m:r>
                      <a:rPr lang="en-IN" sz="1400" b="1" i="1" smtClean="0">
                        <a:solidFill>
                          <a:schemeClr val="tx1"/>
                        </a:solidFill>
                        <a:latin typeface="Cambria Math" panose="02040503050406030204" pitchFamily="18" charset="0"/>
                      </a:rPr>
                      <m:t>𝒘</m:t>
                    </m:r>
                  </m:oMath>
                </a14:m>
                <a:r>
                  <a:rPr lang="en-IN" sz="1400" b="1" dirty="0">
                    <a:solidFill>
                      <a:schemeClr val="tx1"/>
                    </a:solidFill>
                    <a:latin typeface="Abadi Extra Light" panose="020B0204020104020204" pitchFamily="34" charset="0"/>
                  </a:rPr>
                  <a:t> </a:t>
                </a:r>
                <a:r>
                  <a:rPr lang="en-IN" sz="1400" dirty="0">
                    <a:solidFill>
                      <a:schemeClr val="tx1"/>
                    </a:solidFill>
                    <a:latin typeface="Abadi Extra Light" panose="020B0204020104020204" pitchFamily="34" charset="0"/>
                  </a:rPr>
                  <a:t>as learnable parameters of the model (using MLE/MAP/fully Bayesian inference). Need not be a linear model – can replace </a:t>
                </a:r>
                <a14:m>
                  <m:oMath xmlns:m="http://schemas.openxmlformats.org/officeDocument/2006/math">
                    <m:sSup>
                      <m:sSupPr>
                        <m:ctrlPr>
                          <a:rPr lang="en-IN" sz="1400" i="1">
                            <a:solidFill>
                              <a:schemeClr val="tx1"/>
                            </a:solidFill>
                            <a:latin typeface="Cambria Math" panose="02040503050406030204" pitchFamily="18" charset="0"/>
                          </a:rPr>
                        </m:ctrlPr>
                      </m:sSupPr>
                      <m:e>
                        <m:r>
                          <a:rPr lang="en-IN" sz="1400" b="1" i="1">
                            <a:solidFill>
                              <a:schemeClr val="tx1"/>
                            </a:solidFill>
                            <a:latin typeface="Cambria Math" panose="02040503050406030204" pitchFamily="18" charset="0"/>
                          </a:rPr>
                          <m:t>𝒘</m:t>
                        </m:r>
                      </m:e>
                      <m:sup>
                        <m:r>
                          <a:rPr lang="en-IN" sz="1400" i="1">
                            <a:solidFill>
                              <a:schemeClr val="tx1"/>
                            </a:solidFill>
                            <a:latin typeface="Cambria Math" panose="02040503050406030204" pitchFamily="18" charset="0"/>
                          </a:rPr>
                          <m:t>⊤</m:t>
                        </m:r>
                      </m:sup>
                    </m:sSup>
                    <m:r>
                      <a:rPr lang="en-IN" sz="1400" b="1" i="1">
                        <a:solidFill>
                          <a:schemeClr val="tx1"/>
                        </a:solidFill>
                        <a:latin typeface="Cambria Math" panose="02040503050406030204" pitchFamily="18" charset="0"/>
                      </a:rPr>
                      <m:t>𝒙</m:t>
                    </m:r>
                  </m:oMath>
                </a14:m>
                <a:r>
                  <a:rPr lang="en-IN" sz="1400" dirty="0">
                    <a:solidFill>
                      <a:schemeClr val="tx1"/>
                    </a:solidFill>
                    <a:latin typeface="Abadi Extra Light" panose="020B0204020104020204" pitchFamily="34" charset="0"/>
                  </a:rPr>
                  <a:t> by a nonlinear function </a:t>
                </a:r>
                <a14:m>
                  <m:oMath xmlns:m="http://schemas.openxmlformats.org/officeDocument/2006/math">
                    <m:r>
                      <a:rPr lang="en-IN" sz="1400" i="1" dirty="0" smtClean="0">
                        <a:solidFill>
                          <a:schemeClr val="tx1"/>
                        </a:solidFill>
                        <a:latin typeface="Cambria Math" panose="02040503050406030204" pitchFamily="18" charset="0"/>
                      </a:rPr>
                      <m:t>𝑓</m:t>
                    </m:r>
                    <m:r>
                      <a:rPr lang="en-IN" sz="1400" i="1" dirty="0" smtClean="0">
                        <a:solidFill>
                          <a:schemeClr val="tx1"/>
                        </a:solidFill>
                        <a:latin typeface="Cambria Math" panose="02040503050406030204" pitchFamily="18" charset="0"/>
                      </a:rPr>
                      <m:t>(</m:t>
                    </m:r>
                    <m:r>
                      <a:rPr lang="en-IN" sz="1400" b="1" i="1" dirty="0" smtClean="0">
                        <a:solidFill>
                          <a:schemeClr val="tx1"/>
                        </a:solidFill>
                        <a:latin typeface="Cambria Math" panose="02040503050406030204" pitchFamily="18" charset="0"/>
                      </a:rPr>
                      <m:t>𝒙</m:t>
                    </m:r>
                    <m:r>
                      <a:rPr lang="en-IN" sz="1400" i="1" dirty="0" smtClean="0">
                        <a:solidFill>
                          <a:schemeClr val="tx1"/>
                        </a:solidFill>
                        <a:latin typeface="Cambria Math" panose="02040503050406030204" pitchFamily="18" charset="0"/>
                      </a:rPr>
                      <m:t>)</m:t>
                    </m:r>
                  </m:oMath>
                </a14:m>
                <a:endParaRPr lang="en-IN" sz="1400" dirty="0">
                  <a:solidFill>
                    <a:schemeClr val="tx1"/>
                  </a:solidFill>
                  <a:latin typeface="Abadi Extra Light" panose="020B0204020104020204" pitchFamily="34" charset="0"/>
                </a:endParaRPr>
              </a:p>
            </p:txBody>
          </p:sp>
        </mc:Choice>
        <mc:Fallback xmlns="">
          <p:sp>
            <p:nvSpPr>
              <p:cNvPr id="15" name="Speech Bubble: Rectangle 14">
                <a:extLst>
                  <a:ext uri="{FF2B5EF4-FFF2-40B4-BE49-F238E27FC236}">
                    <a16:creationId xmlns:a16="http://schemas.microsoft.com/office/drawing/2014/main" id="{1BE6FB14-AC4A-448E-AC9E-1D4A3FC2951B}"/>
                  </a:ext>
                </a:extLst>
              </p:cNvPr>
              <p:cNvSpPr>
                <a:spLocks noRot="1" noChangeAspect="1" noMove="1" noResize="1" noEditPoints="1" noAdjustHandles="1" noChangeArrowheads="1" noChangeShapeType="1" noTextEdit="1"/>
              </p:cNvSpPr>
              <p:nvPr/>
            </p:nvSpPr>
            <p:spPr>
              <a:xfrm>
                <a:off x="8218782" y="2167408"/>
                <a:ext cx="2821175" cy="1800585"/>
              </a:xfrm>
              <a:prstGeom prst="wedgeRectCallout">
                <a:avLst>
                  <a:gd name="adj1" fmla="val 61515"/>
                  <a:gd name="adj2" fmla="val -29327"/>
                </a:avLst>
              </a:prstGeom>
              <a:blipFill>
                <a:blip r:embed="rId9"/>
                <a:stretch>
                  <a:fillRect l="-384" t="-336" b="-268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74A550A-B552-4B5C-8D46-6C37F340AC43}"/>
                  </a:ext>
                </a:extLst>
              </p:cNvPr>
              <p:cNvSpPr txBox="1"/>
              <p:nvPr/>
            </p:nvSpPr>
            <p:spPr>
              <a:xfrm>
                <a:off x="2570577" y="4835032"/>
                <a:ext cx="2823081"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e>
                        <m:e>
                          <m:r>
                            <a:rPr lang="en-IN" sz="2400" b="1" i="1" smtClean="0">
                              <a:latin typeface="Cambria Math" panose="02040503050406030204" pitchFamily="18" charset="0"/>
                            </a:rPr>
                            <m:t>𝒙</m:t>
                          </m:r>
                          <m:r>
                            <a:rPr lang="en-IN" sz="2400" b="0" i="1" smtClean="0">
                              <a:latin typeface="Cambria Math" panose="02040503050406030204" pitchFamily="18" charset="0"/>
                            </a:rPr>
                            <m:t>,</m:t>
                          </m:r>
                          <m:r>
                            <a:rPr lang="en-IN" sz="2400" b="0" i="1" smtClean="0">
                              <a:latin typeface="Cambria Math" panose="02040503050406030204" pitchFamily="18" charset="0"/>
                            </a:rPr>
                            <m:t>𝜃</m:t>
                          </m:r>
                        </m:e>
                      </m:d>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𝒙</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panose="02040503050406030204" pitchFamily="18" charset="0"/>
                            </a:rPr>
                            <m:t>)</m:t>
                          </m:r>
                        </m:num>
                        <m:den>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𝒙</m:t>
                          </m:r>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panose="02040503050406030204" pitchFamily="18" charset="0"/>
                            </a:rPr>
                            <m:t>)</m:t>
                          </m:r>
                        </m:den>
                      </m:f>
                    </m:oMath>
                  </m:oMathPara>
                </a14:m>
                <a:endParaRPr lang="en-IN" sz="2400" dirty="0"/>
              </a:p>
            </p:txBody>
          </p:sp>
        </mc:Choice>
        <mc:Fallback xmlns="">
          <p:sp>
            <p:nvSpPr>
              <p:cNvPr id="16" name="TextBox 15">
                <a:extLst>
                  <a:ext uri="{FF2B5EF4-FFF2-40B4-BE49-F238E27FC236}">
                    <a16:creationId xmlns:a16="http://schemas.microsoft.com/office/drawing/2014/main" id="{D74A550A-B552-4B5C-8D46-6C37F340AC43}"/>
                  </a:ext>
                </a:extLst>
              </p:cNvPr>
              <p:cNvSpPr txBox="1">
                <a:spLocks noRot="1" noChangeAspect="1" noMove="1" noResize="1" noEditPoints="1" noAdjustHandles="1" noChangeArrowheads="1" noChangeShapeType="1" noTextEdit="1"/>
              </p:cNvSpPr>
              <p:nvPr/>
            </p:nvSpPr>
            <p:spPr>
              <a:xfrm>
                <a:off x="2570577" y="4835032"/>
                <a:ext cx="2823081" cy="768993"/>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08411562-9B95-40CA-BC66-68879557C9AE}"/>
                  </a:ext>
                </a:extLst>
              </p:cNvPr>
              <p:cNvSpPr/>
              <p:nvPr/>
            </p:nvSpPr>
            <p:spPr>
              <a:xfrm>
                <a:off x="5531826" y="4691722"/>
                <a:ext cx="4843636" cy="424289"/>
              </a:xfrm>
              <a:prstGeom prst="wedgeRectCallout">
                <a:avLst>
                  <a:gd name="adj1" fmla="val -54248"/>
                  <a:gd name="adj2" fmla="val 161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Here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denotes all the model parameters that we need to model the joint distribution of </a:t>
                </a:r>
                <a14:m>
                  <m:oMath xmlns:m="http://schemas.openxmlformats.org/officeDocument/2006/math">
                    <m:r>
                      <a:rPr lang="en-IN" sz="1400" b="1" i="1" dirty="0" smtClean="0">
                        <a:solidFill>
                          <a:schemeClr val="tx1"/>
                        </a:solidFill>
                        <a:latin typeface="Cambria Math" panose="02040503050406030204" pitchFamily="18" charset="0"/>
                      </a:rPr>
                      <m:t>𝒙</m:t>
                    </m:r>
                  </m:oMath>
                </a14:m>
                <a:r>
                  <a:rPr lang="en-IN" sz="1400" dirty="0">
                    <a:solidFill>
                      <a:schemeClr val="tx1"/>
                    </a:solidFill>
                    <a:latin typeface="Abadi Extra Light" panose="020B0204020104020204" pitchFamily="34" charset="0"/>
                  </a:rPr>
                  <a:t> and </a:t>
                </a:r>
                <a14:m>
                  <m:oMath xmlns:m="http://schemas.openxmlformats.org/officeDocument/2006/math">
                    <m:r>
                      <a:rPr lang="en-IN" sz="1400" i="1" dirty="0" smtClean="0">
                        <a:solidFill>
                          <a:schemeClr val="tx1"/>
                        </a:solidFill>
                        <a:latin typeface="Cambria Math" panose="02040503050406030204" pitchFamily="18" charset="0"/>
                      </a:rPr>
                      <m:t>𝑦</m:t>
                    </m:r>
                  </m:oMath>
                </a14:m>
                <a:r>
                  <a:rPr lang="en-IN" sz="1400" dirty="0">
                    <a:solidFill>
                      <a:schemeClr val="tx1"/>
                    </a:solidFill>
                    <a:latin typeface="Abadi Extra Light" panose="020B0204020104020204" pitchFamily="34" charset="0"/>
                  </a:rPr>
                  <a:t> </a:t>
                </a:r>
              </a:p>
            </p:txBody>
          </p:sp>
        </mc:Choice>
        <mc:Fallback xmlns="">
          <p:sp>
            <p:nvSpPr>
              <p:cNvPr id="17" name="Speech Bubble: Rectangle 16">
                <a:extLst>
                  <a:ext uri="{FF2B5EF4-FFF2-40B4-BE49-F238E27FC236}">
                    <a16:creationId xmlns:a16="http://schemas.microsoft.com/office/drawing/2014/main" id="{08411562-9B95-40CA-BC66-68879557C9AE}"/>
                  </a:ext>
                </a:extLst>
              </p:cNvPr>
              <p:cNvSpPr>
                <a:spLocks noRot="1" noChangeAspect="1" noMove="1" noResize="1" noEditPoints="1" noAdjustHandles="1" noChangeArrowheads="1" noChangeShapeType="1" noTextEdit="1"/>
              </p:cNvSpPr>
              <p:nvPr/>
            </p:nvSpPr>
            <p:spPr>
              <a:xfrm>
                <a:off x="5531826" y="4691722"/>
                <a:ext cx="4843636" cy="424289"/>
              </a:xfrm>
              <a:prstGeom prst="wedgeRectCallout">
                <a:avLst>
                  <a:gd name="adj1" fmla="val -54248"/>
                  <a:gd name="adj2" fmla="val 16122"/>
                </a:avLst>
              </a:prstGeom>
              <a:blipFill>
                <a:blip r:embed="rId11"/>
                <a:stretch>
                  <a:fillRect t="-12500" b="-22222"/>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AF76865-7D85-465C-B50C-4C63952AC158}"/>
                  </a:ext>
                </a:extLst>
              </p:cNvPr>
              <p:cNvSpPr txBox="1"/>
              <p:nvPr/>
            </p:nvSpPr>
            <p:spPr>
              <a:xfrm>
                <a:off x="2570577" y="5652519"/>
                <a:ext cx="6885988" cy="677878"/>
              </a:xfrm>
              <a:prstGeom prst="rect">
                <a:avLst/>
              </a:prstGeom>
              <a:noFill/>
            </p:spPr>
            <p:txBody>
              <a:bodyPr wrap="none" lIns="0" tIns="0" rIns="0" bIns="0" rtlCol="0">
                <a:spAutoFit/>
              </a:bodyPr>
              <a:lstStyle/>
              <a:p>
                <a14:m>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𝑘</m:t>
                        </m:r>
                      </m:e>
                      <m:e>
                        <m:r>
                          <a:rPr lang="en-IN" sz="2400" b="1" i="1" smtClean="0">
                            <a:latin typeface="Cambria Math" panose="02040503050406030204" pitchFamily="18" charset="0"/>
                          </a:rPr>
                          <m:t>𝒙</m:t>
                        </m:r>
                        <m:r>
                          <a:rPr lang="en-IN" sz="2400" b="0" i="1" smtClean="0">
                            <a:latin typeface="Cambria Math" panose="02040503050406030204" pitchFamily="18" charset="0"/>
                          </a:rPr>
                          <m:t>,</m:t>
                        </m:r>
                        <m:r>
                          <a:rPr lang="en-IN" sz="2400" b="0" i="1" smtClean="0">
                            <a:latin typeface="Cambria Math" panose="02040503050406030204" pitchFamily="18" charset="0"/>
                          </a:rPr>
                          <m:t>𝜃</m:t>
                        </m:r>
                      </m:e>
                    </m:d>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𝒙</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𝑘</m:t>
                        </m:r>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panose="02040503050406030204" pitchFamily="18" charset="0"/>
                          </a:rPr>
                          <m:t>)</m:t>
                        </m:r>
                      </m:num>
                      <m:den>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𝒙</m:t>
                        </m:r>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panose="02040503050406030204" pitchFamily="18" charset="0"/>
                          </a:rPr>
                          <m:t>)</m:t>
                        </m:r>
                      </m:den>
                    </m:f>
                  </m:oMath>
                </a14:m>
                <a:r>
                  <a:rPr lang="en-IN" sz="2400" dirty="0"/>
                  <a:t> </a:t>
                </a:r>
                <a14:m>
                  <m:oMath xmlns:m="http://schemas.openxmlformats.org/officeDocument/2006/math">
                    <m:r>
                      <a:rPr lang="en-IN" sz="2400" i="1">
                        <a:latin typeface="Cambria Math" panose="02040503050406030204" pitchFamily="18" charset="0"/>
                      </a:rPr>
                      <m:t>=</m:t>
                    </m:r>
                    <m:f>
                      <m:fPr>
                        <m:ctrlPr>
                          <a:rPr lang="en-IN" sz="2400" i="1" smtClean="0">
                            <a:latin typeface="Cambria Math" panose="02040503050406030204" pitchFamily="18" charset="0"/>
                          </a:rPr>
                        </m:ctrlPr>
                      </m:fPr>
                      <m:num>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𝒙</m:t>
                            </m:r>
                          </m:e>
                          <m:e>
                            <m:r>
                              <a:rPr lang="en-IN" sz="2400" i="1">
                                <a:latin typeface="Cambria Math" panose="02040503050406030204" pitchFamily="18" charset="0"/>
                              </a:rPr>
                              <m:t>𝑦</m:t>
                            </m:r>
                            <m:r>
                              <a:rPr lang="en-IN" sz="2400" i="1">
                                <a:latin typeface="Cambria Math" panose="02040503050406030204" pitchFamily="18" charset="0"/>
                              </a:rPr>
                              <m:t>=</m:t>
                            </m:r>
                            <m:r>
                              <a:rPr lang="en-IN" sz="2400" i="1">
                                <a:latin typeface="Cambria Math" panose="02040503050406030204" pitchFamily="18" charset="0"/>
                              </a:rPr>
                              <m:t>𝑘</m:t>
                            </m:r>
                            <m:r>
                              <a:rPr lang="en-IN" sz="2400" b="0" i="1" smtClean="0">
                                <a:latin typeface="Cambria Math" panose="02040503050406030204" pitchFamily="18" charset="0"/>
                              </a:rPr>
                              <m:t>,</m:t>
                            </m:r>
                            <m:r>
                              <a:rPr lang="en-IN" sz="2400" i="1">
                                <a:latin typeface="Cambria Math" panose="02040503050406030204" pitchFamily="18" charset="0"/>
                              </a:rPr>
                              <m:t>𝜃</m:t>
                            </m:r>
                          </m:e>
                        </m:d>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𝑘</m:t>
                        </m:r>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panose="02040503050406030204" pitchFamily="18" charset="0"/>
                          </a:rPr>
                          <m:t>)</m:t>
                        </m:r>
                      </m:num>
                      <m:den>
                        <m:nary>
                          <m:naryPr>
                            <m:chr m:val="∑"/>
                            <m:limLoc m:val="subSup"/>
                            <m:ctrlPr>
                              <a:rPr lang="en-IN" sz="2400" i="1" smtClean="0">
                                <a:latin typeface="Cambria Math" panose="02040503050406030204" pitchFamily="18" charset="0"/>
                              </a:rPr>
                            </m:ctrlPr>
                          </m:naryPr>
                          <m:sub>
                            <m:r>
                              <a:rPr lang="en-IN" sz="2400" b="0" i="1" smtClean="0">
                                <a:latin typeface="Cambria Math" panose="02040503050406030204" pitchFamily="18" charset="0"/>
                              </a:rPr>
                              <m:t>ℓ=1</m:t>
                            </m:r>
                          </m:sub>
                          <m:sup>
                            <m:r>
                              <a:rPr lang="en-IN" sz="2400" b="0" i="1" smtClean="0">
                                <a:latin typeface="Cambria Math" panose="02040503050406030204" pitchFamily="18" charset="0"/>
                              </a:rPr>
                              <m:t>𝐾</m:t>
                            </m:r>
                          </m:sup>
                          <m:e>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𝒙</m:t>
                                </m:r>
                              </m:e>
                              <m:e>
                                <m:r>
                                  <a:rPr lang="en-IN" sz="2400" i="1">
                                    <a:latin typeface="Cambria Math" panose="02040503050406030204" pitchFamily="18" charset="0"/>
                                  </a:rPr>
                                  <m:t>𝑦</m:t>
                                </m:r>
                                <m:r>
                                  <a:rPr lang="en-IN" sz="2400" i="1">
                                    <a:latin typeface="Cambria Math" panose="02040503050406030204" pitchFamily="18" charset="0"/>
                                  </a:rPr>
                                  <m:t>=ℓ,</m:t>
                                </m:r>
                                <m:r>
                                  <a:rPr lang="en-IN" sz="2400" i="1">
                                    <a:latin typeface="Cambria Math" panose="02040503050406030204" pitchFamily="18" charset="0"/>
                                  </a:rPr>
                                  <m:t>𝜃</m:t>
                                </m:r>
                              </m:e>
                            </m:d>
                            <m:r>
                              <a:rPr lang="en-IN" sz="2400" i="1">
                                <a:latin typeface="Cambria Math" panose="02040503050406030204" pitchFamily="18" charset="0"/>
                              </a:rPr>
                              <m:t>𝑝</m:t>
                            </m:r>
                            <m:r>
                              <a:rPr lang="en-IN" sz="2400" i="1">
                                <a:latin typeface="Cambria Math" panose="02040503050406030204" pitchFamily="18" charset="0"/>
                              </a:rPr>
                              <m:t>(</m:t>
                            </m:r>
                            <m:r>
                              <a:rPr lang="en-IN" sz="2400" i="1">
                                <a:latin typeface="Cambria Math" panose="02040503050406030204" pitchFamily="18" charset="0"/>
                              </a:rPr>
                              <m:t>𝑦</m:t>
                            </m:r>
                            <m:r>
                              <a:rPr lang="en-IN" sz="2400" i="1">
                                <a:latin typeface="Cambria Math" panose="02040503050406030204" pitchFamily="18" charset="0"/>
                              </a:rPr>
                              <m:t>=ℓ|</m:t>
                            </m:r>
                            <m:r>
                              <a:rPr lang="en-IN" sz="2400" i="1">
                                <a:latin typeface="Cambria Math" panose="02040503050406030204" pitchFamily="18" charset="0"/>
                              </a:rPr>
                              <m:t>𝜃</m:t>
                            </m:r>
                            <m:r>
                              <a:rPr lang="en-IN" sz="2400" i="1">
                                <a:latin typeface="Cambria Math" panose="02040503050406030204" pitchFamily="18" charset="0"/>
                              </a:rPr>
                              <m:t>)</m:t>
                            </m:r>
                          </m:e>
                        </m:nary>
                      </m:den>
                    </m:f>
                  </m:oMath>
                </a14:m>
                <a:endParaRPr lang="en-IN" sz="2400" dirty="0"/>
              </a:p>
            </p:txBody>
          </p:sp>
        </mc:Choice>
        <mc:Fallback xmlns="">
          <p:sp>
            <p:nvSpPr>
              <p:cNvPr id="18" name="TextBox 17">
                <a:extLst>
                  <a:ext uri="{FF2B5EF4-FFF2-40B4-BE49-F238E27FC236}">
                    <a16:creationId xmlns:a16="http://schemas.microsoft.com/office/drawing/2014/main" id="{6AF76865-7D85-465C-B50C-4C63952AC158}"/>
                  </a:ext>
                </a:extLst>
              </p:cNvPr>
              <p:cNvSpPr txBox="1">
                <a:spLocks noRot="1" noChangeAspect="1" noMove="1" noResize="1" noEditPoints="1" noAdjustHandles="1" noChangeArrowheads="1" noChangeShapeType="1" noTextEdit="1"/>
              </p:cNvSpPr>
              <p:nvPr/>
            </p:nvSpPr>
            <p:spPr>
              <a:xfrm>
                <a:off x="2570577" y="5652519"/>
                <a:ext cx="6885988" cy="677878"/>
              </a:xfrm>
              <a:prstGeom prst="rect">
                <a:avLst/>
              </a:prstGeom>
              <a:blipFill>
                <a:blip r:embed="rId12"/>
                <a:stretch>
                  <a:fillRect b="-9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8F949521-F862-4F1E-9D5E-9718CA290A43}"/>
                  </a:ext>
                </a:extLst>
              </p:cNvPr>
              <p:cNvSpPr/>
              <p:nvPr/>
            </p:nvSpPr>
            <p:spPr>
              <a:xfrm>
                <a:off x="9683545" y="5652518"/>
                <a:ext cx="2243210" cy="440075"/>
              </a:xfrm>
              <a:prstGeom prst="wedgeRectCallout">
                <a:avLst>
                  <a:gd name="adj1" fmla="val -61568"/>
                  <a:gd name="adj2" fmla="val 340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For a multi-class classification model with </a:t>
                </a:r>
                <a14:m>
                  <m:oMath xmlns:m="http://schemas.openxmlformats.org/officeDocument/2006/math">
                    <m:r>
                      <a:rPr lang="en-IN" sz="1400" i="1" dirty="0" smtClean="0">
                        <a:solidFill>
                          <a:schemeClr val="tx1"/>
                        </a:solidFill>
                        <a:latin typeface="Cambria Math" panose="02040503050406030204" pitchFamily="18" charset="0"/>
                      </a:rPr>
                      <m:t>𝐾</m:t>
                    </m:r>
                  </m:oMath>
                </a14:m>
                <a:r>
                  <a:rPr lang="en-IN" sz="1400" dirty="0">
                    <a:solidFill>
                      <a:schemeClr val="tx1"/>
                    </a:solidFill>
                    <a:latin typeface="Abadi Extra Light" panose="020B0204020104020204" pitchFamily="34" charset="0"/>
                  </a:rPr>
                  <a:t> classes</a:t>
                </a:r>
              </a:p>
            </p:txBody>
          </p:sp>
        </mc:Choice>
        <mc:Fallback xmlns="">
          <p:sp>
            <p:nvSpPr>
              <p:cNvPr id="20" name="Speech Bubble: Rectangle 19">
                <a:extLst>
                  <a:ext uri="{FF2B5EF4-FFF2-40B4-BE49-F238E27FC236}">
                    <a16:creationId xmlns:a16="http://schemas.microsoft.com/office/drawing/2014/main" id="{8F949521-F862-4F1E-9D5E-9718CA290A43}"/>
                  </a:ext>
                </a:extLst>
              </p:cNvPr>
              <p:cNvSpPr>
                <a:spLocks noRot="1" noChangeAspect="1" noMove="1" noResize="1" noEditPoints="1" noAdjustHandles="1" noChangeArrowheads="1" noChangeShapeType="1" noTextEdit="1"/>
              </p:cNvSpPr>
              <p:nvPr/>
            </p:nvSpPr>
            <p:spPr>
              <a:xfrm>
                <a:off x="9683545" y="5652518"/>
                <a:ext cx="2243210" cy="440075"/>
              </a:xfrm>
              <a:prstGeom prst="wedgeRectCallout">
                <a:avLst>
                  <a:gd name="adj1" fmla="val -61568"/>
                  <a:gd name="adj2" fmla="val 34026"/>
                </a:avLst>
              </a:prstGeom>
              <a:blipFill>
                <a:blip r:embed="rId13"/>
                <a:stretch>
                  <a:fillRect t="-9333" r="-2148" b="-20000"/>
                </a:stretch>
              </a:blipFill>
              <a:ln w="19050">
                <a:solidFill>
                  <a:schemeClr val="accent2"/>
                </a:solidFill>
              </a:ln>
            </p:spPr>
            <p:txBody>
              <a:bodyPr/>
              <a:lstStyle/>
              <a:p>
                <a:r>
                  <a:rPr lang="en-IN">
                    <a:noFill/>
                  </a:rPr>
                  <a:t> </a:t>
                </a:r>
              </a:p>
            </p:txBody>
          </p:sp>
        </mc:Fallback>
      </mc:AlternateContent>
      <p:sp>
        <p:nvSpPr>
          <p:cNvPr id="22" name="Speech Bubble: Rectangle 21">
            <a:extLst>
              <a:ext uri="{FF2B5EF4-FFF2-40B4-BE49-F238E27FC236}">
                <a16:creationId xmlns:a16="http://schemas.microsoft.com/office/drawing/2014/main" id="{FF0AFA46-235C-4688-A0EC-69BE90B9610C}"/>
              </a:ext>
            </a:extLst>
          </p:cNvPr>
          <p:cNvSpPr/>
          <p:nvPr/>
        </p:nvSpPr>
        <p:spPr>
          <a:xfrm>
            <a:off x="397083" y="2264054"/>
            <a:ext cx="2237060" cy="237803"/>
          </a:xfrm>
          <a:prstGeom prst="wedgeRectCallout">
            <a:avLst>
              <a:gd name="adj1" fmla="val 563"/>
              <a:gd name="adj2" fmla="val -1222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rgbClr val="0000FF"/>
                </a:solidFill>
                <a:latin typeface="Abadi Extra Light" panose="020B0204020104020204" pitchFamily="34" charset="0"/>
              </a:rPr>
              <a:t>“discriminative” </a:t>
            </a:r>
            <a:r>
              <a:rPr lang="en-IN" sz="1400" dirty="0">
                <a:solidFill>
                  <a:schemeClr val="tx1"/>
                </a:solidFill>
                <a:latin typeface="Abadi Extra Light" panose="020B0204020104020204" pitchFamily="34" charset="0"/>
              </a:rPr>
              <a:t>sup learning</a:t>
            </a:r>
          </a:p>
        </p:txBody>
      </p:sp>
      <p:sp>
        <p:nvSpPr>
          <p:cNvPr id="23" name="Speech Bubble: Rectangle 22">
            <a:extLst>
              <a:ext uri="{FF2B5EF4-FFF2-40B4-BE49-F238E27FC236}">
                <a16:creationId xmlns:a16="http://schemas.microsoft.com/office/drawing/2014/main" id="{0C4DA906-9C6C-4C6E-944F-59B0371EF1F8}"/>
              </a:ext>
            </a:extLst>
          </p:cNvPr>
          <p:cNvSpPr/>
          <p:nvPr/>
        </p:nvSpPr>
        <p:spPr>
          <a:xfrm>
            <a:off x="273634" y="4835032"/>
            <a:ext cx="2057879" cy="237803"/>
          </a:xfrm>
          <a:prstGeom prst="wedgeRectCallout">
            <a:avLst>
              <a:gd name="adj1" fmla="val 563"/>
              <a:gd name="adj2" fmla="val -1222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rgbClr val="0000FF"/>
                </a:solidFill>
                <a:latin typeface="Abadi Extra Light" panose="020B0204020104020204" pitchFamily="34" charset="0"/>
              </a:rPr>
              <a:t>“generative” </a:t>
            </a:r>
            <a:r>
              <a:rPr lang="en-IN" sz="1400" dirty="0">
                <a:solidFill>
                  <a:schemeClr val="tx1"/>
                </a:solidFill>
                <a:latin typeface="Abadi Extra Light" panose="020B0204020104020204" pitchFamily="34" charset="0"/>
              </a:rPr>
              <a:t>sup learning</a:t>
            </a:r>
          </a:p>
        </p:txBody>
      </p:sp>
      <p:sp>
        <p:nvSpPr>
          <p:cNvPr id="24" name="Speech Bubble: Rectangle 23">
            <a:extLst>
              <a:ext uri="{FF2B5EF4-FFF2-40B4-BE49-F238E27FC236}">
                <a16:creationId xmlns:a16="http://schemas.microsoft.com/office/drawing/2014/main" id="{842533E8-83BF-4A0E-8AB7-B6A0F95A3A38}"/>
              </a:ext>
            </a:extLst>
          </p:cNvPr>
          <p:cNvSpPr/>
          <p:nvPr/>
        </p:nvSpPr>
        <p:spPr>
          <a:xfrm>
            <a:off x="127077" y="5414716"/>
            <a:ext cx="2057879" cy="1257175"/>
          </a:xfrm>
          <a:prstGeom prst="wedgeRectCallout">
            <a:avLst>
              <a:gd name="adj1" fmla="val 2194"/>
              <a:gd name="adj2" fmla="val -7812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Called “generative” because we are learning the generative distributions for output as well as inputs</a:t>
            </a:r>
          </a:p>
        </p:txBody>
      </p:sp>
      <mc:AlternateContent xmlns:mc="http://schemas.openxmlformats.org/markup-compatibility/2006" xmlns:a14="http://schemas.microsoft.com/office/drawing/2010/main">
        <mc:Choice Requires="a14">
          <p:sp>
            <p:nvSpPr>
              <p:cNvPr id="25" name="Speech Bubble: Rectangle 24">
                <a:extLst>
                  <a:ext uri="{FF2B5EF4-FFF2-40B4-BE49-F238E27FC236}">
                    <a16:creationId xmlns:a16="http://schemas.microsoft.com/office/drawing/2014/main" id="{7AB21872-BD1D-4AF7-8DEF-118FD0004FBB}"/>
                  </a:ext>
                </a:extLst>
              </p:cNvPr>
              <p:cNvSpPr/>
              <p:nvPr/>
            </p:nvSpPr>
            <p:spPr>
              <a:xfrm>
                <a:off x="7472683" y="5193836"/>
                <a:ext cx="1847486" cy="440075"/>
              </a:xfrm>
              <a:prstGeom prst="wedgeRectCallout">
                <a:avLst>
                  <a:gd name="adj1" fmla="val -71291"/>
                  <a:gd name="adj2" fmla="val 5118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Prob. distribution of inputs from class </a:t>
                </a:r>
                <a14:m>
                  <m:oMath xmlns:m="http://schemas.openxmlformats.org/officeDocument/2006/math">
                    <m:r>
                      <a:rPr lang="en-IN" sz="1400" i="1" dirty="0" smtClean="0">
                        <a:solidFill>
                          <a:schemeClr val="tx1"/>
                        </a:solidFill>
                        <a:latin typeface="Cambria Math" panose="02040503050406030204" pitchFamily="18" charset="0"/>
                      </a:rPr>
                      <m:t>𝑘</m:t>
                    </m:r>
                  </m:oMath>
                </a14:m>
                <a:endParaRPr lang="en-IN" sz="1400" dirty="0">
                  <a:solidFill>
                    <a:schemeClr val="tx1"/>
                  </a:solidFill>
                  <a:latin typeface="Abadi Extra Light" panose="020B0204020104020204" pitchFamily="34" charset="0"/>
                </a:endParaRPr>
              </a:p>
            </p:txBody>
          </p:sp>
        </mc:Choice>
        <mc:Fallback xmlns="">
          <p:sp>
            <p:nvSpPr>
              <p:cNvPr id="25" name="Speech Bubble: Rectangle 24">
                <a:extLst>
                  <a:ext uri="{FF2B5EF4-FFF2-40B4-BE49-F238E27FC236}">
                    <a16:creationId xmlns:a16="http://schemas.microsoft.com/office/drawing/2014/main" id="{7AB21872-BD1D-4AF7-8DEF-118FD0004FBB}"/>
                  </a:ext>
                </a:extLst>
              </p:cNvPr>
              <p:cNvSpPr>
                <a:spLocks noRot="1" noChangeAspect="1" noMove="1" noResize="1" noEditPoints="1" noAdjustHandles="1" noChangeArrowheads="1" noChangeShapeType="1" noTextEdit="1"/>
              </p:cNvSpPr>
              <p:nvPr/>
            </p:nvSpPr>
            <p:spPr>
              <a:xfrm>
                <a:off x="7472683" y="5193836"/>
                <a:ext cx="1847486" cy="440075"/>
              </a:xfrm>
              <a:prstGeom prst="wedgeRectCallout">
                <a:avLst>
                  <a:gd name="adj1" fmla="val -71291"/>
                  <a:gd name="adj2" fmla="val 51182"/>
                </a:avLst>
              </a:prstGeom>
              <a:blipFill>
                <a:blip r:embed="rId14"/>
                <a:stretch>
                  <a:fillRect t="-8861" b="-13924"/>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073572559"/>
      </p:ext>
    </p:extLst>
  </p:cSld>
  <p:clrMapOvr>
    <a:masterClrMapping/>
  </p:clrMapOvr>
  <mc:AlternateContent xmlns:mc="http://schemas.openxmlformats.org/markup-compatibility/2006" xmlns:p14="http://schemas.microsoft.com/office/powerpoint/2010/main">
    <mc:Choice Requires="p14">
      <p:transition spd="slow" p14:dur="2000" advTm="306761"/>
    </mc:Choice>
    <mc:Fallback xmlns="">
      <p:transition spd="slow" advTm="3067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Effect transition="in" filter="wipe(down)">
                                      <p:cBhvr>
                                        <p:cTn id="55" dur="500"/>
                                        <p:tgtEl>
                                          <p:spTgt spid="4">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down)">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down)">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wipe(down)">
                                      <p:cBhvr>
                                        <p:cTn id="85" dur="500"/>
                                        <p:tgtEl>
                                          <p:spTgt spid="2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wipe(down)">
                                      <p:cBhvr>
                                        <p:cTn id="90" dur="5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down)">
                                      <p:cBhvr>
                                        <p:cTn id="9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0" grpId="0" animBg="1"/>
      <p:bldP spid="11" grpId="0" animBg="1"/>
      <p:bldP spid="13" grpId="0" animBg="1"/>
      <p:bldP spid="15" grpId="0" animBg="1"/>
      <p:bldP spid="16" grpId="0"/>
      <p:bldP spid="17" grpId="0" animBg="1"/>
      <p:bldP spid="18" grpId="0"/>
      <p:bldP spid="20"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Logistic Regression (LR)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A probabilistic model for binary classification </a:t>
                </a:r>
              </a:p>
              <a:p>
                <a:pPr>
                  <a:buFont typeface="Wingdings" panose="05000000000000000000" pitchFamily="2" charset="2"/>
                  <a:buChar char="§"/>
                </a:pPr>
                <a:r>
                  <a:rPr lang="en-GB" dirty="0">
                    <a:latin typeface="Abadi Extra Light" panose="020B0204020104020204" pitchFamily="34" charset="0"/>
                  </a:rPr>
                  <a:t>Learns the PMF of the output label given the input, i.e.,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err="1" smtClean="0">
                        <a:latin typeface="Cambria Math" panose="02040503050406030204" pitchFamily="18" charset="0"/>
                      </a:rPr>
                      <m:t>𝑦</m:t>
                    </m:r>
                    <m:r>
                      <a:rPr lang="en-GB" i="1" dirty="0" err="1" smtClean="0">
                        <a:latin typeface="Cambria Math" panose="02040503050406030204" pitchFamily="18" charset="0"/>
                      </a:rPr>
                      <m:t>|</m:t>
                    </m:r>
                    <m:r>
                      <a:rPr lang="en-GB" b="1" i="1" dirty="0" err="1" smtClean="0">
                        <a:latin typeface="Cambria Math" panose="02040503050406030204" pitchFamily="18" charset="0"/>
                      </a:rPr>
                      <m:t>𝒙</m:t>
                    </m:r>
                    <m:r>
                      <a:rPr lang="en-GB" i="1" dirty="0" smtClean="0">
                        <a:latin typeface="Cambria Math" panose="02040503050406030204" pitchFamily="18" charset="0"/>
                      </a:rPr>
                      <m:t>)</m:t>
                    </m:r>
                  </m:oMath>
                </a14:m>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 </a:t>
                </a:r>
                <a:r>
                  <a:rPr lang="en-GB" dirty="0">
                    <a:solidFill>
                      <a:srgbClr val="0000FF"/>
                    </a:solidFill>
                    <a:latin typeface="Abadi Extra Light" panose="020B0204020104020204" pitchFamily="34" charset="0"/>
                  </a:rPr>
                  <a:t>discriminative model</a:t>
                </a:r>
                <a:r>
                  <a:rPr lang="en-GB" dirty="0">
                    <a:latin typeface="Abadi Extra Light" panose="020B0204020104020204" pitchFamily="34" charset="0"/>
                  </a:rPr>
                  <a:t>: Does not model inputs </a:t>
                </a:r>
                <a14:m>
                  <m:oMath xmlns:m="http://schemas.openxmlformats.org/officeDocument/2006/math">
                    <m:r>
                      <a:rPr lang="en-GB" i="1" dirty="0" smtClean="0">
                        <a:latin typeface="Cambria Math" panose="02040503050406030204" pitchFamily="18" charset="0"/>
                      </a:rPr>
                      <m:t>𝑥</m:t>
                    </m:r>
                  </m:oMath>
                </a14:m>
                <a:r>
                  <a:rPr lang="en-GB" dirty="0">
                    <a:latin typeface="Abadi Extra Light" panose="020B0204020104020204" pitchFamily="34" charset="0"/>
                  </a:rPr>
                  <a:t> (only relationship b/w </a:t>
                </a:r>
                <a14:m>
                  <m:oMath xmlns:m="http://schemas.openxmlformats.org/officeDocument/2006/math">
                    <m:r>
                      <a:rPr lang="en-GB" b="1" i="1" dirty="0" smtClean="0">
                        <a:latin typeface="Cambria Math" panose="02040503050406030204" pitchFamily="18" charset="0"/>
                      </a:rPr>
                      <m:t>𝒙</m:t>
                    </m:r>
                  </m:oMath>
                </a14:m>
                <a:r>
                  <a:rPr lang="en-GB" dirty="0">
                    <a:latin typeface="Abadi Extra Light" panose="020B0204020104020204" pitchFamily="34" charset="0"/>
                  </a:rPr>
                  <a:t> and </a:t>
                </a:r>
                <a14:m>
                  <m:oMath xmlns:m="http://schemas.openxmlformats.org/officeDocument/2006/math">
                    <m:r>
                      <a:rPr lang="en-GB" i="1" dirty="0" smtClean="0">
                        <a:latin typeface="Cambria Math" panose="02040503050406030204" pitchFamily="18" charset="0"/>
                      </a:rPr>
                      <m:t>𝑦</m:t>
                    </m:r>
                  </m:oMath>
                </a14:m>
                <a:r>
                  <a:rPr lang="en-GB" dirty="0">
                    <a:latin typeface="Abadi Extra Light" panose="020B0204020104020204" pitchFamily="34" charset="0"/>
                  </a:rPr>
                  <a:t>)</a:t>
                </a:r>
              </a:p>
              <a:p>
                <a:pPr>
                  <a:buFont typeface="Wingdings" panose="05000000000000000000" pitchFamily="2" charset="2"/>
                  <a:buChar char="§"/>
                </a:pPr>
                <a:r>
                  <a:rPr lang="en-GB" dirty="0">
                    <a:latin typeface="Abadi Extra Light" panose="020B0204020104020204" pitchFamily="34" charset="0"/>
                  </a:rPr>
                  <a:t>Uses the </a:t>
                </a:r>
                <a:r>
                  <a:rPr lang="en-GB" dirty="0">
                    <a:solidFill>
                      <a:srgbClr val="0000FF"/>
                    </a:solidFill>
                    <a:latin typeface="Abadi Extra Light" panose="020B0204020104020204" pitchFamily="34" charset="0"/>
                  </a:rPr>
                  <a:t>sigmoid function</a:t>
                </a:r>
                <a:r>
                  <a:rPr lang="en-GB" dirty="0">
                    <a:latin typeface="Abadi Extra Light" panose="020B0204020104020204" pitchFamily="34" charset="0"/>
                  </a:rPr>
                  <a:t> to define the conditional probability of </a:t>
                </a:r>
                <a14:m>
                  <m:oMath xmlns:m="http://schemas.openxmlformats.org/officeDocument/2006/math">
                    <m:r>
                      <a:rPr lang="en-GB" i="1" dirty="0" smtClean="0">
                        <a:latin typeface="Cambria Math" panose="02040503050406030204" pitchFamily="18" charset="0"/>
                      </a:rPr>
                      <m:t>𝑦</m:t>
                    </m:r>
                  </m:oMath>
                </a14:m>
                <a:r>
                  <a:rPr lang="en-GB" dirty="0">
                    <a:latin typeface="Abadi Extra Light" panose="020B0204020104020204" pitchFamily="34" charset="0"/>
                  </a:rPr>
                  <a:t> being 1</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Here </a:t>
                </a:r>
                <a14:m>
                  <m:oMath xmlns:m="http://schemas.openxmlformats.org/officeDocument/2006/math">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r>
                      <a:rPr lang="en-IN" b="1" i="1">
                        <a:latin typeface="Cambria Math" panose="02040503050406030204" pitchFamily="18" charset="0"/>
                      </a:rPr>
                      <m:t>𝒙</m:t>
                    </m:r>
                  </m:oMath>
                </a14:m>
                <a:r>
                  <a:rPr lang="en-GB" dirty="0">
                    <a:latin typeface="Abadi Extra Light" panose="020B0204020104020204" pitchFamily="34" charset="0"/>
                  </a:rPr>
                  <a:t> is the </a:t>
                </a:r>
                <a:r>
                  <a:rPr lang="en-GB" u="sng" dirty="0">
                    <a:latin typeface="Abadi Extra Light" panose="020B0204020104020204" pitchFamily="34" charset="0"/>
                  </a:rPr>
                  <a:t>score</a:t>
                </a:r>
                <a:r>
                  <a:rPr lang="en-GB" dirty="0">
                    <a:latin typeface="Abadi Extra Light" panose="020B0204020104020204" pitchFamily="34" charset="0"/>
                  </a:rPr>
                  <a:t> for input </a:t>
                </a:r>
                <a14:m>
                  <m:oMath xmlns:m="http://schemas.openxmlformats.org/officeDocument/2006/math">
                    <m:r>
                      <a:rPr lang="en-IN" b="1" i="1">
                        <a:latin typeface="Cambria Math" panose="02040503050406030204" pitchFamily="18" charset="0"/>
                      </a:rPr>
                      <m:t>𝒙</m:t>
                    </m:r>
                  </m:oMath>
                </a14:m>
                <a:r>
                  <a:rPr lang="en-GB" dirty="0">
                    <a:latin typeface="Abadi Extra Light" panose="020B0204020104020204" pitchFamily="34" charset="0"/>
                  </a:rPr>
                  <a:t>. The sigmoid turns it into a probability</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r="-416"/>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p:pic>
        <p:nvPicPr>
          <p:cNvPr id="22" name="Picture 21">
            <a:extLst>
              <a:ext uri="{FF2B5EF4-FFF2-40B4-BE49-F238E27FC236}">
                <a16:creationId xmlns:a16="http://schemas.microsoft.com/office/drawing/2014/main" id="{ADDF2A6D-DE23-4371-87D5-02EEC266EA27}"/>
              </a:ext>
            </a:extLst>
          </p:cNvPr>
          <p:cNvPicPr>
            <a:picLocks noChangeAspect="1"/>
          </p:cNvPicPr>
          <p:nvPr/>
        </p:nvPicPr>
        <p:blipFill>
          <a:blip r:embed="rId4"/>
          <a:stretch>
            <a:fillRect/>
          </a:stretch>
        </p:blipFill>
        <p:spPr>
          <a:xfrm>
            <a:off x="11122931" y="508570"/>
            <a:ext cx="1004822" cy="965223"/>
          </a:xfrm>
          <a:prstGeom prst="rect">
            <a:avLst/>
          </a:prstGeom>
        </p:spPr>
      </p:pic>
      <p:sp>
        <p:nvSpPr>
          <p:cNvPr id="23" name="Speech Bubble: Rectangle 22">
            <a:extLst>
              <a:ext uri="{FF2B5EF4-FFF2-40B4-BE49-F238E27FC236}">
                <a16:creationId xmlns:a16="http://schemas.microsoft.com/office/drawing/2014/main" id="{F90E3497-3935-4EEA-A385-E07EEF824FF3}"/>
              </a:ext>
            </a:extLst>
          </p:cNvPr>
          <p:cNvSpPr/>
          <p:nvPr/>
        </p:nvSpPr>
        <p:spPr>
          <a:xfrm>
            <a:off x="9171694" y="857573"/>
            <a:ext cx="2095116" cy="965223"/>
          </a:xfrm>
          <a:prstGeom prst="wedgeRectCallout">
            <a:avLst>
              <a:gd name="adj1" fmla="val 67421"/>
              <a:gd name="adj2" fmla="val -4218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The word “regression” is a misnomer. Both are classification models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5416940-6D98-4DE4-A609-D9EB0A7DB934}"/>
                  </a:ext>
                </a:extLst>
              </p:cNvPr>
              <p:cNvSpPr txBox="1"/>
              <p:nvPr/>
            </p:nvSpPr>
            <p:spPr>
              <a:xfrm>
                <a:off x="851528" y="3244334"/>
                <a:ext cx="41762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𝜇</m:t>
                          </m:r>
                        </m:e>
                        <m:sub>
                          <m:r>
                            <a:rPr lang="en-IN" sz="2400" b="0" i="1" smtClean="0">
                              <a:latin typeface="Cambria Math" panose="02040503050406030204" pitchFamily="18" charset="0"/>
                            </a:rPr>
                            <m:t>𝑥</m:t>
                          </m:r>
                        </m:sub>
                      </m:sSub>
                      <m:r>
                        <a:rPr lang="en-IN" sz="2400" b="0" i="1" smtClean="0">
                          <a:latin typeface="Cambria Math" panose="02040503050406030204" pitchFamily="18" charset="0"/>
                        </a:rPr>
                        <m:t>=</m:t>
                      </m:r>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r>
                            <a:rPr lang="en-IN" sz="2400" b="0" i="1" smtClean="0">
                              <a:latin typeface="Cambria Math" panose="02040503050406030204" pitchFamily="18" charset="0"/>
                            </a:rPr>
                            <m:t>=1</m:t>
                          </m:r>
                        </m:e>
                        <m:e>
                          <m:r>
                            <a:rPr lang="en-IN" sz="2400" b="1" i="1" smtClean="0">
                              <a:latin typeface="Cambria Math" panose="02040503050406030204" pitchFamily="18" charset="0"/>
                            </a:rPr>
                            <m:t>𝒘</m:t>
                          </m:r>
                          <m:r>
                            <a:rPr lang="en-IN" sz="2400" b="0" i="1" smtClean="0">
                              <a:latin typeface="Cambria Math" panose="02040503050406030204" pitchFamily="18" charset="0"/>
                            </a:rPr>
                            <m:t>,</m:t>
                          </m:r>
                          <m:r>
                            <a:rPr lang="en-IN" sz="2400" b="1" i="1" smtClean="0">
                              <a:latin typeface="Cambria Math" panose="02040503050406030204" pitchFamily="18" charset="0"/>
                            </a:rPr>
                            <m:t>𝒙</m:t>
                          </m:r>
                        </m:e>
                      </m:d>
                      <m:r>
                        <a:rPr lang="en-IN" sz="2400" b="0" i="1" smtClean="0">
                          <a:latin typeface="Cambria Math" panose="02040503050406030204" pitchFamily="18" charset="0"/>
                        </a:rPr>
                        <m:t>=</m:t>
                      </m:r>
                      <m:r>
                        <a:rPr lang="en-IN" sz="2400" b="0" i="1" smtClean="0">
                          <a:latin typeface="Cambria Math" panose="02040503050406030204" pitchFamily="18" charset="0"/>
                        </a:rPr>
                        <m:t>𝜎</m:t>
                      </m:r>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1" i="1" smtClean="0">
                              <a:latin typeface="Cambria Math" panose="02040503050406030204" pitchFamily="18" charset="0"/>
                            </a:rPr>
                            <m:t>𝒘</m:t>
                          </m:r>
                        </m:e>
                        <m:sup>
                          <m:r>
                            <a:rPr lang="en-IN" sz="2400" b="0" i="1" smtClean="0">
                              <a:latin typeface="Cambria Math" panose="02040503050406030204" pitchFamily="18" charset="0"/>
                            </a:rPr>
                            <m:t>⊤</m:t>
                          </m:r>
                        </m:sup>
                      </m:sSup>
                      <m:r>
                        <a:rPr lang="en-IN" sz="2400" b="1" i="1" smtClean="0">
                          <a:latin typeface="Cambria Math" panose="02040503050406030204" pitchFamily="18" charset="0"/>
                        </a:rPr>
                        <m:t>𝒙</m:t>
                      </m:r>
                      <m:r>
                        <a:rPr lang="en-IN" sz="2400" b="0" i="1" smtClean="0">
                          <a:latin typeface="Cambria Math" panose="02040503050406030204" pitchFamily="18" charset="0"/>
                        </a:rPr>
                        <m:t>)</m:t>
                      </m:r>
                    </m:oMath>
                  </m:oMathPara>
                </a14:m>
                <a:endParaRPr lang="en-IN" sz="2400" dirty="0"/>
              </a:p>
            </p:txBody>
          </p:sp>
        </mc:Choice>
        <mc:Fallback xmlns="">
          <p:sp>
            <p:nvSpPr>
              <p:cNvPr id="3" name="TextBox 2">
                <a:extLst>
                  <a:ext uri="{FF2B5EF4-FFF2-40B4-BE49-F238E27FC236}">
                    <a16:creationId xmlns:a16="http://schemas.microsoft.com/office/drawing/2014/main" id="{25416940-6D98-4DE4-A609-D9EB0A7DB934}"/>
                  </a:ext>
                </a:extLst>
              </p:cNvPr>
              <p:cNvSpPr txBox="1">
                <a:spLocks noRot="1" noChangeAspect="1" noMove="1" noResize="1" noEditPoints="1" noAdjustHandles="1" noChangeArrowheads="1" noChangeShapeType="1" noTextEdit="1"/>
              </p:cNvSpPr>
              <p:nvPr/>
            </p:nvSpPr>
            <p:spPr>
              <a:xfrm>
                <a:off x="851528" y="3244334"/>
                <a:ext cx="4176271" cy="369332"/>
              </a:xfrm>
              <a:prstGeom prst="rect">
                <a:avLst/>
              </a:prstGeom>
              <a:blipFill>
                <a:blip r:embed="rId5"/>
                <a:stretch>
                  <a:fillRect r="-438" b="-344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64764E-6AF4-449B-AE10-43270D41E8E6}"/>
                  </a:ext>
                </a:extLst>
              </p:cNvPr>
              <p:cNvSpPr txBox="1"/>
              <p:nvPr/>
            </p:nvSpPr>
            <p:spPr>
              <a:xfrm>
                <a:off x="3279514" y="3648561"/>
                <a:ext cx="2535374" cy="759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1+</m:t>
                          </m:r>
                          <m:r>
                            <m:rPr>
                              <m:sty m:val="p"/>
                            </m:rPr>
                            <a:rPr lang="en-IN" sz="2400" i="1">
                              <a:latin typeface="Cambria Math" panose="02040503050406030204" pitchFamily="18" charset="0"/>
                            </a:rPr>
                            <m:t>exp</m:t>
                          </m:r>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r>
                            <a:rPr lang="en-IN" sz="2400" b="1" i="1">
                              <a:latin typeface="Cambria Math" panose="02040503050406030204" pitchFamily="18" charset="0"/>
                            </a:rPr>
                            <m:t>𝒙</m:t>
                          </m:r>
                          <m:r>
                            <a:rPr lang="en-IN" sz="2400" i="1">
                              <a:latin typeface="Cambria Math" panose="02040503050406030204" pitchFamily="18" charset="0"/>
                            </a:rPr>
                            <m:t>)</m:t>
                          </m:r>
                        </m:den>
                      </m:f>
                    </m:oMath>
                  </m:oMathPara>
                </a14:m>
                <a:endParaRPr lang="en-IN" sz="2400" dirty="0"/>
              </a:p>
            </p:txBody>
          </p:sp>
        </mc:Choice>
        <mc:Fallback xmlns="">
          <p:sp>
            <p:nvSpPr>
              <p:cNvPr id="5" name="TextBox 4">
                <a:extLst>
                  <a:ext uri="{FF2B5EF4-FFF2-40B4-BE49-F238E27FC236}">
                    <a16:creationId xmlns:a16="http://schemas.microsoft.com/office/drawing/2014/main" id="{F364764E-6AF4-449B-AE10-43270D41E8E6}"/>
                  </a:ext>
                </a:extLst>
              </p:cNvPr>
              <p:cNvSpPr txBox="1">
                <a:spLocks noRot="1" noChangeAspect="1" noMove="1" noResize="1" noEditPoints="1" noAdjustHandles="1" noChangeArrowheads="1" noChangeShapeType="1" noTextEdit="1"/>
              </p:cNvSpPr>
              <p:nvPr/>
            </p:nvSpPr>
            <p:spPr>
              <a:xfrm>
                <a:off x="3279514" y="3648561"/>
                <a:ext cx="2535374" cy="75937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F6FD72-A113-48E1-84E8-5C509A6D324C}"/>
                  </a:ext>
                </a:extLst>
              </p:cNvPr>
              <p:cNvSpPr txBox="1"/>
              <p:nvPr/>
            </p:nvSpPr>
            <p:spPr>
              <a:xfrm>
                <a:off x="3279514" y="4486102"/>
                <a:ext cx="2306144" cy="805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 </m:t>
                      </m:r>
                      <m:f>
                        <m:fPr>
                          <m:ctrlPr>
                            <a:rPr lang="en-IN" sz="2400" i="1">
                              <a:latin typeface="Cambria Math" panose="02040503050406030204" pitchFamily="18" charset="0"/>
                            </a:rPr>
                          </m:ctrlPr>
                        </m:fPr>
                        <m:num>
                          <m:r>
                            <m:rPr>
                              <m:sty m:val="p"/>
                            </m:rPr>
                            <a:rPr lang="en-IN" sz="2400" i="1">
                              <a:latin typeface="Cambria Math" panose="02040503050406030204" pitchFamily="18" charset="0"/>
                            </a:rPr>
                            <m:t>exp</m:t>
                          </m:r>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r>
                            <a:rPr lang="en-IN" sz="2400" b="1" i="1">
                              <a:latin typeface="Cambria Math" panose="02040503050406030204" pitchFamily="18" charset="0"/>
                            </a:rPr>
                            <m:t>𝒙</m:t>
                          </m:r>
                          <m:r>
                            <a:rPr lang="en-IN" sz="2400" i="1">
                              <a:latin typeface="Cambria Math" panose="02040503050406030204" pitchFamily="18" charset="0"/>
                            </a:rPr>
                            <m:t>)</m:t>
                          </m:r>
                        </m:num>
                        <m:den>
                          <m:r>
                            <a:rPr lang="en-IN" sz="2400" i="1">
                              <a:latin typeface="Cambria Math" panose="02040503050406030204" pitchFamily="18" charset="0"/>
                            </a:rPr>
                            <m:t>1+</m:t>
                          </m:r>
                          <m:r>
                            <m:rPr>
                              <m:sty m:val="p"/>
                            </m:rPr>
                            <a:rPr lang="en-IN" sz="2400" i="1">
                              <a:latin typeface="Cambria Math" panose="02040503050406030204" pitchFamily="18" charset="0"/>
                            </a:rPr>
                            <m:t>exp</m:t>
                          </m:r>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r>
                            <a:rPr lang="en-IN" sz="2400" b="1" i="1">
                              <a:latin typeface="Cambria Math" panose="02040503050406030204" pitchFamily="18" charset="0"/>
                            </a:rPr>
                            <m:t>𝒙</m:t>
                          </m:r>
                          <m:r>
                            <a:rPr lang="en-IN" sz="2400" i="1">
                              <a:latin typeface="Cambria Math" panose="02040503050406030204" pitchFamily="18" charset="0"/>
                            </a:rPr>
                            <m:t>)</m:t>
                          </m:r>
                        </m:den>
                      </m:f>
                    </m:oMath>
                  </m:oMathPara>
                </a14:m>
                <a:endParaRPr lang="en-IN" sz="2400" dirty="0"/>
              </a:p>
            </p:txBody>
          </p:sp>
        </mc:Choice>
        <mc:Fallback xmlns="">
          <p:sp>
            <p:nvSpPr>
              <p:cNvPr id="26" name="TextBox 25">
                <a:extLst>
                  <a:ext uri="{FF2B5EF4-FFF2-40B4-BE49-F238E27FC236}">
                    <a16:creationId xmlns:a16="http://schemas.microsoft.com/office/drawing/2014/main" id="{4EF6FD72-A113-48E1-84E8-5C509A6D324C}"/>
                  </a:ext>
                </a:extLst>
              </p:cNvPr>
              <p:cNvSpPr txBox="1">
                <a:spLocks noRot="1" noChangeAspect="1" noMove="1" noResize="1" noEditPoints="1" noAdjustHandles="1" noChangeArrowheads="1" noChangeShapeType="1" noTextEdit="1"/>
              </p:cNvSpPr>
              <p:nvPr/>
            </p:nvSpPr>
            <p:spPr>
              <a:xfrm>
                <a:off x="3279514" y="4486102"/>
                <a:ext cx="2306144" cy="805862"/>
              </a:xfrm>
              <a:prstGeom prst="rect">
                <a:avLst/>
              </a:prstGeom>
              <a:blipFill>
                <a:blip r:embed="rId7"/>
                <a:stretch>
                  <a:fillRect/>
                </a:stretch>
              </a:blipFill>
            </p:spPr>
            <p:txBody>
              <a:bodyPr/>
              <a:lstStyle/>
              <a:p>
                <a:r>
                  <a:rPr lang="en-IN">
                    <a:noFill/>
                  </a:rPr>
                  <a:t> </a:t>
                </a:r>
              </a:p>
            </p:txBody>
          </p:sp>
        </mc:Fallback>
      </mc:AlternateContent>
      <p:grpSp>
        <p:nvGrpSpPr>
          <p:cNvPr id="27" name="Group 26">
            <a:extLst>
              <a:ext uri="{FF2B5EF4-FFF2-40B4-BE49-F238E27FC236}">
                <a16:creationId xmlns:a16="http://schemas.microsoft.com/office/drawing/2014/main" id="{E4EFDB34-9AB1-4FE8-9FD1-06B102E7CB61}"/>
              </a:ext>
            </a:extLst>
          </p:cNvPr>
          <p:cNvGrpSpPr/>
          <p:nvPr/>
        </p:nvGrpSpPr>
        <p:grpSpPr>
          <a:xfrm>
            <a:off x="6228471" y="3139604"/>
            <a:ext cx="5593039" cy="2288264"/>
            <a:chOff x="2454442" y="1188485"/>
            <a:chExt cx="7498080" cy="2883001"/>
          </a:xfrm>
        </p:grpSpPr>
        <p:cxnSp>
          <p:nvCxnSpPr>
            <p:cNvPr id="28" name="Straight Connector 27">
              <a:extLst>
                <a:ext uri="{FF2B5EF4-FFF2-40B4-BE49-F238E27FC236}">
                  <a16:creationId xmlns:a16="http://schemas.microsoft.com/office/drawing/2014/main" id="{D6661ECC-E262-4A79-85CB-3397EF80ADB2}"/>
                </a:ext>
              </a:extLst>
            </p:cNvPr>
            <p:cNvCxnSpPr/>
            <p:nvPr/>
          </p:nvCxnSpPr>
          <p:spPr>
            <a:xfrm>
              <a:off x="6205889" y="1188485"/>
              <a:ext cx="0" cy="2883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5BD0D23-A077-4AFE-A350-F47DDEAC4B26}"/>
                </a:ext>
              </a:extLst>
            </p:cNvPr>
            <p:cNvCxnSpPr/>
            <p:nvPr/>
          </p:nvCxnSpPr>
          <p:spPr>
            <a:xfrm>
              <a:off x="2454442" y="4071486"/>
              <a:ext cx="7498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C32A17AB-1AAC-43E5-B90E-4D6E6562BB74}"/>
              </a:ext>
            </a:extLst>
          </p:cNvPr>
          <p:cNvSpPr txBox="1"/>
          <p:nvPr/>
        </p:nvSpPr>
        <p:spPr>
          <a:xfrm>
            <a:off x="9131413" y="5064157"/>
            <a:ext cx="372223" cy="461665"/>
          </a:xfrm>
          <a:prstGeom prst="rect">
            <a:avLst/>
          </a:prstGeom>
          <a:noFill/>
        </p:spPr>
        <p:txBody>
          <a:bodyPr wrap="square" rtlCol="0">
            <a:spAutoFit/>
          </a:bodyPr>
          <a:lstStyle/>
          <a:p>
            <a:pPr algn="ctr"/>
            <a:r>
              <a:rPr lang="en-IN" sz="2400" dirty="0"/>
              <a:t>0</a:t>
            </a:r>
            <a:endParaRPr lang="en-US" sz="2400" dirty="0"/>
          </a:p>
        </p:txBody>
      </p:sp>
      <p:sp>
        <p:nvSpPr>
          <p:cNvPr id="31" name="TextBox 30">
            <a:extLst>
              <a:ext uri="{FF2B5EF4-FFF2-40B4-BE49-F238E27FC236}">
                <a16:creationId xmlns:a16="http://schemas.microsoft.com/office/drawing/2014/main" id="{C51F8685-9B14-40C8-9496-19DE99AEF5FE}"/>
              </a:ext>
            </a:extLst>
          </p:cNvPr>
          <p:cNvSpPr txBox="1"/>
          <p:nvPr/>
        </p:nvSpPr>
        <p:spPr>
          <a:xfrm>
            <a:off x="9024987" y="4076994"/>
            <a:ext cx="598010" cy="461665"/>
          </a:xfrm>
          <a:prstGeom prst="rect">
            <a:avLst/>
          </a:prstGeom>
          <a:noFill/>
        </p:spPr>
        <p:txBody>
          <a:bodyPr wrap="square" rtlCol="0">
            <a:spAutoFit/>
          </a:bodyPr>
          <a:lstStyle/>
          <a:p>
            <a:pPr algn="ctr"/>
            <a:r>
              <a:rPr lang="en-IN" sz="2400" dirty="0"/>
              <a:t>0.5</a:t>
            </a:r>
            <a:endParaRPr lang="en-US" sz="2400" dirty="0"/>
          </a:p>
        </p:txBody>
      </p:sp>
      <p:sp>
        <p:nvSpPr>
          <p:cNvPr id="32" name="TextBox 31">
            <a:extLst>
              <a:ext uri="{FF2B5EF4-FFF2-40B4-BE49-F238E27FC236}">
                <a16:creationId xmlns:a16="http://schemas.microsoft.com/office/drawing/2014/main" id="{A733CF45-C675-4E4D-9184-E8D386AE69CB}"/>
              </a:ext>
            </a:extLst>
          </p:cNvPr>
          <p:cNvSpPr txBox="1"/>
          <p:nvPr/>
        </p:nvSpPr>
        <p:spPr>
          <a:xfrm>
            <a:off x="8974473" y="3221140"/>
            <a:ext cx="372223" cy="461665"/>
          </a:xfrm>
          <a:prstGeom prst="rect">
            <a:avLst/>
          </a:prstGeom>
          <a:noFill/>
        </p:spPr>
        <p:txBody>
          <a:bodyPr wrap="square" rtlCol="0">
            <a:spAutoFit/>
          </a:bodyPr>
          <a:lstStyle/>
          <a:p>
            <a:pPr algn="ctr"/>
            <a:r>
              <a:rPr lang="en-IN" sz="2400" dirty="0"/>
              <a:t>1</a:t>
            </a:r>
            <a:endParaRPr lang="en-US" sz="2400" dirty="0"/>
          </a:p>
        </p:txBody>
      </p:sp>
      <p:cxnSp>
        <p:nvCxnSpPr>
          <p:cNvPr id="33" name="Straight Connector 32">
            <a:extLst>
              <a:ext uri="{FF2B5EF4-FFF2-40B4-BE49-F238E27FC236}">
                <a16:creationId xmlns:a16="http://schemas.microsoft.com/office/drawing/2014/main" id="{0E190DB4-2C15-453B-982E-26F4C70A8DCA}"/>
              </a:ext>
            </a:extLst>
          </p:cNvPr>
          <p:cNvCxnSpPr/>
          <p:nvPr/>
        </p:nvCxnSpPr>
        <p:spPr>
          <a:xfrm>
            <a:off x="6228469" y="3315743"/>
            <a:ext cx="5593038" cy="0"/>
          </a:xfrm>
          <a:prstGeom prst="line">
            <a:avLst/>
          </a:prstGeom>
          <a:ln w="3810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4" name="Freeform 7">
            <a:extLst>
              <a:ext uri="{FF2B5EF4-FFF2-40B4-BE49-F238E27FC236}">
                <a16:creationId xmlns:a16="http://schemas.microsoft.com/office/drawing/2014/main" id="{4085FDD7-21AC-4D97-8CD4-FBACBE421FD1}"/>
              </a:ext>
            </a:extLst>
          </p:cNvPr>
          <p:cNvSpPr/>
          <p:nvPr/>
        </p:nvSpPr>
        <p:spPr>
          <a:xfrm>
            <a:off x="6228469" y="3378778"/>
            <a:ext cx="5593038" cy="196725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9466A81-1F73-4130-84FD-58D1BCDCD1C0}"/>
                  </a:ext>
                </a:extLst>
              </p:cNvPr>
              <p:cNvSpPr txBox="1"/>
              <p:nvPr/>
            </p:nvSpPr>
            <p:spPr>
              <a:xfrm>
                <a:off x="8396623" y="3308224"/>
                <a:ext cx="577850" cy="430887"/>
              </a:xfrm>
              <a:prstGeom prst="rect">
                <a:avLst/>
              </a:prstGeom>
              <a:noFill/>
            </p:spPr>
            <p:txBody>
              <a:bodyPr wrap="none" lIns="0" tIns="0" rIns="0" bIns="0" rtlCol="0">
                <a:spAutoFit/>
              </a:bodyPr>
              <a:lstStyle/>
              <a:p>
                <a14:m>
                  <m:oMath xmlns:m="http://schemas.openxmlformats.org/officeDocument/2006/math">
                    <m:r>
                      <a:rPr lang="en-IN" sz="2800" i="1">
                        <a:latin typeface="Cambria Math" panose="02040503050406030204" pitchFamily="18" charset="0"/>
                      </a:rPr>
                      <m:t>𝜎</m:t>
                    </m:r>
                  </m:oMath>
                </a14:m>
                <a:r>
                  <a:rPr lang="en-IN" sz="2800" dirty="0"/>
                  <a:t>(</a:t>
                </a:r>
                <a:r>
                  <a:rPr lang="en-IN" sz="2800" i="1" dirty="0"/>
                  <a:t>z</a:t>
                </a:r>
                <a:r>
                  <a:rPr lang="en-IN" sz="2800" dirty="0"/>
                  <a:t>)</a:t>
                </a:r>
              </a:p>
            </p:txBody>
          </p:sp>
        </mc:Choice>
        <mc:Fallback xmlns="">
          <p:sp>
            <p:nvSpPr>
              <p:cNvPr id="8" name="TextBox 7">
                <a:extLst>
                  <a:ext uri="{FF2B5EF4-FFF2-40B4-BE49-F238E27FC236}">
                    <a16:creationId xmlns:a16="http://schemas.microsoft.com/office/drawing/2014/main" id="{09466A81-1F73-4130-84FD-58D1BCDCD1C0}"/>
                  </a:ext>
                </a:extLst>
              </p:cNvPr>
              <p:cNvSpPr txBox="1">
                <a:spLocks noRot="1" noChangeAspect="1" noMove="1" noResize="1" noEditPoints="1" noAdjustHandles="1" noChangeArrowheads="1" noChangeShapeType="1" noTextEdit="1"/>
              </p:cNvSpPr>
              <p:nvPr/>
            </p:nvSpPr>
            <p:spPr>
              <a:xfrm>
                <a:off x="8396623" y="3308224"/>
                <a:ext cx="577850" cy="430887"/>
              </a:xfrm>
              <a:prstGeom prst="rect">
                <a:avLst/>
              </a:prstGeom>
              <a:blipFill>
                <a:blip r:embed="rId8"/>
                <a:stretch>
                  <a:fillRect t="-24286" r="-37895" b="-51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6713A1-AB59-4439-9F36-443FF1EB935A}"/>
                  </a:ext>
                </a:extLst>
              </p:cNvPr>
              <p:cNvSpPr txBox="1"/>
              <p:nvPr/>
            </p:nvSpPr>
            <p:spPr>
              <a:xfrm>
                <a:off x="11494439" y="5346034"/>
                <a:ext cx="22281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2800" i="1" dirty="0"/>
                        <m:t>z</m:t>
                      </m:r>
                    </m:oMath>
                  </m:oMathPara>
                </a14:m>
                <a:endParaRPr lang="en-IN" sz="2800" dirty="0"/>
              </a:p>
            </p:txBody>
          </p:sp>
        </mc:Choice>
        <mc:Fallback xmlns="">
          <p:sp>
            <p:nvSpPr>
              <p:cNvPr id="10" name="TextBox 9">
                <a:extLst>
                  <a:ext uri="{FF2B5EF4-FFF2-40B4-BE49-F238E27FC236}">
                    <a16:creationId xmlns:a16="http://schemas.microsoft.com/office/drawing/2014/main" id="{626713A1-AB59-4439-9F36-443FF1EB935A}"/>
                  </a:ext>
                </a:extLst>
              </p:cNvPr>
              <p:cNvSpPr txBox="1">
                <a:spLocks noRot="1" noChangeAspect="1" noMove="1" noResize="1" noEditPoints="1" noAdjustHandles="1" noChangeArrowheads="1" noChangeShapeType="1" noTextEdit="1"/>
              </p:cNvSpPr>
              <p:nvPr/>
            </p:nvSpPr>
            <p:spPr>
              <a:xfrm>
                <a:off x="11494439" y="5346034"/>
                <a:ext cx="222817" cy="430887"/>
              </a:xfrm>
              <a:prstGeom prst="rect">
                <a:avLst/>
              </a:prstGeom>
              <a:blipFill>
                <a:blip r:embed="rId9"/>
                <a:stretch>
                  <a:fillRect/>
                </a:stretch>
              </a:blipFill>
            </p:spPr>
            <p:txBody>
              <a:bodyPr/>
              <a:lstStyle/>
              <a:p>
                <a:r>
                  <a:rPr lang="en-IN">
                    <a:noFill/>
                  </a:rPr>
                  <a:t> </a:t>
                </a:r>
              </a:p>
            </p:txBody>
          </p:sp>
        </mc:Fallback>
      </mc:AlternateContent>
      <p:sp>
        <p:nvSpPr>
          <p:cNvPr id="36" name="Speech Bubble: Rectangle 35">
            <a:extLst>
              <a:ext uri="{FF2B5EF4-FFF2-40B4-BE49-F238E27FC236}">
                <a16:creationId xmlns:a16="http://schemas.microsoft.com/office/drawing/2014/main" id="{3A78C9E7-06DA-41AC-AD8B-D55D1E444ECE}"/>
              </a:ext>
            </a:extLst>
          </p:cNvPr>
          <p:cNvSpPr/>
          <p:nvPr/>
        </p:nvSpPr>
        <p:spPr>
          <a:xfrm>
            <a:off x="1797619" y="5016206"/>
            <a:ext cx="1359215" cy="369332"/>
          </a:xfrm>
          <a:prstGeom prst="wedgeRectCallout">
            <a:avLst>
              <a:gd name="adj1" fmla="val -47161"/>
              <a:gd name="adj2" fmla="val 12665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 linear model</a:t>
            </a:r>
            <a:endParaRPr lang="en-IN" sz="1600" dirty="0">
              <a:solidFill>
                <a:srgbClr val="0000FF"/>
              </a:solidFill>
              <a:latin typeface="Abadi Extra Light" panose="020B0204020104020204" pitchFamily="34" charset="0"/>
            </a:endParaRPr>
          </a:p>
        </p:txBody>
      </p:sp>
      <p:sp>
        <p:nvSpPr>
          <p:cNvPr id="37" name="Speech Bubble: Rectangle 36">
            <a:extLst>
              <a:ext uri="{FF2B5EF4-FFF2-40B4-BE49-F238E27FC236}">
                <a16:creationId xmlns:a16="http://schemas.microsoft.com/office/drawing/2014/main" id="{46406803-9877-4A11-BE9F-36D3B72CD8B6}"/>
              </a:ext>
            </a:extLst>
          </p:cNvPr>
          <p:cNvSpPr/>
          <p:nvPr/>
        </p:nvSpPr>
        <p:spPr>
          <a:xfrm>
            <a:off x="5880166" y="443949"/>
            <a:ext cx="2481330" cy="641836"/>
          </a:xfrm>
          <a:prstGeom prst="wedgeRectCallout">
            <a:avLst>
              <a:gd name="adj1" fmla="val -65998"/>
              <a:gd name="adj2" fmla="val 6509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Multi-class extension known as </a:t>
            </a:r>
            <a:r>
              <a:rPr lang="en-IN" sz="1600" dirty="0">
                <a:solidFill>
                  <a:srgbClr val="0000FF"/>
                </a:solidFill>
                <a:latin typeface="Abadi Extra Light" panose="020B0204020104020204" pitchFamily="34" charset="0"/>
              </a:rPr>
              <a:t>“</a:t>
            </a:r>
            <a:r>
              <a:rPr lang="en-IN" sz="1600" dirty="0" err="1">
                <a:solidFill>
                  <a:srgbClr val="0000FF"/>
                </a:solidFill>
                <a:latin typeface="Abadi Extra Light" panose="020B0204020104020204" pitchFamily="34" charset="0"/>
              </a:rPr>
              <a:t>softmax</a:t>
            </a:r>
            <a:r>
              <a:rPr lang="en-IN" sz="1600" dirty="0">
                <a:solidFill>
                  <a:srgbClr val="0000FF"/>
                </a:solidFill>
                <a:latin typeface="Abadi Extra Light" panose="020B0204020104020204" pitchFamily="34" charset="0"/>
              </a:rPr>
              <a:t> regression”</a:t>
            </a:r>
          </a:p>
        </p:txBody>
      </p:sp>
      <p:sp>
        <p:nvSpPr>
          <p:cNvPr id="17" name="Speech Bubble: Rectangle 16">
            <a:extLst>
              <a:ext uri="{FF2B5EF4-FFF2-40B4-BE49-F238E27FC236}">
                <a16:creationId xmlns:a16="http://schemas.microsoft.com/office/drawing/2014/main" id="{5BC25806-30C3-4873-BD8D-9DA210C58B42}"/>
              </a:ext>
            </a:extLst>
          </p:cNvPr>
          <p:cNvSpPr/>
          <p:nvPr/>
        </p:nvSpPr>
        <p:spPr>
          <a:xfrm>
            <a:off x="8641600" y="95335"/>
            <a:ext cx="2481329" cy="509953"/>
          </a:xfrm>
          <a:prstGeom prst="wedgeRectCallout">
            <a:avLst>
              <a:gd name="adj1" fmla="val -60653"/>
              <a:gd name="adj2" fmla="val 4769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Both very widely used</a:t>
            </a:r>
            <a:endParaRPr lang="en-IN" sz="2000" dirty="0">
              <a:solidFill>
                <a:srgbClr val="0000FF"/>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016349118"/>
      </p:ext>
    </p:extLst>
  </p:cSld>
  <p:clrMapOvr>
    <a:masterClrMapping/>
  </p:clrMapOvr>
  <mc:AlternateContent xmlns:mc="http://schemas.openxmlformats.org/markup-compatibility/2006" xmlns:p14="http://schemas.microsoft.com/office/powerpoint/2010/main">
    <mc:Choice Requires="p14">
      <p:transition spd="slow" p14:dur="2000" advTm="212424"/>
    </mc:Choice>
    <mc:Fallback xmlns="">
      <p:transition spd="slow" advTm="2124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wipe(down)">
                                      <p:cBhvr>
                                        <p:cTn id="35" dur="500"/>
                                        <p:tgtEl>
                                          <p:spTgt spid="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wipe(down)">
                                      <p:cBhvr>
                                        <p:cTn id="40" dur="500"/>
                                        <p:tgtEl>
                                          <p:spTgt spid="4">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down)">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6">
                                            <p:txEl>
                                              <p:pRg st="0" end="0"/>
                                            </p:txEl>
                                          </p:spTgt>
                                        </p:tgtEl>
                                        <p:attrNameLst>
                                          <p:attrName>style.visibility</p:attrName>
                                        </p:attrNameLst>
                                      </p:cBhvr>
                                      <p:to>
                                        <p:strVal val="visible"/>
                                      </p:to>
                                    </p:set>
                                    <p:animEffect transition="in" filter="wipe(down)">
                                      <p:cBhvr>
                                        <p:cTn id="55" dur="500"/>
                                        <p:tgtEl>
                                          <p:spTgt spid="26">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500"/>
                                        <p:tgtEl>
                                          <p:spTgt spid="31"/>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left)">
                                      <p:cBhvr>
                                        <p:cTn id="69" dur="500"/>
                                        <p:tgtEl>
                                          <p:spTgt spid="32"/>
                                        </p:tgtEl>
                                      </p:cBhvr>
                                    </p:animEffect>
                                  </p:childTnLst>
                                </p:cTn>
                              </p:par>
                              <p:par>
                                <p:cTn id="70" presetID="22" presetClass="entr" presetSubtype="8"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wipe(left)">
                                      <p:cBhvr>
                                        <p:cTn id="78" dur="500"/>
                                        <p:tgtEl>
                                          <p:spTgt spid="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left)">
                                      <p:cBhvr>
                                        <p:cTn id="81" dur="500"/>
                                        <p:tgtEl>
                                          <p:spTgt spid="1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4">
                                            <p:txEl>
                                              <p:pRg st="9" end="9"/>
                                            </p:txEl>
                                          </p:spTgt>
                                        </p:tgtEl>
                                        <p:attrNameLst>
                                          <p:attrName>style.visibility</p:attrName>
                                        </p:attrNameLst>
                                      </p:cBhvr>
                                      <p:to>
                                        <p:strVal val="visible"/>
                                      </p:to>
                                    </p:set>
                                    <p:animEffect transition="in" filter="wipe(down)">
                                      <p:cBhvr>
                                        <p:cTn id="86" dur="500"/>
                                        <p:tgtEl>
                                          <p:spTgt spid="4">
                                            <p:txEl>
                                              <p:pRg st="9" end="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down)">
                                      <p:cBhvr>
                                        <p:cTn id="9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p:bldP spid="5" grpId="0"/>
      <p:bldP spid="30" grpId="0"/>
      <p:bldP spid="31" grpId="0"/>
      <p:bldP spid="32" grpId="0"/>
      <p:bldP spid="34" grpId="0" animBg="1"/>
      <p:bldP spid="8" grpId="0"/>
      <p:bldP spid="10" grpId="0"/>
      <p:bldP spid="36" grpId="0" animBg="1"/>
      <p:bldP spid="37"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LR: Decision Boundary</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At the decision boundary where both classes are equiprobable</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Very large positive </a:t>
                </a:r>
                <a14:m>
                  <m:oMath xmlns:m="http://schemas.openxmlformats.org/officeDocument/2006/math">
                    <m:sSup>
                      <m:sSupPr>
                        <m:ctrlPr>
                          <a:rPr lang="en-IN" i="1" smtClean="0">
                            <a:solidFill>
                              <a:schemeClr val="tx1"/>
                            </a:solidFill>
                            <a:latin typeface="Cambria Math" panose="02040503050406030204" pitchFamily="18" charset="0"/>
                          </a:rPr>
                        </m:ctrlPr>
                      </m:sSupPr>
                      <m:e>
                        <m:r>
                          <a:rPr lang="en-IN" b="1" i="1">
                            <a:solidFill>
                              <a:schemeClr val="tx1"/>
                            </a:solidFill>
                            <a:latin typeface="Cambria Math" panose="02040503050406030204" pitchFamily="18" charset="0"/>
                          </a:rPr>
                          <m:t>𝒘</m:t>
                        </m:r>
                      </m:e>
                      <m:sup>
                        <m:r>
                          <a:rPr lang="en-IN" i="1">
                            <a:solidFill>
                              <a:schemeClr val="tx1"/>
                            </a:solidFill>
                            <a:latin typeface="Cambria Math" panose="02040503050406030204" pitchFamily="18" charset="0"/>
                          </a:rPr>
                          <m:t>⊤</m:t>
                        </m:r>
                      </m:sup>
                    </m:sSup>
                    <m:r>
                      <a:rPr lang="en-IN" b="1" i="1">
                        <a:solidFill>
                          <a:schemeClr val="tx1"/>
                        </a:solidFill>
                        <a:latin typeface="Cambria Math" panose="02040503050406030204" pitchFamily="18" charset="0"/>
                      </a:rPr>
                      <m:t>𝒙</m:t>
                    </m:r>
                  </m:oMath>
                </a14:m>
                <a:r>
                  <a:rPr lang="en-GB" dirty="0">
                    <a:solidFill>
                      <a:schemeClr val="tx1"/>
                    </a:solidFill>
                    <a:latin typeface="Abadi Extra Light" panose="020B0204020104020204" pitchFamily="34" charset="0"/>
                  </a:rPr>
                  <a:t> </a:t>
                </a:r>
                <a:r>
                  <a:rPr lang="en-GB" dirty="0">
                    <a:latin typeface="Abadi Extra Light" panose="020B0204020104020204" pitchFamily="34" charset="0"/>
                  </a:rPr>
                  <a:t>means </a:t>
                </a:r>
                <a14:m>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𝑦</m:t>
                        </m:r>
                        <m:r>
                          <a:rPr lang="en-IN" i="1">
                            <a:latin typeface="Cambria Math" panose="02040503050406030204" pitchFamily="18" charset="0"/>
                          </a:rPr>
                          <m:t>=1</m:t>
                        </m:r>
                      </m:e>
                      <m:e>
                        <m:r>
                          <a:rPr lang="en-IN" b="1" i="1">
                            <a:latin typeface="Cambria Math" panose="02040503050406030204" pitchFamily="18" charset="0"/>
                          </a:rPr>
                          <m:t>𝒘</m:t>
                        </m:r>
                        <m:r>
                          <a:rPr lang="en-IN" i="1">
                            <a:latin typeface="Cambria Math" panose="02040503050406030204" pitchFamily="18" charset="0"/>
                          </a:rPr>
                          <m:t>,</m:t>
                        </m:r>
                        <m:r>
                          <a:rPr lang="en-IN" b="1" i="1">
                            <a:latin typeface="Cambria Math" panose="02040503050406030204" pitchFamily="18" charset="0"/>
                          </a:rPr>
                          <m:t>𝒙</m:t>
                        </m:r>
                      </m:e>
                    </m:d>
                  </m:oMath>
                </a14:m>
                <a:r>
                  <a:rPr lang="en-GB" dirty="0">
                    <a:latin typeface="Abadi Extra Light" panose="020B0204020104020204" pitchFamily="34" charset="0"/>
                  </a:rPr>
                  <a:t> close to 1</a:t>
                </a:r>
              </a:p>
              <a:p>
                <a:pPr>
                  <a:buFont typeface="Wingdings" panose="05000000000000000000" pitchFamily="2" charset="2"/>
                  <a:buChar char="§"/>
                </a:pPr>
                <a:r>
                  <a:rPr lang="en-GB" dirty="0">
                    <a:latin typeface="Abadi Extra Light" panose="020B0204020104020204" pitchFamily="34" charset="0"/>
                  </a:rPr>
                  <a:t>Very large negative </a:t>
                </a:r>
                <a14:m>
                  <m:oMath xmlns:m="http://schemas.openxmlformats.org/officeDocument/2006/math">
                    <m:sSup>
                      <m:sSupPr>
                        <m:ctrlPr>
                          <a:rPr lang="en-IN" i="1" smtClean="0">
                            <a:solidFill>
                              <a:schemeClr val="tx1"/>
                            </a:solidFill>
                            <a:latin typeface="Cambria Math" panose="02040503050406030204" pitchFamily="18" charset="0"/>
                          </a:rPr>
                        </m:ctrlPr>
                      </m:sSupPr>
                      <m:e>
                        <m:r>
                          <a:rPr lang="en-IN" b="1" i="1">
                            <a:solidFill>
                              <a:schemeClr val="tx1"/>
                            </a:solidFill>
                            <a:latin typeface="Cambria Math" panose="02040503050406030204" pitchFamily="18" charset="0"/>
                          </a:rPr>
                          <m:t>𝒘</m:t>
                        </m:r>
                      </m:e>
                      <m:sup>
                        <m:r>
                          <a:rPr lang="en-IN" i="1">
                            <a:solidFill>
                              <a:schemeClr val="tx1"/>
                            </a:solidFill>
                            <a:latin typeface="Cambria Math" panose="02040503050406030204" pitchFamily="18" charset="0"/>
                          </a:rPr>
                          <m:t>⊤</m:t>
                        </m:r>
                      </m:sup>
                    </m:sSup>
                    <m:r>
                      <a:rPr lang="en-IN" b="1" i="1">
                        <a:solidFill>
                          <a:schemeClr val="tx1"/>
                        </a:solidFill>
                        <a:latin typeface="Cambria Math" panose="02040503050406030204" pitchFamily="18" charset="0"/>
                      </a:rPr>
                      <m:t>𝒙</m:t>
                    </m:r>
                  </m:oMath>
                </a14:m>
                <a:r>
                  <a:rPr lang="en-GB" dirty="0">
                    <a:solidFill>
                      <a:schemeClr val="tx1"/>
                    </a:solidFill>
                    <a:latin typeface="Abadi Extra Light" panose="020B0204020104020204" pitchFamily="34" charset="0"/>
                  </a:rPr>
                  <a:t> </a:t>
                </a:r>
                <a:r>
                  <a:rPr lang="en-GB" dirty="0">
                    <a:latin typeface="Abadi Extra Light" panose="020B0204020104020204" pitchFamily="34" charset="0"/>
                  </a:rPr>
                  <a:t>means </a:t>
                </a:r>
                <a14:m>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𝑦</m:t>
                        </m:r>
                        <m:r>
                          <a:rPr lang="en-IN" i="1">
                            <a:latin typeface="Cambria Math" panose="02040503050406030204" pitchFamily="18" charset="0"/>
                          </a:rPr>
                          <m:t>=0</m:t>
                        </m:r>
                      </m:e>
                      <m:e>
                        <m:r>
                          <a:rPr lang="en-IN" b="1" i="1">
                            <a:latin typeface="Cambria Math" panose="02040503050406030204" pitchFamily="18" charset="0"/>
                          </a:rPr>
                          <m:t>𝒘</m:t>
                        </m:r>
                        <m:r>
                          <a:rPr lang="en-IN" i="1">
                            <a:latin typeface="Cambria Math" panose="02040503050406030204" pitchFamily="18" charset="0"/>
                          </a:rPr>
                          <m:t>,</m:t>
                        </m:r>
                        <m:r>
                          <a:rPr lang="en-IN" b="1" i="1">
                            <a:latin typeface="Cambria Math" panose="02040503050406030204" pitchFamily="18" charset="0"/>
                          </a:rPr>
                          <m:t>𝒙</m:t>
                        </m:r>
                      </m:e>
                    </m:d>
                  </m:oMath>
                </a14:m>
                <a:r>
                  <a:rPr lang="en-GB" dirty="0">
                    <a:latin typeface="Abadi Extra Light" panose="020B0204020104020204" pitchFamily="34" charset="0"/>
                  </a:rPr>
                  <a:t> close to 1</a:t>
                </a:r>
              </a:p>
              <a:p>
                <a:pPr>
                  <a:buFont typeface="Wingdings" panose="05000000000000000000" pitchFamily="2" charset="2"/>
                  <a:buChar char="§"/>
                </a:pPr>
                <a:r>
                  <a:rPr lang="en-GB" dirty="0">
                    <a:latin typeface="Abadi Extra Light" panose="020B0204020104020204" pitchFamily="34" charset="0"/>
                  </a:rPr>
                  <a:t>At decision boundary, </a:t>
                </a:r>
                <a14:m>
                  <m:oMath xmlns:m="http://schemas.openxmlformats.org/officeDocument/2006/math">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r>
                      <a:rPr lang="en-IN" b="1" i="1">
                        <a:latin typeface="Cambria Math" panose="02040503050406030204" pitchFamily="18" charset="0"/>
                      </a:rPr>
                      <m:t>𝒙</m:t>
                    </m:r>
                  </m:oMath>
                </a14:m>
                <a:r>
                  <a:rPr lang="en-GB" dirty="0">
                    <a:latin typeface="Abadi Extra Light" panose="020B0204020104020204" pitchFamily="34" charset="0"/>
                  </a:rPr>
                  <a:t> = 0 implies </a:t>
                </a:r>
                <a14:m>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𝑦</m:t>
                        </m:r>
                        <m:r>
                          <a:rPr lang="en-IN" i="1">
                            <a:latin typeface="Cambria Math" panose="02040503050406030204" pitchFamily="18" charset="0"/>
                          </a:rPr>
                          <m:t>=1</m:t>
                        </m:r>
                      </m:e>
                      <m:e>
                        <m:r>
                          <a:rPr lang="en-IN" b="1" i="1">
                            <a:latin typeface="Cambria Math" panose="02040503050406030204" pitchFamily="18" charset="0"/>
                          </a:rPr>
                          <m:t>𝒘</m:t>
                        </m:r>
                        <m:r>
                          <a:rPr lang="en-IN" i="1">
                            <a:latin typeface="Cambria Math" panose="02040503050406030204" pitchFamily="18" charset="0"/>
                          </a:rPr>
                          <m:t>,</m:t>
                        </m:r>
                        <m:r>
                          <a:rPr lang="en-IN" b="1" i="1">
                            <a:latin typeface="Cambria Math" panose="02040503050406030204" pitchFamily="18" charset="0"/>
                          </a:rPr>
                          <m:t>𝒙</m:t>
                        </m:r>
                      </m:e>
                    </m:d>
                  </m:oMath>
                </a14:m>
                <a:r>
                  <a:rPr lang="en-GB" dirty="0">
                    <a:latin typeface="Abadi Extra Light" panose="020B0204020104020204" pitchFamily="34" charset="0"/>
                  </a:rPr>
                  <a:t> = </a:t>
                </a:r>
                <a14:m>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𝑦</m:t>
                        </m:r>
                        <m:r>
                          <a:rPr lang="en-IN" i="1">
                            <a:latin typeface="Cambria Math" panose="02040503050406030204" pitchFamily="18" charset="0"/>
                          </a:rPr>
                          <m:t>=0</m:t>
                        </m:r>
                      </m:e>
                      <m:e>
                        <m:r>
                          <a:rPr lang="en-IN" b="1" i="1">
                            <a:latin typeface="Cambria Math" panose="02040503050406030204" pitchFamily="18" charset="0"/>
                          </a:rPr>
                          <m:t>𝒘</m:t>
                        </m:r>
                        <m:r>
                          <a:rPr lang="en-IN" i="1">
                            <a:latin typeface="Cambria Math" panose="02040503050406030204" pitchFamily="18" charset="0"/>
                          </a:rPr>
                          <m:t>,</m:t>
                        </m:r>
                        <m:r>
                          <a:rPr lang="en-IN" b="1" i="1">
                            <a:latin typeface="Cambria Math" panose="02040503050406030204" pitchFamily="18" charset="0"/>
                          </a:rPr>
                          <m:t>𝒙</m:t>
                        </m:r>
                      </m:e>
                    </m:d>
                  </m:oMath>
                </a14:m>
                <a:r>
                  <a:rPr lang="en-GB" dirty="0">
                    <a:latin typeface="Abadi Extra Light" panose="020B0204020104020204" pitchFamily="34" charset="0"/>
                  </a:rPr>
                  <a:t> = 0.5</a:t>
                </a: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CEF0F753-4B80-48CD-A6A2-7CED1A1D63BA}"/>
              </a:ext>
            </a:extLst>
          </p:cNvPr>
          <p:cNvPicPr>
            <a:picLocks noChangeAspect="1"/>
          </p:cNvPicPr>
          <p:nvPr/>
        </p:nvPicPr>
        <p:blipFill>
          <a:blip r:embed="rId4"/>
          <a:stretch>
            <a:fillRect/>
          </a:stretch>
        </p:blipFill>
        <p:spPr>
          <a:xfrm>
            <a:off x="1171298" y="1763659"/>
            <a:ext cx="5638800" cy="2686050"/>
          </a:xfrm>
          <a:prstGeom prst="rect">
            <a:avLst/>
          </a:prstGeom>
        </p:spPr>
      </p:pic>
      <p:pic>
        <p:nvPicPr>
          <p:cNvPr id="7" name="Picture 6">
            <a:extLst>
              <a:ext uri="{FF2B5EF4-FFF2-40B4-BE49-F238E27FC236}">
                <a16:creationId xmlns:a16="http://schemas.microsoft.com/office/drawing/2014/main" id="{D11F613B-A511-4FE6-8D44-FB61A0D0E9FE}"/>
              </a:ext>
            </a:extLst>
          </p:cNvPr>
          <p:cNvPicPr>
            <a:picLocks noChangeAspect="1"/>
          </p:cNvPicPr>
          <p:nvPr/>
        </p:nvPicPr>
        <p:blipFill>
          <a:blip r:embed="rId5"/>
          <a:stretch>
            <a:fillRect/>
          </a:stretch>
        </p:blipFill>
        <p:spPr>
          <a:xfrm>
            <a:off x="8083459" y="1883694"/>
            <a:ext cx="2695575" cy="2286000"/>
          </a:xfrm>
          <a:prstGeom prst="rect">
            <a:avLst/>
          </a:prstGeom>
        </p:spPr>
      </p:pic>
      <p:sp>
        <p:nvSpPr>
          <p:cNvPr id="25" name="Speech Bubble: Rectangle 24">
            <a:extLst>
              <a:ext uri="{FF2B5EF4-FFF2-40B4-BE49-F238E27FC236}">
                <a16:creationId xmlns:a16="http://schemas.microsoft.com/office/drawing/2014/main" id="{BFFF2F3A-E2DE-45C4-B287-4BD3B775DD95}"/>
              </a:ext>
            </a:extLst>
          </p:cNvPr>
          <p:cNvSpPr/>
          <p:nvPr/>
        </p:nvSpPr>
        <p:spPr>
          <a:xfrm>
            <a:off x="5345748" y="3858317"/>
            <a:ext cx="1808466" cy="369332"/>
          </a:xfrm>
          <a:prstGeom prst="wedgeRectCallout">
            <a:avLst>
              <a:gd name="adj1" fmla="val -70375"/>
              <a:gd name="adj2" fmla="val 4296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 linear hyperplane</a:t>
            </a:r>
            <a:endParaRPr lang="en-IN" sz="1600" dirty="0">
              <a:solidFill>
                <a:srgbClr val="0000FF"/>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449587213"/>
      </p:ext>
    </p:extLst>
  </p:cSld>
  <p:clrMapOvr>
    <a:masterClrMapping/>
  </p:clrMapOvr>
  <mc:AlternateContent xmlns:mc="http://schemas.openxmlformats.org/markup-compatibility/2006" xmlns:p14="http://schemas.microsoft.com/office/powerpoint/2010/main">
    <mc:Choice Requires="p14">
      <p:transition spd="slow" p14:dur="2000" advTm="119936"/>
    </mc:Choice>
    <mc:Fallback xmlns="">
      <p:transition spd="slow" advTm="1199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down)">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wipe(down)">
                                      <p:cBhvr>
                                        <p:cTn id="17" dur="500"/>
                                        <p:tgtEl>
                                          <p:spTgt spid="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wipe(down)">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wipe(down)">
                                      <p:cBhvr>
                                        <p:cTn id="27" dur="5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MLE for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Likelihood (PMF of each input’s label) is Bernoulli with prob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i="1">
                            <a:latin typeface="Cambria Math" panose="02040503050406030204" pitchFamily="18" charset="0"/>
                          </a:rPr>
                          <m:t>𝑛</m:t>
                        </m:r>
                      </m:sub>
                    </m:sSub>
                    <m:r>
                      <a:rPr lang="en-IN" b="0" i="1" smtClean="0">
                        <a:latin typeface="Cambria Math" panose="02040503050406030204" pitchFamily="18" charset="0"/>
                      </a:rPr>
                      <m:t>=</m:t>
                    </m:r>
                    <m:f>
                      <m:fPr>
                        <m:ctrlPr>
                          <a:rPr lang="en-IN" i="1">
                            <a:latin typeface="Cambria Math" panose="02040503050406030204" pitchFamily="18" charset="0"/>
                          </a:rPr>
                        </m:ctrlPr>
                      </m:fPr>
                      <m:num>
                        <m:r>
                          <m:rPr>
                            <m:sty m:val="p"/>
                          </m:rPr>
                          <a:rPr lang="en-IN" i="1">
                            <a:latin typeface="Cambria Math" panose="02040503050406030204" pitchFamily="18" charset="0"/>
                          </a:rPr>
                          <m:t>exp</m:t>
                        </m:r>
                        <m:r>
                          <a:rPr lang="en-IN" i="1">
                            <a:latin typeface="Cambria Math" panose="02040503050406030204" pitchFamily="18" charset="0"/>
                          </a:rPr>
                          <m:t>(</m:t>
                        </m:r>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0" i="1" smtClean="0">
                                <a:latin typeface="Cambria Math" panose="02040503050406030204" pitchFamily="18" charset="0"/>
                              </a:rPr>
                            </m:ctrlPr>
                          </m:sSubPr>
                          <m:e>
                            <m:r>
                              <a:rPr lang="en-IN" b="1" i="1">
                                <a:latin typeface="Cambria Math" panose="02040503050406030204" pitchFamily="18" charset="0"/>
                              </a:rPr>
                              <m:t>𝒙</m:t>
                            </m:r>
                          </m:e>
                          <m:sub>
                            <m:r>
                              <a:rPr lang="en-IN" b="0" i="1" smtClean="0">
                                <a:latin typeface="Cambria Math" panose="02040503050406030204" pitchFamily="18" charset="0"/>
                              </a:rPr>
                              <m:t>𝑛</m:t>
                            </m:r>
                          </m:sub>
                        </m:sSub>
                        <m:r>
                          <a:rPr lang="en-IN" i="1">
                            <a:latin typeface="Cambria Math" panose="02040503050406030204" pitchFamily="18" charset="0"/>
                          </a:rPr>
                          <m:t>)</m:t>
                        </m:r>
                      </m:num>
                      <m:den>
                        <m:r>
                          <a:rPr lang="en-IN" i="1">
                            <a:latin typeface="Cambria Math" panose="02040503050406030204" pitchFamily="18" charset="0"/>
                          </a:rPr>
                          <m:t>1+</m:t>
                        </m:r>
                        <m:r>
                          <m:rPr>
                            <m:sty m:val="p"/>
                          </m:rPr>
                          <a:rPr lang="en-IN" i="1">
                            <a:latin typeface="Cambria Math" panose="02040503050406030204" pitchFamily="18" charset="0"/>
                          </a:rPr>
                          <m:t>exp</m:t>
                        </m:r>
                        <m:r>
                          <a:rPr lang="en-IN" i="1">
                            <a:latin typeface="Cambria Math" panose="02040503050406030204" pitchFamily="18" charset="0"/>
                          </a:rPr>
                          <m:t>(</m:t>
                        </m:r>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smtClean="0">
                                <a:latin typeface="Cambria Math" panose="02040503050406030204" pitchFamily="18" charset="0"/>
                              </a:rPr>
                            </m:ctrlPr>
                          </m:sSubPr>
                          <m:e>
                            <m:r>
                              <a:rPr lang="en-IN" b="1" i="1">
                                <a:latin typeface="Cambria Math" panose="02040503050406030204" pitchFamily="18" charset="0"/>
                              </a:rPr>
                              <m:t>𝒙</m:t>
                            </m:r>
                          </m:e>
                          <m:sub>
                            <m:r>
                              <a:rPr lang="en-IN" b="1" i="1" smtClean="0">
                                <a:latin typeface="Cambria Math" panose="02040503050406030204" pitchFamily="18" charset="0"/>
                              </a:rPr>
                              <m:t>𝒏</m:t>
                            </m:r>
                          </m:sub>
                        </m:sSub>
                        <m:r>
                          <a:rPr lang="en-IN" i="1">
                            <a:latin typeface="Cambria Math" panose="02040503050406030204" pitchFamily="18" charset="0"/>
                          </a:rPr>
                          <m:t>)</m:t>
                        </m:r>
                      </m:den>
                    </m:f>
                  </m:oMath>
                </a14:m>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Overall likelihood, assuming </a:t>
                </a:r>
                <a:r>
                  <a:rPr lang="en-GB" dirty="0" err="1">
                    <a:latin typeface="Abadi Extra Light" panose="020B0204020104020204" pitchFamily="34" charset="0"/>
                  </a:rPr>
                  <a:t>i.i.d</a:t>
                </a:r>
                <a:r>
                  <a:rPr lang="en-GB" dirty="0">
                    <a:latin typeface="Abadi Extra Light" panose="020B0204020104020204" pitchFamily="34" charset="0"/>
                  </a:rPr>
                  <a:t>. observations</a:t>
                </a:r>
              </a:p>
              <a:p>
                <a:pPr marL="0" indent="0">
                  <a:buNone/>
                </a:pPr>
                <a:endParaRPr lang="en-IN"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The negative log-likelihood </a:t>
                </a:r>
                <a14:m>
                  <m:oMath xmlns:m="http://schemas.openxmlformats.org/officeDocument/2006/math">
                    <m:r>
                      <a:rPr lang="en-GB" sz="2600" i="1" dirty="0" smtClean="0">
                        <a:latin typeface="Cambria Math" panose="02040503050406030204" pitchFamily="18" charset="0"/>
                      </a:rPr>
                      <m:t>𝑁𝐿𝐿</m:t>
                    </m:r>
                    <m:d>
                      <m:dPr>
                        <m:ctrlPr>
                          <a:rPr lang="en-GB" sz="2600" i="1" dirty="0" smtClean="0">
                            <a:latin typeface="Cambria Math" panose="02040503050406030204" pitchFamily="18" charset="0"/>
                          </a:rPr>
                        </m:ctrlPr>
                      </m:dPr>
                      <m:e>
                        <m:r>
                          <a:rPr lang="en-GB" sz="2600" b="1" i="1" dirty="0" smtClean="0">
                            <a:latin typeface="Cambria Math" panose="02040503050406030204" pitchFamily="18" charset="0"/>
                          </a:rPr>
                          <m:t>𝒘</m:t>
                        </m:r>
                      </m:e>
                    </m:d>
                    <m:r>
                      <a:rPr lang="en-GB" sz="2600" i="1" dirty="0" smtClean="0">
                        <a:latin typeface="Cambria Math" panose="02040503050406030204" pitchFamily="18" charset="0"/>
                      </a:rPr>
                      <m:t>=</m:t>
                    </m:r>
                    <m:r>
                      <a:rPr lang="en-IN" sz="2600" b="0" i="1" dirty="0" smtClean="0">
                        <a:latin typeface="Cambria Math" panose="02040503050406030204" pitchFamily="18" charset="0"/>
                      </a:rPr>
                      <m:t>−</m:t>
                    </m:r>
                    <m:r>
                      <m:rPr>
                        <m:sty m:val="p"/>
                      </m:rPr>
                      <a:rPr lang="en-IN" sz="2600" b="0" i="1" dirty="0" smtClean="0">
                        <a:latin typeface="Cambria Math" panose="02040503050406030204" pitchFamily="18" charset="0"/>
                      </a:rPr>
                      <m:t>log</m:t>
                    </m:r>
                    <m:r>
                      <a:rPr lang="en-IN" sz="2600" b="0" i="1" dirty="0" smtClean="0">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𝒚</m:t>
                        </m:r>
                      </m:e>
                      <m:e>
                        <m:r>
                          <a:rPr lang="en-IN" sz="2400" b="1" i="1">
                            <a:latin typeface="Cambria Math" panose="02040503050406030204" pitchFamily="18" charset="0"/>
                          </a:rPr>
                          <m:t>𝒘</m:t>
                        </m:r>
                        <m:r>
                          <a:rPr lang="en-IN" sz="2400" i="1">
                            <a:latin typeface="Cambria Math" panose="02040503050406030204" pitchFamily="18" charset="0"/>
                          </a:rPr>
                          <m:t>,</m:t>
                        </m:r>
                        <m:r>
                          <a:rPr lang="en-IN" sz="2400" b="1" i="1">
                            <a:latin typeface="Cambria Math" panose="02040503050406030204" pitchFamily="18" charset="0"/>
                          </a:rPr>
                          <m:t>𝑿</m:t>
                        </m:r>
                      </m:e>
                    </m:d>
                  </m:oMath>
                </a14:m>
                <a:r>
                  <a:rPr lang="en-GB" sz="2600" dirty="0">
                    <a:latin typeface="Abadi Extra Light" panose="020B0204020104020204" pitchFamily="34" charset="0"/>
                  </a:rPr>
                  <a:t> simplifies to</a:t>
                </a: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Plugging in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𝜇</m:t>
                        </m:r>
                      </m:e>
                      <m:sub>
                        <m:r>
                          <a:rPr lang="en-IN" sz="2400" i="1">
                            <a:latin typeface="Cambria Math" panose="02040503050406030204" pitchFamily="18" charset="0"/>
                          </a:rPr>
                          <m:t>𝑛</m:t>
                        </m:r>
                      </m:sub>
                    </m:sSub>
                    <m:r>
                      <a:rPr lang="en-IN" sz="2400" i="1">
                        <a:latin typeface="Cambria Math" panose="02040503050406030204" pitchFamily="18" charset="0"/>
                      </a:rPr>
                      <m:t>=</m:t>
                    </m:r>
                    <m:f>
                      <m:fPr>
                        <m:ctrlPr>
                          <a:rPr lang="en-IN" sz="2400" i="1">
                            <a:latin typeface="Cambria Math" panose="02040503050406030204" pitchFamily="18" charset="0"/>
                          </a:rPr>
                        </m:ctrlPr>
                      </m:fPr>
                      <m:num>
                        <m:r>
                          <m:rPr>
                            <m:sty m:val="p"/>
                          </m:rPr>
                          <a:rPr lang="en-IN" sz="2400" i="1">
                            <a:latin typeface="Cambria Math" panose="02040503050406030204" pitchFamily="18" charset="0"/>
                          </a:rPr>
                          <m:t>exp</m:t>
                        </m:r>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sSub>
                          <m:sSubPr>
                            <m:ctrlPr>
                              <a:rPr lang="en-IN" sz="2400" b="1" i="1" smtClean="0">
                                <a:latin typeface="Cambria Math" panose="02040503050406030204" pitchFamily="18" charset="0"/>
                              </a:rPr>
                            </m:ctrlPr>
                          </m:sSubPr>
                          <m:e>
                            <m:r>
                              <a:rPr lang="en-IN" sz="2400" b="1" i="1">
                                <a:latin typeface="Cambria Math" panose="02040503050406030204" pitchFamily="18" charset="0"/>
                              </a:rPr>
                              <m:t>𝒙</m:t>
                            </m:r>
                          </m:e>
                          <m:sub>
                            <m:r>
                              <a:rPr lang="en-IN" sz="2400" b="0" i="1" smtClean="0">
                                <a:latin typeface="Cambria Math" panose="02040503050406030204" pitchFamily="18" charset="0"/>
                              </a:rPr>
                              <m:t>𝑛</m:t>
                            </m:r>
                          </m:sub>
                        </m:sSub>
                        <m:r>
                          <a:rPr lang="en-IN" sz="2400" i="1">
                            <a:latin typeface="Cambria Math" panose="02040503050406030204" pitchFamily="18" charset="0"/>
                          </a:rPr>
                          <m:t>)</m:t>
                        </m:r>
                      </m:num>
                      <m:den>
                        <m:r>
                          <a:rPr lang="en-IN" sz="2400" i="1">
                            <a:latin typeface="Cambria Math" panose="02040503050406030204" pitchFamily="18" charset="0"/>
                          </a:rPr>
                          <m:t>1+</m:t>
                        </m:r>
                        <m:r>
                          <m:rPr>
                            <m:sty m:val="p"/>
                          </m:rPr>
                          <a:rPr lang="en-IN" sz="2400" i="1">
                            <a:latin typeface="Cambria Math" panose="02040503050406030204" pitchFamily="18" charset="0"/>
                          </a:rPr>
                          <m:t>exp</m:t>
                        </m:r>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sSub>
                          <m:sSubPr>
                            <m:ctrlPr>
                              <a:rPr lang="en-IN" sz="2400" b="0" i="1" smtClean="0">
                                <a:latin typeface="Cambria Math" panose="02040503050406030204" pitchFamily="18" charset="0"/>
                              </a:rPr>
                            </m:ctrlPr>
                          </m:sSubPr>
                          <m:e>
                            <m:r>
                              <a:rPr lang="en-IN" sz="2400" b="1" i="1">
                                <a:latin typeface="Cambria Math" panose="02040503050406030204" pitchFamily="18" charset="0"/>
                              </a:rPr>
                              <m:t>𝒙</m:t>
                            </m:r>
                          </m:e>
                          <m:sub>
                            <m:r>
                              <a:rPr lang="en-IN" sz="2400" b="0" i="1" smtClean="0">
                                <a:latin typeface="Cambria Math" panose="02040503050406030204" pitchFamily="18" charset="0"/>
                              </a:rPr>
                              <m:t>𝑛</m:t>
                            </m:r>
                          </m:sub>
                        </m:sSub>
                        <m:r>
                          <a:rPr lang="en-IN" sz="2400" i="1">
                            <a:latin typeface="Cambria Math" panose="02040503050406030204" pitchFamily="18" charset="0"/>
                          </a:rPr>
                          <m:t>)</m:t>
                        </m:r>
                      </m:den>
                    </m:f>
                  </m:oMath>
                </a14:m>
                <a:r>
                  <a:rPr lang="en-GB" sz="2600" dirty="0">
                    <a:latin typeface="Abadi Extra Light" panose="020B0204020104020204" pitchFamily="34" charset="0"/>
                  </a:rPr>
                  <a:t> and simplifying</a:t>
                </a: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a:stretch>
                  <a:fillRect l="-93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F1BCAD-C0E9-41D2-92A2-D1326C4B3574}"/>
                  </a:ext>
                </a:extLst>
              </p:cNvPr>
              <p:cNvSpPr txBox="1"/>
              <p:nvPr/>
            </p:nvSpPr>
            <p:spPr>
              <a:xfrm>
                <a:off x="3310290" y="1803970"/>
                <a:ext cx="5316071" cy="332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𝑝</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𝑛</m:t>
                              </m:r>
                            </m:sub>
                          </m:sSub>
                        </m:e>
                        <m:e>
                          <m:r>
                            <a:rPr lang="en-IN" sz="2000" b="1" i="1" smtClean="0">
                              <a:latin typeface="Cambria Math" panose="02040503050406030204" pitchFamily="18" charset="0"/>
                            </a:rPr>
                            <m:t>𝒘</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𝒙</m:t>
                              </m:r>
                            </m:e>
                            <m:sub>
                              <m:r>
                                <a:rPr lang="en-IN" sz="2000" b="0" i="1" smtClean="0">
                                  <a:latin typeface="Cambria Math" panose="02040503050406030204" pitchFamily="18" charset="0"/>
                                </a:rPr>
                                <m:t>𝑛</m:t>
                              </m:r>
                            </m:sub>
                          </m:sSub>
                        </m:e>
                      </m:d>
                      <m:r>
                        <a:rPr lang="en-IN" sz="2000" b="0" i="1" smtClean="0">
                          <a:latin typeface="Cambria Math" panose="02040503050406030204" pitchFamily="18" charset="0"/>
                        </a:rPr>
                        <m:t>=</m:t>
                      </m:r>
                      <m:r>
                        <m:rPr>
                          <m:sty m:val="p"/>
                        </m:rPr>
                        <a:rPr lang="en-IN" sz="2000" b="0" i="0" smtClean="0">
                          <a:latin typeface="Cambria Math" panose="02040503050406030204" pitchFamily="18" charset="0"/>
                        </a:rPr>
                        <m:t>Bernoulli</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𝑛</m:t>
                              </m:r>
                            </m:sub>
                          </m:sSub>
                        </m:e>
                      </m:d>
                      <m:r>
                        <a:rPr lang="en-IN" sz="2000" b="0" i="1" smtClean="0">
                          <a:latin typeface="Cambria Math" panose="02040503050406030204" pitchFamily="18" charset="0"/>
                        </a:rPr>
                        <m:t>=</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𝜇</m:t>
                          </m:r>
                        </m:e>
                        <m:sub>
                          <m:r>
                            <a:rPr lang="en-IN" sz="2000" b="0" i="1" smtClean="0">
                              <a:latin typeface="Cambria Math" panose="02040503050406030204" pitchFamily="18" charset="0"/>
                            </a:rPr>
                            <m:t>𝑛</m:t>
                          </m:r>
                        </m:sub>
                        <m:sup>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𝑛</m:t>
                              </m:r>
                            </m:sub>
                          </m:sSub>
                        </m:sup>
                      </m:sSubSup>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(1−</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𝑛</m:t>
                              </m:r>
                            </m:sub>
                          </m:sSub>
                          <m:r>
                            <a:rPr lang="en-IN" sz="2000" b="0" i="1" smtClean="0">
                              <a:latin typeface="Cambria Math" panose="02040503050406030204" pitchFamily="18" charset="0"/>
                            </a:rPr>
                            <m:t>)</m:t>
                          </m:r>
                        </m:e>
                        <m:sup>
                          <m:r>
                            <a:rPr lang="en-IN" sz="2000" b="0" i="1" smtClean="0">
                              <a:latin typeface="Cambria Math" panose="02040503050406030204" pitchFamily="18" charset="0"/>
                            </a:rPr>
                            <m:t>1−</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𝑛</m:t>
                              </m:r>
                            </m:sub>
                          </m:sSub>
                        </m:sup>
                      </m:sSup>
                    </m:oMath>
                  </m:oMathPara>
                </a14:m>
                <a:endParaRPr lang="en-IN" sz="2000" dirty="0"/>
              </a:p>
            </p:txBody>
          </p:sp>
        </mc:Choice>
        <mc:Fallback xmlns="">
          <p:sp>
            <p:nvSpPr>
              <p:cNvPr id="5" name="TextBox 4">
                <a:extLst>
                  <a:ext uri="{FF2B5EF4-FFF2-40B4-BE49-F238E27FC236}">
                    <a16:creationId xmlns:a16="http://schemas.microsoft.com/office/drawing/2014/main" id="{14F1BCAD-C0E9-41D2-92A2-D1326C4B3574}"/>
                  </a:ext>
                </a:extLst>
              </p:cNvPr>
              <p:cNvSpPr txBox="1">
                <a:spLocks noRot="1" noChangeAspect="1" noMove="1" noResize="1" noEditPoints="1" noAdjustHandles="1" noChangeArrowheads="1" noChangeShapeType="1" noTextEdit="1"/>
              </p:cNvSpPr>
              <p:nvPr/>
            </p:nvSpPr>
            <p:spPr>
              <a:xfrm>
                <a:off x="3310290" y="1803970"/>
                <a:ext cx="5316071" cy="332655"/>
              </a:xfrm>
              <a:prstGeom prst="rect">
                <a:avLst/>
              </a:prstGeom>
              <a:blipFill>
                <a:blip r:embed="rId5"/>
                <a:stretch>
                  <a:fillRect l="-688" b="-3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194072-F2C5-4B8C-B589-12336C32930D}"/>
                  </a:ext>
                </a:extLst>
              </p:cNvPr>
              <p:cNvSpPr txBox="1"/>
              <p:nvPr/>
            </p:nvSpPr>
            <p:spPr>
              <a:xfrm>
                <a:off x="2687930" y="2705175"/>
                <a:ext cx="6436762" cy="629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𝑝</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𝒚</m:t>
                          </m:r>
                        </m:e>
                        <m:e>
                          <m:r>
                            <a:rPr lang="en-IN" sz="2000" b="1" i="1" smtClean="0">
                              <a:latin typeface="Cambria Math" panose="02040503050406030204" pitchFamily="18" charset="0"/>
                            </a:rPr>
                            <m:t>𝒘</m:t>
                          </m:r>
                          <m:r>
                            <a:rPr lang="en-IN" sz="2000" b="0" i="1" smtClean="0">
                              <a:latin typeface="Cambria Math" panose="02040503050406030204" pitchFamily="18" charset="0"/>
                            </a:rPr>
                            <m:t>,</m:t>
                          </m:r>
                          <m:r>
                            <a:rPr lang="en-IN" sz="2000" b="1" i="1" smtClean="0">
                              <a:latin typeface="Cambria Math" panose="02040503050406030204" pitchFamily="18" charset="0"/>
                            </a:rPr>
                            <m:t>𝑿</m:t>
                          </m:r>
                        </m:e>
                      </m:d>
                      <m:r>
                        <a:rPr lang="en-IN" sz="2000" b="0" i="1" smtClean="0">
                          <a:latin typeface="Cambria Math" panose="02040503050406030204" pitchFamily="18" charset="0"/>
                        </a:rPr>
                        <m:t>=</m:t>
                      </m:r>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𝑛</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e>
                            <m:e>
                              <m:r>
                                <a:rPr lang="en-IN" sz="2000" b="1" i="1">
                                  <a:latin typeface="Cambria Math" panose="02040503050406030204" pitchFamily="18" charset="0"/>
                                </a:rPr>
                                <m:t>𝒘</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𝑛</m:t>
                                  </m:r>
                                </m:sub>
                              </m:sSub>
                            </m:e>
                          </m:d>
                          <m:r>
                            <a:rPr lang="en-IN" sz="2000" b="0" i="1" smtClean="0">
                              <a:latin typeface="Cambria Math" panose="02040503050406030204" pitchFamily="18" charset="0"/>
                            </a:rPr>
                            <m:t>=</m:t>
                          </m:r>
                          <m:nary>
                            <m:naryPr>
                              <m:chr m:val="∏"/>
                              <m:limLoc m:val="subSup"/>
                              <m:ctrlPr>
                                <a:rPr lang="en-IN" sz="2000" i="1">
                                  <a:latin typeface="Cambria Math" panose="02040503050406030204" pitchFamily="18" charset="0"/>
                                </a:rPr>
                              </m:ctrlPr>
                            </m:naryPr>
                            <m:sub>
                              <m:r>
                                <m:rPr>
                                  <m:brk m:alnAt="25"/>
                                </m:rPr>
                                <a:rPr lang="en-IN" sz="2000" i="1">
                                  <a:latin typeface="Cambria Math" panose="02040503050406030204" pitchFamily="18" charset="0"/>
                                </a:rPr>
                                <m:t>𝑛</m:t>
                              </m:r>
                              <m:r>
                                <a:rPr lang="en-IN" sz="2000" i="1">
                                  <a:latin typeface="Cambria Math" panose="02040503050406030204" pitchFamily="18" charset="0"/>
                                </a:rPr>
                                <m:t>=1</m:t>
                              </m:r>
                            </m:sub>
                            <m:sup>
                              <m:r>
                                <a:rPr lang="en-IN" sz="2000" i="1">
                                  <a:latin typeface="Cambria Math" panose="02040503050406030204" pitchFamily="18" charset="0"/>
                                </a:rPr>
                                <m:t>𝑁</m:t>
                              </m:r>
                            </m:sup>
                            <m:e>
                              <m:sSubSup>
                                <m:sSubSupPr>
                                  <m:ctrlPr>
                                    <a:rPr lang="en-IN" sz="2000" i="1">
                                      <a:latin typeface="Cambria Math" panose="02040503050406030204" pitchFamily="18" charset="0"/>
                                    </a:rPr>
                                  </m:ctrlPr>
                                </m:sSubSupPr>
                                <m:e>
                                  <m:r>
                                    <a:rPr lang="en-IN" sz="2000" i="1">
                                      <a:latin typeface="Cambria Math" panose="02040503050406030204" pitchFamily="18" charset="0"/>
                                    </a:rPr>
                                    <m:t>𝜇</m:t>
                                  </m:r>
                                </m:e>
                                <m:sub>
                                  <m:r>
                                    <a:rPr lang="en-IN" sz="2000" i="1">
                                      <a:latin typeface="Cambria Math" panose="02040503050406030204" pitchFamily="18" charset="0"/>
                                    </a:rPr>
                                    <m:t>𝑛</m:t>
                                  </m:r>
                                </m:sub>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bSup>
                              <m:sSup>
                                <m:sSupPr>
                                  <m:ctrlPr>
                                    <a:rPr lang="en-IN" sz="2000" i="1">
                                      <a:latin typeface="Cambria Math" panose="02040503050406030204" pitchFamily="18" charset="0"/>
                                    </a:rPr>
                                  </m:ctrlPr>
                                </m:sSupPr>
                                <m:e>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𝜇</m:t>
                                      </m:r>
                                    </m:e>
                                    <m:sub>
                                      <m:r>
                                        <a:rPr lang="en-IN" sz="2000" i="1">
                                          <a:latin typeface="Cambria Math" panose="02040503050406030204" pitchFamily="18" charset="0"/>
                                        </a:rPr>
                                        <m:t>𝑛</m:t>
                                      </m:r>
                                    </m:sub>
                                  </m:sSub>
                                  <m:r>
                                    <a:rPr lang="en-IN" sz="2000" i="1">
                                      <a:latin typeface="Cambria Math" panose="02040503050406030204" pitchFamily="18" charset="0"/>
                                    </a:rPr>
                                    <m:t>)</m:t>
                                  </m:r>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e>
                          </m:nary>
                        </m:e>
                      </m:nary>
                    </m:oMath>
                  </m:oMathPara>
                </a14:m>
                <a:endParaRPr lang="en-IN" sz="2000" dirty="0"/>
              </a:p>
            </p:txBody>
          </p:sp>
        </mc:Choice>
        <mc:Fallback xmlns="">
          <p:sp>
            <p:nvSpPr>
              <p:cNvPr id="6" name="TextBox 5">
                <a:extLst>
                  <a:ext uri="{FF2B5EF4-FFF2-40B4-BE49-F238E27FC236}">
                    <a16:creationId xmlns:a16="http://schemas.microsoft.com/office/drawing/2014/main" id="{B1194072-F2C5-4B8C-B589-12336C32930D}"/>
                  </a:ext>
                </a:extLst>
              </p:cNvPr>
              <p:cNvSpPr txBox="1">
                <a:spLocks noRot="1" noChangeAspect="1" noMove="1" noResize="1" noEditPoints="1" noAdjustHandles="1" noChangeArrowheads="1" noChangeShapeType="1" noTextEdit="1"/>
              </p:cNvSpPr>
              <p:nvPr/>
            </p:nvSpPr>
            <p:spPr>
              <a:xfrm>
                <a:off x="2687930" y="2705175"/>
                <a:ext cx="6436762" cy="62991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BFB037-3C32-43C7-92E8-EDD6DD077BB8}"/>
                  </a:ext>
                </a:extLst>
              </p:cNvPr>
              <p:cNvSpPr txBox="1"/>
              <p:nvPr/>
            </p:nvSpPr>
            <p:spPr>
              <a:xfrm>
                <a:off x="2465074" y="4208813"/>
                <a:ext cx="5884047" cy="629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𝑛</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r>
                            <a:rPr lang="en-IN" sz="2000" b="0" i="1" smtClean="0">
                              <a:latin typeface="Cambria Math" panose="02040503050406030204" pitchFamily="18" charset="0"/>
                            </a:rPr>
                            <m:t>−</m:t>
                          </m:r>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𝑛</m:t>
                                  </m:r>
                                </m:sub>
                              </m:sSub>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𝑛</m:t>
                                  </m:r>
                                </m:sub>
                              </m:sSub>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1−</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𝑛</m:t>
                                      </m:r>
                                    </m:sub>
                                  </m:sSub>
                                </m:e>
                              </m:d>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 (1−</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𝑛</m:t>
                                  </m:r>
                                </m:sub>
                              </m:sSub>
                              <m:r>
                                <a:rPr lang="en-IN" sz="2000" b="0" i="1" smtClean="0">
                                  <a:latin typeface="Cambria Math" panose="02040503050406030204" pitchFamily="18" charset="0"/>
                                </a:rPr>
                                <m:t>)</m:t>
                              </m:r>
                            </m:e>
                          </m:d>
                        </m:e>
                      </m:nary>
                      <m:r>
                        <a:rPr lang="en-IN" sz="2000" b="0" i="1" smtClean="0">
                          <a:latin typeface="Cambria Math" panose="02040503050406030204" pitchFamily="18" charset="0"/>
                        </a:rPr>
                        <m:t> </m:t>
                      </m:r>
                    </m:oMath>
                  </m:oMathPara>
                </a14:m>
                <a:endParaRPr lang="en-IN" sz="2000" dirty="0"/>
              </a:p>
            </p:txBody>
          </p:sp>
        </mc:Choice>
        <mc:Fallback xmlns="">
          <p:sp>
            <p:nvSpPr>
              <p:cNvPr id="3" name="TextBox 2">
                <a:extLst>
                  <a:ext uri="{FF2B5EF4-FFF2-40B4-BE49-F238E27FC236}">
                    <a16:creationId xmlns:a16="http://schemas.microsoft.com/office/drawing/2014/main" id="{AABFB037-3C32-43C7-92E8-EDD6DD077BB8}"/>
                  </a:ext>
                </a:extLst>
              </p:cNvPr>
              <p:cNvSpPr txBox="1">
                <a:spLocks noRot="1" noChangeAspect="1" noMove="1" noResize="1" noEditPoints="1" noAdjustHandles="1" noChangeArrowheads="1" noChangeShapeType="1" noTextEdit="1"/>
              </p:cNvSpPr>
              <p:nvPr/>
            </p:nvSpPr>
            <p:spPr>
              <a:xfrm>
                <a:off x="2465074" y="4208813"/>
                <a:ext cx="5884047" cy="629916"/>
              </a:xfrm>
              <a:prstGeom prst="rect">
                <a:avLst/>
              </a:prstGeom>
              <a:blipFill>
                <a:blip r:embed="rId7"/>
                <a:stretch>
                  <a:fillRect/>
                </a:stretch>
              </a:blipFill>
            </p:spPr>
            <p:txBody>
              <a:bodyPr/>
              <a:lstStyle/>
              <a:p>
                <a:r>
                  <a:rPr lang="en-IN">
                    <a:noFill/>
                  </a:rPr>
                  <a:t> </a:t>
                </a:r>
              </a:p>
            </p:txBody>
          </p:sp>
        </mc:Fallback>
      </mc:AlternateContent>
      <p:sp>
        <p:nvSpPr>
          <p:cNvPr id="8" name="Speech Bubble: Rectangle 7">
            <a:extLst>
              <a:ext uri="{FF2B5EF4-FFF2-40B4-BE49-F238E27FC236}">
                <a16:creationId xmlns:a16="http://schemas.microsoft.com/office/drawing/2014/main" id="{B07BEB31-028E-480A-A6F8-053C573CAEB7}"/>
              </a:ext>
            </a:extLst>
          </p:cNvPr>
          <p:cNvSpPr/>
          <p:nvPr/>
        </p:nvSpPr>
        <p:spPr>
          <a:xfrm>
            <a:off x="771679" y="4339104"/>
            <a:ext cx="1312875" cy="369332"/>
          </a:xfrm>
          <a:prstGeom prst="wedgeRectCallout">
            <a:avLst>
              <a:gd name="adj1" fmla="val 77619"/>
              <a:gd name="adj2" fmla="val -392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Loss function</a:t>
            </a:r>
            <a:endParaRPr lang="en-IN" sz="1600" dirty="0">
              <a:solidFill>
                <a:srgbClr val="0000FF"/>
              </a:solidFill>
              <a:latin typeface="Abadi Extra Light" panose="020B0204020104020204" pitchFamily="34" charset="0"/>
            </a:endParaRPr>
          </a:p>
        </p:txBody>
      </p:sp>
      <p:sp>
        <p:nvSpPr>
          <p:cNvPr id="7" name="Oval 6">
            <a:extLst>
              <a:ext uri="{FF2B5EF4-FFF2-40B4-BE49-F238E27FC236}">
                <a16:creationId xmlns:a16="http://schemas.microsoft.com/office/drawing/2014/main" id="{2063D8B0-A37E-45F1-A263-3F77C6A3DE3F}"/>
              </a:ext>
            </a:extLst>
          </p:cNvPr>
          <p:cNvSpPr/>
          <p:nvPr/>
        </p:nvSpPr>
        <p:spPr>
          <a:xfrm>
            <a:off x="4222582" y="4109975"/>
            <a:ext cx="4403779" cy="827591"/>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peech Bubble: Rectangle 9">
            <a:extLst>
              <a:ext uri="{FF2B5EF4-FFF2-40B4-BE49-F238E27FC236}">
                <a16:creationId xmlns:a16="http://schemas.microsoft.com/office/drawing/2014/main" id="{358FCE62-48F9-48D5-8999-BB064F9D27AB}"/>
              </a:ext>
            </a:extLst>
          </p:cNvPr>
          <p:cNvSpPr/>
          <p:nvPr/>
        </p:nvSpPr>
        <p:spPr>
          <a:xfrm>
            <a:off x="9343813" y="3353963"/>
            <a:ext cx="2662049" cy="555589"/>
          </a:xfrm>
          <a:prstGeom prst="wedgeRectCallout">
            <a:avLst>
              <a:gd name="adj1" fmla="val -79759"/>
              <a:gd name="adj2" fmla="val 10926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“cross-entropy” loss (a popular loss function for classification)</a:t>
            </a:r>
            <a:endParaRPr lang="en-IN" sz="1600" dirty="0">
              <a:solidFill>
                <a:srgbClr val="0000FF"/>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AF02E311-48D6-4C2D-927F-F54E07226424}"/>
                  </a:ext>
                </a:extLst>
              </p:cNvPr>
              <p:cNvSpPr/>
              <p:nvPr/>
            </p:nvSpPr>
            <p:spPr>
              <a:xfrm>
                <a:off x="8802111" y="4465551"/>
                <a:ext cx="3028000" cy="555589"/>
              </a:xfrm>
              <a:prstGeom prst="wedgeRectCallout">
                <a:avLst>
                  <a:gd name="adj1" fmla="val -54249"/>
                  <a:gd name="adj2" fmla="val -354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Very large loss if </a:t>
                </a:r>
                <a14:m>
                  <m:oMath xmlns:m="http://schemas.openxmlformats.org/officeDocument/2006/math">
                    <m:sSub>
                      <m:sSubPr>
                        <m:ctrlPr>
                          <a:rPr lang="en-IN" sz="1600" i="1" dirty="0" smtClean="0">
                            <a:solidFill>
                              <a:schemeClr val="tx1"/>
                            </a:solidFill>
                            <a:latin typeface="Cambria Math" panose="02040503050406030204" pitchFamily="18" charset="0"/>
                          </a:rPr>
                        </m:ctrlPr>
                      </m:sSubPr>
                      <m:e>
                        <m:r>
                          <a:rPr lang="en-IN" sz="1600" i="1" dirty="0" smtClean="0">
                            <a:solidFill>
                              <a:schemeClr val="tx1"/>
                            </a:solidFill>
                            <a:latin typeface="Cambria Math" panose="02040503050406030204" pitchFamily="18" charset="0"/>
                          </a:rPr>
                          <m:t>𝑦</m:t>
                        </m:r>
                      </m:e>
                      <m:sub>
                        <m:r>
                          <a:rPr lang="en-IN" sz="1600" i="1" dirty="0" smtClean="0">
                            <a:solidFill>
                              <a:schemeClr val="tx1"/>
                            </a:solidFill>
                            <a:latin typeface="Cambria Math" panose="02040503050406030204" pitchFamily="18" charset="0"/>
                          </a:rPr>
                          <m:t>𝑛</m:t>
                        </m:r>
                      </m:sub>
                    </m:sSub>
                  </m:oMath>
                </a14:m>
                <a:r>
                  <a:rPr lang="en-IN" sz="1600" dirty="0">
                    <a:solidFill>
                      <a:schemeClr val="tx1"/>
                    </a:solidFill>
                    <a:latin typeface="Abadi Extra Light" panose="020B0204020104020204" pitchFamily="34" charset="0"/>
                  </a:rPr>
                  <a:t> close to 1and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𝜇</m:t>
                        </m:r>
                      </m:e>
                      <m:sub>
                        <m:r>
                          <a:rPr lang="en-IN" sz="1600" b="0" i="1" smtClean="0">
                            <a:solidFill>
                              <a:schemeClr val="tx1"/>
                            </a:solidFill>
                            <a:latin typeface="Cambria Math" panose="02040503050406030204" pitchFamily="18" charset="0"/>
                          </a:rPr>
                          <m:t>𝑛</m:t>
                        </m:r>
                      </m:sub>
                    </m:sSub>
                  </m:oMath>
                </a14:m>
                <a:r>
                  <a:rPr lang="en-IN" sz="1600" dirty="0">
                    <a:solidFill>
                      <a:schemeClr val="tx1"/>
                    </a:solidFill>
                    <a:latin typeface="Abadi Extra Light" panose="020B0204020104020204" pitchFamily="34" charset="0"/>
                  </a:rPr>
                  <a:t> close to 0, or vice-versa </a:t>
                </a:r>
                <a:endParaRPr lang="en-IN" sz="1600" dirty="0">
                  <a:solidFill>
                    <a:srgbClr val="0000FF"/>
                  </a:solidFill>
                  <a:latin typeface="Abadi Extra Light" panose="020B0204020104020204" pitchFamily="34" charset="0"/>
                </a:endParaRPr>
              </a:p>
            </p:txBody>
          </p:sp>
        </mc:Choice>
        <mc:Fallback xmlns="">
          <p:sp>
            <p:nvSpPr>
              <p:cNvPr id="11" name="Speech Bubble: Rectangle 10">
                <a:extLst>
                  <a:ext uri="{FF2B5EF4-FFF2-40B4-BE49-F238E27FC236}">
                    <a16:creationId xmlns:a16="http://schemas.microsoft.com/office/drawing/2014/main" id="{AF02E311-48D6-4C2D-927F-F54E07226424}"/>
                  </a:ext>
                </a:extLst>
              </p:cNvPr>
              <p:cNvSpPr>
                <a:spLocks noRot="1" noChangeAspect="1" noMove="1" noResize="1" noEditPoints="1" noAdjustHandles="1" noChangeArrowheads="1" noChangeShapeType="1" noTextEdit="1"/>
              </p:cNvSpPr>
              <p:nvPr/>
            </p:nvSpPr>
            <p:spPr>
              <a:xfrm>
                <a:off x="8802111" y="4465551"/>
                <a:ext cx="3028000" cy="555589"/>
              </a:xfrm>
              <a:prstGeom prst="wedgeRectCallout">
                <a:avLst>
                  <a:gd name="adj1" fmla="val -54249"/>
                  <a:gd name="adj2" fmla="val -35420"/>
                </a:avLst>
              </a:prstGeom>
              <a:blipFill>
                <a:blip r:embed="rId8"/>
                <a:stretch>
                  <a:fillRect t="-4255" b="-13830"/>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51BE8B6-29DD-40C2-BFB2-2B838C398EA6}"/>
                  </a:ext>
                </a:extLst>
              </p:cNvPr>
              <p:cNvSpPr txBox="1"/>
              <p:nvPr/>
            </p:nvSpPr>
            <p:spPr>
              <a:xfrm>
                <a:off x="1844135" y="5941015"/>
                <a:ext cx="5923288" cy="629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𝑛</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𝑛</m:t>
                                  </m:r>
                                </m:sub>
                              </m:sSub>
                              <m:sSup>
                                <m:sSupPr>
                                  <m:ctrlPr>
                                    <a:rPr lang="en-IN" sz="2000" i="1">
                                      <a:latin typeface="Cambria Math" panose="02040503050406030204" pitchFamily="18" charset="0"/>
                                    </a:rPr>
                                  </m:ctrlPr>
                                </m:sSupPr>
                                <m:e>
                                  <m:r>
                                    <a:rPr lang="en-IN" sz="2000" b="1" i="1">
                                      <a:latin typeface="Cambria Math" panose="02040503050406030204" pitchFamily="18" charset="0"/>
                                    </a:rPr>
                                    <m:t>𝒘</m:t>
                                  </m:r>
                                </m:e>
                                <m:sup>
                                  <m:r>
                                    <a:rPr lang="en-IN" sz="2000" i="1">
                                      <a:latin typeface="Cambria Math" panose="02040503050406030204" pitchFamily="18" charset="0"/>
                                    </a:rPr>
                                    <m:t>⊤</m:t>
                                  </m:r>
                                </m:sup>
                              </m:sSup>
                              <m:sSub>
                                <m:sSubPr>
                                  <m:ctrlPr>
                                    <a:rPr lang="en-IN" sz="2000" b="1"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𝑛</m:t>
                                  </m:r>
                                </m:sub>
                              </m:sSub>
                              <m:r>
                                <a:rPr lang="en-IN" sz="2000" b="0" i="1" smtClean="0">
                                  <a:latin typeface="Cambria Math" panose="02040503050406030204" pitchFamily="18" charset="0"/>
                                </a:rPr>
                                <m:t>−</m:t>
                              </m:r>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 (1+</m:t>
                              </m:r>
                              <m:r>
                                <m:rPr>
                                  <m:sty m:val="p"/>
                                </m:rPr>
                                <a:rPr lang="en-IN" sz="2000" b="0" i="1" smtClean="0">
                                  <a:latin typeface="Cambria Math" panose="02040503050406030204" pitchFamily="18" charset="0"/>
                                </a:rPr>
                                <m:t>exp</m:t>
                              </m:r>
                              <m:r>
                                <a:rPr lang="en-IN" sz="2000" b="0" i="1" smtClean="0">
                                  <a:latin typeface="Cambria Math" panose="02040503050406030204" pitchFamily="18" charset="0"/>
                                </a:rPr>
                                <m:t>(</m:t>
                              </m:r>
                              <m:sSup>
                                <m:sSupPr>
                                  <m:ctrlPr>
                                    <a:rPr lang="en-IN" sz="2000" i="1">
                                      <a:latin typeface="Cambria Math" panose="02040503050406030204" pitchFamily="18" charset="0"/>
                                    </a:rPr>
                                  </m:ctrlPr>
                                </m:sSupPr>
                                <m:e>
                                  <m:r>
                                    <a:rPr lang="en-IN" sz="2000" b="1" i="1">
                                      <a:latin typeface="Cambria Math" panose="02040503050406030204" pitchFamily="18" charset="0"/>
                                    </a:rPr>
                                    <m:t>𝒘</m:t>
                                  </m:r>
                                </m:e>
                                <m:sup>
                                  <m:r>
                                    <a:rPr lang="en-IN" sz="2000" i="1">
                                      <a:latin typeface="Cambria Math" panose="02040503050406030204" pitchFamily="18" charset="0"/>
                                    </a:rPr>
                                    <m:t>⊤</m:t>
                                  </m:r>
                                </m:sup>
                              </m:sSup>
                              <m:sSub>
                                <m:sSubPr>
                                  <m:ctrlPr>
                                    <a:rPr lang="en-IN" sz="2000" b="1"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𝑛</m:t>
                                  </m:r>
                                </m:sub>
                              </m:sSub>
                              <m:r>
                                <a:rPr lang="en-IN" sz="2000" b="0" i="1" smtClean="0">
                                  <a:latin typeface="Cambria Math" panose="02040503050406030204" pitchFamily="18" charset="0"/>
                                </a:rPr>
                                <m:t>))</m:t>
                              </m:r>
                            </m:e>
                          </m:d>
                        </m:e>
                      </m:nary>
                      <m:r>
                        <a:rPr lang="en-IN" sz="2000" b="0" i="1" smtClean="0">
                          <a:latin typeface="Cambria Math" panose="02040503050406030204" pitchFamily="18" charset="0"/>
                        </a:rPr>
                        <m:t> </m:t>
                      </m:r>
                    </m:oMath>
                  </m:oMathPara>
                </a14:m>
                <a:endParaRPr lang="en-IN" sz="2000" dirty="0"/>
              </a:p>
            </p:txBody>
          </p:sp>
        </mc:Choice>
        <mc:Fallback xmlns="">
          <p:sp>
            <p:nvSpPr>
              <p:cNvPr id="13" name="TextBox 12">
                <a:extLst>
                  <a:ext uri="{FF2B5EF4-FFF2-40B4-BE49-F238E27FC236}">
                    <a16:creationId xmlns:a16="http://schemas.microsoft.com/office/drawing/2014/main" id="{F51BE8B6-29DD-40C2-BFB2-2B838C398EA6}"/>
                  </a:ext>
                </a:extLst>
              </p:cNvPr>
              <p:cNvSpPr txBox="1">
                <a:spLocks noRot="1" noChangeAspect="1" noMove="1" noResize="1" noEditPoints="1" noAdjustHandles="1" noChangeArrowheads="1" noChangeShapeType="1" noTextEdit="1"/>
              </p:cNvSpPr>
              <p:nvPr/>
            </p:nvSpPr>
            <p:spPr>
              <a:xfrm>
                <a:off x="1844135" y="5941015"/>
                <a:ext cx="5923288" cy="629916"/>
              </a:xfrm>
              <a:prstGeom prst="rect">
                <a:avLst/>
              </a:prstGeom>
              <a:blipFill>
                <a:blip r:embed="rId9"/>
                <a:stretch>
                  <a:fillRect/>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3C24D50E-3BED-43A2-940A-FBE5F480E0C5}"/>
              </a:ext>
            </a:extLst>
          </p:cNvPr>
          <p:cNvSpPr/>
          <p:nvPr/>
        </p:nvSpPr>
        <p:spPr>
          <a:xfrm>
            <a:off x="1724098" y="5941015"/>
            <a:ext cx="6165046" cy="68771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2A56FAF8-F7E0-45F5-BC98-1490B5CCB5CF}"/>
              </a:ext>
            </a:extLst>
          </p:cNvPr>
          <p:cNvPicPr>
            <a:picLocks noChangeAspect="1"/>
          </p:cNvPicPr>
          <p:nvPr/>
        </p:nvPicPr>
        <p:blipFill>
          <a:blip r:embed="rId10"/>
          <a:stretch>
            <a:fillRect/>
          </a:stretch>
        </p:blipFill>
        <p:spPr>
          <a:xfrm>
            <a:off x="11187178" y="5338123"/>
            <a:ext cx="1004822" cy="965223"/>
          </a:xfrm>
          <a:prstGeom prst="rect">
            <a:avLst/>
          </a:prstGeom>
        </p:spPr>
      </p:pic>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70621932-F481-4C20-AF43-6F38A883A637}"/>
                  </a:ext>
                </a:extLst>
              </p:cNvPr>
              <p:cNvSpPr/>
              <p:nvPr/>
            </p:nvSpPr>
            <p:spPr>
              <a:xfrm>
                <a:off x="8324479" y="5161881"/>
                <a:ext cx="2799041" cy="1625275"/>
              </a:xfrm>
              <a:prstGeom prst="wedgeRectCallout">
                <a:avLst>
                  <a:gd name="adj1" fmla="val 60538"/>
                  <a:gd name="adj2" fmla="val -1617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No closed-form expression for </a:t>
                </a:r>
                <a14:m>
                  <m:oMath xmlns:m="http://schemas.openxmlformats.org/officeDocument/2006/math">
                    <m:sSub>
                      <m:sSubPr>
                        <m:ctrlPr>
                          <a:rPr lang="en-IN" sz="1600" i="1" smtClean="0">
                            <a:solidFill>
                              <a:schemeClr val="tx1"/>
                            </a:solidFill>
                            <a:latin typeface="Cambria Math" panose="02040503050406030204" pitchFamily="18" charset="0"/>
                          </a:rPr>
                        </m:ctrlPr>
                      </m:sSubPr>
                      <m:e>
                        <m:acc>
                          <m:accPr>
                            <m:chr m:val="̂"/>
                            <m:ctrlPr>
                              <a:rPr lang="en-IN" sz="1600" b="1" i="1">
                                <a:solidFill>
                                  <a:schemeClr val="tx1"/>
                                </a:solidFill>
                                <a:latin typeface="Cambria Math" panose="02040503050406030204" pitchFamily="18" charset="0"/>
                              </a:rPr>
                            </m:ctrlPr>
                          </m:accPr>
                          <m:e>
                            <m:r>
                              <a:rPr lang="en-IN" sz="1600" b="1" i="1">
                                <a:solidFill>
                                  <a:schemeClr val="tx1"/>
                                </a:solidFill>
                                <a:latin typeface="Cambria Math" panose="02040503050406030204" pitchFamily="18" charset="0"/>
                              </a:rPr>
                              <m:t>𝒘</m:t>
                            </m:r>
                          </m:e>
                        </m:acc>
                      </m:e>
                      <m:sub>
                        <m:r>
                          <a:rPr lang="en-IN" sz="1600" i="1">
                            <a:solidFill>
                              <a:schemeClr val="tx1"/>
                            </a:solidFill>
                            <a:latin typeface="Cambria Math" panose="02040503050406030204" pitchFamily="18" charset="0"/>
                          </a:rPr>
                          <m:t>𝑀𝐿𝐸</m:t>
                        </m:r>
                      </m:sub>
                    </m:sSub>
                    <m:r>
                      <a:rPr lang="en-IN" sz="1600">
                        <a:solidFill>
                          <a:schemeClr val="tx1"/>
                        </a:solidFill>
                        <a:latin typeface="Cambria Math" panose="02040503050406030204" pitchFamily="18" charset="0"/>
                      </a:rPr>
                      <m:t>=</m:t>
                    </m:r>
                    <m:r>
                      <m:rPr>
                        <m:sty m:val="p"/>
                      </m:rPr>
                      <a:rPr lang="en-IN" sz="1600">
                        <a:solidFill>
                          <a:schemeClr val="tx1"/>
                        </a:solidFill>
                        <a:latin typeface="Cambria Math" panose="02040503050406030204" pitchFamily="18" charset="0"/>
                      </a:rPr>
                      <m:t>arg</m:t>
                    </m:r>
                    <m:r>
                      <a:rPr lang="en-IN" sz="1600">
                        <a:solidFill>
                          <a:schemeClr val="tx1"/>
                        </a:solidFill>
                        <a:latin typeface="Cambria Math" panose="02040503050406030204" pitchFamily="18" charset="0"/>
                      </a:rPr>
                      <m:t> </m:t>
                    </m:r>
                    <m:limLow>
                      <m:limLowPr>
                        <m:ctrlPr>
                          <a:rPr lang="en-IN" sz="1600" i="1">
                            <a:solidFill>
                              <a:schemeClr val="tx1"/>
                            </a:solidFill>
                            <a:latin typeface="Cambria Math" panose="02040503050406030204" pitchFamily="18" charset="0"/>
                          </a:rPr>
                        </m:ctrlPr>
                      </m:limLowPr>
                      <m:e>
                        <m:r>
                          <m:rPr>
                            <m:sty m:val="p"/>
                          </m:rPr>
                          <a:rPr lang="en-IN" sz="1600">
                            <a:solidFill>
                              <a:schemeClr val="tx1"/>
                            </a:solidFill>
                            <a:latin typeface="Cambria Math" panose="02040503050406030204" pitchFamily="18" charset="0"/>
                          </a:rPr>
                          <m:t>min</m:t>
                        </m:r>
                      </m:e>
                      <m:lim>
                        <m:r>
                          <a:rPr lang="en-IN" sz="1600" b="1" i="1">
                            <a:solidFill>
                              <a:schemeClr val="tx1"/>
                            </a:solidFill>
                            <a:latin typeface="Cambria Math" panose="02040503050406030204" pitchFamily="18" charset="0"/>
                          </a:rPr>
                          <m:t>𝒘</m:t>
                        </m:r>
                      </m:lim>
                    </m:limLow>
                    <m:r>
                      <a:rPr lang="en-IN" sz="1600">
                        <a:solidFill>
                          <a:schemeClr val="tx1"/>
                        </a:solidFill>
                        <a:latin typeface="Cambria Math" panose="02040503050406030204" pitchFamily="18" charset="0"/>
                      </a:rPr>
                      <m:t> </m:t>
                    </m:r>
                    <m:r>
                      <a:rPr lang="en-IN" sz="1600" i="1">
                        <a:solidFill>
                          <a:schemeClr val="tx1"/>
                        </a:solidFill>
                        <a:latin typeface="Cambria Math" panose="02040503050406030204" pitchFamily="18" charset="0"/>
                      </a:rPr>
                      <m:t>𝑁𝐿𝐿</m:t>
                    </m:r>
                    <m:r>
                      <a:rPr lang="en-IN" sz="1600" i="1">
                        <a:solidFill>
                          <a:schemeClr val="tx1"/>
                        </a:solidFill>
                        <a:latin typeface="Cambria Math" panose="02040503050406030204" pitchFamily="18" charset="0"/>
                      </a:rPr>
                      <m:t>(</m:t>
                    </m:r>
                    <m:r>
                      <a:rPr lang="en-IN" sz="1600" b="1" i="1">
                        <a:solidFill>
                          <a:schemeClr val="tx1"/>
                        </a:solidFill>
                        <a:latin typeface="Cambria Math" panose="02040503050406030204" pitchFamily="18" charset="0"/>
                      </a:rPr>
                      <m:t>𝒘</m:t>
                    </m:r>
                    <m:r>
                      <a:rPr lang="en-IN" sz="1600" i="1">
                        <a:solidFill>
                          <a:schemeClr val="tx1"/>
                        </a:solidFill>
                        <a:latin typeface="Cambria Math" panose="02040503050406030204" pitchFamily="18" charset="0"/>
                      </a:rPr>
                      <m:t>)</m:t>
                    </m:r>
                  </m:oMath>
                </a14:m>
                <a:endParaRPr lang="en-IN" sz="1600" dirty="0">
                  <a:solidFill>
                    <a:schemeClr val="tx1"/>
                  </a:solidFill>
                  <a:latin typeface="Abadi Extra Light" panose="020B0204020104020204" pitchFamily="34" charset="0"/>
                </a:endParaRPr>
              </a:p>
              <a:p>
                <a:r>
                  <a:rPr lang="en-IN" sz="1600" dirty="0">
                    <a:solidFill>
                      <a:srgbClr val="FF0000"/>
                    </a:solidFill>
                    <a:latin typeface="Abadi Extra Light" panose="020B0204020104020204" pitchFamily="34" charset="0"/>
                  </a:rPr>
                  <a:t>Iterative opt needed </a:t>
                </a:r>
                <a:r>
                  <a:rPr lang="en-IN" sz="1600" dirty="0">
                    <a:solidFill>
                      <a:schemeClr val="tx1"/>
                    </a:solidFill>
                    <a:latin typeface="Abadi Extra Light" panose="020B0204020104020204" pitchFamily="34" charset="0"/>
                  </a:rPr>
                  <a:t>(gradient or Hessian based). </a:t>
                </a:r>
                <a:r>
                  <a:rPr lang="en-IN" sz="1600" b="1" dirty="0">
                    <a:solidFill>
                      <a:schemeClr val="tx1"/>
                    </a:solidFill>
                    <a:latin typeface="Abadi Extra Light" panose="020B0204020104020204" pitchFamily="34" charset="0"/>
                  </a:rPr>
                  <a:t>Exercise:</a:t>
                </a:r>
                <a:r>
                  <a:rPr lang="en-IN" sz="1600" dirty="0">
                    <a:solidFill>
                      <a:schemeClr val="tx1"/>
                    </a:solidFill>
                    <a:latin typeface="Abadi Extra Light" panose="020B0204020104020204" pitchFamily="34" charset="0"/>
                  </a:rPr>
                  <a:t> Try working out the gradient of NLL and notice the expression’s form</a:t>
                </a:r>
              </a:p>
            </p:txBody>
          </p:sp>
        </mc:Choice>
        <mc:Fallback xmlns="">
          <p:sp>
            <p:nvSpPr>
              <p:cNvPr id="16" name="Speech Bubble: Rectangle 15">
                <a:extLst>
                  <a:ext uri="{FF2B5EF4-FFF2-40B4-BE49-F238E27FC236}">
                    <a16:creationId xmlns:a16="http://schemas.microsoft.com/office/drawing/2014/main" id="{70621932-F481-4C20-AF43-6F38A883A637}"/>
                  </a:ext>
                </a:extLst>
              </p:cNvPr>
              <p:cNvSpPr>
                <a:spLocks noRot="1" noChangeAspect="1" noMove="1" noResize="1" noEditPoints="1" noAdjustHandles="1" noChangeArrowheads="1" noChangeShapeType="1" noTextEdit="1"/>
              </p:cNvSpPr>
              <p:nvPr/>
            </p:nvSpPr>
            <p:spPr>
              <a:xfrm>
                <a:off x="8324479" y="5161881"/>
                <a:ext cx="2799041" cy="1625275"/>
              </a:xfrm>
              <a:prstGeom prst="wedgeRectCallout">
                <a:avLst>
                  <a:gd name="adj1" fmla="val 60538"/>
                  <a:gd name="adj2" fmla="val -16172"/>
                </a:avLst>
              </a:prstGeom>
              <a:blipFill>
                <a:blip r:embed="rId11"/>
                <a:stretch>
                  <a:fillRect l="-977" t="-743" b="-4461"/>
                </a:stretch>
              </a:blipFill>
              <a:ln w="19050">
                <a:solidFill>
                  <a:schemeClr val="accent2"/>
                </a:solidFill>
              </a:ln>
            </p:spPr>
            <p:txBody>
              <a:bodyPr/>
              <a:lstStyle/>
              <a:p>
                <a:r>
                  <a:rPr lang="en-IN">
                    <a:noFill/>
                  </a:rPr>
                  <a:t> </a:t>
                </a:r>
              </a:p>
            </p:txBody>
          </p:sp>
        </mc:Fallback>
      </mc:AlternateContent>
      <p:sp>
        <p:nvSpPr>
          <p:cNvPr id="17" name="Speech Bubble: Rectangle 16">
            <a:extLst>
              <a:ext uri="{FF2B5EF4-FFF2-40B4-BE49-F238E27FC236}">
                <a16:creationId xmlns:a16="http://schemas.microsoft.com/office/drawing/2014/main" id="{107CB18E-49B6-4859-B321-DD7947D532C2}"/>
              </a:ext>
            </a:extLst>
          </p:cNvPr>
          <p:cNvSpPr/>
          <p:nvPr/>
        </p:nvSpPr>
        <p:spPr>
          <a:xfrm>
            <a:off x="6531951" y="5116728"/>
            <a:ext cx="1669728" cy="555589"/>
          </a:xfrm>
          <a:prstGeom prst="wedgeRectCallout">
            <a:avLst>
              <a:gd name="adj1" fmla="val -47103"/>
              <a:gd name="adj2" fmla="val 864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Good news: For LR, NLL is convex</a:t>
            </a:r>
            <a:endParaRPr lang="en-IN" sz="1600" dirty="0">
              <a:solidFill>
                <a:srgbClr val="0000FF"/>
              </a:solidFill>
              <a:latin typeface="Abadi Extra Light" panose="020B0204020104020204" pitchFamily="34" charset="0"/>
            </a:endParaRPr>
          </a:p>
        </p:txBody>
      </p:sp>
      <p:sp>
        <p:nvSpPr>
          <p:cNvPr id="18" name="Speech Bubble: Rectangle 17">
            <a:extLst>
              <a:ext uri="{FF2B5EF4-FFF2-40B4-BE49-F238E27FC236}">
                <a16:creationId xmlns:a16="http://schemas.microsoft.com/office/drawing/2014/main" id="{6DA7CD83-C9F5-4F8D-AD1D-56521A22BCBA}"/>
              </a:ext>
            </a:extLst>
          </p:cNvPr>
          <p:cNvSpPr/>
          <p:nvPr/>
        </p:nvSpPr>
        <p:spPr>
          <a:xfrm>
            <a:off x="5311887" y="839259"/>
            <a:ext cx="2310551" cy="369332"/>
          </a:xfrm>
          <a:prstGeom prst="wedgeRectCallout">
            <a:avLst>
              <a:gd name="adj1" fmla="val -51649"/>
              <a:gd name="adj2" fmla="val 871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Assumed 0/1, not -1/+1</a:t>
            </a:r>
            <a:endParaRPr lang="en-IN" sz="1600" dirty="0">
              <a:solidFill>
                <a:srgbClr val="0000FF"/>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38452514"/>
      </p:ext>
    </p:extLst>
  </p:cSld>
  <p:clrMapOvr>
    <a:masterClrMapping/>
  </p:clrMapOvr>
  <mc:AlternateContent xmlns:mc="http://schemas.openxmlformats.org/markup-compatibility/2006" xmlns:p14="http://schemas.microsoft.com/office/powerpoint/2010/main">
    <mc:Choice Requires="p14">
      <p:transition spd="slow" p14:dur="2000" advTm="369640"/>
    </mc:Choice>
    <mc:Fallback xmlns="">
      <p:transition spd="slow" advTm="3696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wipe(down)">
                                      <p:cBhvr>
                                        <p:cTn id="62" dur="500"/>
                                        <p:tgtEl>
                                          <p:spTgt spid="4">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down)">
                                      <p:cBhvr>
                                        <p:cTn id="67" dur="500"/>
                                        <p:tgtEl>
                                          <p:spTgt spid="1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down)">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down)">
                                      <p:cBhvr>
                                        <p:cTn id="75" dur="500"/>
                                        <p:tgtEl>
                                          <p:spTgt spid="16"/>
                                        </p:tgtEl>
                                      </p:cBhvr>
                                    </p:animEffect>
                                  </p:childTnLst>
                                </p:cTn>
                              </p:par>
                              <p:par>
                                <p:cTn id="76" presetID="22" presetClass="entr" presetSubtype="4"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down)">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P spid="8" grpId="0" animBg="1"/>
      <p:bldP spid="7" grpId="0" animBg="1"/>
      <p:bldP spid="10" grpId="0" animBg="1"/>
      <p:bldP spid="11" grpId="0" animBg="1"/>
      <p:bldP spid="13" grpId="0"/>
      <p:bldP spid="9"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An Alternate Notation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If we assume the label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𝑦</m:t>
                        </m:r>
                      </m:e>
                      <m:sub>
                        <m:r>
                          <a:rPr lang="en-IN" i="1" dirty="0" smtClean="0">
                            <a:latin typeface="Cambria Math" panose="02040503050406030204" pitchFamily="18" charset="0"/>
                          </a:rPr>
                          <m:t>𝑛</m:t>
                        </m:r>
                      </m:sub>
                    </m:sSub>
                  </m:oMath>
                </a14:m>
                <a:r>
                  <a:rPr lang="en-IN" dirty="0">
                    <a:latin typeface="Abadi Extra Light" panose="020B0204020104020204" pitchFamily="34" charset="0"/>
                  </a:rPr>
                  <a:t> as -1/+1 (not 0/1), the likelihood can be written as</a:t>
                </a: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Slightly more convenient notation: A single expression gives the probabilities of both possible label values</a:t>
                </a:r>
              </a:p>
              <a:p>
                <a:pPr marL="0" indent="0">
                  <a:buNone/>
                </a:pPr>
                <a:endParaRPr lang="en-IN" sz="800" dirty="0">
                  <a:latin typeface="Abadi Extra Light" panose="020B0204020104020204" pitchFamily="34" charset="0"/>
                </a:endParaRPr>
              </a:p>
              <a:p>
                <a:pPr>
                  <a:buFont typeface="Wingdings" panose="05000000000000000000" pitchFamily="2" charset="2"/>
                  <a:buChar char="§"/>
                </a:pPr>
                <a:endParaRPr lang="en-IN"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In this case, the total negative log-likelihood will be</a:t>
                </a: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851F5167-3043-4958-AD9E-5CCDBB3096EE}"/>
                  </a:ext>
                </a:extLst>
              </p:cNvPr>
              <p:cNvSpPr/>
              <p:nvPr/>
            </p:nvSpPr>
            <p:spPr>
              <a:xfrm>
                <a:off x="3083847" y="1634990"/>
                <a:ext cx="6643550" cy="851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b="1" i="1">
                              <a:latin typeface="Cambria Math" panose="02040503050406030204" pitchFamily="18" charset="0"/>
                            </a:rPr>
                            <m:t>𝒘</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b="1" i="1">
                                  <a:latin typeface="Cambria Math" panose="02040503050406030204" pitchFamily="18" charset="0"/>
                                </a:rPr>
                                <m:t>𝒙</m:t>
                              </m:r>
                            </m:e>
                            <m:sub>
                              <m:r>
                                <a:rPr lang="en-IN" sz="2400" i="1">
                                  <a:latin typeface="Cambria Math" panose="02040503050406030204" pitchFamily="18" charset="0"/>
                                </a:rPr>
                                <m:t>𝑛</m:t>
                              </m:r>
                            </m:sub>
                          </m:sSub>
                        </m:e>
                      </m:d>
                      <m:r>
                        <a:rPr lang="en-IN" sz="2400" b="0" i="0" smtClean="0">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1+</m:t>
                          </m:r>
                          <m:r>
                            <m:rPr>
                              <m:sty m:val="p"/>
                            </m:rPr>
                            <a:rPr lang="en-IN" sz="2400" i="1">
                              <a:latin typeface="Cambria Math" panose="02040503050406030204" pitchFamily="18" charset="0"/>
                            </a:rPr>
                            <m:t>exp</m:t>
                          </m:r>
                          <m:r>
                            <a:rPr lang="en-IN" sz="2400" i="1">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sSup>
                            <m:sSupPr>
                              <m:ctrlPr>
                                <a:rPr lang="en-IN"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sSub>
                            <m:sSubPr>
                              <m:ctrlPr>
                                <a:rPr lang="en-IN" sz="2400" b="0" i="1" smtClean="0">
                                  <a:latin typeface="Cambria Math" panose="02040503050406030204" pitchFamily="18" charset="0"/>
                                </a:rPr>
                              </m:ctrlPr>
                            </m:sSubPr>
                            <m:e>
                              <m:r>
                                <a:rPr lang="en-IN" sz="2400" b="1" i="1">
                                  <a:latin typeface="Cambria Math" panose="02040503050406030204" pitchFamily="18" charset="0"/>
                                </a:rPr>
                                <m:t>𝒙</m:t>
                              </m:r>
                            </m:e>
                            <m:sub>
                              <m:r>
                                <a:rPr lang="en-IN" sz="2400" b="0" i="1" smtClean="0">
                                  <a:latin typeface="Cambria Math" panose="02040503050406030204" pitchFamily="18" charset="0"/>
                                </a:rPr>
                                <m:t>𝑛</m:t>
                              </m:r>
                            </m:sub>
                          </m:sSub>
                          <m:r>
                            <a:rPr lang="en-IN" sz="2400" i="1">
                              <a:latin typeface="Cambria Math" panose="02040503050406030204" pitchFamily="18" charset="0"/>
                            </a:rPr>
                            <m:t>)</m:t>
                          </m:r>
                        </m:den>
                      </m:f>
                      <m:r>
                        <a:rPr lang="en-IN" sz="2400" b="0" i="0" smtClean="0">
                          <a:latin typeface="Cambria Math" panose="02040503050406030204" pitchFamily="18" charset="0"/>
                        </a:rPr>
                        <m:t>=</m:t>
                      </m:r>
                      <m:r>
                        <a:rPr lang="en-IN" sz="2400" b="0" i="1" smtClean="0">
                          <a:latin typeface="Cambria Math" panose="02040503050406030204" pitchFamily="18" charset="0"/>
                        </a:rPr>
                        <m:t>𝜎</m:t>
                      </m:r>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sSup>
                        <m:sSupPr>
                          <m:ctrlPr>
                            <a:rPr lang="en-IN"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sSub>
                        <m:sSubPr>
                          <m:ctrlPr>
                            <a:rPr lang="en-IN" sz="2400" i="1">
                              <a:latin typeface="Cambria Math" panose="02040503050406030204" pitchFamily="18" charset="0"/>
                            </a:rPr>
                          </m:ctrlPr>
                        </m:sSubPr>
                        <m:e>
                          <m:r>
                            <a:rPr lang="en-IN" sz="2400" b="1" i="1">
                              <a:latin typeface="Cambria Math" panose="02040503050406030204" pitchFamily="18" charset="0"/>
                            </a:rPr>
                            <m:t>𝒙</m:t>
                          </m:r>
                        </m:e>
                        <m:sub>
                          <m:r>
                            <a:rPr lang="en-IN" sz="2400" i="1">
                              <a:latin typeface="Cambria Math" panose="02040503050406030204" pitchFamily="18" charset="0"/>
                            </a:rPr>
                            <m:t>𝑛</m:t>
                          </m:r>
                        </m:sub>
                      </m:sSub>
                      <m:r>
                        <a:rPr lang="en-IN" sz="2400" b="0" i="1" smtClean="0">
                          <a:latin typeface="Cambria Math" panose="02040503050406030204" pitchFamily="18" charset="0"/>
                        </a:rPr>
                        <m:t>)</m:t>
                      </m:r>
                    </m:oMath>
                  </m:oMathPara>
                </a14:m>
                <a:endParaRPr lang="en-IN" sz="2400" dirty="0"/>
              </a:p>
            </p:txBody>
          </p:sp>
        </mc:Choice>
        <mc:Fallback xmlns="">
          <p:sp>
            <p:nvSpPr>
              <p:cNvPr id="20" name="Rectangle 19">
                <a:extLst>
                  <a:ext uri="{FF2B5EF4-FFF2-40B4-BE49-F238E27FC236}">
                    <a16:creationId xmlns:a16="http://schemas.microsoft.com/office/drawing/2014/main" id="{851F5167-3043-4958-AD9E-5CCDBB3096EE}"/>
                  </a:ext>
                </a:extLst>
              </p:cNvPr>
              <p:cNvSpPr>
                <a:spLocks noRot="1" noChangeAspect="1" noMove="1" noResize="1" noEditPoints="1" noAdjustHandles="1" noChangeArrowheads="1" noChangeShapeType="1" noTextEdit="1"/>
              </p:cNvSpPr>
              <p:nvPr/>
            </p:nvSpPr>
            <p:spPr>
              <a:xfrm>
                <a:off x="3083847" y="1634990"/>
                <a:ext cx="6643550" cy="85170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649A84D-48D8-424E-8A76-6819990ABD34}"/>
                  </a:ext>
                </a:extLst>
              </p:cNvPr>
              <p:cNvSpPr txBox="1"/>
              <p:nvPr/>
            </p:nvSpPr>
            <p:spPr>
              <a:xfrm>
                <a:off x="972920" y="4784685"/>
                <a:ext cx="10489153" cy="438325"/>
              </a:xfrm>
              <a:prstGeom prst="rect">
                <a:avLst/>
              </a:prstGeom>
              <a:noFill/>
            </p:spPr>
            <p:txBody>
              <a:bodyPr wrap="none" lIns="0" tIns="0" rIns="0" bIns="0" rtlCol="0">
                <a:spAutoFit/>
              </a:bodyPr>
              <a:lstStyle/>
              <a:p>
                <a14:m>
                  <m:oMath xmlns:m="http://schemas.openxmlformats.org/officeDocument/2006/math">
                    <m:r>
                      <a:rPr lang="en-IN" sz="2800" i="1" smtClean="0">
                        <a:latin typeface="Cambria Math" panose="02040503050406030204" pitchFamily="18" charset="0"/>
                      </a:rPr>
                      <m:t>𝑁𝐿𝐿</m:t>
                    </m:r>
                    <m:d>
                      <m:dPr>
                        <m:ctrlPr>
                          <a:rPr lang="en-IN" sz="2800" i="1">
                            <a:latin typeface="Cambria Math" panose="02040503050406030204" pitchFamily="18" charset="0"/>
                          </a:rPr>
                        </m:ctrlPr>
                      </m:dPr>
                      <m:e>
                        <m:r>
                          <a:rPr lang="en-IN" sz="2800" b="1" i="1">
                            <a:latin typeface="Cambria Math" panose="02040503050406030204" pitchFamily="18" charset="0"/>
                          </a:rPr>
                          <m:t>𝒘</m:t>
                        </m:r>
                      </m:e>
                    </m:d>
                    <m:r>
                      <a:rPr lang="en-IN" sz="2800" b="1" i="1" smtClean="0">
                        <a:latin typeface="Cambria Math" panose="02040503050406030204" pitchFamily="18" charset="0"/>
                      </a:rPr>
                      <m:t>= </m:t>
                    </m:r>
                    <m:nary>
                      <m:naryPr>
                        <m:chr m:val="∑"/>
                        <m:limLoc m:val="subSup"/>
                        <m:ctrlPr>
                          <a:rPr lang="en-IN" sz="2800" b="1" i="1" smtClean="0">
                            <a:latin typeface="Cambria Math" panose="02040503050406030204" pitchFamily="18" charset="0"/>
                          </a:rPr>
                        </m:ctrlPr>
                      </m:naryPr>
                      <m:sub>
                        <m:r>
                          <m:rPr>
                            <m:brk m:alnAt="25"/>
                          </m:rPr>
                          <a:rPr lang="en-IN" sz="2800" b="0" i="1" smtClean="0">
                            <a:latin typeface="Cambria Math" panose="02040503050406030204" pitchFamily="18" charset="0"/>
                          </a:rPr>
                          <m:t>𝑛</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r>
                          <a:rPr lang="en-IN" sz="2800" b="1" i="1" smtClean="0">
                            <a:latin typeface="Cambria Math" panose="02040503050406030204" pitchFamily="18" charset="0"/>
                          </a:rPr>
                          <m:t>−</m:t>
                        </m:r>
                        <m:r>
                          <m:rPr>
                            <m:sty m:val="p"/>
                          </m:rPr>
                          <a:rPr lang="en-IN" sz="2800" b="1" i="1" smtClean="0">
                            <a:latin typeface="Cambria Math" panose="02040503050406030204" pitchFamily="18" charset="0"/>
                          </a:rPr>
                          <m:t>log</m:t>
                        </m:r>
                        <m:r>
                          <a:rPr lang="en-IN" sz="2800" b="0" i="1" smtClean="0">
                            <a:latin typeface="Cambria Math" panose="02040503050406030204" pitchFamily="18" charset="0"/>
                          </a:rPr>
                          <m:t> </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e>
                          <m:e>
                            <m:r>
                              <a:rPr lang="en-IN" sz="2800" b="1" i="1">
                                <a:latin typeface="Cambria Math" panose="02040503050406030204" pitchFamily="18" charset="0"/>
                              </a:rPr>
                              <m:t>𝒘</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b="1" i="1">
                                    <a:latin typeface="Cambria Math" panose="02040503050406030204" pitchFamily="18" charset="0"/>
                                  </a:rPr>
                                  <m:t>𝒙</m:t>
                                </m:r>
                              </m:e>
                              <m:sub>
                                <m:r>
                                  <a:rPr lang="en-IN" sz="2800" i="1">
                                    <a:latin typeface="Cambria Math" panose="02040503050406030204" pitchFamily="18" charset="0"/>
                                  </a:rPr>
                                  <m:t>𝑛</m:t>
                                </m:r>
                              </m:sub>
                            </m:sSub>
                          </m:e>
                        </m:d>
                        <m:r>
                          <a:rPr lang="en-IN" sz="2800" b="1" i="1" smtClean="0">
                            <a:latin typeface="Cambria Math" panose="02040503050406030204" pitchFamily="18" charset="0"/>
                          </a:rPr>
                          <m:t>=</m:t>
                        </m:r>
                      </m:e>
                    </m:nary>
                  </m:oMath>
                </a14:m>
                <a:r>
                  <a:rPr lang="en-IN" sz="2800" b="1" dirty="0"/>
                  <a:t> </a:t>
                </a:r>
                <a14:m>
                  <m:oMath xmlns:m="http://schemas.openxmlformats.org/officeDocument/2006/math">
                    <m:nary>
                      <m:naryPr>
                        <m:chr m:val="∑"/>
                        <m:limLoc m:val="subSup"/>
                        <m:ctrlPr>
                          <a:rPr lang="en-IN" sz="2800" b="1" i="1">
                            <a:latin typeface="Cambria Math" panose="02040503050406030204" pitchFamily="18" charset="0"/>
                          </a:rPr>
                        </m:ctrlPr>
                      </m:naryPr>
                      <m:sub>
                        <m:r>
                          <m:rPr>
                            <m:brk m:alnAt="25"/>
                          </m:rPr>
                          <a:rPr lang="en-IN" sz="2800" i="1">
                            <a:latin typeface="Cambria Math" panose="02040503050406030204" pitchFamily="18" charset="0"/>
                          </a:rPr>
                          <m:t>𝑛</m:t>
                        </m:r>
                        <m:r>
                          <a:rPr lang="en-IN" sz="2800" i="1">
                            <a:latin typeface="Cambria Math" panose="02040503050406030204" pitchFamily="18" charset="0"/>
                          </a:rPr>
                          <m:t>=1</m:t>
                        </m:r>
                      </m:sub>
                      <m:sup>
                        <m:r>
                          <a:rPr lang="en-IN" sz="2800" i="1">
                            <a:latin typeface="Cambria Math" panose="02040503050406030204" pitchFamily="18" charset="0"/>
                          </a:rPr>
                          <m:t>𝑁</m:t>
                        </m:r>
                      </m:sup>
                      <m:e>
                        <m:r>
                          <m:rPr>
                            <m:sty m:val="p"/>
                          </m:rPr>
                          <a:rPr lang="en-IN" sz="2800" b="1" i="1" smtClean="0">
                            <a:latin typeface="Cambria Math" panose="02040503050406030204" pitchFamily="18" charset="0"/>
                          </a:rPr>
                          <m:t>log</m:t>
                        </m:r>
                        <m:r>
                          <a:rPr lang="en-IN" sz="2800" b="1" i="1" smtClean="0">
                            <a:latin typeface="Cambria Math" panose="02040503050406030204" pitchFamily="18" charset="0"/>
                          </a:rPr>
                          <m:t> (</m:t>
                        </m:r>
                        <m:r>
                          <a:rPr lang="en-IN" sz="2800" i="1">
                            <a:latin typeface="Cambria Math" panose="02040503050406030204" pitchFamily="18" charset="0"/>
                          </a:rPr>
                          <m:t>1+</m:t>
                        </m:r>
                        <m:r>
                          <m:rPr>
                            <m:sty m:val="p"/>
                          </m:rPr>
                          <a:rPr lang="en-IN" sz="2800" i="1">
                            <a:latin typeface="Cambria Math" panose="02040503050406030204" pitchFamily="18" charset="0"/>
                          </a:rPr>
                          <m:t>exp</m:t>
                        </m:r>
                        <m:d>
                          <m:dPr>
                            <m:ctrlPr>
                              <a:rPr lang="en-IN" sz="2800" i="1">
                                <a:latin typeface="Cambria Math" panose="02040503050406030204" pitchFamily="18" charset="0"/>
                              </a:rPr>
                            </m:ctrlPr>
                          </m:dPr>
                          <m:e>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sSup>
                              <m:sSupPr>
                                <m:ctrlPr>
                                  <a:rPr lang="en-IN" sz="2800" i="1">
                                    <a:latin typeface="Cambria Math" panose="02040503050406030204" pitchFamily="18" charset="0"/>
                                  </a:rPr>
                                </m:ctrlPr>
                              </m:sSupPr>
                              <m:e>
                                <m:r>
                                  <a:rPr lang="en-IN" sz="2800" b="1" i="1">
                                    <a:latin typeface="Cambria Math" panose="02040503050406030204" pitchFamily="18" charset="0"/>
                                  </a:rPr>
                                  <m:t>𝒘</m:t>
                                </m:r>
                              </m:e>
                              <m:sup>
                                <m:r>
                                  <a:rPr lang="en-IN" sz="2800" i="1">
                                    <a:latin typeface="Cambria Math" panose="02040503050406030204" pitchFamily="18" charset="0"/>
                                  </a:rPr>
                                  <m:t>⊤</m:t>
                                </m:r>
                              </m:sup>
                            </m:sSup>
                            <m:sSub>
                              <m:sSubPr>
                                <m:ctrlPr>
                                  <a:rPr lang="en-IN" sz="2800" i="1">
                                    <a:latin typeface="Cambria Math" panose="02040503050406030204" pitchFamily="18" charset="0"/>
                                  </a:rPr>
                                </m:ctrlPr>
                              </m:sSubPr>
                              <m:e>
                                <m:r>
                                  <a:rPr lang="en-IN" sz="2800" b="1" i="1">
                                    <a:latin typeface="Cambria Math" panose="02040503050406030204" pitchFamily="18" charset="0"/>
                                  </a:rPr>
                                  <m:t>𝒙</m:t>
                                </m:r>
                              </m:e>
                              <m:sub>
                                <m:r>
                                  <a:rPr lang="en-IN" sz="2800" i="1">
                                    <a:latin typeface="Cambria Math" panose="02040503050406030204" pitchFamily="18" charset="0"/>
                                  </a:rPr>
                                  <m:t>𝑛</m:t>
                                </m:r>
                              </m:sub>
                            </m:sSub>
                          </m:e>
                        </m:d>
                        <m:r>
                          <a:rPr lang="en-IN" sz="2800" b="1" i="1" smtClean="0">
                            <a:latin typeface="Cambria Math" panose="02040503050406030204" pitchFamily="18" charset="0"/>
                          </a:rPr>
                          <m:t>)</m:t>
                        </m:r>
                      </m:e>
                    </m:nary>
                  </m:oMath>
                </a14:m>
                <a:endParaRPr lang="en-GB" sz="2800" dirty="0">
                  <a:latin typeface="Abadi Extra Light" panose="020B0204020104020204" pitchFamily="34" charset="0"/>
                </a:endParaRPr>
              </a:p>
            </p:txBody>
          </p:sp>
        </mc:Choice>
        <mc:Fallback xmlns="">
          <p:sp>
            <p:nvSpPr>
              <p:cNvPr id="21" name="TextBox 20">
                <a:extLst>
                  <a:ext uri="{FF2B5EF4-FFF2-40B4-BE49-F238E27FC236}">
                    <a16:creationId xmlns:a16="http://schemas.microsoft.com/office/drawing/2014/main" id="{6649A84D-48D8-424E-8A76-6819990ABD34}"/>
                  </a:ext>
                </a:extLst>
              </p:cNvPr>
              <p:cNvSpPr txBox="1">
                <a:spLocks noRot="1" noChangeAspect="1" noMove="1" noResize="1" noEditPoints="1" noAdjustHandles="1" noChangeArrowheads="1" noChangeShapeType="1" noTextEdit="1"/>
              </p:cNvSpPr>
              <p:nvPr/>
            </p:nvSpPr>
            <p:spPr>
              <a:xfrm>
                <a:off x="972920" y="4784685"/>
                <a:ext cx="10489153" cy="438325"/>
              </a:xfrm>
              <a:prstGeom prst="rect">
                <a:avLst/>
              </a:prstGeom>
              <a:blipFill>
                <a:blip r:embed="rId5"/>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707961716"/>
      </p:ext>
    </p:extLst>
  </p:cSld>
  <p:clrMapOvr>
    <a:masterClrMapping/>
  </p:clrMapOvr>
  <mc:AlternateContent xmlns:mc="http://schemas.openxmlformats.org/markup-compatibility/2006" xmlns:p14="http://schemas.microsoft.com/office/powerpoint/2010/main">
    <mc:Choice Requires="p14">
      <p:transition spd="slow" p14:dur="2000" advTm="102594"/>
    </mc:Choice>
    <mc:Fallback xmlns="">
      <p:transition spd="slow" advTm="1025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Generative Classification: A Basic Idea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Learn the probability distribution of inputs from each class (“class-conditional”)</a:t>
                </a:r>
              </a:p>
              <a:p>
                <a:pPr marL="0" indent="0">
                  <a:buNone/>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Usually assume some form (e.g., Gaussian) and estimate the parameters of that distribution (using MLE/MAP/fully Bayesian approach)</a:t>
                </a:r>
              </a:p>
              <a:p>
                <a:pPr>
                  <a:buFont typeface="Wingdings" panose="05000000000000000000" pitchFamily="2" charset="2"/>
                  <a:buChar char="§"/>
                </a:pPr>
                <a:r>
                  <a:rPr lang="en-GB" dirty="0">
                    <a:latin typeface="Abadi Extra Light" panose="020B0204020104020204" pitchFamily="34" charset="0"/>
                  </a:rPr>
                  <a:t>Predict label of a test input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m:t>
                        </m:r>
                      </m:sub>
                    </m:sSub>
                    <m:r>
                      <a:rPr lang="en-IN" i="1">
                        <a:latin typeface="Cambria Math" panose="02040503050406030204" pitchFamily="18" charset="0"/>
                      </a:rPr>
                      <m:t> </m:t>
                    </m:r>
                  </m:oMath>
                </a14:m>
                <a:r>
                  <a:rPr lang="en-GB" dirty="0">
                    <a:latin typeface="Abadi Extra Light" panose="020B0204020104020204" pitchFamily="34" charset="0"/>
                  </a:rPr>
                  <a:t>by comparing its probabilities under each class</a:t>
                </a:r>
              </a:p>
              <a:p>
                <a:pPr lvl="1">
                  <a:buFont typeface="Wingdings" panose="05000000000000000000" pitchFamily="2" charset="2"/>
                  <a:buChar char="§"/>
                </a:pPr>
                <a:r>
                  <a:rPr lang="en-GB" dirty="0">
                    <a:latin typeface="Abadi Extra Light" panose="020B0204020104020204" pitchFamily="34" charset="0"/>
                  </a:rPr>
                  <a:t>Or can report the probability of belonging to each class (soft prediction)</a:t>
                </a: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r="-416" b="-3618"/>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p:sp>
        <p:nvSpPr>
          <p:cNvPr id="27" name="Freeform: Shape 26">
            <a:extLst>
              <a:ext uri="{FF2B5EF4-FFF2-40B4-BE49-F238E27FC236}">
                <a16:creationId xmlns:a16="http://schemas.microsoft.com/office/drawing/2014/main" id="{7B456C46-F8F2-4EC5-A82E-C6B1C53DA9FA}"/>
              </a:ext>
            </a:extLst>
          </p:cNvPr>
          <p:cNvSpPr/>
          <p:nvPr/>
        </p:nvSpPr>
        <p:spPr>
          <a:xfrm>
            <a:off x="2206794" y="1921338"/>
            <a:ext cx="4303553" cy="2600653"/>
          </a:xfrm>
          <a:custGeom>
            <a:avLst/>
            <a:gdLst>
              <a:gd name="connsiteX0" fmla="*/ 0 w 4018327"/>
              <a:gd name="connsiteY0" fmla="*/ 2206508 h 2374288"/>
              <a:gd name="connsiteX1" fmla="*/ 771787 w 4018327"/>
              <a:gd name="connsiteY1" fmla="*/ 16981 h 2374288"/>
              <a:gd name="connsiteX2" fmla="*/ 2374085 w 4018327"/>
              <a:gd name="connsiteY2" fmla="*/ 1241774 h 2374288"/>
              <a:gd name="connsiteX3" fmla="*/ 3464653 w 4018327"/>
              <a:gd name="connsiteY3" fmla="*/ 2181341 h 2374288"/>
              <a:gd name="connsiteX4" fmla="*/ 4018327 w 4018327"/>
              <a:gd name="connsiteY4" fmla="*/ 2374288 h 2374288"/>
              <a:gd name="connsiteX0" fmla="*/ 0 w 4093828"/>
              <a:gd name="connsiteY0" fmla="*/ 2345068 h 2378624"/>
              <a:gd name="connsiteX1" fmla="*/ 847288 w 4093828"/>
              <a:gd name="connsiteY1" fmla="*/ 21317 h 2378624"/>
              <a:gd name="connsiteX2" fmla="*/ 2449586 w 4093828"/>
              <a:gd name="connsiteY2" fmla="*/ 1246110 h 2378624"/>
              <a:gd name="connsiteX3" fmla="*/ 3540154 w 4093828"/>
              <a:gd name="connsiteY3" fmla="*/ 2185677 h 2378624"/>
              <a:gd name="connsiteX4" fmla="*/ 4093828 w 4093828"/>
              <a:gd name="connsiteY4" fmla="*/ 2378624 h 2378624"/>
              <a:gd name="connsiteX0" fmla="*/ 0 w 4093828"/>
              <a:gd name="connsiteY0" fmla="*/ 2345068 h 2378624"/>
              <a:gd name="connsiteX1" fmla="*/ 847288 w 4093828"/>
              <a:gd name="connsiteY1" fmla="*/ 21317 h 2378624"/>
              <a:gd name="connsiteX2" fmla="*/ 2449586 w 4093828"/>
              <a:gd name="connsiteY2" fmla="*/ 1246110 h 2378624"/>
              <a:gd name="connsiteX3" fmla="*/ 3540154 w 4093828"/>
              <a:gd name="connsiteY3" fmla="*/ 2185677 h 2378624"/>
              <a:gd name="connsiteX4" fmla="*/ 4093828 w 4093828"/>
              <a:gd name="connsiteY4" fmla="*/ 2378624 h 2378624"/>
              <a:gd name="connsiteX0" fmla="*/ 0 w 4093828"/>
              <a:gd name="connsiteY0" fmla="*/ 2369865 h 2403421"/>
              <a:gd name="connsiteX1" fmla="*/ 1375795 w 4093828"/>
              <a:gd name="connsiteY1" fmla="*/ 20947 h 2403421"/>
              <a:gd name="connsiteX2" fmla="*/ 2449586 w 4093828"/>
              <a:gd name="connsiteY2" fmla="*/ 1270907 h 2403421"/>
              <a:gd name="connsiteX3" fmla="*/ 3540154 w 4093828"/>
              <a:gd name="connsiteY3" fmla="*/ 2210474 h 2403421"/>
              <a:gd name="connsiteX4" fmla="*/ 4093828 w 4093828"/>
              <a:gd name="connsiteY4" fmla="*/ 2403421 h 2403421"/>
              <a:gd name="connsiteX0" fmla="*/ 0 w 4093828"/>
              <a:gd name="connsiteY0" fmla="*/ 2373948 h 2407504"/>
              <a:gd name="connsiteX1" fmla="*/ 1375795 w 4093828"/>
              <a:gd name="connsiteY1" fmla="*/ 25030 h 2407504"/>
              <a:gd name="connsiteX2" fmla="*/ 2617365 w 4093828"/>
              <a:gd name="connsiteY2" fmla="*/ 1199489 h 2407504"/>
              <a:gd name="connsiteX3" fmla="*/ 3540154 w 4093828"/>
              <a:gd name="connsiteY3" fmla="*/ 2214557 h 2407504"/>
              <a:gd name="connsiteX4" fmla="*/ 4093828 w 4093828"/>
              <a:gd name="connsiteY4" fmla="*/ 2407504 h 2407504"/>
              <a:gd name="connsiteX0" fmla="*/ 0 w 4093828"/>
              <a:gd name="connsiteY0" fmla="*/ 2373948 h 2407504"/>
              <a:gd name="connsiteX1" fmla="*/ 1375795 w 4093828"/>
              <a:gd name="connsiteY1" fmla="*/ 25030 h 2407504"/>
              <a:gd name="connsiteX2" fmla="*/ 2617365 w 4093828"/>
              <a:gd name="connsiteY2" fmla="*/ 1199489 h 2407504"/>
              <a:gd name="connsiteX3" fmla="*/ 3540154 w 4093828"/>
              <a:gd name="connsiteY3" fmla="*/ 2214557 h 2407504"/>
              <a:gd name="connsiteX4" fmla="*/ 4093828 w 4093828"/>
              <a:gd name="connsiteY4" fmla="*/ 2407504 h 2407504"/>
              <a:gd name="connsiteX0" fmla="*/ 0 w 4152551"/>
              <a:gd name="connsiteY0" fmla="*/ 2452246 h 2459979"/>
              <a:gd name="connsiteX1" fmla="*/ 1434518 w 4152551"/>
              <a:gd name="connsiteY1" fmla="*/ 27827 h 2459979"/>
              <a:gd name="connsiteX2" fmla="*/ 2676088 w 4152551"/>
              <a:gd name="connsiteY2" fmla="*/ 1202286 h 2459979"/>
              <a:gd name="connsiteX3" fmla="*/ 3598877 w 4152551"/>
              <a:gd name="connsiteY3" fmla="*/ 2217354 h 2459979"/>
              <a:gd name="connsiteX4" fmla="*/ 4152551 w 4152551"/>
              <a:gd name="connsiteY4" fmla="*/ 2410301 h 2459979"/>
              <a:gd name="connsiteX0" fmla="*/ 0 w 4152551"/>
              <a:gd name="connsiteY0" fmla="*/ 2452246 h 2454521"/>
              <a:gd name="connsiteX1" fmla="*/ 1434518 w 4152551"/>
              <a:gd name="connsiteY1" fmla="*/ 27827 h 2454521"/>
              <a:gd name="connsiteX2" fmla="*/ 2676088 w 4152551"/>
              <a:gd name="connsiteY2" fmla="*/ 1202286 h 2454521"/>
              <a:gd name="connsiteX3" fmla="*/ 3598877 w 4152551"/>
              <a:gd name="connsiteY3" fmla="*/ 2217354 h 2454521"/>
              <a:gd name="connsiteX4" fmla="*/ 4152551 w 4152551"/>
              <a:gd name="connsiteY4" fmla="*/ 2410301 h 2454521"/>
              <a:gd name="connsiteX0" fmla="*/ 0 w 4152551"/>
              <a:gd name="connsiteY0" fmla="*/ 2451870 h 2454145"/>
              <a:gd name="connsiteX1" fmla="*/ 1434518 w 4152551"/>
              <a:gd name="connsiteY1" fmla="*/ 27451 h 2454145"/>
              <a:gd name="connsiteX2" fmla="*/ 2676088 w 4152551"/>
              <a:gd name="connsiteY2" fmla="*/ 1201910 h 2454145"/>
              <a:gd name="connsiteX3" fmla="*/ 3548543 w 4152551"/>
              <a:gd name="connsiteY3" fmla="*/ 2116310 h 2454145"/>
              <a:gd name="connsiteX4" fmla="*/ 4152551 w 4152551"/>
              <a:gd name="connsiteY4" fmla="*/ 2409925 h 2454145"/>
              <a:gd name="connsiteX0" fmla="*/ 0 w 4152551"/>
              <a:gd name="connsiteY0" fmla="*/ 2452438 h 2454713"/>
              <a:gd name="connsiteX1" fmla="*/ 1434518 w 4152551"/>
              <a:gd name="connsiteY1" fmla="*/ 28019 h 2454713"/>
              <a:gd name="connsiteX2" fmla="*/ 2676088 w 4152551"/>
              <a:gd name="connsiteY2" fmla="*/ 1202478 h 2454713"/>
              <a:gd name="connsiteX3" fmla="*/ 3548543 w 4152551"/>
              <a:gd name="connsiteY3" fmla="*/ 2116878 h 2454713"/>
              <a:gd name="connsiteX4" fmla="*/ 4152551 w 4152551"/>
              <a:gd name="connsiteY4" fmla="*/ 2410493 h 2454713"/>
              <a:gd name="connsiteX0" fmla="*/ 0 w 4194496"/>
              <a:gd name="connsiteY0" fmla="*/ 2548287 h 2550490"/>
              <a:gd name="connsiteX1" fmla="*/ 1476463 w 4194496"/>
              <a:gd name="connsiteY1" fmla="*/ 31589 h 2550490"/>
              <a:gd name="connsiteX2" fmla="*/ 2718033 w 4194496"/>
              <a:gd name="connsiteY2" fmla="*/ 1206048 h 2550490"/>
              <a:gd name="connsiteX3" fmla="*/ 3590488 w 4194496"/>
              <a:gd name="connsiteY3" fmla="*/ 2120448 h 2550490"/>
              <a:gd name="connsiteX4" fmla="*/ 4194496 w 4194496"/>
              <a:gd name="connsiteY4" fmla="*/ 2414063 h 2550490"/>
              <a:gd name="connsiteX0" fmla="*/ 0 w 4194496"/>
              <a:gd name="connsiteY0" fmla="*/ 2548287 h 2548287"/>
              <a:gd name="connsiteX1" fmla="*/ 1476463 w 4194496"/>
              <a:gd name="connsiteY1" fmla="*/ 31589 h 2548287"/>
              <a:gd name="connsiteX2" fmla="*/ 2718033 w 4194496"/>
              <a:gd name="connsiteY2" fmla="*/ 1206048 h 2548287"/>
              <a:gd name="connsiteX3" fmla="*/ 3590488 w 4194496"/>
              <a:gd name="connsiteY3" fmla="*/ 2120448 h 2548287"/>
              <a:gd name="connsiteX4" fmla="*/ 4194496 w 4194496"/>
              <a:gd name="connsiteY4" fmla="*/ 2414063 h 2548287"/>
              <a:gd name="connsiteX0" fmla="*/ 0 w 4303553"/>
              <a:gd name="connsiteY0" fmla="*/ 2600627 h 2600627"/>
              <a:gd name="connsiteX1" fmla="*/ 1585520 w 4303553"/>
              <a:gd name="connsiteY1" fmla="*/ 33595 h 2600627"/>
              <a:gd name="connsiteX2" fmla="*/ 2827090 w 4303553"/>
              <a:gd name="connsiteY2" fmla="*/ 1208054 h 2600627"/>
              <a:gd name="connsiteX3" fmla="*/ 3699545 w 4303553"/>
              <a:gd name="connsiteY3" fmla="*/ 2122454 h 2600627"/>
              <a:gd name="connsiteX4" fmla="*/ 4303553 w 4303553"/>
              <a:gd name="connsiteY4" fmla="*/ 2416069 h 2600627"/>
              <a:gd name="connsiteX0" fmla="*/ 0 w 4303553"/>
              <a:gd name="connsiteY0" fmla="*/ 2600627 h 2600653"/>
              <a:gd name="connsiteX1" fmla="*/ 1585520 w 4303553"/>
              <a:gd name="connsiteY1" fmla="*/ 33595 h 2600653"/>
              <a:gd name="connsiteX2" fmla="*/ 2827090 w 4303553"/>
              <a:gd name="connsiteY2" fmla="*/ 1208054 h 2600653"/>
              <a:gd name="connsiteX3" fmla="*/ 3699545 w 4303553"/>
              <a:gd name="connsiteY3" fmla="*/ 2122454 h 2600653"/>
              <a:gd name="connsiteX4" fmla="*/ 4303553 w 4303553"/>
              <a:gd name="connsiteY4" fmla="*/ 2416069 h 260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553" h="2600653">
                <a:moveTo>
                  <a:pt x="0" y="2600627"/>
                </a:moveTo>
                <a:cubicBezTo>
                  <a:pt x="834005" y="2609715"/>
                  <a:pt x="1114338" y="265691"/>
                  <a:pt x="1585520" y="33595"/>
                </a:cubicBezTo>
                <a:cubicBezTo>
                  <a:pt x="2056702" y="-198501"/>
                  <a:pt x="2508309" y="834744"/>
                  <a:pt x="2827090" y="1208054"/>
                </a:cubicBezTo>
                <a:cubicBezTo>
                  <a:pt x="3145871" y="1581364"/>
                  <a:pt x="3453468" y="1921118"/>
                  <a:pt x="3699545" y="2122454"/>
                </a:cubicBezTo>
                <a:cubicBezTo>
                  <a:pt x="3945622" y="2323790"/>
                  <a:pt x="4163736" y="2413971"/>
                  <a:pt x="4303553" y="241606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reeform: Shape 27">
            <a:extLst>
              <a:ext uri="{FF2B5EF4-FFF2-40B4-BE49-F238E27FC236}">
                <a16:creationId xmlns:a16="http://schemas.microsoft.com/office/drawing/2014/main" id="{815CFC7A-8068-4BA3-9A08-8B1F00BA922B}"/>
              </a:ext>
            </a:extLst>
          </p:cNvPr>
          <p:cNvSpPr/>
          <p:nvPr/>
        </p:nvSpPr>
        <p:spPr>
          <a:xfrm>
            <a:off x="5470721" y="1975191"/>
            <a:ext cx="4588779" cy="2469467"/>
          </a:xfrm>
          <a:custGeom>
            <a:avLst/>
            <a:gdLst>
              <a:gd name="connsiteX0" fmla="*/ 0 w 4018327"/>
              <a:gd name="connsiteY0" fmla="*/ 2206508 h 2374288"/>
              <a:gd name="connsiteX1" fmla="*/ 771787 w 4018327"/>
              <a:gd name="connsiteY1" fmla="*/ 16981 h 2374288"/>
              <a:gd name="connsiteX2" fmla="*/ 2374085 w 4018327"/>
              <a:gd name="connsiteY2" fmla="*/ 1241774 h 2374288"/>
              <a:gd name="connsiteX3" fmla="*/ 3464653 w 4018327"/>
              <a:gd name="connsiteY3" fmla="*/ 2181341 h 2374288"/>
              <a:gd name="connsiteX4" fmla="*/ 4018327 w 4018327"/>
              <a:gd name="connsiteY4" fmla="*/ 2374288 h 2374288"/>
              <a:gd name="connsiteX0" fmla="*/ 0 w 4093828"/>
              <a:gd name="connsiteY0" fmla="*/ 2345068 h 2378624"/>
              <a:gd name="connsiteX1" fmla="*/ 847288 w 4093828"/>
              <a:gd name="connsiteY1" fmla="*/ 21317 h 2378624"/>
              <a:gd name="connsiteX2" fmla="*/ 2449586 w 4093828"/>
              <a:gd name="connsiteY2" fmla="*/ 1246110 h 2378624"/>
              <a:gd name="connsiteX3" fmla="*/ 3540154 w 4093828"/>
              <a:gd name="connsiteY3" fmla="*/ 2185677 h 2378624"/>
              <a:gd name="connsiteX4" fmla="*/ 4093828 w 4093828"/>
              <a:gd name="connsiteY4" fmla="*/ 2378624 h 2378624"/>
              <a:gd name="connsiteX0" fmla="*/ 0 w 4093828"/>
              <a:gd name="connsiteY0" fmla="*/ 2345068 h 2378624"/>
              <a:gd name="connsiteX1" fmla="*/ 847288 w 4093828"/>
              <a:gd name="connsiteY1" fmla="*/ 21317 h 2378624"/>
              <a:gd name="connsiteX2" fmla="*/ 2449586 w 4093828"/>
              <a:gd name="connsiteY2" fmla="*/ 1246110 h 2378624"/>
              <a:gd name="connsiteX3" fmla="*/ 3540154 w 4093828"/>
              <a:gd name="connsiteY3" fmla="*/ 2185677 h 2378624"/>
              <a:gd name="connsiteX4" fmla="*/ 4093828 w 4093828"/>
              <a:gd name="connsiteY4" fmla="*/ 2378624 h 2378624"/>
              <a:gd name="connsiteX0" fmla="*/ 0 w 4093828"/>
              <a:gd name="connsiteY0" fmla="*/ 2369865 h 2403421"/>
              <a:gd name="connsiteX1" fmla="*/ 1375795 w 4093828"/>
              <a:gd name="connsiteY1" fmla="*/ 20947 h 2403421"/>
              <a:gd name="connsiteX2" fmla="*/ 2449586 w 4093828"/>
              <a:gd name="connsiteY2" fmla="*/ 1270907 h 2403421"/>
              <a:gd name="connsiteX3" fmla="*/ 3540154 w 4093828"/>
              <a:gd name="connsiteY3" fmla="*/ 2210474 h 2403421"/>
              <a:gd name="connsiteX4" fmla="*/ 4093828 w 4093828"/>
              <a:gd name="connsiteY4" fmla="*/ 2403421 h 2403421"/>
              <a:gd name="connsiteX0" fmla="*/ 0 w 4093828"/>
              <a:gd name="connsiteY0" fmla="*/ 2373948 h 2407504"/>
              <a:gd name="connsiteX1" fmla="*/ 1375795 w 4093828"/>
              <a:gd name="connsiteY1" fmla="*/ 25030 h 2407504"/>
              <a:gd name="connsiteX2" fmla="*/ 2617365 w 4093828"/>
              <a:gd name="connsiteY2" fmla="*/ 1199489 h 2407504"/>
              <a:gd name="connsiteX3" fmla="*/ 3540154 w 4093828"/>
              <a:gd name="connsiteY3" fmla="*/ 2214557 h 2407504"/>
              <a:gd name="connsiteX4" fmla="*/ 4093828 w 4093828"/>
              <a:gd name="connsiteY4" fmla="*/ 2407504 h 2407504"/>
              <a:gd name="connsiteX0" fmla="*/ 0 w 4093828"/>
              <a:gd name="connsiteY0" fmla="*/ 2373948 h 2407504"/>
              <a:gd name="connsiteX1" fmla="*/ 1375795 w 4093828"/>
              <a:gd name="connsiteY1" fmla="*/ 25030 h 2407504"/>
              <a:gd name="connsiteX2" fmla="*/ 2617365 w 4093828"/>
              <a:gd name="connsiteY2" fmla="*/ 1199489 h 2407504"/>
              <a:gd name="connsiteX3" fmla="*/ 3540154 w 4093828"/>
              <a:gd name="connsiteY3" fmla="*/ 2214557 h 2407504"/>
              <a:gd name="connsiteX4" fmla="*/ 4093828 w 4093828"/>
              <a:gd name="connsiteY4" fmla="*/ 2407504 h 2407504"/>
              <a:gd name="connsiteX0" fmla="*/ 0 w 4152551"/>
              <a:gd name="connsiteY0" fmla="*/ 2452246 h 2459979"/>
              <a:gd name="connsiteX1" fmla="*/ 1434518 w 4152551"/>
              <a:gd name="connsiteY1" fmla="*/ 27827 h 2459979"/>
              <a:gd name="connsiteX2" fmla="*/ 2676088 w 4152551"/>
              <a:gd name="connsiteY2" fmla="*/ 1202286 h 2459979"/>
              <a:gd name="connsiteX3" fmla="*/ 3598877 w 4152551"/>
              <a:gd name="connsiteY3" fmla="*/ 2217354 h 2459979"/>
              <a:gd name="connsiteX4" fmla="*/ 4152551 w 4152551"/>
              <a:gd name="connsiteY4" fmla="*/ 2410301 h 2459979"/>
              <a:gd name="connsiteX0" fmla="*/ 0 w 4152551"/>
              <a:gd name="connsiteY0" fmla="*/ 2452246 h 2454521"/>
              <a:gd name="connsiteX1" fmla="*/ 1434518 w 4152551"/>
              <a:gd name="connsiteY1" fmla="*/ 27827 h 2454521"/>
              <a:gd name="connsiteX2" fmla="*/ 2676088 w 4152551"/>
              <a:gd name="connsiteY2" fmla="*/ 1202286 h 2454521"/>
              <a:gd name="connsiteX3" fmla="*/ 3598877 w 4152551"/>
              <a:gd name="connsiteY3" fmla="*/ 2217354 h 2454521"/>
              <a:gd name="connsiteX4" fmla="*/ 4152551 w 4152551"/>
              <a:gd name="connsiteY4" fmla="*/ 2410301 h 2454521"/>
              <a:gd name="connsiteX0" fmla="*/ 0 w 4152551"/>
              <a:gd name="connsiteY0" fmla="*/ 2451870 h 2454145"/>
              <a:gd name="connsiteX1" fmla="*/ 1434518 w 4152551"/>
              <a:gd name="connsiteY1" fmla="*/ 27451 h 2454145"/>
              <a:gd name="connsiteX2" fmla="*/ 2676088 w 4152551"/>
              <a:gd name="connsiteY2" fmla="*/ 1201910 h 2454145"/>
              <a:gd name="connsiteX3" fmla="*/ 3548543 w 4152551"/>
              <a:gd name="connsiteY3" fmla="*/ 2116310 h 2454145"/>
              <a:gd name="connsiteX4" fmla="*/ 4152551 w 4152551"/>
              <a:gd name="connsiteY4" fmla="*/ 2409925 h 2454145"/>
              <a:gd name="connsiteX0" fmla="*/ 0 w 4152551"/>
              <a:gd name="connsiteY0" fmla="*/ 2452438 h 2454713"/>
              <a:gd name="connsiteX1" fmla="*/ 1434518 w 4152551"/>
              <a:gd name="connsiteY1" fmla="*/ 28019 h 2454713"/>
              <a:gd name="connsiteX2" fmla="*/ 2676088 w 4152551"/>
              <a:gd name="connsiteY2" fmla="*/ 1202478 h 2454713"/>
              <a:gd name="connsiteX3" fmla="*/ 3548543 w 4152551"/>
              <a:gd name="connsiteY3" fmla="*/ 2116878 h 2454713"/>
              <a:gd name="connsiteX4" fmla="*/ 4152551 w 4152551"/>
              <a:gd name="connsiteY4" fmla="*/ 2410493 h 2454713"/>
              <a:gd name="connsiteX0" fmla="*/ 0 w 4152551"/>
              <a:gd name="connsiteY0" fmla="*/ 2304108 h 2306538"/>
              <a:gd name="connsiteX1" fmla="*/ 1342239 w 4152551"/>
              <a:gd name="connsiteY1" fmla="*/ 30690 h 2306538"/>
              <a:gd name="connsiteX2" fmla="*/ 2676088 w 4152551"/>
              <a:gd name="connsiteY2" fmla="*/ 1054148 h 2306538"/>
              <a:gd name="connsiteX3" fmla="*/ 3548543 w 4152551"/>
              <a:gd name="connsiteY3" fmla="*/ 1968548 h 2306538"/>
              <a:gd name="connsiteX4" fmla="*/ 4152551 w 4152551"/>
              <a:gd name="connsiteY4" fmla="*/ 2262163 h 2306538"/>
              <a:gd name="connsiteX0" fmla="*/ 0 w 4152551"/>
              <a:gd name="connsiteY0" fmla="*/ 2287738 h 2290187"/>
              <a:gd name="connsiteX1" fmla="*/ 2197916 w 4152551"/>
              <a:gd name="connsiteY1" fmla="*/ 31098 h 2290187"/>
              <a:gd name="connsiteX2" fmla="*/ 2676088 w 4152551"/>
              <a:gd name="connsiteY2" fmla="*/ 1037778 h 2290187"/>
              <a:gd name="connsiteX3" fmla="*/ 3548543 w 4152551"/>
              <a:gd name="connsiteY3" fmla="*/ 1952178 h 2290187"/>
              <a:gd name="connsiteX4" fmla="*/ 4152551 w 4152551"/>
              <a:gd name="connsiteY4" fmla="*/ 2245793 h 2290187"/>
              <a:gd name="connsiteX0" fmla="*/ 0 w 4152551"/>
              <a:gd name="connsiteY0" fmla="*/ 2292119 h 2294579"/>
              <a:gd name="connsiteX1" fmla="*/ 2197916 w 4152551"/>
              <a:gd name="connsiteY1" fmla="*/ 35479 h 2294579"/>
              <a:gd name="connsiteX2" fmla="*/ 3070370 w 4152551"/>
              <a:gd name="connsiteY2" fmla="*/ 983436 h 2294579"/>
              <a:gd name="connsiteX3" fmla="*/ 3548543 w 4152551"/>
              <a:gd name="connsiteY3" fmla="*/ 1956559 h 2294579"/>
              <a:gd name="connsiteX4" fmla="*/ 4152551 w 4152551"/>
              <a:gd name="connsiteY4" fmla="*/ 2250174 h 2294579"/>
              <a:gd name="connsiteX0" fmla="*/ 0 w 4152551"/>
              <a:gd name="connsiteY0" fmla="*/ 2295136 h 2297596"/>
              <a:gd name="connsiteX1" fmla="*/ 2197916 w 4152551"/>
              <a:gd name="connsiteY1" fmla="*/ 38496 h 2297596"/>
              <a:gd name="connsiteX2" fmla="*/ 3070370 w 4152551"/>
              <a:gd name="connsiteY2" fmla="*/ 986453 h 2297596"/>
              <a:gd name="connsiteX3" fmla="*/ 3548543 w 4152551"/>
              <a:gd name="connsiteY3" fmla="*/ 1959576 h 2297596"/>
              <a:gd name="connsiteX4" fmla="*/ 4152551 w 4152551"/>
              <a:gd name="connsiteY4" fmla="*/ 2253191 h 2297596"/>
              <a:gd name="connsiteX0" fmla="*/ 0 w 4345498"/>
              <a:gd name="connsiteY0" fmla="*/ 2295136 h 2311914"/>
              <a:gd name="connsiteX1" fmla="*/ 2197916 w 4345498"/>
              <a:gd name="connsiteY1" fmla="*/ 38496 h 2311914"/>
              <a:gd name="connsiteX2" fmla="*/ 3070370 w 4345498"/>
              <a:gd name="connsiteY2" fmla="*/ 986453 h 2311914"/>
              <a:gd name="connsiteX3" fmla="*/ 3548543 w 4345498"/>
              <a:gd name="connsiteY3" fmla="*/ 1959576 h 2311914"/>
              <a:gd name="connsiteX4" fmla="*/ 4345498 w 4345498"/>
              <a:gd name="connsiteY4" fmla="*/ 2311914 h 2311914"/>
              <a:gd name="connsiteX0" fmla="*/ 0 w 4345498"/>
              <a:gd name="connsiteY0" fmla="*/ 2383010 h 2385394"/>
              <a:gd name="connsiteX1" fmla="*/ 2197916 w 4345498"/>
              <a:gd name="connsiteY1" fmla="*/ 42480 h 2385394"/>
              <a:gd name="connsiteX2" fmla="*/ 3070370 w 4345498"/>
              <a:gd name="connsiteY2" fmla="*/ 990437 h 2385394"/>
              <a:gd name="connsiteX3" fmla="*/ 3548543 w 4345498"/>
              <a:gd name="connsiteY3" fmla="*/ 1963560 h 2385394"/>
              <a:gd name="connsiteX4" fmla="*/ 4345498 w 4345498"/>
              <a:gd name="connsiteY4" fmla="*/ 2315898 h 2385394"/>
              <a:gd name="connsiteX0" fmla="*/ 0 w 4345498"/>
              <a:gd name="connsiteY0" fmla="*/ 2383010 h 2383010"/>
              <a:gd name="connsiteX1" fmla="*/ 2197916 w 4345498"/>
              <a:gd name="connsiteY1" fmla="*/ 42480 h 2383010"/>
              <a:gd name="connsiteX2" fmla="*/ 3070370 w 4345498"/>
              <a:gd name="connsiteY2" fmla="*/ 990437 h 2383010"/>
              <a:gd name="connsiteX3" fmla="*/ 3548543 w 4345498"/>
              <a:gd name="connsiteY3" fmla="*/ 1963560 h 2383010"/>
              <a:gd name="connsiteX4" fmla="*/ 4345498 w 4345498"/>
              <a:gd name="connsiteY4" fmla="*/ 2315898 h 2383010"/>
              <a:gd name="connsiteX0" fmla="*/ 0 w 4362276"/>
              <a:gd name="connsiteY0" fmla="*/ 2497399 h 2497399"/>
              <a:gd name="connsiteX1" fmla="*/ 2214694 w 4362276"/>
              <a:gd name="connsiteY1" fmla="*/ 47812 h 2497399"/>
              <a:gd name="connsiteX2" fmla="*/ 3087148 w 4362276"/>
              <a:gd name="connsiteY2" fmla="*/ 995769 h 2497399"/>
              <a:gd name="connsiteX3" fmla="*/ 3565321 w 4362276"/>
              <a:gd name="connsiteY3" fmla="*/ 1968892 h 2497399"/>
              <a:gd name="connsiteX4" fmla="*/ 4362276 w 4362276"/>
              <a:gd name="connsiteY4" fmla="*/ 2321230 h 2497399"/>
              <a:gd name="connsiteX0" fmla="*/ 0 w 4588779"/>
              <a:gd name="connsiteY0" fmla="*/ 2497399 h 2497399"/>
              <a:gd name="connsiteX1" fmla="*/ 2214694 w 4588779"/>
              <a:gd name="connsiteY1" fmla="*/ 47812 h 2497399"/>
              <a:gd name="connsiteX2" fmla="*/ 3087148 w 4588779"/>
              <a:gd name="connsiteY2" fmla="*/ 995769 h 2497399"/>
              <a:gd name="connsiteX3" fmla="*/ 3565321 w 4588779"/>
              <a:gd name="connsiteY3" fmla="*/ 1968892 h 2497399"/>
              <a:gd name="connsiteX4" fmla="*/ 4588779 w 4588779"/>
              <a:gd name="connsiteY4" fmla="*/ 2413509 h 2497399"/>
              <a:gd name="connsiteX0" fmla="*/ 0 w 4588779"/>
              <a:gd name="connsiteY0" fmla="*/ 2464856 h 2464856"/>
              <a:gd name="connsiteX1" fmla="*/ 829903 w 4588779"/>
              <a:gd name="connsiteY1" fmla="*/ 1711655 h 2464856"/>
              <a:gd name="connsiteX2" fmla="*/ 2214694 w 4588779"/>
              <a:gd name="connsiteY2" fmla="*/ 15269 h 2464856"/>
              <a:gd name="connsiteX3" fmla="*/ 3087148 w 4588779"/>
              <a:gd name="connsiteY3" fmla="*/ 963226 h 2464856"/>
              <a:gd name="connsiteX4" fmla="*/ 3565321 w 4588779"/>
              <a:gd name="connsiteY4" fmla="*/ 1936349 h 2464856"/>
              <a:gd name="connsiteX5" fmla="*/ 4588779 w 4588779"/>
              <a:gd name="connsiteY5" fmla="*/ 2380966 h 2464856"/>
              <a:gd name="connsiteX0" fmla="*/ 0 w 4588779"/>
              <a:gd name="connsiteY0" fmla="*/ 2464856 h 2464856"/>
              <a:gd name="connsiteX1" fmla="*/ 829903 w 4588779"/>
              <a:gd name="connsiteY1" fmla="*/ 1711655 h 2464856"/>
              <a:gd name="connsiteX2" fmla="*/ 2214694 w 4588779"/>
              <a:gd name="connsiteY2" fmla="*/ 15269 h 2464856"/>
              <a:gd name="connsiteX3" fmla="*/ 3087148 w 4588779"/>
              <a:gd name="connsiteY3" fmla="*/ 963226 h 2464856"/>
              <a:gd name="connsiteX4" fmla="*/ 3565321 w 4588779"/>
              <a:gd name="connsiteY4" fmla="*/ 1936349 h 2464856"/>
              <a:gd name="connsiteX5" fmla="*/ 4588779 w 4588779"/>
              <a:gd name="connsiteY5" fmla="*/ 2380966 h 2464856"/>
              <a:gd name="connsiteX0" fmla="*/ 0 w 4588779"/>
              <a:gd name="connsiteY0" fmla="*/ 2469467 h 2469467"/>
              <a:gd name="connsiteX1" fmla="*/ 989294 w 4588779"/>
              <a:gd name="connsiteY1" fmla="*/ 1842100 h 2469467"/>
              <a:gd name="connsiteX2" fmla="*/ 2214694 w 4588779"/>
              <a:gd name="connsiteY2" fmla="*/ 19880 h 2469467"/>
              <a:gd name="connsiteX3" fmla="*/ 3087148 w 4588779"/>
              <a:gd name="connsiteY3" fmla="*/ 967837 h 2469467"/>
              <a:gd name="connsiteX4" fmla="*/ 3565321 w 4588779"/>
              <a:gd name="connsiteY4" fmla="*/ 1940960 h 2469467"/>
              <a:gd name="connsiteX5" fmla="*/ 4588779 w 4588779"/>
              <a:gd name="connsiteY5" fmla="*/ 2385577 h 246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8779" h="2469467">
                <a:moveTo>
                  <a:pt x="0" y="2469467"/>
                </a:moveTo>
                <a:cubicBezTo>
                  <a:pt x="138317" y="2343933"/>
                  <a:pt x="620178" y="2250365"/>
                  <a:pt x="989294" y="1842100"/>
                </a:cubicBezTo>
                <a:cubicBezTo>
                  <a:pt x="1417132" y="1333168"/>
                  <a:pt x="1865052" y="165590"/>
                  <a:pt x="2214694" y="19880"/>
                </a:cubicBezTo>
                <a:cubicBezTo>
                  <a:pt x="2564336" y="-125830"/>
                  <a:pt x="2912378" y="563767"/>
                  <a:pt x="3087148" y="967837"/>
                </a:cubicBezTo>
                <a:cubicBezTo>
                  <a:pt x="3261918" y="1371907"/>
                  <a:pt x="3315049" y="1704670"/>
                  <a:pt x="3565321" y="1940960"/>
                </a:cubicBezTo>
                <a:cubicBezTo>
                  <a:pt x="3815593" y="2177250"/>
                  <a:pt x="4448962" y="2383479"/>
                  <a:pt x="4588779" y="2385577"/>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4924C62A-5607-43E9-875D-834888130DC1}"/>
              </a:ext>
            </a:extLst>
          </p:cNvPr>
          <p:cNvSpPr/>
          <p:nvPr/>
        </p:nvSpPr>
        <p:spPr>
          <a:xfrm>
            <a:off x="2648212" y="4447789"/>
            <a:ext cx="218114" cy="196592"/>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5 Points 32">
            <a:extLst>
              <a:ext uri="{FF2B5EF4-FFF2-40B4-BE49-F238E27FC236}">
                <a16:creationId xmlns:a16="http://schemas.microsoft.com/office/drawing/2014/main" id="{5006DECA-4CA0-47D7-B4C9-9C6771969929}"/>
              </a:ext>
            </a:extLst>
          </p:cNvPr>
          <p:cNvSpPr/>
          <p:nvPr/>
        </p:nvSpPr>
        <p:spPr>
          <a:xfrm>
            <a:off x="2866326" y="4447789"/>
            <a:ext cx="218114" cy="196592"/>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Star: 5 Points 33">
            <a:extLst>
              <a:ext uri="{FF2B5EF4-FFF2-40B4-BE49-F238E27FC236}">
                <a16:creationId xmlns:a16="http://schemas.microsoft.com/office/drawing/2014/main" id="{9042F414-47ED-46B6-8FCD-BFED1F1EAB6A}"/>
              </a:ext>
            </a:extLst>
          </p:cNvPr>
          <p:cNvSpPr/>
          <p:nvPr/>
        </p:nvSpPr>
        <p:spPr>
          <a:xfrm>
            <a:off x="3476734" y="4427648"/>
            <a:ext cx="218114" cy="196592"/>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D816A862-F1D9-42D4-8700-80936A933EBC}"/>
              </a:ext>
            </a:extLst>
          </p:cNvPr>
          <p:cNvSpPr/>
          <p:nvPr/>
        </p:nvSpPr>
        <p:spPr>
          <a:xfrm>
            <a:off x="3694848" y="4440066"/>
            <a:ext cx="218114" cy="196592"/>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ED35DCF2-A68F-41B1-82C8-37EE6662FC5E}"/>
              </a:ext>
            </a:extLst>
          </p:cNvPr>
          <p:cNvSpPr/>
          <p:nvPr/>
        </p:nvSpPr>
        <p:spPr>
          <a:xfrm>
            <a:off x="3897395" y="4435601"/>
            <a:ext cx="218114" cy="196592"/>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7B662EE1-4CCC-403C-BF38-2D9C790D8942}"/>
              </a:ext>
            </a:extLst>
          </p:cNvPr>
          <p:cNvSpPr/>
          <p:nvPr/>
        </p:nvSpPr>
        <p:spPr>
          <a:xfrm>
            <a:off x="4502094" y="4407303"/>
            <a:ext cx="218114" cy="196592"/>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Star: 5 Points 37">
            <a:extLst>
              <a:ext uri="{FF2B5EF4-FFF2-40B4-BE49-F238E27FC236}">
                <a16:creationId xmlns:a16="http://schemas.microsoft.com/office/drawing/2014/main" id="{E5CB35B4-CA0B-4E5C-8F08-18ED4CC18A21}"/>
              </a:ext>
            </a:extLst>
          </p:cNvPr>
          <p:cNvSpPr/>
          <p:nvPr/>
        </p:nvSpPr>
        <p:spPr>
          <a:xfrm>
            <a:off x="4756274" y="4423695"/>
            <a:ext cx="218114" cy="196592"/>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Star: 5 Points 38">
            <a:extLst>
              <a:ext uri="{FF2B5EF4-FFF2-40B4-BE49-F238E27FC236}">
                <a16:creationId xmlns:a16="http://schemas.microsoft.com/office/drawing/2014/main" id="{530839E4-4163-4918-ACA6-AF3D1E37401E}"/>
              </a:ext>
            </a:extLst>
          </p:cNvPr>
          <p:cNvSpPr/>
          <p:nvPr/>
        </p:nvSpPr>
        <p:spPr>
          <a:xfrm>
            <a:off x="5984269" y="4407303"/>
            <a:ext cx="218114" cy="196592"/>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Star: 5 Points 39">
            <a:extLst>
              <a:ext uri="{FF2B5EF4-FFF2-40B4-BE49-F238E27FC236}">
                <a16:creationId xmlns:a16="http://schemas.microsoft.com/office/drawing/2014/main" id="{247C64C6-D96E-4589-8D04-DED3C8919931}"/>
              </a:ext>
            </a:extLst>
          </p:cNvPr>
          <p:cNvSpPr/>
          <p:nvPr/>
        </p:nvSpPr>
        <p:spPr>
          <a:xfrm>
            <a:off x="5240023" y="4407303"/>
            <a:ext cx="218114" cy="196592"/>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Star: 5 Points 40">
            <a:extLst>
              <a:ext uri="{FF2B5EF4-FFF2-40B4-BE49-F238E27FC236}">
                <a16:creationId xmlns:a16="http://schemas.microsoft.com/office/drawing/2014/main" id="{C5E386AE-90E6-4556-B0A4-0D8F1CB381BB}"/>
              </a:ext>
            </a:extLst>
          </p:cNvPr>
          <p:cNvSpPr/>
          <p:nvPr/>
        </p:nvSpPr>
        <p:spPr>
          <a:xfrm>
            <a:off x="5671971" y="4407303"/>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Star: 5 Points 41">
            <a:extLst>
              <a:ext uri="{FF2B5EF4-FFF2-40B4-BE49-F238E27FC236}">
                <a16:creationId xmlns:a16="http://schemas.microsoft.com/office/drawing/2014/main" id="{7E2969A0-BDCC-47D4-A99C-677161C54CF7}"/>
              </a:ext>
            </a:extLst>
          </p:cNvPr>
          <p:cNvSpPr/>
          <p:nvPr/>
        </p:nvSpPr>
        <p:spPr>
          <a:xfrm>
            <a:off x="6310831" y="4407303"/>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Star: 5 Points 42">
            <a:extLst>
              <a:ext uri="{FF2B5EF4-FFF2-40B4-BE49-F238E27FC236}">
                <a16:creationId xmlns:a16="http://schemas.microsoft.com/office/drawing/2014/main" id="{BD0C29A4-6803-4433-8024-0F0A6EF70AEE}"/>
              </a:ext>
            </a:extLst>
          </p:cNvPr>
          <p:cNvSpPr/>
          <p:nvPr/>
        </p:nvSpPr>
        <p:spPr>
          <a:xfrm>
            <a:off x="6842708" y="4383871"/>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Star: 5 Points 43">
            <a:extLst>
              <a:ext uri="{FF2B5EF4-FFF2-40B4-BE49-F238E27FC236}">
                <a16:creationId xmlns:a16="http://schemas.microsoft.com/office/drawing/2014/main" id="{534A6067-55B4-48FA-9391-62002895D8A0}"/>
              </a:ext>
            </a:extLst>
          </p:cNvPr>
          <p:cNvSpPr/>
          <p:nvPr/>
        </p:nvSpPr>
        <p:spPr>
          <a:xfrm>
            <a:off x="7091917" y="4388461"/>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50F05552-8DAE-4EC2-ABC7-AA59810DC515}"/>
              </a:ext>
            </a:extLst>
          </p:cNvPr>
          <p:cNvSpPr/>
          <p:nvPr/>
        </p:nvSpPr>
        <p:spPr>
          <a:xfrm>
            <a:off x="7546001" y="4383871"/>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1D0AFD95-F6A7-4F75-A019-8EA02933BD89}"/>
              </a:ext>
            </a:extLst>
          </p:cNvPr>
          <p:cNvSpPr/>
          <p:nvPr/>
        </p:nvSpPr>
        <p:spPr>
          <a:xfrm>
            <a:off x="7760832" y="4383871"/>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27F82E22-9BCC-423D-9025-2509F49CD025}"/>
              </a:ext>
            </a:extLst>
          </p:cNvPr>
          <p:cNvSpPr/>
          <p:nvPr/>
        </p:nvSpPr>
        <p:spPr>
          <a:xfrm>
            <a:off x="8440861" y="4380886"/>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Star: 5 Points 47">
            <a:extLst>
              <a:ext uri="{FF2B5EF4-FFF2-40B4-BE49-F238E27FC236}">
                <a16:creationId xmlns:a16="http://schemas.microsoft.com/office/drawing/2014/main" id="{4B178ACC-17F1-4741-8F39-30B37D71B15F}"/>
              </a:ext>
            </a:extLst>
          </p:cNvPr>
          <p:cNvSpPr/>
          <p:nvPr/>
        </p:nvSpPr>
        <p:spPr>
          <a:xfrm>
            <a:off x="8684144" y="4384915"/>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Star: 5 Points 48">
            <a:extLst>
              <a:ext uri="{FF2B5EF4-FFF2-40B4-BE49-F238E27FC236}">
                <a16:creationId xmlns:a16="http://schemas.microsoft.com/office/drawing/2014/main" id="{7AA865A8-A622-4428-9DA3-7E9DC54BD1DE}"/>
              </a:ext>
            </a:extLst>
          </p:cNvPr>
          <p:cNvSpPr/>
          <p:nvPr/>
        </p:nvSpPr>
        <p:spPr>
          <a:xfrm>
            <a:off x="9229688" y="4380886"/>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9A992470-02EC-4C24-A3C5-858DDE99B171}"/>
              </a:ext>
            </a:extLst>
          </p:cNvPr>
          <p:cNvSpPr/>
          <p:nvPr/>
        </p:nvSpPr>
        <p:spPr>
          <a:xfrm>
            <a:off x="9743703" y="4378131"/>
            <a:ext cx="218114" cy="196592"/>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27887BA-4142-4669-8B2E-3831756D6990}"/>
                  </a:ext>
                </a:extLst>
              </p:cNvPr>
              <p:cNvSpPr txBox="1"/>
              <p:nvPr/>
            </p:nvSpPr>
            <p:spPr>
              <a:xfrm>
                <a:off x="3260531" y="2889731"/>
                <a:ext cx="17099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𝒙</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red</m:t>
                      </m:r>
                      <m:r>
                        <a:rPr lang="en-IN" sz="2800" b="0" i="1" smtClean="0">
                          <a:latin typeface="Cambria Math" panose="02040503050406030204" pitchFamily="18" charset="0"/>
                        </a:rPr>
                        <m:t>")</m:t>
                      </m:r>
                    </m:oMath>
                  </m:oMathPara>
                </a14:m>
                <a:endParaRPr lang="en-IN" sz="2800" dirty="0"/>
              </a:p>
            </p:txBody>
          </p:sp>
        </mc:Choice>
        <mc:Fallback xmlns="">
          <p:sp>
            <p:nvSpPr>
              <p:cNvPr id="54" name="TextBox 53">
                <a:extLst>
                  <a:ext uri="{FF2B5EF4-FFF2-40B4-BE49-F238E27FC236}">
                    <a16:creationId xmlns:a16="http://schemas.microsoft.com/office/drawing/2014/main" id="{B27887BA-4142-4669-8B2E-3831756D6990}"/>
                  </a:ext>
                </a:extLst>
              </p:cNvPr>
              <p:cNvSpPr txBox="1">
                <a:spLocks noRot="1" noChangeAspect="1" noMove="1" noResize="1" noEditPoints="1" noAdjustHandles="1" noChangeArrowheads="1" noChangeShapeType="1" noTextEdit="1"/>
              </p:cNvSpPr>
              <p:nvPr/>
            </p:nvSpPr>
            <p:spPr>
              <a:xfrm>
                <a:off x="3260531" y="2889731"/>
                <a:ext cx="1709955" cy="43088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1C1EC4F-A8BA-471A-BCD9-040CB48F2A39}"/>
                  </a:ext>
                </a:extLst>
              </p:cNvPr>
              <p:cNvSpPr txBox="1"/>
              <p:nvPr/>
            </p:nvSpPr>
            <p:spPr>
              <a:xfrm>
                <a:off x="6668224" y="3350474"/>
                <a:ext cx="20642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𝒙</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green</m:t>
                      </m:r>
                      <m:r>
                        <a:rPr lang="en-IN" sz="2800" b="0" i="1" smtClean="0">
                          <a:latin typeface="Cambria Math" panose="02040503050406030204" pitchFamily="18" charset="0"/>
                        </a:rPr>
                        <m:t>")</m:t>
                      </m:r>
                    </m:oMath>
                  </m:oMathPara>
                </a14:m>
                <a:endParaRPr lang="en-IN" sz="2800" dirty="0"/>
              </a:p>
            </p:txBody>
          </p:sp>
        </mc:Choice>
        <mc:Fallback xmlns="">
          <p:sp>
            <p:nvSpPr>
              <p:cNvPr id="55" name="TextBox 54">
                <a:extLst>
                  <a:ext uri="{FF2B5EF4-FFF2-40B4-BE49-F238E27FC236}">
                    <a16:creationId xmlns:a16="http://schemas.microsoft.com/office/drawing/2014/main" id="{01C1EC4F-A8BA-471A-BCD9-040CB48F2A39}"/>
                  </a:ext>
                </a:extLst>
              </p:cNvPr>
              <p:cNvSpPr txBox="1">
                <a:spLocks noRot="1" noChangeAspect="1" noMove="1" noResize="1" noEditPoints="1" noAdjustHandles="1" noChangeArrowheads="1" noChangeShapeType="1" noTextEdit="1"/>
              </p:cNvSpPr>
              <p:nvPr/>
            </p:nvSpPr>
            <p:spPr>
              <a:xfrm>
                <a:off x="6668224" y="3350474"/>
                <a:ext cx="2064219" cy="430887"/>
              </a:xfrm>
              <a:prstGeom prst="rect">
                <a:avLst/>
              </a:prstGeom>
              <a:blipFill>
                <a:blip r:embed="rId7"/>
                <a:stretch>
                  <a:fillRect/>
                </a:stretch>
              </a:blipFill>
            </p:spPr>
            <p:txBody>
              <a:bodyPr/>
              <a:lstStyle/>
              <a:p>
                <a:r>
                  <a:rPr lang="en-IN">
                    <a:noFill/>
                  </a:rPr>
                  <a:t> </a:t>
                </a:r>
              </a:p>
            </p:txBody>
          </p:sp>
        </mc:Fallback>
      </mc:AlternateContent>
      <p:cxnSp>
        <p:nvCxnSpPr>
          <p:cNvPr id="57" name="Straight Connector 56">
            <a:extLst>
              <a:ext uri="{FF2B5EF4-FFF2-40B4-BE49-F238E27FC236}">
                <a16:creationId xmlns:a16="http://schemas.microsoft.com/office/drawing/2014/main" id="{244C9B4C-568A-4CE9-B523-A612CB07B037}"/>
              </a:ext>
            </a:extLst>
          </p:cNvPr>
          <p:cNvCxnSpPr/>
          <p:nvPr/>
        </p:nvCxnSpPr>
        <p:spPr>
          <a:xfrm flipV="1">
            <a:off x="2038350" y="4505599"/>
            <a:ext cx="8191500" cy="759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7DD17CF-49FE-409C-B152-2933CE61A6F0}"/>
              </a:ext>
            </a:extLst>
          </p:cNvPr>
          <p:cNvCxnSpPr>
            <a:cxnSpLocks/>
          </p:cNvCxnSpPr>
          <p:nvPr/>
        </p:nvCxnSpPr>
        <p:spPr>
          <a:xfrm>
            <a:off x="5671971" y="3819525"/>
            <a:ext cx="0" cy="755198"/>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DC8B203-A729-4899-B139-D2E6E653D9DE}"/>
                  </a:ext>
                </a:extLst>
              </p:cNvPr>
              <p:cNvSpPr txBox="1"/>
              <p:nvPr/>
            </p:nvSpPr>
            <p:spPr>
              <a:xfrm>
                <a:off x="5539320" y="4511805"/>
                <a:ext cx="3686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m:t>
                          </m:r>
                        </m:sub>
                      </m:sSub>
                    </m:oMath>
                  </m:oMathPara>
                </a14:m>
                <a:endParaRPr lang="en-IN" sz="2400" dirty="0"/>
              </a:p>
            </p:txBody>
          </p:sp>
        </mc:Choice>
        <mc:Fallback xmlns="">
          <p:sp>
            <p:nvSpPr>
              <p:cNvPr id="61" name="TextBox 60">
                <a:extLst>
                  <a:ext uri="{FF2B5EF4-FFF2-40B4-BE49-F238E27FC236}">
                    <a16:creationId xmlns:a16="http://schemas.microsoft.com/office/drawing/2014/main" id="{1DC8B203-A729-4899-B139-D2E6E653D9DE}"/>
                  </a:ext>
                </a:extLst>
              </p:cNvPr>
              <p:cNvSpPr txBox="1">
                <a:spLocks noRot="1" noChangeAspect="1" noMove="1" noResize="1" noEditPoints="1" noAdjustHandles="1" noChangeArrowheads="1" noChangeShapeType="1" noTextEdit="1"/>
              </p:cNvSpPr>
              <p:nvPr/>
            </p:nvSpPr>
            <p:spPr>
              <a:xfrm>
                <a:off x="5539320" y="4511805"/>
                <a:ext cx="368627" cy="369332"/>
              </a:xfrm>
              <a:prstGeom prst="rect">
                <a:avLst/>
              </a:prstGeom>
              <a:blipFill>
                <a:blip r:embed="rId8"/>
                <a:stretch>
                  <a:fillRect l="-11667" r="-3333" b="-8197"/>
                </a:stretch>
              </a:blipFill>
            </p:spPr>
            <p:txBody>
              <a:bodyPr/>
              <a:lstStyle/>
              <a:p>
                <a:r>
                  <a:rPr lang="en-IN">
                    <a:noFill/>
                  </a:rPr>
                  <a:t> </a:t>
                </a:r>
              </a:p>
            </p:txBody>
          </p:sp>
        </mc:Fallback>
      </mc:AlternateContent>
      <p:cxnSp>
        <p:nvCxnSpPr>
          <p:cNvPr id="62" name="Straight Connector 61">
            <a:extLst>
              <a:ext uri="{FF2B5EF4-FFF2-40B4-BE49-F238E27FC236}">
                <a16:creationId xmlns:a16="http://schemas.microsoft.com/office/drawing/2014/main" id="{239DAA42-4B1B-42FA-AE3A-16022F385405}"/>
              </a:ext>
            </a:extLst>
          </p:cNvPr>
          <p:cNvCxnSpPr>
            <a:cxnSpLocks/>
          </p:cNvCxnSpPr>
          <p:nvPr/>
        </p:nvCxnSpPr>
        <p:spPr>
          <a:xfrm flipH="1">
            <a:off x="6293109" y="3981450"/>
            <a:ext cx="13442" cy="55510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C56F044-5DD9-427A-95D2-071AF37F9554}"/>
                  </a:ext>
                </a:extLst>
              </p:cNvPr>
              <p:cNvSpPr txBox="1"/>
              <p:nvPr/>
            </p:nvSpPr>
            <p:spPr>
              <a:xfrm>
                <a:off x="6160457" y="4473641"/>
                <a:ext cx="36862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m:t>
                          </m:r>
                        </m:sub>
                      </m:sSub>
                    </m:oMath>
                  </m:oMathPara>
                </a14:m>
                <a:endParaRPr lang="en-IN" sz="2400" dirty="0"/>
              </a:p>
            </p:txBody>
          </p:sp>
        </mc:Choice>
        <mc:Fallback xmlns="">
          <p:sp>
            <p:nvSpPr>
              <p:cNvPr id="63" name="TextBox 62">
                <a:extLst>
                  <a:ext uri="{FF2B5EF4-FFF2-40B4-BE49-F238E27FC236}">
                    <a16:creationId xmlns:a16="http://schemas.microsoft.com/office/drawing/2014/main" id="{3C56F044-5DD9-427A-95D2-071AF37F9554}"/>
                  </a:ext>
                </a:extLst>
              </p:cNvPr>
              <p:cNvSpPr txBox="1">
                <a:spLocks noRot="1" noChangeAspect="1" noMove="1" noResize="1" noEditPoints="1" noAdjustHandles="1" noChangeArrowheads="1" noChangeShapeType="1" noTextEdit="1"/>
              </p:cNvSpPr>
              <p:nvPr/>
            </p:nvSpPr>
            <p:spPr>
              <a:xfrm>
                <a:off x="6160457" y="4473641"/>
                <a:ext cx="368627" cy="369332"/>
              </a:xfrm>
              <a:prstGeom prst="rect">
                <a:avLst/>
              </a:prstGeom>
              <a:blipFill>
                <a:blip r:embed="rId9"/>
                <a:stretch>
                  <a:fillRect l="-11667" r="-3333" b="-10000"/>
                </a:stretch>
              </a:blipFill>
            </p:spPr>
            <p:txBody>
              <a:bodyPr/>
              <a:lstStyle/>
              <a:p>
                <a:r>
                  <a:rPr lang="en-IN">
                    <a:noFill/>
                  </a:rPr>
                  <a:t> </a:t>
                </a:r>
              </a:p>
            </p:txBody>
          </p:sp>
        </mc:Fallback>
      </mc:AlternateContent>
      <p:cxnSp>
        <p:nvCxnSpPr>
          <p:cNvPr id="66" name="Straight Connector 65">
            <a:extLst>
              <a:ext uri="{FF2B5EF4-FFF2-40B4-BE49-F238E27FC236}">
                <a16:creationId xmlns:a16="http://schemas.microsoft.com/office/drawing/2014/main" id="{04EB8463-B9CB-49AF-9C53-CF2FF86908FC}"/>
              </a:ext>
            </a:extLst>
          </p:cNvPr>
          <p:cNvCxnSpPr>
            <a:cxnSpLocks/>
          </p:cNvCxnSpPr>
          <p:nvPr/>
        </p:nvCxnSpPr>
        <p:spPr>
          <a:xfrm flipH="1">
            <a:off x="6054228" y="4173809"/>
            <a:ext cx="2061" cy="374548"/>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158AA96-48D7-42EF-93C3-49CE2AB8CD6D}"/>
                  </a:ext>
                </a:extLst>
              </p:cNvPr>
              <p:cNvSpPr txBox="1"/>
              <p:nvPr/>
            </p:nvSpPr>
            <p:spPr>
              <a:xfrm>
                <a:off x="5892424" y="4493486"/>
                <a:ext cx="36862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m:t>
                          </m:r>
                        </m:sub>
                      </m:sSub>
                    </m:oMath>
                  </m:oMathPara>
                </a14:m>
                <a:endParaRPr lang="en-IN" sz="2400" dirty="0"/>
              </a:p>
            </p:txBody>
          </p:sp>
        </mc:Choice>
        <mc:Fallback xmlns="">
          <p:sp>
            <p:nvSpPr>
              <p:cNvPr id="67" name="TextBox 66">
                <a:extLst>
                  <a:ext uri="{FF2B5EF4-FFF2-40B4-BE49-F238E27FC236}">
                    <a16:creationId xmlns:a16="http://schemas.microsoft.com/office/drawing/2014/main" id="{4158AA96-48D7-42EF-93C3-49CE2AB8CD6D}"/>
                  </a:ext>
                </a:extLst>
              </p:cNvPr>
              <p:cNvSpPr txBox="1">
                <a:spLocks noRot="1" noChangeAspect="1" noMove="1" noResize="1" noEditPoints="1" noAdjustHandles="1" noChangeArrowheads="1" noChangeShapeType="1" noTextEdit="1"/>
              </p:cNvSpPr>
              <p:nvPr/>
            </p:nvSpPr>
            <p:spPr>
              <a:xfrm>
                <a:off x="5892424" y="4493486"/>
                <a:ext cx="368627" cy="369332"/>
              </a:xfrm>
              <a:prstGeom prst="rect">
                <a:avLst/>
              </a:prstGeom>
              <a:blipFill>
                <a:blip r:embed="rId10"/>
                <a:stretch>
                  <a:fillRect l="-11667" r="-3333" b="-8197"/>
                </a:stretch>
              </a:blipFill>
            </p:spPr>
            <p:txBody>
              <a:bodyPr/>
              <a:lstStyle/>
              <a:p>
                <a:r>
                  <a:rPr lang="en-IN">
                    <a:noFill/>
                  </a:rPr>
                  <a:t> </a:t>
                </a:r>
              </a:p>
            </p:txBody>
          </p:sp>
        </mc:Fallback>
      </mc:AlternateContent>
      <p:cxnSp>
        <p:nvCxnSpPr>
          <p:cNvPr id="73" name="Straight Connector 72">
            <a:extLst>
              <a:ext uri="{FF2B5EF4-FFF2-40B4-BE49-F238E27FC236}">
                <a16:creationId xmlns:a16="http://schemas.microsoft.com/office/drawing/2014/main" id="{CD7C040A-C08C-48F5-8449-D3AC5D1141C2}"/>
              </a:ext>
            </a:extLst>
          </p:cNvPr>
          <p:cNvCxnSpPr/>
          <p:nvPr/>
        </p:nvCxnSpPr>
        <p:spPr>
          <a:xfrm>
            <a:off x="5298990" y="3774040"/>
            <a:ext cx="6345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E4F5D27-3DD4-417F-9C10-1F64DFCA4345}"/>
              </a:ext>
            </a:extLst>
          </p:cNvPr>
          <p:cNvSpPr/>
          <p:nvPr/>
        </p:nvSpPr>
        <p:spPr>
          <a:xfrm>
            <a:off x="5399169" y="3379059"/>
            <a:ext cx="117935" cy="3949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1E3836F2-FD52-4C3E-B58B-DEBE052203DA}"/>
              </a:ext>
            </a:extLst>
          </p:cNvPr>
          <p:cNvSpPr/>
          <p:nvPr/>
        </p:nvSpPr>
        <p:spPr>
          <a:xfrm>
            <a:off x="5645753" y="3574747"/>
            <a:ext cx="117935" cy="19929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6" name="Straight Connector 75">
            <a:extLst>
              <a:ext uri="{FF2B5EF4-FFF2-40B4-BE49-F238E27FC236}">
                <a16:creationId xmlns:a16="http://schemas.microsoft.com/office/drawing/2014/main" id="{4CE50341-C86C-4E4C-9425-9D32E7F8F3C9}"/>
              </a:ext>
            </a:extLst>
          </p:cNvPr>
          <p:cNvCxnSpPr>
            <a:cxnSpLocks/>
          </p:cNvCxnSpPr>
          <p:nvPr/>
        </p:nvCxnSpPr>
        <p:spPr>
          <a:xfrm>
            <a:off x="5759861" y="4091791"/>
            <a:ext cx="6345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6B26B1CF-7A65-4556-A6ED-E8F1966443A7}"/>
              </a:ext>
            </a:extLst>
          </p:cNvPr>
          <p:cNvSpPr/>
          <p:nvPr/>
        </p:nvSpPr>
        <p:spPr>
          <a:xfrm>
            <a:off x="5837864" y="3892498"/>
            <a:ext cx="117935" cy="199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6224906D-D6DB-472E-882A-68F70C30DB21}"/>
              </a:ext>
            </a:extLst>
          </p:cNvPr>
          <p:cNvSpPr/>
          <p:nvPr/>
        </p:nvSpPr>
        <p:spPr>
          <a:xfrm>
            <a:off x="6084448" y="3892498"/>
            <a:ext cx="117935" cy="19929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Straight Connector 79">
            <a:extLst>
              <a:ext uri="{FF2B5EF4-FFF2-40B4-BE49-F238E27FC236}">
                <a16:creationId xmlns:a16="http://schemas.microsoft.com/office/drawing/2014/main" id="{754B88A0-73AA-4B69-B6E6-524C89BA8EE4}"/>
              </a:ext>
            </a:extLst>
          </p:cNvPr>
          <p:cNvCxnSpPr/>
          <p:nvPr/>
        </p:nvCxnSpPr>
        <p:spPr>
          <a:xfrm>
            <a:off x="6049659" y="3932621"/>
            <a:ext cx="6345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C1F65B85-01AF-437E-BBEE-ED7173C90969}"/>
              </a:ext>
            </a:extLst>
          </p:cNvPr>
          <p:cNvSpPr/>
          <p:nvPr/>
        </p:nvSpPr>
        <p:spPr>
          <a:xfrm>
            <a:off x="6149839" y="3733328"/>
            <a:ext cx="117778" cy="199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3A10B1BA-4CFB-4420-9827-1D1A9843682C}"/>
              </a:ext>
            </a:extLst>
          </p:cNvPr>
          <p:cNvSpPr/>
          <p:nvPr/>
        </p:nvSpPr>
        <p:spPr>
          <a:xfrm>
            <a:off x="6396422" y="3537640"/>
            <a:ext cx="113925" cy="3949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E354E7C3-7C2F-4AD3-BA25-08117BB97E9E}"/>
                  </a:ext>
                </a:extLst>
              </p:cNvPr>
              <p:cNvSpPr txBox="1"/>
              <p:nvPr/>
            </p:nvSpPr>
            <p:spPr>
              <a:xfrm>
                <a:off x="5008211" y="3070469"/>
                <a:ext cx="11489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m:t>
                          </m:r>
                        </m:sub>
                      </m:sSub>
                      <m:r>
                        <a:rPr lang="en-IN" b="0" i="1" smtClean="0">
                          <a:latin typeface="Cambria Math" panose="02040503050406030204" pitchFamily="18" charset="0"/>
                        </a:rPr>
                        <m:t>|</m:t>
                      </m:r>
                      <m:r>
                        <m:rPr>
                          <m:sty m:val="p"/>
                        </m:rPr>
                        <a:rPr lang="en-IN" b="0" i="0" smtClean="0">
                          <a:latin typeface="Cambria Math" panose="02040503050406030204" pitchFamily="18" charset="0"/>
                        </a:rPr>
                        <m:t>class</m:t>
                      </m:r>
                      <m:r>
                        <a:rPr lang="en-IN" b="0" i="1" smtClean="0">
                          <a:latin typeface="Cambria Math" panose="02040503050406030204" pitchFamily="18" charset="0"/>
                        </a:rPr>
                        <m:t>)</m:t>
                      </m:r>
                    </m:oMath>
                  </m:oMathPara>
                </a14:m>
                <a:endParaRPr lang="en-IN" dirty="0"/>
              </a:p>
            </p:txBody>
          </p:sp>
        </mc:Choice>
        <mc:Fallback xmlns="">
          <p:sp>
            <p:nvSpPr>
              <p:cNvPr id="83" name="TextBox 82">
                <a:extLst>
                  <a:ext uri="{FF2B5EF4-FFF2-40B4-BE49-F238E27FC236}">
                    <a16:creationId xmlns:a16="http://schemas.microsoft.com/office/drawing/2014/main" id="{E354E7C3-7C2F-4AD3-BA25-08117BB97E9E}"/>
                  </a:ext>
                </a:extLst>
              </p:cNvPr>
              <p:cNvSpPr txBox="1">
                <a:spLocks noRot="1" noChangeAspect="1" noMove="1" noResize="1" noEditPoints="1" noAdjustHandles="1" noChangeArrowheads="1" noChangeShapeType="1" noTextEdit="1"/>
              </p:cNvSpPr>
              <p:nvPr/>
            </p:nvSpPr>
            <p:spPr>
              <a:xfrm>
                <a:off x="5008211" y="3070469"/>
                <a:ext cx="1148904" cy="276999"/>
              </a:xfrm>
              <a:prstGeom prst="rect">
                <a:avLst/>
              </a:prstGeom>
              <a:blipFill>
                <a:blip r:embed="rId11"/>
                <a:stretch>
                  <a:fillRect l="-4787" t="-4444" r="-7447" b="-3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3E67C2C-68C5-4ED0-BF53-0B49869D168F}"/>
                  </a:ext>
                </a:extLst>
              </p:cNvPr>
              <p:cNvSpPr txBox="1"/>
              <p:nvPr/>
            </p:nvSpPr>
            <p:spPr>
              <a:xfrm>
                <a:off x="5849072" y="3195786"/>
                <a:ext cx="11489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m:t>
                          </m:r>
                        </m:sub>
                      </m:sSub>
                      <m:r>
                        <a:rPr lang="en-IN" b="0" i="1" smtClean="0">
                          <a:latin typeface="Cambria Math" panose="02040503050406030204" pitchFamily="18" charset="0"/>
                        </a:rPr>
                        <m:t>|</m:t>
                      </m:r>
                      <m:r>
                        <m:rPr>
                          <m:sty m:val="p"/>
                        </m:rPr>
                        <a:rPr lang="en-IN" b="0" i="0" smtClean="0">
                          <a:latin typeface="Cambria Math" panose="02040503050406030204" pitchFamily="18" charset="0"/>
                        </a:rPr>
                        <m:t>class</m:t>
                      </m:r>
                      <m:r>
                        <a:rPr lang="en-IN" b="0" i="1" smtClean="0">
                          <a:latin typeface="Cambria Math" panose="02040503050406030204" pitchFamily="18" charset="0"/>
                        </a:rPr>
                        <m:t>)</m:t>
                      </m:r>
                    </m:oMath>
                  </m:oMathPara>
                </a14:m>
                <a:endParaRPr lang="en-IN" dirty="0"/>
              </a:p>
            </p:txBody>
          </p:sp>
        </mc:Choice>
        <mc:Fallback xmlns="">
          <p:sp>
            <p:nvSpPr>
              <p:cNvPr id="84" name="TextBox 83">
                <a:extLst>
                  <a:ext uri="{FF2B5EF4-FFF2-40B4-BE49-F238E27FC236}">
                    <a16:creationId xmlns:a16="http://schemas.microsoft.com/office/drawing/2014/main" id="{D3E67C2C-68C5-4ED0-BF53-0B49869D168F}"/>
                  </a:ext>
                </a:extLst>
              </p:cNvPr>
              <p:cNvSpPr txBox="1">
                <a:spLocks noRot="1" noChangeAspect="1" noMove="1" noResize="1" noEditPoints="1" noAdjustHandles="1" noChangeArrowheads="1" noChangeShapeType="1" noTextEdit="1"/>
              </p:cNvSpPr>
              <p:nvPr/>
            </p:nvSpPr>
            <p:spPr>
              <a:xfrm>
                <a:off x="5849072" y="3195786"/>
                <a:ext cx="1148904" cy="276999"/>
              </a:xfrm>
              <a:prstGeom prst="rect">
                <a:avLst/>
              </a:prstGeom>
              <a:blipFill>
                <a:blip r:embed="rId12"/>
                <a:stretch>
                  <a:fillRect l="-4762" t="-2174" r="-6878" b="-326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24D8D0F-78AD-444A-9F93-19EC9111CD9E}"/>
                  </a:ext>
                </a:extLst>
              </p:cNvPr>
              <p:cNvSpPr txBox="1"/>
              <p:nvPr/>
            </p:nvSpPr>
            <p:spPr>
              <a:xfrm>
                <a:off x="5516995" y="3623901"/>
                <a:ext cx="11489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m:t>
                          </m:r>
                        </m:sub>
                      </m:sSub>
                      <m:r>
                        <a:rPr lang="en-IN" b="0" i="1" smtClean="0">
                          <a:latin typeface="Cambria Math" panose="02040503050406030204" pitchFamily="18" charset="0"/>
                        </a:rPr>
                        <m:t>|</m:t>
                      </m:r>
                      <m:r>
                        <m:rPr>
                          <m:sty m:val="p"/>
                        </m:rPr>
                        <a:rPr lang="en-IN" b="0" i="0" smtClean="0">
                          <a:latin typeface="Cambria Math" panose="02040503050406030204" pitchFamily="18" charset="0"/>
                        </a:rPr>
                        <m:t>class</m:t>
                      </m:r>
                      <m:r>
                        <a:rPr lang="en-IN" b="0" i="1" smtClean="0">
                          <a:latin typeface="Cambria Math" panose="02040503050406030204" pitchFamily="18" charset="0"/>
                        </a:rPr>
                        <m:t>)</m:t>
                      </m:r>
                    </m:oMath>
                  </m:oMathPara>
                </a14:m>
                <a:endParaRPr lang="en-IN" dirty="0"/>
              </a:p>
            </p:txBody>
          </p:sp>
        </mc:Choice>
        <mc:Fallback xmlns="">
          <p:sp>
            <p:nvSpPr>
              <p:cNvPr id="85" name="TextBox 84">
                <a:extLst>
                  <a:ext uri="{FF2B5EF4-FFF2-40B4-BE49-F238E27FC236}">
                    <a16:creationId xmlns:a16="http://schemas.microsoft.com/office/drawing/2014/main" id="{324D8D0F-78AD-444A-9F93-19EC9111CD9E}"/>
                  </a:ext>
                </a:extLst>
              </p:cNvPr>
              <p:cNvSpPr txBox="1">
                <a:spLocks noRot="1" noChangeAspect="1" noMove="1" noResize="1" noEditPoints="1" noAdjustHandles="1" noChangeArrowheads="1" noChangeShapeType="1" noTextEdit="1"/>
              </p:cNvSpPr>
              <p:nvPr/>
            </p:nvSpPr>
            <p:spPr>
              <a:xfrm>
                <a:off x="5516995" y="3623901"/>
                <a:ext cx="1148904" cy="276999"/>
              </a:xfrm>
              <a:prstGeom prst="rect">
                <a:avLst/>
              </a:prstGeom>
              <a:blipFill>
                <a:blip r:embed="rId13"/>
                <a:stretch>
                  <a:fillRect l="-4787" t="-2174" r="-7447" b="-32609"/>
                </a:stretch>
              </a:blipFill>
            </p:spPr>
            <p:txBody>
              <a:bodyPr/>
              <a:lstStyle/>
              <a:p>
                <a:r>
                  <a:rPr lang="en-IN">
                    <a:noFill/>
                  </a:rPr>
                  <a:t> </a:t>
                </a:r>
              </a:p>
            </p:txBody>
          </p:sp>
        </mc:Fallback>
      </mc:AlternateContent>
      <p:pic>
        <p:nvPicPr>
          <p:cNvPr id="86" name="Picture 4" descr="Clipart Thanksgiving Hand Clip Black And White Stock - Thinking Light Bulb Clip Art - Png Download (950x1015), Png Download">
            <a:extLst>
              <a:ext uri="{FF2B5EF4-FFF2-40B4-BE49-F238E27FC236}">
                <a16:creationId xmlns:a16="http://schemas.microsoft.com/office/drawing/2014/main" id="{385AAEE0-A99B-4853-A140-E219A93A2E0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959" y="2517981"/>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87" name="Speech Bubble: Rectangle 86">
            <a:extLst>
              <a:ext uri="{FF2B5EF4-FFF2-40B4-BE49-F238E27FC236}">
                <a16:creationId xmlns:a16="http://schemas.microsoft.com/office/drawing/2014/main" id="{F142A87A-04AB-42B7-A744-8EC821A86B12}"/>
              </a:ext>
            </a:extLst>
          </p:cNvPr>
          <p:cNvSpPr/>
          <p:nvPr/>
        </p:nvSpPr>
        <p:spPr>
          <a:xfrm>
            <a:off x="1142716" y="2187393"/>
            <a:ext cx="1919133" cy="1330239"/>
          </a:xfrm>
          <a:prstGeom prst="wedgeRectCallout">
            <a:avLst>
              <a:gd name="adj1" fmla="val -67817"/>
              <a:gd name="adj2" fmla="val 2426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What if I </a:t>
            </a:r>
            <a:r>
              <a:rPr lang="en-IN" sz="1400" i="1" u="sng" dirty="0">
                <a:solidFill>
                  <a:schemeClr val="tx1"/>
                </a:solidFill>
                <a:latin typeface="Abadi Extra Light" panose="020B0204020104020204" pitchFamily="34" charset="0"/>
              </a:rPr>
              <a:t>a priori </a:t>
            </a:r>
            <a:r>
              <a:rPr lang="en-IN" sz="1400" dirty="0">
                <a:solidFill>
                  <a:schemeClr val="tx1"/>
                </a:solidFill>
                <a:latin typeface="Abadi Extra Light" panose="020B0204020104020204" pitchFamily="34" charset="0"/>
              </a:rPr>
              <a:t>expect that the red class is more likely for a test input because the training data also had more red examples?</a:t>
            </a:r>
          </a:p>
        </p:txBody>
      </p:sp>
      <p:sp>
        <p:nvSpPr>
          <p:cNvPr id="88" name="Speech Bubble: Rectangle 87">
            <a:extLst>
              <a:ext uri="{FF2B5EF4-FFF2-40B4-BE49-F238E27FC236}">
                <a16:creationId xmlns:a16="http://schemas.microsoft.com/office/drawing/2014/main" id="{1527218D-CB68-40DD-A86D-A618C0EDC7E6}"/>
              </a:ext>
            </a:extLst>
          </p:cNvPr>
          <p:cNvSpPr/>
          <p:nvPr/>
        </p:nvSpPr>
        <p:spPr>
          <a:xfrm>
            <a:off x="886446" y="3686034"/>
            <a:ext cx="1512132" cy="612220"/>
          </a:xfrm>
          <a:prstGeom prst="wedgeRectCallout">
            <a:avLst>
              <a:gd name="adj1" fmla="val 62408"/>
              <a:gd name="adj2" fmla="val -9778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Can I incorporate that knowledge?</a:t>
            </a:r>
          </a:p>
        </p:txBody>
      </p:sp>
      <p:pic>
        <p:nvPicPr>
          <p:cNvPr id="89" name="Picture 88">
            <a:extLst>
              <a:ext uri="{FF2B5EF4-FFF2-40B4-BE49-F238E27FC236}">
                <a16:creationId xmlns:a16="http://schemas.microsoft.com/office/drawing/2014/main" id="{0C785FC4-3A68-47EC-9165-AD78661CDFB5}"/>
              </a:ext>
            </a:extLst>
          </p:cNvPr>
          <p:cNvPicPr>
            <a:picLocks noChangeAspect="1"/>
          </p:cNvPicPr>
          <p:nvPr/>
        </p:nvPicPr>
        <p:blipFill>
          <a:blip r:embed="rId15"/>
          <a:stretch>
            <a:fillRect/>
          </a:stretch>
        </p:blipFill>
        <p:spPr>
          <a:xfrm>
            <a:off x="11087986" y="1918223"/>
            <a:ext cx="1004822" cy="965223"/>
          </a:xfrm>
          <a:prstGeom prst="rect">
            <a:avLst/>
          </a:prstGeom>
        </p:spPr>
      </p:pic>
      <p:sp>
        <p:nvSpPr>
          <p:cNvPr id="90" name="Speech Bubble: Rectangle 89">
            <a:extLst>
              <a:ext uri="{FF2B5EF4-FFF2-40B4-BE49-F238E27FC236}">
                <a16:creationId xmlns:a16="http://schemas.microsoft.com/office/drawing/2014/main" id="{FE410666-9711-48BC-A4FF-986A04052943}"/>
              </a:ext>
            </a:extLst>
          </p:cNvPr>
          <p:cNvSpPr/>
          <p:nvPr/>
        </p:nvSpPr>
        <p:spPr>
          <a:xfrm>
            <a:off x="8829080" y="1694876"/>
            <a:ext cx="2147026" cy="1069854"/>
          </a:xfrm>
          <a:prstGeom prst="wedgeRectCallout">
            <a:avLst>
              <a:gd name="adj1" fmla="val 68732"/>
              <a:gd name="adj2" fmla="val 1610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Yes. We can do it by incorporating </a:t>
            </a:r>
            <a:r>
              <a:rPr lang="en-IN" sz="1400" dirty="0">
                <a:solidFill>
                  <a:srgbClr val="FF0000"/>
                </a:solidFill>
                <a:latin typeface="Abadi Extra Light" panose="020B0204020104020204" pitchFamily="34" charset="0"/>
              </a:rPr>
              <a:t>class </a:t>
            </a:r>
            <a:r>
              <a:rPr lang="en-IN" sz="1400" u="sng" dirty="0">
                <a:solidFill>
                  <a:srgbClr val="FF0000"/>
                </a:solidFill>
                <a:latin typeface="Abadi Extra Light" panose="020B0204020104020204" pitchFamily="34" charset="0"/>
              </a:rPr>
              <a:t>prior</a:t>
            </a:r>
            <a:r>
              <a:rPr lang="en-IN" sz="1400" dirty="0">
                <a:solidFill>
                  <a:srgbClr val="FF0000"/>
                </a:solidFill>
                <a:latin typeface="Abadi Extra Light" panose="020B0204020104020204" pitchFamily="34" charset="0"/>
              </a:rPr>
              <a:t> probabilities </a:t>
            </a:r>
            <a:r>
              <a:rPr lang="en-IN" sz="1400" dirty="0">
                <a:solidFill>
                  <a:schemeClr val="tx1"/>
                </a:solidFill>
                <a:latin typeface="Abadi Extra Light" panose="020B0204020104020204" pitchFamily="34" charset="0"/>
              </a:rPr>
              <a:t>(proportion of each class in the training data) in our model</a:t>
            </a:r>
          </a:p>
        </p:txBody>
      </p:sp>
      <p:sp>
        <p:nvSpPr>
          <p:cNvPr id="91" name="Speech Bubble: Rectangle 90">
            <a:extLst>
              <a:ext uri="{FF2B5EF4-FFF2-40B4-BE49-F238E27FC236}">
                <a16:creationId xmlns:a16="http://schemas.microsoft.com/office/drawing/2014/main" id="{70A7AD82-FFB0-4420-B8D6-B78B81C57D2D}"/>
              </a:ext>
            </a:extLst>
          </p:cNvPr>
          <p:cNvSpPr/>
          <p:nvPr/>
        </p:nvSpPr>
        <p:spPr>
          <a:xfrm>
            <a:off x="9143864" y="2904334"/>
            <a:ext cx="2302728" cy="869705"/>
          </a:xfrm>
          <a:prstGeom prst="wedgeRectCallout">
            <a:avLst>
              <a:gd name="adj1" fmla="val 3517"/>
              <a:gd name="adj2" fmla="val -8911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Then we can compute and compare the </a:t>
            </a:r>
            <a:r>
              <a:rPr lang="en-IN" sz="1400" dirty="0">
                <a:solidFill>
                  <a:srgbClr val="FF0000"/>
                </a:solidFill>
                <a:latin typeface="Abadi Extra Light" panose="020B0204020104020204" pitchFamily="34" charset="0"/>
              </a:rPr>
              <a:t>class</a:t>
            </a:r>
            <a:r>
              <a:rPr lang="en-IN" sz="1400" dirty="0">
                <a:solidFill>
                  <a:schemeClr val="tx1"/>
                </a:solidFill>
                <a:latin typeface="Abadi Extra Light" panose="020B0204020104020204" pitchFamily="34" charset="0"/>
              </a:rPr>
              <a:t> </a:t>
            </a:r>
            <a:r>
              <a:rPr lang="en-IN" sz="1400" u="sng" dirty="0">
                <a:solidFill>
                  <a:srgbClr val="FF0000"/>
                </a:solidFill>
                <a:latin typeface="Abadi Extra Light" panose="020B0204020104020204" pitchFamily="34" charset="0"/>
              </a:rPr>
              <a:t>posterior</a:t>
            </a:r>
            <a:r>
              <a:rPr lang="en-IN" sz="1400" dirty="0">
                <a:solidFill>
                  <a:srgbClr val="FF0000"/>
                </a:solidFill>
                <a:latin typeface="Abadi Extra Light" panose="020B0204020104020204" pitchFamily="34" charset="0"/>
              </a:rPr>
              <a:t> probabilities of each class </a:t>
            </a:r>
            <a:r>
              <a:rPr lang="en-IN" sz="1400" dirty="0">
                <a:solidFill>
                  <a:schemeClr val="tx1"/>
                </a:solidFill>
                <a:latin typeface="Abadi Extra Light" panose="020B0204020104020204" pitchFamily="34" charset="0"/>
              </a:rPr>
              <a:t>for the test input</a:t>
            </a:r>
          </a:p>
        </p:txBody>
      </p:sp>
      <p:sp>
        <p:nvSpPr>
          <p:cNvPr id="92" name="Speech Bubble: Rectangle 91">
            <a:extLst>
              <a:ext uri="{FF2B5EF4-FFF2-40B4-BE49-F238E27FC236}">
                <a16:creationId xmlns:a16="http://schemas.microsoft.com/office/drawing/2014/main" id="{D9DC9726-E24A-41C2-B187-DEFCBFD00F29}"/>
              </a:ext>
            </a:extLst>
          </p:cNvPr>
          <p:cNvSpPr/>
          <p:nvPr/>
        </p:nvSpPr>
        <p:spPr>
          <a:xfrm>
            <a:off x="9624027" y="3888737"/>
            <a:ext cx="2302728" cy="296810"/>
          </a:xfrm>
          <a:prstGeom prst="wedgeRectCallout">
            <a:avLst>
              <a:gd name="adj1" fmla="val 3931"/>
              <a:gd name="adj2" fmla="val -11158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Going to talk about this next</a:t>
            </a:r>
          </a:p>
        </p:txBody>
      </p:sp>
    </p:spTree>
    <p:custDataLst>
      <p:tags r:id="rId1"/>
    </p:custDataLst>
    <p:extLst>
      <p:ext uri="{BB962C8B-B14F-4D97-AF65-F5344CB8AC3E}">
        <p14:creationId xmlns:p14="http://schemas.microsoft.com/office/powerpoint/2010/main" val="2489119183"/>
      </p:ext>
    </p:extLst>
  </p:cSld>
  <p:clrMapOvr>
    <a:masterClrMapping/>
  </p:clrMapOvr>
  <mc:AlternateContent xmlns:mc="http://schemas.openxmlformats.org/markup-compatibility/2006" xmlns:p14="http://schemas.microsoft.com/office/powerpoint/2010/main">
    <mc:Choice Requires="p14">
      <p:transition spd="slow" p14:dur="2000" advTm="419052"/>
    </mc:Choice>
    <mc:Fallback xmlns="">
      <p:transition spd="slow" advTm="4190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500"/>
                                        <p:tgtEl>
                                          <p:spTgt spid="3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down)">
                                      <p:cBhvr>
                                        <p:cTn id="15" dur="500"/>
                                        <p:tgtEl>
                                          <p:spTgt spid="3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500"/>
                                        <p:tgtEl>
                                          <p:spTgt spid="3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down)">
                                      <p:cBhvr>
                                        <p:cTn id="24" dur="500"/>
                                        <p:tgtEl>
                                          <p:spTgt spid="3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down)">
                                      <p:cBhvr>
                                        <p:cTn id="33" dur="500"/>
                                        <p:tgtEl>
                                          <p:spTgt spid="3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down)">
                                      <p:cBhvr>
                                        <p:cTn id="41" dur="500"/>
                                        <p:tgtEl>
                                          <p:spTgt spid="4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down)">
                                      <p:cBhvr>
                                        <p:cTn id="44" dur="500"/>
                                        <p:tgtEl>
                                          <p:spTgt spid="42"/>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down)">
                                      <p:cBhvr>
                                        <p:cTn id="47" dur="500"/>
                                        <p:tgtEl>
                                          <p:spTgt spid="4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down)">
                                      <p:cBhvr>
                                        <p:cTn id="50" dur="500"/>
                                        <p:tgtEl>
                                          <p:spTgt spid="44"/>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down)">
                                      <p:cBhvr>
                                        <p:cTn id="53" dur="500"/>
                                        <p:tgtEl>
                                          <p:spTgt spid="4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down)">
                                      <p:cBhvr>
                                        <p:cTn id="56" dur="500"/>
                                        <p:tgtEl>
                                          <p:spTgt spid="4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down)">
                                      <p:cBhvr>
                                        <p:cTn id="59" dur="500"/>
                                        <p:tgtEl>
                                          <p:spTgt spid="4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down)">
                                      <p:cBhvr>
                                        <p:cTn id="65" dur="500"/>
                                        <p:tgtEl>
                                          <p:spTgt spid="4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wipe(down)">
                                      <p:cBhvr>
                                        <p:cTn id="68" dur="500"/>
                                        <p:tgtEl>
                                          <p:spTgt spid="5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20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left)">
                                      <p:cBhvr>
                                        <p:cTn id="78" dur="2000"/>
                                        <p:tgtEl>
                                          <p:spTgt spid="2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wipe(down)">
                                      <p:cBhvr>
                                        <p:cTn id="83" dur="500"/>
                                        <p:tgtEl>
                                          <p:spTgt spid="5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down)">
                                      <p:cBhvr>
                                        <p:cTn id="88" dur="500"/>
                                        <p:tgtEl>
                                          <p:spTgt spid="5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4">
                                            <p:txEl>
                                              <p:pRg st="9" end="9"/>
                                            </p:txEl>
                                          </p:spTgt>
                                        </p:tgtEl>
                                        <p:attrNameLst>
                                          <p:attrName>style.visibility</p:attrName>
                                        </p:attrNameLst>
                                      </p:cBhvr>
                                      <p:to>
                                        <p:strVal val="visible"/>
                                      </p:to>
                                    </p:set>
                                    <p:animEffect transition="in" filter="wipe(down)">
                                      <p:cBhvr>
                                        <p:cTn id="93" dur="500"/>
                                        <p:tgtEl>
                                          <p:spTgt spid="4">
                                            <p:txEl>
                                              <p:pRg st="9" end="9"/>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32"/>
                                        </p:tgtEl>
                                      </p:cBhvr>
                                    </p:animEffect>
                                    <p:set>
                                      <p:cBhvr>
                                        <p:cTn id="98" dur="1" fill="hold">
                                          <p:stCondLst>
                                            <p:cond delay="499"/>
                                          </p:stCondLst>
                                        </p:cTn>
                                        <p:tgtEl>
                                          <p:spTgt spid="32"/>
                                        </p:tgtEl>
                                        <p:attrNameLst>
                                          <p:attrName>style.visibility</p:attrName>
                                        </p:attrNameLst>
                                      </p:cBhvr>
                                      <p:to>
                                        <p:strVal val="hidden"/>
                                      </p:to>
                                    </p:set>
                                  </p:childTnLst>
                                </p:cTn>
                              </p:par>
                              <p:par>
                                <p:cTn id="99" presetID="22" presetClass="exit" presetSubtype="4" fill="hold" grpId="1" nodeType="withEffect">
                                  <p:stCondLst>
                                    <p:cond delay="0"/>
                                  </p:stCondLst>
                                  <p:childTnLst>
                                    <p:animEffect transition="out" filter="wipe(down)">
                                      <p:cBhvr>
                                        <p:cTn id="100" dur="500"/>
                                        <p:tgtEl>
                                          <p:spTgt spid="33"/>
                                        </p:tgtEl>
                                      </p:cBhvr>
                                    </p:animEffect>
                                    <p:set>
                                      <p:cBhvr>
                                        <p:cTn id="101" dur="1" fill="hold">
                                          <p:stCondLst>
                                            <p:cond delay="499"/>
                                          </p:stCondLst>
                                        </p:cTn>
                                        <p:tgtEl>
                                          <p:spTgt spid="33"/>
                                        </p:tgtEl>
                                        <p:attrNameLst>
                                          <p:attrName>style.visibility</p:attrName>
                                        </p:attrNameLst>
                                      </p:cBhvr>
                                      <p:to>
                                        <p:strVal val="hidden"/>
                                      </p:to>
                                    </p:set>
                                  </p:childTnLst>
                                </p:cTn>
                              </p:par>
                              <p:par>
                                <p:cTn id="102" presetID="22" presetClass="exit" presetSubtype="4" fill="hold" grpId="1" nodeType="withEffect">
                                  <p:stCondLst>
                                    <p:cond delay="0"/>
                                  </p:stCondLst>
                                  <p:childTnLst>
                                    <p:animEffect transition="out" filter="wipe(down)">
                                      <p:cBhvr>
                                        <p:cTn id="103" dur="500"/>
                                        <p:tgtEl>
                                          <p:spTgt spid="34"/>
                                        </p:tgtEl>
                                      </p:cBhvr>
                                    </p:animEffect>
                                    <p:set>
                                      <p:cBhvr>
                                        <p:cTn id="104" dur="1" fill="hold">
                                          <p:stCondLst>
                                            <p:cond delay="499"/>
                                          </p:stCondLst>
                                        </p:cTn>
                                        <p:tgtEl>
                                          <p:spTgt spid="34"/>
                                        </p:tgtEl>
                                        <p:attrNameLst>
                                          <p:attrName>style.visibility</p:attrName>
                                        </p:attrNameLst>
                                      </p:cBhvr>
                                      <p:to>
                                        <p:strVal val="hidden"/>
                                      </p:to>
                                    </p:set>
                                  </p:childTnLst>
                                </p:cTn>
                              </p:par>
                              <p:par>
                                <p:cTn id="105" presetID="22" presetClass="exit" presetSubtype="4" fill="hold" grpId="1" nodeType="withEffect">
                                  <p:stCondLst>
                                    <p:cond delay="0"/>
                                  </p:stCondLst>
                                  <p:childTnLst>
                                    <p:animEffect transition="out" filter="wipe(down)">
                                      <p:cBhvr>
                                        <p:cTn id="106" dur="500"/>
                                        <p:tgtEl>
                                          <p:spTgt spid="35"/>
                                        </p:tgtEl>
                                      </p:cBhvr>
                                    </p:animEffect>
                                    <p:set>
                                      <p:cBhvr>
                                        <p:cTn id="107" dur="1" fill="hold">
                                          <p:stCondLst>
                                            <p:cond delay="499"/>
                                          </p:stCondLst>
                                        </p:cTn>
                                        <p:tgtEl>
                                          <p:spTgt spid="35"/>
                                        </p:tgtEl>
                                        <p:attrNameLst>
                                          <p:attrName>style.visibility</p:attrName>
                                        </p:attrNameLst>
                                      </p:cBhvr>
                                      <p:to>
                                        <p:strVal val="hidden"/>
                                      </p:to>
                                    </p:set>
                                  </p:childTnLst>
                                </p:cTn>
                              </p:par>
                              <p:par>
                                <p:cTn id="108" presetID="22" presetClass="exit" presetSubtype="4" fill="hold" grpId="1" nodeType="withEffect">
                                  <p:stCondLst>
                                    <p:cond delay="0"/>
                                  </p:stCondLst>
                                  <p:childTnLst>
                                    <p:animEffect transition="out" filter="wipe(down)">
                                      <p:cBhvr>
                                        <p:cTn id="109" dur="500"/>
                                        <p:tgtEl>
                                          <p:spTgt spid="36"/>
                                        </p:tgtEl>
                                      </p:cBhvr>
                                    </p:animEffect>
                                    <p:set>
                                      <p:cBhvr>
                                        <p:cTn id="110" dur="1" fill="hold">
                                          <p:stCondLst>
                                            <p:cond delay="499"/>
                                          </p:stCondLst>
                                        </p:cTn>
                                        <p:tgtEl>
                                          <p:spTgt spid="36"/>
                                        </p:tgtEl>
                                        <p:attrNameLst>
                                          <p:attrName>style.visibility</p:attrName>
                                        </p:attrNameLst>
                                      </p:cBhvr>
                                      <p:to>
                                        <p:strVal val="hidden"/>
                                      </p:to>
                                    </p:set>
                                  </p:childTnLst>
                                </p:cTn>
                              </p:par>
                              <p:par>
                                <p:cTn id="111" presetID="22" presetClass="exit" presetSubtype="4" fill="hold" grpId="1" nodeType="withEffect">
                                  <p:stCondLst>
                                    <p:cond delay="0"/>
                                  </p:stCondLst>
                                  <p:childTnLst>
                                    <p:animEffect transition="out" filter="wipe(down)">
                                      <p:cBhvr>
                                        <p:cTn id="112" dur="500"/>
                                        <p:tgtEl>
                                          <p:spTgt spid="37"/>
                                        </p:tgtEl>
                                      </p:cBhvr>
                                    </p:animEffect>
                                    <p:set>
                                      <p:cBhvr>
                                        <p:cTn id="113" dur="1" fill="hold">
                                          <p:stCondLst>
                                            <p:cond delay="499"/>
                                          </p:stCondLst>
                                        </p:cTn>
                                        <p:tgtEl>
                                          <p:spTgt spid="37"/>
                                        </p:tgtEl>
                                        <p:attrNameLst>
                                          <p:attrName>style.visibility</p:attrName>
                                        </p:attrNameLst>
                                      </p:cBhvr>
                                      <p:to>
                                        <p:strVal val="hidden"/>
                                      </p:to>
                                    </p:set>
                                  </p:childTnLst>
                                </p:cTn>
                              </p:par>
                              <p:par>
                                <p:cTn id="114" presetID="22" presetClass="exit" presetSubtype="4" fill="hold" grpId="1" nodeType="withEffect">
                                  <p:stCondLst>
                                    <p:cond delay="0"/>
                                  </p:stCondLst>
                                  <p:childTnLst>
                                    <p:animEffect transition="out" filter="wipe(down)">
                                      <p:cBhvr>
                                        <p:cTn id="115" dur="500"/>
                                        <p:tgtEl>
                                          <p:spTgt spid="38"/>
                                        </p:tgtEl>
                                      </p:cBhvr>
                                    </p:animEffect>
                                    <p:set>
                                      <p:cBhvr>
                                        <p:cTn id="116" dur="1" fill="hold">
                                          <p:stCondLst>
                                            <p:cond delay="499"/>
                                          </p:stCondLst>
                                        </p:cTn>
                                        <p:tgtEl>
                                          <p:spTgt spid="38"/>
                                        </p:tgtEl>
                                        <p:attrNameLst>
                                          <p:attrName>style.visibility</p:attrName>
                                        </p:attrNameLst>
                                      </p:cBhvr>
                                      <p:to>
                                        <p:strVal val="hidden"/>
                                      </p:to>
                                    </p:set>
                                  </p:childTnLst>
                                </p:cTn>
                              </p:par>
                              <p:par>
                                <p:cTn id="117" presetID="22" presetClass="exit" presetSubtype="4" fill="hold" grpId="1" nodeType="withEffect">
                                  <p:stCondLst>
                                    <p:cond delay="0"/>
                                  </p:stCondLst>
                                  <p:childTnLst>
                                    <p:animEffect transition="out" filter="wipe(down)">
                                      <p:cBhvr>
                                        <p:cTn id="118" dur="500"/>
                                        <p:tgtEl>
                                          <p:spTgt spid="39"/>
                                        </p:tgtEl>
                                      </p:cBhvr>
                                    </p:animEffect>
                                    <p:set>
                                      <p:cBhvr>
                                        <p:cTn id="119" dur="1" fill="hold">
                                          <p:stCondLst>
                                            <p:cond delay="499"/>
                                          </p:stCondLst>
                                        </p:cTn>
                                        <p:tgtEl>
                                          <p:spTgt spid="39"/>
                                        </p:tgtEl>
                                        <p:attrNameLst>
                                          <p:attrName>style.visibility</p:attrName>
                                        </p:attrNameLst>
                                      </p:cBhvr>
                                      <p:to>
                                        <p:strVal val="hidden"/>
                                      </p:to>
                                    </p:set>
                                  </p:childTnLst>
                                </p:cTn>
                              </p:par>
                              <p:par>
                                <p:cTn id="120" presetID="22" presetClass="exit" presetSubtype="4" fill="hold" grpId="1" nodeType="with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par>
                                <p:cTn id="123" presetID="22" presetClass="exit" presetSubtype="4" fill="hold" grpId="1" nodeType="withEffect">
                                  <p:stCondLst>
                                    <p:cond delay="0"/>
                                  </p:stCondLst>
                                  <p:childTnLst>
                                    <p:animEffect transition="out" filter="wipe(down)">
                                      <p:cBhvr>
                                        <p:cTn id="124" dur="500"/>
                                        <p:tgtEl>
                                          <p:spTgt spid="41"/>
                                        </p:tgtEl>
                                      </p:cBhvr>
                                    </p:animEffect>
                                    <p:set>
                                      <p:cBhvr>
                                        <p:cTn id="125" dur="1" fill="hold">
                                          <p:stCondLst>
                                            <p:cond delay="499"/>
                                          </p:stCondLst>
                                        </p:cTn>
                                        <p:tgtEl>
                                          <p:spTgt spid="41"/>
                                        </p:tgtEl>
                                        <p:attrNameLst>
                                          <p:attrName>style.visibility</p:attrName>
                                        </p:attrNameLst>
                                      </p:cBhvr>
                                      <p:to>
                                        <p:strVal val="hidden"/>
                                      </p:to>
                                    </p:set>
                                  </p:childTnLst>
                                </p:cTn>
                              </p:par>
                              <p:par>
                                <p:cTn id="126" presetID="22" presetClass="exit" presetSubtype="4" fill="hold" grpId="1" nodeType="withEffect">
                                  <p:stCondLst>
                                    <p:cond delay="0"/>
                                  </p:stCondLst>
                                  <p:childTnLst>
                                    <p:animEffect transition="out" filter="wipe(down)">
                                      <p:cBhvr>
                                        <p:cTn id="127" dur="500"/>
                                        <p:tgtEl>
                                          <p:spTgt spid="42"/>
                                        </p:tgtEl>
                                      </p:cBhvr>
                                    </p:animEffect>
                                    <p:set>
                                      <p:cBhvr>
                                        <p:cTn id="128" dur="1" fill="hold">
                                          <p:stCondLst>
                                            <p:cond delay="499"/>
                                          </p:stCondLst>
                                        </p:cTn>
                                        <p:tgtEl>
                                          <p:spTgt spid="42"/>
                                        </p:tgtEl>
                                        <p:attrNameLst>
                                          <p:attrName>style.visibility</p:attrName>
                                        </p:attrNameLst>
                                      </p:cBhvr>
                                      <p:to>
                                        <p:strVal val="hidden"/>
                                      </p:to>
                                    </p:set>
                                  </p:childTnLst>
                                </p:cTn>
                              </p:par>
                              <p:par>
                                <p:cTn id="129" presetID="22" presetClass="exit" presetSubtype="4" fill="hold" grpId="1" nodeType="withEffect">
                                  <p:stCondLst>
                                    <p:cond delay="0"/>
                                  </p:stCondLst>
                                  <p:childTnLst>
                                    <p:animEffect transition="out" filter="wipe(down)">
                                      <p:cBhvr>
                                        <p:cTn id="130" dur="500"/>
                                        <p:tgtEl>
                                          <p:spTgt spid="43"/>
                                        </p:tgtEl>
                                      </p:cBhvr>
                                    </p:animEffect>
                                    <p:set>
                                      <p:cBhvr>
                                        <p:cTn id="131" dur="1" fill="hold">
                                          <p:stCondLst>
                                            <p:cond delay="499"/>
                                          </p:stCondLst>
                                        </p:cTn>
                                        <p:tgtEl>
                                          <p:spTgt spid="43"/>
                                        </p:tgtEl>
                                        <p:attrNameLst>
                                          <p:attrName>style.visibility</p:attrName>
                                        </p:attrNameLst>
                                      </p:cBhvr>
                                      <p:to>
                                        <p:strVal val="hidden"/>
                                      </p:to>
                                    </p:set>
                                  </p:childTnLst>
                                </p:cTn>
                              </p:par>
                              <p:par>
                                <p:cTn id="132" presetID="22" presetClass="exit" presetSubtype="4" fill="hold" grpId="1" nodeType="withEffect">
                                  <p:stCondLst>
                                    <p:cond delay="0"/>
                                  </p:stCondLst>
                                  <p:childTnLst>
                                    <p:animEffect transition="out" filter="wipe(down)">
                                      <p:cBhvr>
                                        <p:cTn id="133" dur="500"/>
                                        <p:tgtEl>
                                          <p:spTgt spid="44"/>
                                        </p:tgtEl>
                                      </p:cBhvr>
                                    </p:animEffect>
                                    <p:set>
                                      <p:cBhvr>
                                        <p:cTn id="134" dur="1" fill="hold">
                                          <p:stCondLst>
                                            <p:cond delay="499"/>
                                          </p:stCondLst>
                                        </p:cTn>
                                        <p:tgtEl>
                                          <p:spTgt spid="44"/>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45"/>
                                        </p:tgtEl>
                                      </p:cBhvr>
                                    </p:animEffect>
                                    <p:set>
                                      <p:cBhvr>
                                        <p:cTn id="137" dur="1" fill="hold">
                                          <p:stCondLst>
                                            <p:cond delay="499"/>
                                          </p:stCondLst>
                                        </p:cTn>
                                        <p:tgtEl>
                                          <p:spTgt spid="45"/>
                                        </p:tgtEl>
                                        <p:attrNameLst>
                                          <p:attrName>style.visibility</p:attrName>
                                        </p:attrNameLst>
                                      </p:cBhvr>
                                      <p:to>
                                        <p:strVal val="hidden"/>
                                      </p:to>
                                    </p:set>
                                  </p:childTnLst>
                                </p:cTn>
                              </p:par>
                              <p:par>
                                <p:cTn id="138" presetID="22" presetClass="exit" presetSubtype="4" fill="hold" grpId="1" nodeType="withEffect">
                                  <p:stCondLst>
                                    <p:cond delay="0"/>
                                  </p:stCondLst>
                                  <p:childTnLst>
                                    <p:animEffect transition="out" filter="wipe(down)">
                                      <p:cBhvr>
                                        <p:cTn id="139" dur="500"/>
                                        <p:tgtEl>
                                          <p:spTgt spid="46"/>
                                        </p:tgtEl>
                                      </p:cBhvr>
                                    </p:animEffect>
                                    <p:set>
                                      <p:cBhvr>
                                        <p:cTn id="140" dur="1" fill="hold">
                                          <p:stCondLst>
                                            <p:cond delay="499"/>
                                          </p:stCondLst>
                                        </p:cTn>
                                        <p:tgtEl>
                                          <p:spTgt spid="46"/>
                                        </p:tgtEl>
                                        <p:attrNameLst>
                                          <p:attrName>style.visibility</p:attrName>
                                        </p:attrNameLst>
                                      </p:cBhvr>
                                      <p:to>
                                        <p:strVal val="hidden"/>
                                      </p:to>
                                    </p:set>
                                  </p:childTnLst>
                                </p:cTn>
                              </p:par>
                              <p:par>
                                <p:cTn id="141" presetID="22" presetClass="exit" presetSubtype="4" fill="hold" grpId="1" nodeType="withEffect">
                                  <p:stCondLst>
                                    <p:cond delay="0"/>
                                  </p:stCondLst>
                                  <p:childTnLst>
                                    <p:animEffect transition="out" filter="wipe(down)">
                                      <p:cBhvr>
                                        <p:cTn id="142" dur="500"/>
                                        <p:tgtEl>
                                          <p:spTgt spid="47"/>
                                        </p:tgtEl>
                                      </p:cBhvr>
                                    </p:animEffect>
                                    <p:set>
                                      <p:cBhvr>
                                        <p:cTn id="143" dur="1" fill="hold">
                                          <p:stCondLst>
                                            <p:cond delay="499"/>
                                          </p:stCondLst>
                                        </p:cTn>
                                        <p:tgtEl>
                                          <p:spTgt spid="47"/>
                                        </p:tgtEl>
                                        <p:attrNameLst>
                                          <p:attrName>style.visibility</p:attrName>
                                        </p:attrNameLst>
                                      </p:cBhvr>
                                      <p:to>
                                        <p:strVal val="hidden"/>
                                      </p:to>
                                    </p:set>
                                  </p:childTnLst>
                                </p:cTn>
                              </p:par>
                              <p:par>
                                <p:cTn id="144" presetID="22" presetClass="exit" presetSubtype="4" fill="hold" grpId="1" nodeType="withEffect">
                                  <p:stCondLst>
                                    <p:cond delay="0"/>
                                  </p:stCondLst>
                                  <p:childTnLst>
                                    <p:animEffect transition="out" filter="wipe(down)">
                                      <p:cBhvr>
                                        <p:cTn id="145" dur="500"/>
                                        <p:tgtEl>
                                          <p:spTgt spid="48"/>
                                        </p:tgtEl>
                                      </p:cBhvr>
                                    </p:animEffect>
                                    <p:set>
                                      <p:cBhvr>
                                        <p:cTn id="146" dur="1" fill="hold">
                                          <p:stCondLst>
                                            <p:cond delay="499"/>
                                          </p:stCondLst>
                                        </p:cTn>
                                        <p:tgtEl>
                                          <p:spTgt spid="48"/>
                                        </p:tgtEl>
                                        <p:attrNameLst>
                                          <p:attrName>style.visibility</p:attrName>
                                        </p:attrNameLst>
                                      </p:cBhvr>
                                      <p:to>
                                        <p:strVal val="hidden"/>
                                      </p:to>
                                    </p:set>
                                  </p:childTnLst>
                                </p:cTn>
                              </p:par>
                              <p:par>
                                <p:cTn id="147" presetID="22" presetClass="exit" presetSubtype="4" fill="hold" grpId="1" nodeType="withEffect">
                                  <p:stCondLst>
                                    <p:cond delay="0"/>
                                  </p:stCondLst>
                                  <p:childTnLst>
                                    <p:animEffect transition="out" filter="wipe(down)">
                                      <p:cBhvr>
                                        <p:cTn id="148" dur="500"/>
                                        <p:tgtEl>
                                          <p:spTgt spid="49"/>
                                        </p:tgtEl>
                                      </p:cBhvr>
                                    </p:animEffect>
                                    <p:set>
                                      <p:cBhvr>
                                        <p:cTn id="149" dur="1" fill="hold">
                                          <p:stCondLst>
                                            <p:cond delay="499"/>
                                          </p:stCondLst>
                                        </p:cTn>
                                        <p:tgtEl>
                                          <p:spTgt spid="49"/>
                                        </p:tgtEl>
                                        <p:attrNameLst>
                                          <p:attrName>style.visibility</p:attrName>
                                        </p:attrNameLst>
                                      </p:cBhvr>
                                      <p:to>
                                        <p:strVal val="hidden"/>
                                      </p:to>
                                    </p:set>
                                  </p:childTnLst>
                                </p:cTn>
                              </p:par>
                              <p:par>
                                <p:cTn id="150" presetID="22" presetClass="exit" presetSubtype="4" fill="hold" grpId="1" nodeType="withEffect">
                                  <p:stCondLst>
                                    <p:cond delay="0"/>
                                  </p:stCondLst>
                                  <p:childTnLst>
                                    <p:animEffect transition="out" filter="wipe(down)">
                                      <p:cBhvr>
                                        <p:cTn id="151" dur="500"/>
                                        <p:tgtEl>
                                          <p:spTgt spid="50"/>
                                        </p:tgtEl>
                                      </p:cBhvr>
                                    </p:animEffect>
                                    <p:set>
                                      <p:cBhvr>
                                        <p:cTn id="152" dur="1" fill="hold">
                                          <p:stCondLst>
                                            <p:cond delay="499"/>
                                          </p:stCondLst>
                                        </p:cTn>
                                        <p:tgtEl>
                                          <p:spTgt spid="50"/>
                                        </p:tgtEl>
                                        <p:attrNameLst>
                                          <p:attrName>style.visibility</p:attrName>
                                        </p:attrNameLst>
                                      </p:cBhvr>
                                      <p:to>
                                        <p:strVal val="hidden"/>
                                      </p:to>
                                    </p:set>
                                  </p:childTnLst>
                                </p:cTn>
                              </p:par>
                              <p:par>
                                <p:cTn id="153" presetID="22" presetClass="entr" presetSubtype="4" fill="hold" nodeType="withEffect">
                                  <p:stCondLst>
                                    <p:cond delay="0"/>
                                  </p:stCondLst>
                                  <p:childTnLst>
                                    <p:set>
                                      <p:cBhvr>
                                        <p:cTn id="154" dur="1" fill="hold">
                                          <p:stCondLst>
                                            <p:cond delay="0"/>
                                          </p:stCondLst>
                                        </p:cTn>
                                        <p:tgtEl>
                                          <p:spTgt spid="57"/>
                                        </p:tgtEl>
                                        <p:attrNameLst>
                                          <p:attrName>style.visibility</p:attrName>
                                        </p:attrNameLst>
                                      </p:cBhvr>
                                      <p:to>
                                        <p:strVal val="visible"/>
                                      </p:to>
                                    </p:set>
                                    <p:animEffect transition="in" filter="wipe(down)">
                                      <p:cBhvr>
                                        <p:cTn id="155" dur="500"/>
                                        <p:tgtEl>
                                          <p:spTgt spid="57"/>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nodeType="clickEffect">
                                  <p:stCondLst>
                                    <p:cond delay="0"/>
                                  </p:stCondLst>
                                  <p:childTnLst>
                                    <p:set>
                                      <p:cBhvr>
                                        <p:cTn id="159" dur="1" fill="hold">
                                          <p:stCondLst>
                                            <p:cond delay="0"/>
                                          </p:stCondLst>
                                        </p:cTn>
                                        <p:tgtEl>
                                          <p:spTgt spid="4">
                                            <p:txEl>
                                              <p:pRg st="10" end="10"/>
                                            </p:txEl>
                                          </p:spTgt>
                                        </p:tgtEl>
                                        <p:attrNameLst>
                                          <p:attrName>style.visibility</p:attrName>
                                        </p:attrNameLst>
                                      </p:cBhvr>
                                      <p:to>
                                        <p:strVal val="visible"/>
                                      </p:to>
                                    </p:set>
                                    <p:animEffect transition="in" filter="wipe(down)">
                                      <p:cBhvr>
                                        <p:cTn id="160" dur="500"/>
                                        <p:tgtEl>
                                          <p:spTgt spid="4">
                                            <p:txEl>
                                              <p:pRg st="10" end="10"/>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4">
                                            <p:txEl>
                                              <p:pRg st="11" end="11"/>
                                            </p:txEl>
                                          </p:spTgt>
                                        </p:tgtEl>
                                        <p:attrNameLst>
                                          <p:attrName>style.visibility</p:attrName>
                                        </p:attrNameLst>
                                      </p:cBhvr>
                                      <p:to>
                                        <p:strVal val="visible"/>
                                      </p:to>
                                    </p:set>
                                    <p:animEffect transition="in" filter="wipe(down)">
                                      <p:cBhvr>
                                        <p:cTn id="165" dur="500"/>
                                        <p:tgtEl>
                                          <p:spTgt spid="4">
                                            <p:txEl>
                                              <p:pRg st="11" end="11"/>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61"/>
                                        </p:tgtEl>
                                        <p:attrNameLst>
                                          <p:attrName>style.visibility</p:attrName>
                                        </p:attrNameLst>
                                      </p:cBhvr>
                                      <p:to>
                                        <p:strVal val="visible"/>
                                      </p:to>
                                    </p:set>
                                    <p:animEffect transition="in" filter="wipe(down)">
                                      <p:cBhvr>
                                        <p:cTn id="170" dur="500"/>
                                        <p:tgtEl>
                                          <p:spTgt spid="61"/>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nodeType="click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wipe(down)">
                                      <p:cBhvr>
                                        <p:cTn id="175" dur="500"/>
                                        <p:tgtEl>
                                          <p:spTgt spid="59"/>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83"/>
                                        </p:tgtEl>
                                        <p:attrNameLst>
                                          <p:attrName>style.visibility</p:attrName>
                                        </p:attrNameLst>
                                      </p:cBhvr>
                                      <p:to>
                                        <p:strVal val="visible"/>
                                      </p:to>
                                    </p:set>
                                    <p:animEffect transition="in" filter="wipe(down)">
                                      <p:cBhvr>
                                        <p:cTn id="180" dur="500"/>
                                        <p:tgtEl>
                                          <p:spTgt spid="83"/>
                                        </p:tgtEl>
                                      </p:cBhvr>
                                    </p:animEffect>
                                  </p:childTnLst>
                                </p:cTn>
                              </p:par>
                              <p:par>
                                <p:cTn id="181" presetID="22" presetClass="entr" presetSubtype="4" fill="hold" grpId="0" nodeType="withEffect">
                                  <p:stCondLst>
                                    <p:cond delay="0"/>
                                  </p:stCondLst>
                                  <p:childTnLst>
                                    <p:set>
                                      <p:cBhvr>
                                        <p:cTn id="182" dur="1" fill="hold">
                                          <p:stCondLst>
                                            <p:cond delay="0"/>
                                          </p:stCondLst>
                                        </p:cTn>
                                        <p:tgtEl>
                                          <p:spTgt spid="74"/>
                                        </p:tgtEl>
                                        <p:attrNameLst>
                                          <p:attrName>style.visibility</p:attrName>
                                        </p:attrNameLst>
                                      </p:cBhvr>
                                      <p:to>
                                        <p:strVal val="visible"/>
                                      </p:to>
                                    </p:set>
                                    <p:animEffect transition="in" filter="wipe(down)">
                                      <p:cBhvr>
                                        <p:cTn id="183" dur="500"/>
                                        <p:tgtEl>
                                          <p:spTgt spid="74"/>
                                        </p:tgtEl>
                                      </p:cBhvr>
                                    </p:animEffect>
                                  </p:childTnLst>
                                </p:cTn>
                              </p:par>
                              <p:par>
                                <p:cTn id="184" presetID="22" presetClass="entr" presetSubtype="4" fill="hold" grpId="0" nodeType="withEffect">
                                  <p:stCondLst>
                                    <p:cond delay="0"/>
                                  </p:stCondLst>
                                  <p:childTnLst>
                                    <p:set>
                                      <p:cBhvr>
                                        <p:cTn id="185" dur="1" fill="hold">
                                          <p:stCondLst>
                                            <p:cond delay="0"/>
                                          </p:stCondLst>
                                        </p:cTn>
                                        <p:tgtEl>
                                          <p:spTgt spid="75"/>
                                        </p:tgtEl>
                                        <p:attrNameLst>
                                          <p:attrName>style.visibility</p:attrName>
                                        </p:attrNameLst>
                                      </p:cBhvr>
                                      <p:to>
                                        <p:strVal val="visible"/>
                                      </p:to>
                                    </p:set>
                                    <p:animEffect transition="in" filter="wipe(down)">
                                      <p:cBhvr>
                                        <p:cTn id="186" dur="500"/>
                                        <p:tgtEl>
                                          <p:spTgt spid="75"/>
                                        </p:tgtEl>
                                      </p:cBhvr>
                                    </p:animEffect>
                                  </p:childTnLst>
                                </p:cTn>
                              </p:par>
                              <p:par>
                                <p:cTn id="187" presetID="22" presetClass="entr" presetSubtype="4"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animEffect transition="in" filter="wipe(down)">
                                      <p:cBhvr>
                                        <p:cTn id="189" dur="500"/>
                                        <p:tgtEl>
                                          <p:spTgt spid="73"/>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xit" presetSubtype="4" fill="hold" grpId="1" nodeType="clickEffect">
                                  <p:stCondLst>
                                    <p:cond delay="0"/>
                                  </p:stCondLst>
                                  <p:childTnLst>
                                    <p:animEffect transition="out" filter="wipe(down)">
                                      <p:cBhvr>
                                        <p:cTn id="193" dur="500"/>
                                        <p:tgtEl>
                                          <p:spTgt spid="61"/>
                                        </p:tgtEl>
                                      </p:cBhvr>
                                    </p:animEffect>
                                    <p:set>
                                      <p:cBhvr>
                                        <p:cTn id="194" dur="1" fill="hold">
                                          <p:stCondLst>
                                            <p:cond delay="499"/>
                                          </p:stCondLst>
                                        </p:cTn>
                                        <p:tgtEl>
                                          <p:spTgt spid="61"/>
                                        </p:tgtEl>
                                        <p:attrNameLst>
                                          <p:attrName>style.visibility</p:attrName>
                                        </p:attrNameLst>
                                      </p:cBhvr>
                                      <p:to>
                                        <p:strVal val="hidden"/>
                                      </p:to>
                                    </p:set>
                                  </p:childTnLst>
                                </p:cTn>
                              </p:par>
                              <p:par>
                                <p:cTn id="195" presetID="22" presetClass="exit" presetSubtype="4" fill="hold" nodeType="withEffect">
                                  <p:stCondLst>
                                    <p:cond delay="0"/>
                                  </p:stCondLst>
                                  <p:childTnLst>
                                    <p:animEffect transition="out" filter="wipe(down)">
                                      <p:cBhvr>
                                        <p:cTn id="196" dur="500"/>
                                        <p:tgtEl>
                                          <p:spTgt spid="59"/>
                                        </p:tgtEl>
                                      </p:cBhvr>
                                    </p:animEffect>
                                    <p:set>
                                      <p:cBhvr>
                                        <p:cTn id="197" dur="1" fill="hold">
                                          <p:stCondLst>
                                            <p:cond delay="499"/>
                                          </p:stCondLst>
                                        </p:cTn>
                                        <p:tgtEl>
                                          <p:spTgt spid="59"/>
                                        </p:tgtEl>
                                        <p:attrNameLst>
                                          <p:attrName>style.visibility</p:attrName>
                                        </p:attrNameLst>
                                      </p:cBhvr>
                                      <p:to>
                                        <p:strVal val="hidden"/>
                                      </p:to>
                                    </p:set>
                                  </p:childTnLst>
                                </p:cTn>
                              </p:par>
                              <p:par>
                                <p:cTn id="198" presetID="22" presetClass="exit" presetSubtype="4" fill="hold" grpId="1" nodeType="withEffect">
                                  <p:stCondLst>
                                    <p:cond delay="0"/>
                                  </p:stCondLst>
                                  <p:childTnLst>
                                    <p:animEffect transition="out" filter="wipe(down)">
                                      <p:cBhvr>
                                        <p:cTn id="199" dur="500"/>
                                        <p:tgtEl>
                                          <p:spTgt spid="83"/>
                                        </p:tgtEl>
                                      </p:cBhvr>
                                    </p:animEffect>
                                    <p:set>
                                      <p:cBhvr>
                                        <p:cTn id="200" dur="1" fill="hold">
                                          <p:stCondLst>
                                            <p:cond delay="499"/>
                                          </p:stCondLst>
                                        </p:cTn>
                                        <p:tgtEl>
                                          <p:spTgt spid="83"/>
                                        </p:tgtEl>
                                        <p:attrNameLst>
                                          <p:attrName>style.visibility</p:attrName>
                                        </p:attrNameLst>
                                      </p:cBhvr>
                                      <p:to>
                                        <p:strVal val="hidden"/>
                                      </p:to>
                                    </p:set>
                                  </p:childTnLst>
                                </p:cTn>
                              </p:par>
                              <p:par>
                                <p:cTn id="201" presetID="22" presetClass="exit" presetSubtype="4" fill="hold" grpId="1" nodeType="withEffect">
                                  <p:stCondLst>
                                    <p:cond delay="0"/>
                                  </p:stCondLst>
                                  <p:childTnLst>
                                    <p:animEffect transition="out" filter="wipe(down)">
                                      <p:cBhvr>
                                        <p:cTn id="202" dur="500"/>
                                        <p:tgtEl>
                                          <p:spTgt spid="74"/>
                                        </p:tgtEl>
                                      </p:cBhvr>
                                    </p:animEffect>
                                    <p:set>
                                      <p:cBhvr>
                                        <p:cTn id="203" dur="1" fill="hold">
                                          <p:stCondLst>
                                            <p:cond delay="499"/>
                                          </p:stCondLst>
                                        </p:cTn>
                                        <p:tgtEl>
                                          <p:spTgt spid="74"/>
                                        </p:tgtEl>
                                        <p:attrNameLst>
                                          <p:attrName>style.visibility</p:attrName>
                                        </p:attrNameLst>
                                      </p:cBhvr>
                                      <p:to>
                                        <p:strVal val="hidden"/>
                                      </p:to>
                                    </p:set>
                                  </p:childTnLst>
                                </p:cTn>
                              </p:par>
                              <p:par>
                                <p:cTn id="204" presetID="22" presetClass="exit" presetSubtype="4" fill="hold" grpId="1" nodeType="withEffect">
                                  <p:stCondLst>
                                    <p:cond delay="0"/>
                                  </p:stCondLst>
                                  <p:childTnLst>
                                    <p:animEffect transition="out" filter="wipe(down)">
                                      <p:cBhvr>
                                        <p:cTn id="205" dur="500"/>
                                        <p:tgtEl>
                                          <p:spTgt spid="75"/>
                                        </p:tgtEl>
                                      </p:cBhvr>
                                    </p:animEffect>
                                    <p:set>
                                      <p:cBhvr>
                                        <p:cTn id="206" dur="1" fill="hold">
                                          <p:stCondLst>
                                            <p:cond delay="499"/>
                                          </p:stCondLst>
                                        </p:cTn>
                                        <p:tgtEl>
                                          <p:spTgt spid="75"/>
                                        </p:tgtEl>
                                        <p:attrNameLst>
                                          <p:attrName>style.visibility</p:attrName>
                                        </p:attrNameLst>
                                      </p:cBhvr>
                                      <p:to>
                                        <p:strVal val="hidden"/>
                                      </p:to>
                                    </p:set>
                                  </p:childTnLst>
                                </p:cTn>
                              </p:par>
                              <p:par>
                                <p:cTn id="207" presetID="22" presetClass="exit" presetSubtype="4" fill="hold" nodeType="withEffect">
                                  <p:stCondLst>
                                    <p:cond delay="0"/>
                                  </p:stCondLst>
                                  <p:childTnLst>
                                    <p:animEffect transition="out" filter="wipe(down)">
                                      <p:cBhvr>
                                        <p:cTn id="208" dur="500"/>
                                        <p:tgtEl>
                                          <p:spTgt spid="73"/>
                                        </p:tgtEl>
                                      </p:cBhvr>
                                    </p:animEffect>
                                    <p:set>
                                      <p:cBhvr>
                                        <p:cTn id="209" dur="1" fill="hold">
                                          <p:stCondLst>
                                            <p:cond delay="499"/>
                                          </p:stCondLst>
                                        </p:cTn>
                                        <p:tgtEl>
                                          <p:spTgt spid="73"/>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22" presetClass="entr" presetSubtype="4" fill="hold" grpId="0" nodeType="clickEffect">
                                  <p:stCondLst>
                                    <p:cond delay="0"/>
                                  </p:stCondLst>
                                  <p:childTnLst>
                                    <p:set>
                                      <p:cBhvr>
                                        <p:cTn id="213" dur="1" fill="hold">
                                          <p:stCondLst>
                                            <p:cond delay="0"/>
                                          </p:stCondLst>
                                        </p:cTn>
                                        <p:tgtEl>
                                          <p:spTgt spid="63"/>
                                        </p:tgtEl>
                                        <p:attrNameLst>
                                          <p:attrName>style.visibility</p:attrName>
                                        </p:attrNameLst>
                                      </p:cBhvr>
                                      <p:to>
                                        <p:strVal val="visible"/>
                                      </p:to>
                                    </p:set>
                                    <p:animEffect transition="in" filter="wipe(down)">
                                      <p:cBhvr>
                                        <p:cTn id="214" dur="500"/>
                                        <p:tgtEl>
                                          <p:spTgt spid="63"/>
                                        </p:tgtEl>
                                      </p:cBhvr>
                                    </p:animEffect>
                                  </p:childTnLst>
                                </p:cTn>
                              </p:par>
                              <p:par>
                                <p:cTn id="215" presetID="22" presetClass="entr" presetSubtype="4" fill="hold" nodeType="withEffect">
                                  <p:stCondLst>
                                    <p:cond delay="0"/>
                                  </p:stCondLst>
                                  <p:childTnLst>
                                    <p:set>
                                      <p:cBhvr>
                                        <p:cTn id="216" dur="1" fill="hold">
                                          <p:stCondLst>
                                            <p:cond delay="0"/>
                                          </p:stCondLst>
                                        </p:cTn>
                                        <p:tgtEl>
                                          <p:spTgt spid="62"/>
                                        </p:tgtEl>
                                        <p:attrNameLst>
                                          <p:attrName>style.visibility</p:attrName>
                                        </p:attrNameLst>
                                      </p:cBhvr>
                                      <p:to>
                                        <p:strVal val="visible"/>
                                      </p:to>
                                    </p:set>
                                    <p:animEffect transition="in" filter="wipe(down)">
                                      <p:cBhvr>
                                        <p:cTn id="217" dur="500"/>
                                        <p:tgtEl>
                                          <p:spTgt spid="62"/>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nodeType="clickEffect">
                                  <p:stCondLst>
                                    <p:cond delay="0"/>
                                  </p:stCondLst>
                                  <p:childTnLst>
                                    <p:set>
                                      <p:cBhvr>
                                        <p:cTn id="221" dur="1" fill="hold">
                                          <p:stCondLst>
                                            <p:cond delay="0"/>
                                          </p:stCondLst>
                                        </p:cTn>
                                        <p:tgtEl>
                                          <p:spTgt spid="80"/>
                                        </p:tgtEl>
                                        <p:attrNameLst>
                                          <p:attrName>style.visibility</p:attrName>
                                        </p:attrNameLst>
                                      </p:cBhvr>
                                      <p:to>
                                        <p:strVal val="visible"/>
                                      </p:to>
                                    </p:set>
                                    <p:animEffect transition="in" filter="wipe(down)">
                                      <p:cBhvr>
                                        <p:cTn id="222" dur="500"/>
                                        <p:tgtEl>
                                          <p:spTgt spid="80"/>
                                        </p:tgtEl>
                                      </p:cBhvr>
                                    </p:animEffect>
                                  </p:childTnLst>
                                </p:cTn>
                              </p:par>
                              <p:par>
                                <p:cTn id="223" presetID="22" presetClass="entr" presetSubtype="4" fill="hold" grpId="0" nodeType="withEffect">
                                  <p:stCondLst>
                                    <p:cond delay="0"/>
                                  </p:stCondLst>
                                  <p:childTnLst>
                                    <p:set>
                                      <p:cBhvr>
                                        <p:cTn id="224" dur="1" fill="hold">
                                          <p:stCondLst>
                                            <p:cond delay="0"/>
                                          </p:stCondLst>
                                        </p:cTn>
                                        <p:tgtEl>
                                          <p:spTgt spid="84"/>
                                        </p:tgtEl>
                                        <p:attrNameLst>
                                          <p:attrName>style.visibility</p:attrName>
                                        </p:attrNameLst>
                                      </p:cBhvr>
                                      <p:to>
                                        <p:strVal val="visible"/>
                                      </p:to>
                                    </p:set>
                                    <p:animEffect transition="in" filter="wipe(down)">
                                      <p:cBhvr>
                                        <p:cTn id="225" dur="500"/>
                                        <p:tgtEl>
                                          <p:spTgt spid="84"/>
                                        </p:tgtEl>
                                      </p:cBhvr>
                                    </p:animEffect>
                                  </p:childTnLst>
                                </p:cTn>
                              </p:par>
                              <p:par>
                                <p:cTn id="226" presetID="22" presetClass="entr" presetSubtype="4" fill="hold" grpId="0" nodeType="withEffect">
                                  <p:stCondLst>
                                    <p:cond delay="0"/>
                                  </p:stCondLst>
                                  <p:childTnLst>
                                    <p:set>
                                      <p:cBhvr>
                                        <p:cTn id="227" dur="1" fill="hold">
                                          <p:stCondLst>
                                            <p:cond delay="0"/>
                                          </p:stCondLst>
                                        </p:cTn>
                                        <p:tgtEl>
                                          <p:spTgt spid="82"/>
                                        </p:tgtEl>
                                        <p:attrNameLst>
                                          <p:attrName>style.visibility</p:attrName>
                                        </p:attrNameLst>
                                      </p:cBhvr>
                                      <p:to>
                                        <p:strVal val="visible"/>
                                      </p:to>
                                    </p:set>
                                    <p:animEffect transition="in" filter="wipe(down)">
                                      <p:cBhvr>
                                        <p:cTn id="228" dur="500"/>
                                        <p:tgtEl>
                                          <p:spTgt spid="82"/>
                                        </p:tgtEl>
                                      </p:cBhvr>
                                    </p:animEffect>
                                  </p:childTnLst>
                                </p:cTn>
                              </p:par>
                              <p:par>
                                <p:cTn id="229" presetID="22" presetClass="entr" presetSubtype="4" fill="hold" grpId="0" nodeType="with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wipe(down)">
                                      <p:cBhvr>
                                        <p:cTn id="231" dur="500"/>
                                        <p:tgtEl>
                                          <p:spTgt spid="81"/>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xit" presetSubtype="4" fill="hold" grpId="1" nodeType="clickEffect">
                                  <p:stCondLst>
                                    <p:cond delay="0"/>
                                  </p:stCondLst>
                                  <p:childTnLst>
                                    <p:animEffect transition="out" filter="wipe(down)">
                                      <p:cBhvr>
                                        <p:cTn id="235" dur="500"/>
                                        <p:tgtEl>
                                          <p:spTgt spid="63"/>
                                        </p:tgtEl>
                                      </p:cBhvr>
                                    </p:animEffect>
                                    <p:set>
                                      <p:cBhvr>
                                        <p:cTn id="236" dur="1" fill="hold">
                                          <p:stCondLst>
                                            <p:cond delay="499"/>
                                          </p:stCondLst>
                                        </p:cTn>
                                        <p:tgtEl>
                                          <p:spTgt spid="63"/>
                                        </p:tgtEl>
                                        <p:attrNameLst>
                                          <p:attrName>style.visibility</p:attrName>
                                        </p:attrNameLst>
                                      </p:cBhvr>
                                      <p:to>
                                        <p:strVal val="hidden"/>
                                      </p:to>
                                    </p:set>
                                  </p:childTnLst>
                                </p:cTn>
                              </p:par>
                              <p:par>
                                <p:cTn id="237" presetID="22" presetClass="exit" presetSubtype="4" fill="hold" nodeType="withEffect">
                                  <p:stCondLst>
                                    <p:cond delay="0"/>
                                  </p:stCondLst>
                                  <p:childTnLst>
                                    <p:animEffect transition="out" filter="wipe(down)">
                                      <p:cBhvr>
                                        <p:cTn id="238" dur="500"/>
                                        <p:tgtEl>
                                          <p:spTgt spid="62"/>
                                        </p:tgtEl>
                                      </p:cBhvr>
                                    </p:animEffect>
                                    <p:set>
                                      <p:cBhvr>
                                        <p:cTn id="239" dur="1" fill="hold">
                                          <p:stCondLst>
                                            <p:cond delay="499"/>
                                          </p:stCondLst>
                                        </p:cTn>
                                        <p:tgtEl>
                                          <p:spTgt spid="62"/>
                                        </p:tgtEl>
                                        <p:attrNameLst>
                                          <p:attrName>style.visibility</p:attrName>
                                        </p:attrNameLst>
                                      </p:cBhvr>
                                      <p:to>
                                        <p:strVal val="hidden"/>
                                      </p:to>
                                    </p:set>
                                  </p:childTnLst>
                                </p:cTn>
                              </p:par>
                              <p:par>
                                <p:cTn id="240" presetID="22" presetClass="exit" presetSubtype="4" fill="hold" nodeType="withEffect">
                                  <p:stCondLst>
                                    <p:cond delay="0"/>
                                  </p:stCondLst>
                                  <p:childTnLst>
                                    <p:animEffect transition="out" filter="wipe(down)">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par>
                                <p:cTn id="243" presetID="22" presetClass="exit" presetSubtype="4" fill="hold" grpId="1" nodeType="withEffect">
                                  <p:stCondLst>
                                    <p:cond delay="0"/>
                                  </p:stCondLst>
                                  <p:childTnLst>
                                    <p:animEffect transition="out" filter="wipe(down)">
                                      <p:cBhvr>
                                        <p:cTn id="244" dur="500"/>
                                        <p:tgtEl>
                                          <p:spTgt spid="84"/>
                                        </p:tgtEl>
                                      </p:cBhvr>
                                    </p:animEffect>
                                    <p:set>
                                      <p:cBhvr>
                                        <p:cTn id="245" dur="1" fill="hold">
                                          <p:stCondLst>
                                            <p:cond delay="499"/>
                                          </p:stCondLst>
                                        </p:cTn>
                                        <p:tgtEl>
                                          <p:spTgt spid="84"/>
                                        </p:tgtEl>
                                        <p:attrNameLst>
                                          <p:attrName>style.visibility</p:attrName>
                                        </p:attrNameLst>
                                      </p:cBhvr>
                                      <p:to>
                                        <p:strVal val="hidden"/>
                                      </p:to>
                                    </p:set>
                                  </p:childTnLst>
                                </p:cTn>
                              </p:par>
                              <p:par>
                                <p:cTn id="246" presetID="22" presetClass="exit" presetSubtype="4" fill="hold" grpId="1" nodeType="withEffect">
                                  <p:stCondLst>
                                    <p:cond delay="0"/>
                                  </p:stCondLst>
                                  <p:childTnLst>
                                    <p:animEffect transition="out" filter="wipe(down)">
                                      <p:cBhvr>
                                        <p:cTn id="247" dur="500"/>
                                        <p:tgtEl>
                                          <p:spTgt spid="82"/>
                                        </p:tgtEl>
                                      </p:cBhvr>
                                    </p:animEffect>
                                    <p:set>
                                      <p:cBhvr>
                                        <p:cTn id="248" dur="1" fill="hold">
                                          <p:stCondLst>
                                            <p:cond delay="499"/>
                                          </p:stCondLst>
                                        </p:cTn>
                                        <p:tgtEl>
                                          <p:spTgt spid="82"/>
                                        </p:tgtEl>
                                        <p:attrNameLst>
                                          <p:attrName>style.visibility</p:attrName>
                                        </p:attrNameLst>
                                      </p:cBhvr>
                                      <p:to>
                                        <p:strVal val="hidden"/>
                                      </p:to>
                                    </p:set>
                                  </p:childTnLst>
                                </p:cTn>
                              </p:par>
                              <p:par>
                                <p:cTn id="249" presetID="22" presetClass="exit" presetSubtype="4" fill="hold" grpId="1" nodeType="withEffect">
                                  <p:stCondLst>
                                    <p:cond delay="0"/>
                                  </p:stCondLst>
                                  <p:childTnLst>
                                    <p:animEffect transition="out" filter="wipe(down)">
                                      <p:cBhvr>
                                        <p:cTn id="250" dur="500"/>
                                        <p:tgtEl>
                                          <p:spTgt spid="81"/>
                                        </p:tgtEl>
                                      </p:cBhvr>
                                    </p:animEffect>
                                    <p:set>
                                      <p:cBhvr>
                                        <p:cTn id="251" dur="1" fill="hold">
                                          <p:stCondLst>
                                            <p:cond delay="499"/>
                                          </p:stCondLst>
                                        </p:cTn>
                                        <p:tgtEl>
                                          <p:spTgt spid="81"/>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4" fill="hold" grpId="0" nodeType="clickEffect">
                                  <p:stCondLst>
                                    <p:cond delay="0"/>
                                  </p:stCondLst>
                                  <p:childTnLst>
                                    <p:set>
                                      <p:cBhvr>
                                        <p:cTn id="255" dur="1" fill="hold">
                                          <p:stCondLst>
                                            <p:cond delay="0"/>
                                          </p:stCondLst>
                                        </p:cTn>
                                        <p:tgtEl>
                                          <p:spTgt spid="67"/>
                                        </p:tgtEl>
                                        <p:attrNameLst>
                                          <p:attrName>style.visibility</p:attrName>
                                        </p:attrNameLst>
                                      </p:cBhvr>
                                      <p:to>
                                        <p:strVal val="visible"/>
                                      </p:to>
                                    </p:set>
                                    <p:animEffect transition="in" filter="wipe(down)">
                                      <p:cBhvr>
                                        <p:cTn id="256" dur="500"/>
                                        <p:tgtEl>
                                          <p:spTgt spid="67"/>
                                        </p:tgtEl>
                                      </p:cBhvr>
                                    </p:animEffect>
                                  </p:childTnLst>
                                </p:cTn>
                              </p:par>
                              <p:par>
                                <p:cTn id="257" presetID="22" presetClass="entr" presetSubtype="4" fill="hold" nodeType="withEffect">
                                  <p:stCondLst>
                                    <p:cond delay="0"/>
                                  </p:stCondLst>
                                  <p:childTnLst>
                                    <p:set>
                                      <p:cBhvr>
                                        <p:cTn id="258" dur="1" fill="hold">
                                          <p:stCondLst>
                                            <p:cond delay="0"/>
                                          </p:stCondLst>
                                        </p:cTn>
                                        <p:tgtEl>
                                          <p:spTgt spid="66"/>
                                        </p:tgtEl>
                                        <p:attrNameLst>
                                          <p:attrName>style.visibility</p:attrName>
                                        </p:attrNameLst>
                                      </p:cBhvr>
                                      <p:to>
                                        <p:strVal val="visible"/>
                                      </p:to>
                                    </p:set>
                                    <p:animEffect transition="in" filter="wipe(down)">
                                      <p:cBhvr>
                                        <p:cTn id="259" dur="500"/>
                                        <p:tgtEl>
                                          <p:spTgt spid="66"/>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4" fill="hold" nodeType="clickEffect">
                                  <p:stCondLst>
                                    <p:cond delay="0"/>
                                  </p:stCondLst>
                                  <p:childTnLst>
                                    <p:set>
                                      <p:cBhvr>
                                        <p:cTn id="263" dur="1" fill="hold">
                                          <p:stCondLst>
                                            <p:cond delay="0"/>
                                          </p:stCondLst>
                                        </p:cTn>
                                        <p:tgtEl>
                                          <p:spTgt spid="76"/>
                                        </p:tgtEl>
                                        <p:attrNameLst>
                                          <p:attrName>style.visibility</p:attrName>
                                        </p:attrNameLst>
                                      </p:cBhvr>
                                      <p:to>
                                        <p:strVal val="visible"/>
                                      </p:to>
                                    </p:set>
                                    <p:animEffect transition="in" filter="wipe(down)">
                                      <p:cBhvr>
                                        <p:cTn id="264" dur="500"/>
                                        <p:tgtEl>
                                          <p:spTgt spid="76"/>
                                        </p:tgtEl>
                                      </p:cBhvr>
                                    </p:animEffect>
                                  </p:childTnLst>
                                </p:cTn>
                              </p:par>
                              <p:par>
                                <p:cTn id="265" presetID="22" presetClass="entr" presetSubtype="4" fill="hold" grpId="0" nodeType="withEffect">
                                  <p:stCondLst>
                                    <p:cond delay="0"/>
                                  </p:stCondLst>
                                  <p:childTnLst>
                                    <p:set>
                                      <p:cBhvr>
                                        <p:cTn id="266" dur="1" fill="hold">
                                          <p:stCondLst>
                                            <p:cond delay="0"/>
                                          </p:stCondLst>
                                        </p:cTn>
                                        <p:tgtEl>
                                          <p:spTgt spid="78"/>
                                        </p:tgtEl>
                                        <p:attrNameLst>
                                          <p:attrName>style.visibility</p:attrName>
                                        </p:attrNameLst>
                                      </p:cBhvr>
                                      <p:to>
                                        <p:strVal val="visible"/>
                                      </p:to>
                                    </p:set>
                                    <p:animEffect transition="in" filter="wipe(down)">
                                      <p:cBhvr>
                                        <p:cTn id="267" dur="500"/>
                                        <p:tgtEl>
                                          <p:spTgt spid="78"/>
                                        </p:tgtEl>
                                      </p:cBhvr>
                                    </p:animEffect>
                                  </p:childTnLst>
                                </p:cTn>
                              </p:par>
                              <p:par>
                                <p:cTn id="268" presetID="22" presetClass="entr" presetSubtype="4" fill="hold" grpId="0" nodeType="withEffect">
                                  <p:stCondLst>
                                    <p:cond delay="0"/>
                                  </p:stCondLst>
                                  <p:childTnLst>
                                    <p:set>
                                      <p:cBhvr>
                                        <p:cTn id="269" dur="1" fill="hold">
                                          <p:stCondLst>
                                            <p:cond delay="0"/>
                                          </p:stCondLst>
                                        </p:cTn>
                                        <p:tgtEl>
                                          <p:spTgt spid="77"/>
                                        </p:tgtEl>
                                        <p:attrNameLst>
                                          <p:attrName>style.visibility</p:attrName>
                                        </p:attrNameLst>
                                      </p:cBhvr>
                                      <p:to>
                                        <p:strVal val="visible"/>
                                      </p:to>
                                    </p:set>
                                    <p:animEffect transition="in" filter="wipe(down)">
                                      <p:cBhvr>
                                        <p:cTn id="270" dur="500"/>
                                        <p:tgtEl>
                                          <p:spTgt spid="77"/>
                                        </p:tgtEl>
                                      </p:cBhvr>
                                    </p:animEffect>
                                  </p:childTnLst>
                                </p:cTn>
                              </p:par>
                              <p:par>
                                <p:cTn id="271" presetID="22" presetClass="entr" presetSubtype="4" fill="hold" grpId="0" nodeType="withEffect">
                                  <p:stCondLst>
                                    <p:cond delay="0"/>
                                  </p:stCondLst>
                                  <p:childTnLst>
                                    <p:set>
                                      <p:cBhvr>
                                        <p:cTn id="272" dur="1" fill="hold">
                                          <p:stCondLst>
                                            <p:cond delay="0"/>
                                          </p:stCondLst>
                                        </p:cTn>
                                        <p:tgtEl>
                                          <p:spTgt spid="85"/>
                                        </p:tgtEl>
                                        <p:attrNameLst>
                                          <p:attrName>style.visibility</p:attrName>
                                        </p:attrNameLst>
                                      </p:cBhvr>
                                      <p:to>
                                        <p:strVal val="visible"/>
                                      </p:to>
                                    </p:set>
                                    <p:animEffect transition="in" filter="wipe(down)">
                                      <p:cBhvr>
                                        <p:cTn id="273" dur="500"/>
                                        <p:tgtEl>
                                          <p:spTgt spid="85"/>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xit" presetSubtype="4" fill="hold" grpId="1" nodeType="clickEffect">
                                  <p:stCondLst>
                                    <p:cond delay="0"/>
                                  </p:stCondLst>
                                  <p:childTnLst>
                                    <p:animEffect transition="out" filter="wipe(down)">
                                      <p:cBhvr>
                                        <p:cTn id="277" dur="500"/>
                                        <p:tgtEl>
                                          <p:spTgt spid="67"/>
                                        </p:tgtEl>
                                      </p:cBhvr>
                                    </p:animEffect>
                                    <p:set>
                                      <p:cBhvr>
                                        <p:cTn id="278" dur="1" fill="hold">
                                          <p:stCondLst>
                                            <p:cond delay="499"/>
                                          </p:stCondLst>
                                        </p:cTn>
                                        <p:tgtEl>
                                          <p:spTgt spid="67"/>
                                        </p:tgtEl>
                                        <p:attrNameLst>
                                          <p:attrName>style.visibility</p:attrName>
                                        </p:attrNameLst>
                                      </p:cBhvr>
                                      <p:to>
                                        <p:strVal val="hidden"/>
                                      </p:to>
                                    </p:set>
                                  </p:childTnLst>
                                </p:cTn>
                              </p:par>
                              <p:par>
                                <p:cTn id="279" presetID="22" presetClass="exit" presetSubtype="4" fill="hold" nodeType="withEffect">
                                  <p:stCondLst>
                                    <p:cond delay="0"/>
                                  </p:stCondLst>
                                  <p:childTnLst>
                                    <p:animEffect transition="out" filter="wipe(down)">
                                      <p:cBhvr>
                                        <p:cTn id="280" dur="500"/>
                                        <p:tgtEl>
                                          <p:spTgt spid="66"/>
                                        </p:tgtEl>
                                      </p:cBhvr>
                                    </p:animEffect>
                                    <p:set>
                                      <p:cBhvr>
                                        <p:cTn id="281" dur="1" fill="hold">
                                          <p:stCondLst>
                                            <p:cond delay="499"/>
                                          </p:stCondLst>
                                        </p:cTn>
                                        <p:tgtEl>
                                          <p:spTgt spid="66"/>
                                        </p:tgtEl>
                                        <p:attrNameLst>
                                          <p:attrName>style.visibility</p:attrName>
                                        </p:attrNameLst>
                                      </p:cBhvr>
                                      <p:to>
                                        <p:strVal val="hidden"/>
                                      </p:to>
                                    </p:set>
                                  </p:childTnLst>
                                </p:cTn>
                              </p:par>
                              <p:par>
                                <p:cTn id="282" presetID="22" presetClass="exit" presetSubtype="4" fill="hold" nodeType="withEffect">
                                  <p:stCondLst>
                                    <p:cond delay="0"/>
                                  </p:stCondLst>
                                  <p:childTnLst>
                                    <p:animEffect transition="out" filter="wipe(down)">
                                      <p:cBhvr>
                                        <p:cTn id="283" dur="500"/>
                                        <p:tgtEl>
                                          <p:spTgt spid="76"/>
                                        </p:tgtEl>
                                      </p:cBhvr>
                                    </p:animEffect>
                                    <p:set>
                                      <p:cBhvr>
                                        <p:cTn id="284" dur="1" fill="hold">
                                          <p:stCondLst>
                                            <p:cond delay="499"/>
                                          </p:stCondLst>
                                        </p:cTn>
                                        <p:tgtEl>
                                          <p:spTgt spid="76"/>
                                        </p:tgtEl>
                                        <p:attrNameLst>
                                          <p:attrName>style.visibility</p:attrName>
                                        </p:attrNameLst>
                                      </p:cBhvr>
                                      <p:to>
                                        <p:strVal val="hidden"/>
                                      </p:to>
                                    </p:set>
                                  </p:childTnLst>
                                </p:cTn>
                              </p:par>
                              <p:par>
                                <p:cTn id="285" presetID="22" presetClass="exit" presetSubtype="4" fill="hold" grpId="1" nodeType="withEffect">
                                  <p:stCondLst>
                                    <p:cond delay="0"/>
                                  </p:stCondLst>
                                  <p:childTnLst>
                                    <p:animEffect transition="out" filter="wipe(down)">
                                      <p:cBhvr>
                                        <p:cTn id="286" dur="500"/>
                                        <p:tgtEl>
                                          <p:spTgt spid="78"/>
                                        </p:tgtEl>
                                      </p:cBhvr>
                                    </p:animEffect>
                                    <p:set>
                                      <p:cBhvr>
                                        <p:cTn id="287" dur="1" fill="hold">
                                          <p:stCondLst>
                                            <p:cond delay="499"/>
                                          </p:stCondLst>
                                        </p:cTn>
                                        <p:tgtEl>
                                          <p:spTgt spid="78"/>
                                        </p:tgtEl>
                                        <p:attrNameLst>
                                          <p:attrName>style.visibility</p:attrName>
                                        </p:attrNameLst>
                                      </p:cBhvr>
                                      <p:to>
                                        <p:strVal val="hidden"/>
                                      </p:to>
                                    </p:set>
                                  </p:childTnLst>
                                </p:cTn>
                              </p:par>
                              <p:par>
                                <p:cTn id="288" presetID="22" presetClass="exit" presetSubtype="4" fill="hold" grpId="1" nodeType="withEffect">
                                  <p:stCondLst>
                                    <p:cond delay="0"/>
                                  </p:stCondLst>
                                  <p:childTnLst>
                                    <p:animEffect transition="out" filter="wipe(down)">
                                      <p:cBhvr>
                                        <p:cTn id="289" dur="500"/>
                                        <p:tgtEl>
                                          <p:spTgt spid="77"/>
                                        </p:tgtEl>
                                      </p:cBhvr>
                                    </p:animEffect>
                                    <p:set>
                                      <p:cBhvr>
                                        <p:cTn id="290" dur="1" fill="hold">
                                          <p:stCondLst>
                                            <p:cond delay="499"/>
                                          </p:stCondLst>
                                        </p:cTn>
                                        <p:tgtEl>
                                          <p:spTgt spid="77"/>
                                        </p:tgtEl>
                                        <p:attrNameLst>
                                          <p:attrName>style.visibility</p:attrName>
                                        </p:attrNameLst>
                                      </p:cBhvr>
                                      <p:to>
                                        <p:strVal val="hidden"/>
                                      </p:to>
                                    </p:set>
                                  </p:childTnLst>
                                </p:cTn>
                              </p:par>
                              <p:par>
                                <p:cTn id="291" presetID="22" presetClass="exit" presetSubtype="4" fill="hold" grpId="1" nodeType="withEffect">
                                  <p:stCondLst>
                                    <p:cond delay="0"/>
                                  </p:stCondLst>
                                  <p:childTnLst>
                                    <p:animEffect transition="out" filter="wipe(down)">
                                      <p:cBhvr>
                                        <p:cTn id="292" dur="500"/>
                                        <p:tgtEl>
                                          <p:spTgt spid="85"/>
                                        </p:tgtEl>
                                      </p:cBhvr>
                                    </p:animEffect>
                                    <p:set>
                                      <p:cBhvr>
                                        <p:cTn id="293" dur="1" fill="hold">
                                          <p:stCondLst>
                                            <p:cond delay="499"/>
                                          </p:stCondLst>
                                        </p:cTn>
                                        <p:tgtEl>
                                          <p:spTgt spid="85"/>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86"/>
                                        </p:tgtEl>
                                        <p:attrNameLst>
                                          <p:attrName>style.visibility</p:attrName>
                                        </p:attrNameLst>
                                      </p:cBhvr>
                                      <p:to>
                                        <p:strVal val="visible"/>
                                      </p:to>
                                    </p:set>
                                    <p:animEffect transition="in" filter="wipe(down)">
                                      <p:cBhvr>
                                        <p:cTn id="298" dur="500"/>
                                        <p:tgtEl>
                                          <p:spTgt spid="86"/>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87"/>
                                        </p:tgtEl>
                                        <p:attrNameLst>
                                          <p:attrName>style.visibility</p:attrName>
                                        </p:attrNameLst>
                                      </p:cBhvr>
                                      <p:to>
                                        <p:strVal val="visible"/>
                                      </p:to>
                                    </p:set>
                                    <p:animEffect transition="in" filter="wipe(down)">
                                      <p:cBhvr>
                                        <p:cTn id="301" dur="500"/>
                                        <p:tgtEl>
                                          <p:spTgt spid="87"/>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4" fill="hold" grpId="0" nodeType="clickEffect">
                                  <p:stCondLst>
                                    <p:cond delay="0"/>
                                  </p:stCondLst>
                                  <p:childTnLst>
                                    <p:set>
                                      <p:cBhvr>
                                        <p:cTn id="305" dur="1" fill="hold">
                                          <p:stCondLst>
                                            <p:cond delay="0"/>
                                          </p:stCondLst>
                                        </p:cTn>
                                        <p:tgtEl>
                                          <p:spTgt spid="88"/>
                                        </p:tgtEl>
                                        <p:attrNameLst>
                                          <p:attrName>style.visibility</p:attrName>
                                        </p:attrNameLst>
                                      </p:cBhvr>
                                      <p:to>
                                        <p:strVal val="visible"/>
                                      </p:to>
                                    </p:set>
                                    <p:animEffect transition="in" filter="wipe(down)">
                                      <p:cBhvr>
                                        <p:cTn id="306" dur="500"/>
                                        <p:tgtEl>
                                          <p:spTgt spid="88"/>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4" fill="hold" nodeType="clickEffect">
                                  <p:stCondLst>
                                    <p:cond delay="0"/>
                                  </p:stCondLst>
                                  <p:childTnLst>
                                    <p:set>
                                      <p:cBhvr>
                                        <p:cTn id="310" dur="1" fill="hold">
                                          <p:stCondLst>
                                            <p:cond delay="0"/>
                                          </p:stCondLst>
                                        </p:cTn>
                                        <p:tgtEl>
                                          <p:spTgt spid="89"/>
                                        </p:tgtEl>
                                        <p:attrNameLst>
                                          <p:attrName>style.visibility</p:attrName>
                                        </p:attrNameLst>
                                      </p:cBhvr>
                                      <p:to>
                                        <p:strVal val="visible"/>
                                      </p:to>
                                    </p:set>
                                    <p:animEffect transition="in" filter="wipe(down)">
                                      <p:cBhvr>
                                        <p:cTn id="311" dur="500"/>
                                        <p:tgtEl>
                                          <p:spTgt spid="89"/>
                                        </p:tgtEl>
                                      </p:cBhvr>
                                    </p:animEffect>
                                  </p:childTnLst>
                                </p:cTn>
                              </p:par>
                              <p:par>
                                <p:cTn id="312" presetID="22" presetClass="entr" presetSubtype="4" fill="hold" grpId="0" nodeType="withEffect">
                                  <p:stCondLst>
                                    <p:cond delay="0"/>
                                  </p:stCondLst>
                                  <p:childTnLst>
                                    <p:set>
                                      <p:cBhvr>
                                        <p:cTn id="313" dur="1" fill="hold">
                                          <p:stCondLst>
                                            <p:cond delay="0"/>
                                          </p:stCondLst>
                                        </p:cTn>
                                        <p:tgtEl>
                                          <p:spTgt spid="90"/>
                                        </p:tgtEl>
                                        <p:attrNameLst>
                                          <p:attrName>style.visibility</p:attrName>
                                        </p:attrNameLst>
                                      </p:cBhvr>
                                      <p:to>
                                        <p:strVal val="visible"/>
                                      </p:to>
                                    </p:set>
                                    <p:animEffect transition="in" filter="wipe(down)">
                                      <p:cBhvr>
                                        <p:cTn id="314" dur="500"/>
                                        <p:tgtEl>
                                          <p:spTgt spid="90"/>
                                        </p:tgtEl>
                                      </p:cBhvr>
                                    </p:animEffect>
                                  </p:childTnLst>
                                </p:cTn>
                              </p:par>
                            </p:childTnLst>
                          </p:cTn>
                        </p:par>
                      </p:childTnLst>
                    </p:cTn>
                  </p:par>
                  <p:par>
                    <p:cTn id="315" fill="hold">
                      <p:stCondLst>
                        <p:cond delay="indefinite"/>
                      </p:stCondLst>
                      <p:childTnLst>
                        <p:par>
                          <p:cTn id="316" fill="hold">
                            <p:stCondLst>
                              <p:cond delay="0"/>
                            </p:stCondLst>
                            <p:childTnLst>
                              <p:par>
                                <p:cTn id="317" presetID="22" presetClass="entr" presetSubtype="4" fill="hold" grpId="0" nodeType="clickEffect">
                                  <p:stCondLst>
                                    <p:cond delay="0"/>
                                  </p:stCondLst>
                                  <p:childTnLst>
                                    <p:set>
                                      <p:cBhvr>
                                        <p:cTn id="318" dur="1" fill="hold">
                                          <p:stCondLst>
                                            <p:cond delay="0"/>
                                          </p:stCondLst>
                                        </p:cTn>
                                        <p:tgtEl>
                                          <p:spTgt spid="91"/>
                                        </p:tgtEl>
                                        <p:attrNameLst>
                                          <p:attrName>style.visibility</p:attrName>
                                        </p:attrNameLst>
                                      </p:cBhvr>
                                      <p:to>
                                        <p:strVal val="visible"/>
                                      </p:to>
                                    </p:set>
                                    <p:animEffect transition="in" filter="wipe(down)">
                                      <p:cBhvr>
                                        <p:cTn id="319" dur="500"/>
                                        <p:tgtEl>
                                          <p:spTgt spid="91"/>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grpId="0" nodeType="clickEffect">
                                  <p:stCondLst>
                                    <p:cond delay="0"/>
                                  </p:stCondLst>
                                  <p:childTnLst>
                                    <p:set>
                                      <p:cBhvr>
                                        <p:cTn id="323" dur="1" fill="hold">
                                          <p:stCondLst>
                                            <p:cond delay="0"/>
                                          </p:stCondLst>
                                        </p:cTn>
                                        <p:tgtEl>
                                          <p:spTgt spid="92"/>
                                        </p:tgtEl>
                                        <p:attrNameLst>
                                          <p:attrName>style.visibility</p:attrName>
                                        </p:attrNameLst>
                                      </p:cBhvr>
                                      <p:to>
                                        <p:strVal val="visible"/>
                                      </p:to>
                                    </p:set>
                                    <p:animEffect transition="in" filter="wipe(down)">
                                      <p:cBhvr>
                                        <p:cTn id="3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4" grpId="0"/>
      <p:bldP spid="55" grpId="0"/>
      <p:bldP spid="61" grpId="0"/>
      <p:bldP spid="61" grpId="1"/>
      <p:bldP spid="63" grpId="0"/>
      <p:bldP spid="63" grpId="1"/>
      <p:bldP spid="67" grpId="0"/>
      <p:bldP spid="67" grpId="1"/>
      <p:bldP spid="74" grpId="0" animBg="1"/>
      <p:bldP spid="74" grpId="1" animBg="1"/>
      <p:bldP spid="75" grpId="0" animBg="1"/>
      <p:bldP spid="75" grpId="1" animBg="1"/>
      <p:bldP spid="77" grpId="0" animBg="1"/>
      <p:bldP spid="77" grpId="1" animBg="1"/>
      <p:bldP spid="78" grpId="0" animBg="1"/>
      <p:bldP spid="78" grpId="1" animBg="1"/>
      <p:bldP spid="81" grpId="0" animBg="1"/>
      <p:bldP spid="81" grpId="1" animBg="1"/>
      <p:bldP spid="82" grpId="0" animBg="1"/>
      <p:bldP spid="82" grpId="1" animBg="1"/>
      <p:bldP spid="83" grpId="0"/>
      <p:bldP spid="83" grpId="1"/>
      <p:bldP spid="84" grpId="0"/>
      <p:bldP spid="84" grpId="1"/>
      <p:bldP spid="85" grpId="0"/>
      <p:bldP spid="85" grpId="1"/>
      <p:bldP spid="87" grpId="0" animBg="1"/>
      <p:bldP spid="88" grpId="0" animBg="1"/>
      <p:bldP spid="90" grpId="0" animBg="1"/>
      <p:bldP spid="91" grpId="0" animBg="1"/>
      <p:bldP spid="9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6|16|24.4|16|12.5|25.9|23.8|49.5|33.3"/>
</p:tagLst>
</file>

<file path=ppt/tags/tag10.xml><?xml version="1.0" encoding="utf-8"?>
<p:tagLst xmlns:a="http://schemas.openxmlformats.org/drawingml/2006/main" xmlns:r="http://schemas.openxmlformats.org/officeDocument/2006/relationships" xmlns:p="http://schemas.openxmlformats.org/presentationml/2006/main">
  <p:tag name="TIMING" val="|21.9|10.6|55.9|9.9|46.6|1.8|14.1|17.3|36.4|9.9|16.3|19.8"/>
</p:tagLst>
</file>

<file path=ppt/tags/tag11.xml><?xml version="1.0" encoding="utf-8"?>
<p:tagLst xmlns:a="http://schemas.openxmlformats.org/drawingml/2006/main" xmlns:r="http://schemas.openxmlformats.org/officeDocument/2006/relationships" xmlns:p="http://schemas.openxmlformats.org/presentationml/2006/main">
  <p:tag name="TIMING" val="|4.5|51|75.1|53.7|38.8|1.5|11.8|5.1"/>
</p:tagLst>
</file>

<file path=ppt/tags/tag12.xml><?xml version="1.0" encoding="utf-8"?>
<p:tagLst xmlns:a="http://schemas.openxmlformats.org/drawingml/2006/main" xmlns:r="http://schemas.openxmlformats.org/officeDocument/2006/relationships" xmlns:p="http://schemas.openxmlformats.org/presentationml/2006/main">
  <p:tag name="TIMING" val="|2.2|8.4|26.1"/>
</p:tagLst>
</file>

<file path=ppt/tags/tag2.xml><?xml version="1.0" encoding="utf-8"?>
<p:tagLst xmlns:a="http://schemas.openxmlformats.org/drawingml/2006/main" xmlns:r="http://schemas.openxmlformats.org/officeDocument/2006/relationships" xmlns:p="http://schemas.openxmlformats.org/presentationml/2006/main">
  <p:tag name="TIMING" val="|8.5|11.1|5.8|16.4|14.7|40.3|35|41.1|26.1|30|8.5|22.9|1.3|2.3|4|17.7|54.8"/>
</p:tagLst>
</file>

<file path=ppt/tags/tag3.xml><?xml version="1.0" encoding="utf-8"?>
<p:tagLst xmlns:a="http://schemas.openxmlformats.org/drawingml/2006/main" xmlns:r="http://schemas.openxmlformats.org/officeDocument/2006/relationships" xmlns:p="http://schemas.openxmlformats.org/presentationml/2006/main">
  <p:tag name="TIMING" val="|1.1|14.5|17.6|26.6|10.8|1.2|41.8|6.1|3.7|43|11.4|17|26.1|33.2|1.5|13.9|20.8|13.2"/>
</p:tagLst>
</file>

<file path=ppt/tags/tag4.xml><?xml version="1.0" encoding="utf-8"?>
<p:tagLst xmlns:a="http://schemas.openxmlformats.org/drawingml/2006/main" xmlns:r="http://schemas.openxmlformats.org/officeDocument/2006/relationships" xmlns:p="http://schemas.openxmlformats.org/presentationml/2006/main">
  <p:tag name="TIMING" val="|3.8|2.9|8.5|6|12.9|21.7|24.1|18.9|20.4|6.3|9.2|51.9|15.2"/>
</p:tagLst>
</file>

<file path=ppt/tags/tag5.xml><?xml version="1.0" encoding="utf-8"?>
<p:tagLst xmlns:a="http://schemas.openxmlformats.org/drawingml/2006/main" xmlns:r="http://schemas.openxmlformats.org/officeDocument/2006/relationships" xmlns:p="http://schemas.openxmlformats.org/presentationml/2006/main">
  <p:tag name="TIMING" val="|12.7|11.9|22|6.3|18.7|10.6|15.3"/>
</p:tagLst>
</file>

<file path=ppt/tags/tag6.xml><?xml version="1.0" encoding="utf-8"?>
<p:tagLst xmlns:a="http://schemas.openxmlformats.org/drawingml/2006/main" xmlns:r="http://schemas.openxmlformats.org/officeDocument/2006/relationships" xmlns:p="http://schemas.openxmlformats.org/presentationml/2006/main">
  <p:tag name="TIMING" val="|9.9|20|27.5|17|9.5|23.1|18.8|26.4|9.2|1.4|40.9|38.3|9.8|18.4|76.3"/>
</p:tagLst>
</file>

<file path=ppt/tags/tag7.xml><?xml version="1.0" encoding="utf-8"?>
<p:tagLst xmlns:a="http://schemas.openxmlformats.org/drawingml/2006/main" xmlns:r="http://schemas.openxmlformats.org/officeDocument/2006/relationships" xmlns:p="http://schemas.openxmlformats.org/presentationml/2006/main">
  <p:tag name="TIMING" val="|3|7.6|23.9|14.4|7.8"/>
</p:tagLst>
</file>

<file path=ppt/tags/tag8.xml><?xml version="1.0" encoding="utf-8"?>
<p:tagLst xmlns:a="http://schemas.openxmlformats.org/drawingml/2006/main" xmlns:r="http://schemas.openxmlformats.org/officeDocument/2006/relationships" xmlns:p="http://schemas.openxmlformats.org/presentationml/2006/main">
  <p:tag name="TIMING" val="|12.6|29|6.8|33.1|4.6|11.1|10.7|13.3|31.8|4.1|13.8|44.6|3.3|20.1|25.8|1|5.7|14.3|1.1|5.7|11.2|1.2|35.7|18.3|25.7|15.2"/>
</p:tagLst>
</file>

<file path=ppt/tags/tag9.xml><?xml version="1.0" encoding="utf-8"?>
<p:tagLst xmlns:a="http://schemas.openxmlformats.org/drawingml/2006/main" xmlns:r="http://schemas.openxmlformats.org/officeDocument/2006/relationships" xmlns:p="http://schemas.openxmlformats.org/presentationml/2006/main">
  <p:tag name="TIMING" val="|8.6|10.7|12.7|31.5|16|15.8|43|19.2|32.7|9.3|14.4|30.4|3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d1fd18c-690e-4f08-92f4-aa6f50b5c677" xsi:nil="true"/>
    <lcf76f155ced4ddcb4097134ff3c332f xmlns="8cf5328a-8617-474c-9909-cc45ad579cc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079A3EC7D05E48A26E4471E7A62B6A" ma:contentTypeVersion="11" ma:contentTypeDescription="Create a new document." ma:contentTypeScope="" ma:versionID="2dde37f5db1cf7b03ea35f5a5692b7ba">
  <xsd:schema xmlns:xsd="http://www.w3.org/2001/XMLSchema" xmlns:xs="http://www.w3.org/2001/XMLSchema" xmlns:p="http://schemas.microsoft.com/office/2006/metadata/properties" xmlns:ns2="8cf5328a-8617-474c-9909-cc45ad579cc9" xmlns:ns3="ed1fd18c-690e-4f08-92f4-aa6f50b5c677" targetNamespace="http://schemas.microsoft.com/office/2006/metadata/properties" ma:root="true" ma:fieldsID="528f55dff209735393200d9c6d45c750" ns2:_="" ns3:_="">
    <xsd:import namespace="8cf5328a-8617-474c-9909-cc45ad579cc9"/>
    <xsd:import namespace="ed1fd18c-690e-4f08-92f4-aa6f50b5c67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328a-8617-474c-9909-cc45ad579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7c2620-d1ec-4608-ab47-b8d402b41a8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1fd18c-690e-4f08-92f4-aa6f50b5c67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f5c1cf-cb2a-4f4a-a9ae-e1baf0ae920b}" ma:internalName="TaxCatchAll" ma:showField="CatchAllData" ma:web="ed1fd18c-690e-4f08-92f4-aa6f50b5c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CDF621-D7D5-4991-BB04-3DCDBC092437}">
  <ds:schemaRefs>
    <ds:schemaRef ds:uri="http://schemas.microsoft.com/sharepoint/v3/contenttype/forms"/>
  </ds:schemaRefs>
</ds:datastoreItem>
</file>

<file path=customXml/itemProps2.xml><?xml version="1.0" encoding="utf-8"?>
<ds:datastoreItem xmlns:ds="http://schemas.openxmlformats.org/officeDocument/2006/customXml" ds:itemID="{4D474E79-C419-4C90-AE5A-CA47AC8EFCE7}">
  <ds:schemaRefs>
    <ds:schemaRef ds:uri="http://schemas.microsoft.com/office/2006/metadata/properties"/>
    <ds:schemaRef ds:uri="http://schemas.microsoft.com/office/infopath/2007/PartnerControls"/>
    <ds:schemaRef ds:uri="ed1fd18c-690e-4f08-92f4-aa6f50b5c677"/>
    <ds:schemaRef ds:uri="8cf5328a-8617-474c-9909-cc45ad579cc9"/>
  </ds:schemaRefs>
</ds:datastoreItem>
</file>

<file path=customXml/itemProps3.xml><?xml version="1.0" encoding="utf-8"?>
<ds:datastoreItem xmlns:ds="http://schemas.openxmlformats.org/officeDocument/2006/customXml" ds:itemID="{B89C3A6E-AD29-4C6D-B22B-BEA17E7BDC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328a-8617-474c-9909-cc45ad579cc9"/>
    <ds:schemaRef ds:uri="ed1fd18c-690e-4f08-92f4-aa6f50b5c6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193</TotalTime>
  <Words>2031</Words>
  <Application>Microsoft Office PowerPoint</Application>
  <PresentationFormat>Widescreen</PresentationFormat>
  <Paragraphs>275</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Abadi Extra Light</vt:lpstr>
      <vt:lpstr>Aptos</vt:lpstr>
      <vt:lpstr>Arial</vt:lpstr>
      <vt:lpstr>Calibri</vt:lpstr>
      <vt:lpstr>Calibri Light</vt:lpstr>
      <vt:lpstr>Cambria Math</vt:lpstr>
      <vt:lpstr>Garamond</vt:lpstr>
      <vt:lpstr>Google Sans</vt:lpstr>
      <vt:lpstr>source-serif-pro</vt:lpstr>
      <vt:lpstr>Wingdings</vt:lpstr>
      <vt:lpstr>Office Theme</vt:lpstr>
      <vt:lpstr>Probabilistic Models for Supervised Learning: Logistic Regression, Generative Classification, Discriminative vs Generative </vt:lpstr>
      <vt:lpstr>Probabilistic Models for Supervised Learning</vt:lpstr>
      <vt:lpstr>Distribution over model parameters??</vt:lpstr>
      <vt:lpstr>Probabilistic Models for Supervised Learning</vt:lpstr>
      <vt:lpstr>Logistic Regression (LR)</vt:lpstr>
      <vt:lpstr>LR: Decision Boundary</vt:lpstr>
      <vt:lpstr>MLE for Logistic Regression</vt:lpstr>
      <vt:lpstr>An Alternate Notation</vt:lpstr>
      <vt:lpstr>Generative Classification: A Basic Idea</vt:lpstr>
      <vt:lpstr>Generative Classification: More Generally..</vt:lpstr>
      <vt:lpstr>Discriminative vs Generative</vt:lpstr>
      <vt:lpstr>Discriminative vs Generative (Contd)</vt:lpstr>
      <vt:lpstr>Coming 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Anvit Gupta</dc:creator>
  <cp:lastModifiedBy>Anvit Gupta</cp:lastModifiedBy>
  <cp:revision>18</cp:revision>
  <dcterms:created xsi:type="dcterms:W3CDTF">2022-01-22T23:47:33Z</dcterms:created>
  <dcterms:modified xsi:type="dcterms:W3CDTF">2025-05-07T11:25:39Z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0x01010075079A3EC7D05E48A26E4471E7A62B6A</vt:lpwstr>
  </property>
</Properties>
</file>