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7" r:id="rId5"/>
    <p:sldId id="422" r:id="rId6"/>
    <p:sldId id="410" r:id="rId7"/>
    <p:sldId id="423" r:id="rId8"/>
    <p:sldId id="426" r:id="rId9"/>
    <p:sldId id="425" r:id="rId10"/>
    <p:sldId id="427" r:id="rId11"/>
    <p:sldId id="428" r:id="rId12"/>
    <p:sldId id="42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BA890-0D45-4D6B-BFA2-F9BC3EF39484}" v="1" dt="2025-04-10T12:08:21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vit Gupta" userId="f53ebda82f5ae94a" providerId="LiveId" clId="{318BA890-0D45-4D6B-BFA2-F9BC3EF39484}"/>
    <pc:docChg chg="modSld">
      <pc:chgData name="Anvit Gupta" userId="f53ebda82f5ae94a" providerId="LiveId" clId="{318BA890-0D45-4D6B-BFA2-F9BC3EF39484}" dt="2025-04-10T12:08:20.990" v="0" actId="13926"/>
      <pc:docMkLst>
        <pc:docMk/>
      </pc:docMkLst>
      <pc:sldChg chg="modSp">
        <pc:chgData name="Anvit Gupta" userId="f53ebda82f5ae94a" providerId="LiveId" clId="{318BA890-0D45-4D6B-BFA2-F9BC3EF39484}" dt="2025-04-10T12:08:20.990" v="0" actId="13926"/>
        <pc:sldMkLst>
          <pc:docMk/>
          <pc:sldMk cId="2366007850" sldId="427"/>
        </pc:sldMkLst>
        <pc:spChg chg="mod">
          <ac:chgData name="Anvit Gupta" userId="f53ebda82f5ae94a" providerId="LiveId" clId="{318BA890-0D45-4D6B-BFA2-F9BC3EF39484}" dt="2025-04-10T12:08:20.990" v="0" actId="13926"/>
          <ac:spMkLst>
            <pc:docMk/>
            <pc:sldMk cId="2366007850" sldId="427"/>
            <ac:spMk id="4" creationId="{314819C9-D576-44D5-A1AF-875A21D5EF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91" y="1987048"/>
            <a:ext cx="11869416" cy="1441952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Hyperplane based Classifiers:</a:t>
            </a: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The Perceptron Algorithm</a:t>
            </a:r>
            <a:endParaRPr lang="en-IN" sz="40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512F7A8-22F9-449F-B9DF-44DE92246534}"/>
              </a:ext>
            </a:extLst>
          </p:cNvPr>
          <p:cNvSpPr txBox="1">
            <a:spLocks/>
          </p:cNvSpPr>
          <p:nvPr/>
        </p:nvSpPr>
        <p:spPr>
          <a:xfrm>
            <a:off x="2955130" y="4144256"/>
            <a:ext cx="6281737" cy="82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>
                <a:solidFill>
                  <a:schemeClr val="accent4"/>
                </a:solidFill>
                <a:latin typeface="Garamond" panose="02020404030301010803" pitchFamily="18" charset="0"/>
              </a:rPr>
              <a:t>CSN-382   </a:t>
            </a:r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  <a:p>
            <a:pPr algn="ctr"/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08"/>
    </mc:Choice>
    <mc:Fallback xmlns="">
      <p:transition spd="slow" advTm="372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Separates a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-dimensional space into two </a:t>
                </a:r>
                <a:r>
                  <a:rPr lang="en-GB" b="1" dirty="0">
                    <a:latin typeface="Abadi Extra Light" panose="020B0204020104020204" pitchFamily="34" charset="0"/>
                  </a:rPr>
                  <a:t>half-spaces</a:t>
                </a:r>
                <a:r>
                  <a:rPr lang="en-GB" dirty="0">
                    <a:latin typeface="Abadi Extra Light" panose="020B0204020104020204" pitchFamily="34" charset="0"/>
                  </a:rPr>
                  <a:t> (positive and negative)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Defined by a normal vector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(pointing towards positive half-space)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Equation of the hyperplane: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7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Assumption: The hyperplane passes through origin. If not, add a bias term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sz="7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Distance of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from a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0F65C-F8FF-4C4E-9542-6A78C7F3F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447" y="2264351"/>
            <a:ext cx="1996579" cy="1609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8662E33-C308-4233-AE8B-366345684E2E}"/>
                  </a:ext>
                </a:extLst>
              </p:cNvPr>
              <p:cNvSpPr/>
              <p:nvPr/>
            </p:nvSpPr>
            <p:spPr>
              <a:xfrm>
                <a:off x="8513091" y="3656214"/>
                <a:ext cx="2597137" cy="506675"/>
              </a:xfrm>
              <a:prstGeom prst="wedgeRectCallout">
                <a:avLst>
                  <a:gd name="adj1" fmla="val 71"/>
                  <a:gd name="adj2" fmla="val 12545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8662E33-C308-4233-AE8B-366345684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091" y="3656214"/>
                <a:ext cx="2597137" cy="506675"/>
              </a:xfrm>
              <a:prstGeom prst="wedgeRectCallout">
                <a:avLst>
                  <a:gd name="adj1" fmla="val 71"/>
                  <a:gd name="adj2" fmla="val 125453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8C99EA2-F40E-454D-96E7-733BACCC2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203" y="5545167"/>
            <a:ext cx="24193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4D4C3E67-F705-49E9-91FD-F83F85DA92C3}"/>
                  </a:ext>
                </a:extLst>
              </p:cNvPr>
              <p:cNvSpPr/>
              <p:nvPr/>
            </p:nvSpPr>
            <p:spPr>
              <a:xfrm>
                <a:off x="7779856" y="2691565"/>
                <a:ext cx="4093827" cy="671853"/>
              </a:xfrm>
              <a:prstGeom prst="wedgeRectCallout">
                <a:avLst>
                  <a:gd name="adj1" fmla="val 147"/>
                  <a:gd name="adj2" fmla="val 9787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means moving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along the direction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means in opp. dir.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4D4C3E67-F705-49E9-91FD-F83F85DA9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56" y="2691565"/>
                <a:ext cx="4093827" cy="671853"/>
              </a:xfrm>
              <a:prstGeom prst="wedgeRectCallout">
                <a:avLst>
                  <a:gd name="adj1" fmla="val 147"/>
                  <a:gd name="adj2" fmla="val 97870"/>
                </a:avLst>
              </a:prstGeom>
              <a:blipFill>
                <a:blip r:embed="rId7"/>
                <a:stretch>
                  <a:fillRect l="-1037" t="-119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C5D3DB45-B83A-4A15-9643-C9177F1D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46" y="5490193"/>
            <a:ext cx="1748571" cy="112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5ED0E6D-EE0F-4E18-AF93-4DB3ABF867AB}"/>
              </a:ext>
            </a:extLst>
          </p:cNvPr>
          <p:cNvSpPr/>
          <p:nvPr/>
        </p:nvSpPr>
        <p:spPr>
          <a:xfrm>
            <a:off x="1853967" y="5805070"/>
            <a:ext cx="1641232" cy="671853"/>
          </a:xfrm>
          <a:prstGeom prst="wedgeRectCallout">
            <a:avLst>
              <a:gd name="adj1" fmla="val 61138"/>
              <a:gd name="adj2" fmla="val -864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Can be positive or negative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27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Hyperplane based (binary)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 idea: Learn to separate two classes by a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/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The hyperplane may be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“implied” </a:t>
                </a:r>
                <a:r>
                  <a:rPr lang="en-GB" dirty="0">
                    <a:latin typeface="Abadi Extra Light" panose="020B0204020104020204" pitchFamily="34" charset="0"/>
                  </a:rPr>
                  <a:t>by the model, or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learned directly</a:t>
                </a: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Implied: Prototype-based classification, nearest neighbors, generative classification, etc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Directly learned: Logistic regression,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Perceptron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,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Support Vector Machine (SVM)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, etc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“direct” approach defines a model with params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(and optionally a bias param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parameters are learned by optimizing a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classification loss function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(will soon see examples)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These are also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discriminative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approaches – 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is not modeled but treated as fixed (given)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hyperplane need not be linear (e.g., can be made nonlinear using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kernels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; later)</a:t>
                </a: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F1FA4E-1B3F-4724-8FEB-A624FB06A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458" y="1848409"/>
            <a:ext cx="1506157" cy="142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3AE535-7E3B-4C2C-BACA-54BEE23B3BA7}"/>
                  </a:ext>
                </a:extLst>
              </p:cNvPr>
              <p:cNvSpPr txBox="1"/>
              <p:nvPr/>
            </p:nvSpPr>
            <p:spPr>
              <a:xfrm>
                <a:off x="4730337" y="2558455"/>
                <a:ext cx="33231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sign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3AE535-7E3B-4C2C-BACA-54BEE23B3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337" y="2558455"/>
                <a:ext cx="332315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14C06FD-7E29-47BF-849D-DCFC09F1C020}"/>
              </a:ext>
            </a:extLst>
          </p:cNvPr>
          <p:cNvSpPr txBox="1"/>
          <p:nvPr/>
        </p:nvSpPr>
        <p:spPr>
          <a:xfrm>
            <a:off x="5518407" y="2076435"/>
            <a:ext cx="1962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badi Extra Light" panose="020B0204020104020204" pitchFamily="34" charset="0"/>
              </a:rPr>
              <a:t>Prediction Rule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22DC8-0065-4ECB-8FBA-6BA93F020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1040" y="1111212"/>
            <a:ext cx="1004822" cy="965223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E8FA6AE-C94F-4B32-B88C-C6E713B198E5}"/>
              </a:ext>
            </a:extLst>
          </p:cNvPr>
          <p:cNvSpPr/>
          <p:nvPr/>
        </p:nvSpPr>
        <p:spPr>
          <a:xfrm>
            <a:off x="8664553" y="1848409"/>
            <a:ext cx="2597137" cy="1069854"/>
          </a:xfrm>
          <a:prstGeom prst="wedgeRectCallout">
            <a:avLst>
              <a:gd name="adj1" fmla="val 52398"/>
              <a:gd name="adj2" fmla="val -764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multi-class classification with hyperplanes, there will be multiple hyperplanes (e.g., one for each pair of classes); more on this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911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Interlude: Loss Functions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regression (assuming linear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), some common loss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fn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These measure the difference between the true output and model’s prediction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What about loss functions for </a:t>
                </a:r>
                <a:r>
                  <a:rPr lang="en-GB" u="sng" dirty="0">
                    <a:latin typeface="Abadi Extra Light" panose="020B0204020104020204" pitchFamily="34" charset="0"/>
                  </a:rPr>
                  <a:t>classification</a:t>
                </a:r>
                <a:r>
                  <a:rPr lang="en-GB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b="1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IN" b="1" i="1" smtClean="0">
                            <a:latin typeface="Cambria Math" panose="02040503050406030204" pitchFamily="18" charset="0"/>
                          </a:rPr>
                          <m:t>sign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Perhaps the most natural classification loss function would be a </a:t>
                </a:r>
                <a:r>
                  <a:rPr lang="en-GB" b="1" dirty="0">
                    <a:latin typeface="Abadi Extra Light" panose="020B0204020104020204" pitchFamily="34" charset="0"/>
                  </a:rPr>
                  <a:t>“0-1 Loss”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Loss = 1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Loss = 0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Assuming labels as +1/-1, it means </a:t>
                </a:r>
              </a:p>
              <a:p>
                <a:pPr marL="457200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				</a:t>
                </a:r>
                <a:br>
                  <a:rPr lang="en-GB" dirty="0">
                    <a:latin typeface="Abadi Extra Light" panose="020B0204020104020204" pitchFamily="34" charset="0"/>
                  </a:rPr>
                </a:b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C7BD168-4D85-4AD6-BEE8-0BC51B53E6C5}"/>
                  </a:ext>
                </a:extLst>
              </p:cNvPr>
              <p:cNvSpPr txBox="1"/>
              <p:nvPr/>
            </p:nvSpPr>
            <p:spPr>
              <a:xfrm>
                <a:off x="1008188" y="4511277"/>
                <a:ext cx="2692866" cy="1098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>
                          <a:latin typeface="Cambria Math" panose="02040503050406030204" pitchFamily="18" charset="0"/>
                        </a:rPr>
                        <m:t>ℓ(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GB" sz="3200" dirty="0"/>
                        <m:t> </m:t>
                      </m:r>
                      <m:acc>
                        <m:accPr>
                          <m:chr m:val="̂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C7BD168-4D85-4AD6-BEE8-0BC51B53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88" y="4511277"/>
                <a:ext cx="2692866" cy="1098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02AD60A-EB2F-42BA-83B2-9228FD20E44F}"/>
                  </a:ext>
                </a:extLst>
              </p:cNvPr>
              <p:cNvSpPr txBox="1"/>
              <p:nvPr/>
            </p:nvSpPr>
            <p:spPr>
              <a:xfrm>
                <a:off x="3986280" y="4507302"/>
                <a:ext cx="23324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3200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3200" b="0" i="0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02AD60A-EB2F-42BA-83B2-9228FD20E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80" y="4507302"/>
                <a:ext cx="2332498" cy="584775"/>
              </a:xfrm>
              <a:prstGeom prst="rect">
                <a:avLst/>
              </a:prstGeom>
              <a:blipFill>
                <a:blip r:embed="rId5"/>
                <a:stretch>
                  <a:fillRect l="-6789" t="-1354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CB287DA-E167-4CA5-8E4F-0A6910F9D893}"/>
                  </a:ext>
                </a:extLst>
              </p:cNvPr>
              <p:cNvSpPr txBox="1"/>
              <p:nvPr/>
            </p:nvSpPr>
            <p:spPr>
              <a:xfrm>
                <a:off x="3944584" y="4991452"/>
                <a:ext cx="23324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3200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3200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CB287DA-E167-4CA5-8E4F-0A6910F9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584" y="4991452"/>
                <a:ext cx="2332498" cy="584775"/>
              </a:xfrm>
              <a:prstGeom prst="rect">
                <a:avLst/>
              </a:prstGeom>
              <a:blipFill>
                <a:blip r:embed="rId6"/>
                <a:stretch>
                  <a:fillRect l="-6527" t="-1354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Line 1">
            <a:extLst>
              <a:ext uri="{FF2B5EF4-FFF2-40B4-BE49-F238E27FC236}">
                <a16:creationId xmlns:a16="http://schemas.microsoft.com/office/drawing/2014/main" id="{585114DB-9CCE-4055-A4DC-AC1D1905A4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4525" y="6220465"/>
            <a:ext cx="3962400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" name="Line 2">
            <a:extLst>
              <a:ext uri="{FF2B5EF4-FFF2-40B4-BE49-F238E27FC236}">
                <a16:creationId xmlns:a16="http://schemas.microsoft.com/office/drawing/2014/main" id="{40EC9EED-1785-43FD-87E1-714478C2B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7624" y="4059878"/>
            <a:ext cx="3175" cy="2160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" name="Line 3">
            <a:extLst>
              <a:ext uri="{FF2B5EF4-FFF2-40B4-BE49-F238E27FC236}">
                <a16:creationId xmlns:a16="http://schemas.microsoft.com/office/drawing/2014/main" id="{CD785B0C-BDBD-4EA4-B2F0-581239CD1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9213" y="5428303"/>
            <a:ext cx="1587" cy="75565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Line 4">
            <a:extLst>
              <a:ext uri="{FF2B5EF4-FFF2-40B4-BE49-F238E27FC236}">
                <a16:creationId xmlns:a16="http://schemas.microsoft.com/office/drawing/2014/main" id="{1ED31B75-52AF-4709-BF24-F9427C4843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57625" y="6183953"/>
            <a:ext cx="2019300" cy="1587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" name="Line 9">
            <a:extLst>
              <a:ext uri="{FF2B5EF4-FFF2-40B4-BE49-F238E27FC236}">
                <a16:creationId xmlns:a16="http://schemas.microsoft.com/office/drawing/2014/main" id="{FE4BE7ED-589B-42E0-B8CD-B17830B1C4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4525" y="5463228"/>
            <a:ext cx="1911350" cy="1587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" name="Text Box 126">
            <a:extLst>
              <a:ext uri="{FF2B5EF4-FFF2-40B4-BE49-F238E27FC236}">
                <a16:creationId xmlns:a16="http://schemas.microsoft.com/office/drawing/2014/main" id="{A66E5FE4-A3B0-4D4E-A9AE-4F74633FC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338" y="6220465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113" name="Text Box 127">
            <a:extLst>
              <a:ext uri="{FF2B5EF4-FFF2-40B4-BE49-F238E27FC236}">
                <a16:creationId xmlns:a16="http://schemas.microsoft.com/office/drawing/2014/main" id="{3038EEA7-2EC0-4E1B-B194-650616471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4288" y="5283840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A4A1438-473C-4D0A-AC36-1096CECC232E}"/>
              </a:ext>
            </a:extLst>
          </p:cNvPr>
          <p:cNvSpPr txBox="1"/>
          <p:nvPr/>
        </p:nvSpPr>
        <p:spPr>
          <a:xfrm>
            <a:off x="8697371" y="35767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0-1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A71C752-3679-4257-954A-E07F01F7CC72}"/>
                  </a:ext>
                </a:extLst>
              </p:cNvPr>
              <p:cNvSpPr/>
              <p:nvPr/>
            </p:nvSpPr>
            <p:spPr>
              <a:xfrm>
                <a:off x="10554782" y="6220465"/>
                <a:ext cx="861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A71C752-3679-4257-954A-E07F01F7C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782" y="6220465"/>
                <a:ext cx="861070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72B9250-2C47-432C-9313-4F0BD323807F}"/>
                  </a:ext>
                </a:extLst>
              </p:cNvPr>
              <p:cNvSpPr txBox="1"/>
              <p:nvPr/>
            </p:nvSpPr>
            <p:spPr>
              <a:xfrm>
                <a:off x="393321" y="5878489"/>
                <a:ext cx="64484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Same as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2800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&lt;0]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ctrlPr>
                          <a:rPr lang="en-I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sign</m:t>
                            </m:r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72B9250-2C47-432C-9313-4F0BD323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21" y="5878489"/>
                <a:ext cx="6448497" cy="430887"/>
              </a:xfrm>
              <a:prstGeom prst="rect">
                <a:avLst/>
              </a:prstGeom>
              <a:blipFill>
                <a:blip r:embed="rId8"/>
                <a:stretch>
                  <a:fillRect l="-3406" t="-23944" b="-50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Speech Bubble: Rectangle 117">
            <a:extLst>
              <a:ext uri="{FF2B5EF4-FFF2-40B4-BE49-F238E27FC236}">
                <a16:creationId xmlns:a16="http://schemas.microsoft.com/office/drawing/2014/main" id="{ACE8351B-4544-4195-A2E9-964458FC1390}"/>
              </a:ext>
            </a:extLst>
          </p:cNvPr>
          <p:cNvSpPr/>
          <p:nvPr/>
        </p:nvSpPr>
        <p:spPr>
          <a:xfrm>
            <a:off x="9481268" y="3990676"/>
            <a:ext cx="2365310" cy="1069854"/>
          </a:xfrm>
          <a:prstGeom prst="wedgeRectCallout">
            <a:avLst>
              <a:gd name="adj1" fmla="val -49362"/>
              <a:gd name="adj2" fmla="val 6236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Non-convex, non-differentiable, and NP-Hard to optimize (also no useful gradient info for the most part)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FBE9274-5F1D-4F40-A092-9FAAC15E5D60}"/>
                  </a:ext>
                </a:extLst>
              </p:cNvPr>
              <p:cNvSpPr txBox="1"/>
              <p:nvPr/>
            </p:nvSpPr>
            <p:spPr>
              <a:xfrm>
                <a:off x="2491013" y="1651104"/>
                <a:ext cx="2907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ℓ(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GB" sz="2800" dirty="0"/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FBE9274-5F1D-4F40-A092-9FAAC15E5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013" y="1651104"/>
                <a:ext cx="290714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3F1F8AF-950B-48B4-A5CE-BB575B173EEA}"/>
                  </a:ext>
                </a:extLst>
              </p:cNvPr>
              <p:cNvSpPr txBox="1"/>
              <p:nvPr/>
            </p:nvSpPr>
            <p:spPr>
              <a:xfrm>
                <a:off x="6744021" y="1628741"/>
                <a:ext cx="26691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ℓ(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|"/>
                        <m:endChr m:val="|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800" dirty="0"/>
                          <m:t> </m:t>
                        </m:r>
                        <m:acc>
                          <m:accPr>
                            <m:chr m:val="̂"/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3F1F8AF-950B-48B4-A5CE-BB575B17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21" y="1628741"/>
                <a:ext cx="266919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34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112" grpId="0"/>
      <p:bldP spid="113" grpId="0"/>
      <p:bldP spid="114" grpId="0"/>
      <p:bldP spid="115" grpId="0"/>
      <p:bldP spid="117" grpId="0"/>
      <p:bldP spid="118" grpId="0" animBg="1"/>
      <p:bldP spid="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Interlude: Loss Functions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An ideal loss function for classification should be such that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Loss is small/zero 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match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Loss is large/non-zero if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do not match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Large positive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⇒ small/zero loss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Large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⇒ large/non-zero loss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Line 47">
            <a:extLst>
              <a:ext uri="{FF2B5EF4-FFF2-40B4-BE49-F238E27FC236}">
                <a16:creationId xmlns:a16="http://schemas.microsoft.com/office/drawing/2014/main" id="{0D5621AD-AC9C-43EC-B70E-7BDE1897B0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1843" y="3467765"/>
            <a:ext cx="3819525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9D60D052-3234-4EF1-B5D1-D0C72D77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369" y="1498853"/>
            <a:ext cx="17462" cy="1968912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49">
            <a:extLst>
              <a:ext uri="{FF2B5EF4-FFF2-40B4-BE49-F238E27FC236}">
                <a16:creationId xmlns:a16="http://schemas.microsoft.com/office/drawing/2014/main" id="{B9B99ACF-16BB-469C-9E69-5744E590C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1993" y="1738977"/>
            <a:ext cx="1598613" cy="1719263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50">
            <a:extLst>
              <a:ext uri="{FF2B5EF4-FFF2-40B4-BE49-F238E27FC236}">
                <a16:creationId xmlns:a16="http://schemas.microsoft.com/office/drawing/2014/main" id="{9E384CE2-CB54-4F47-9ABF-6FDA4A6873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9493" y="3431252"/>
            <a:ext cx="2301875" cy="1588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7" name="Group 80">
            <a:extLst>
              <a:ext uri="{FF2B5EF4-FFF2-40B4-BE49-F238E27FC236}">
                <a16:creationId xmlns:a16="http://schemas.microsoft.com/office/drawing/2014/main" id="{FB8E3126-E1D3-4E9A-9306-1F4DA460CC2D}"/>
              </a:ext>
            </a:extLst>
          </p:cNvPr>
          <p:cNvGrpSpPr>
            <a:grpSpLocks/>
          </p:cNvGrpSpPr>
          <p:nvPr/>
        </p:nvGrpSpPr>
        <p:grpSpPr bwMode="auto">
          <a:xfrm>
            <a:off x="9853481" y="1596102"/>
            <a:ext cx="2005012" cy="317500"/>
            <a:chOff x="4725" y="930"/>
            <a:chExt cx="1263" cy="200"/>
          </a:xfrm>
        </p:grpSpPr>
        <p:sp>
          <p:nvSpPr>
            <p:cNvPr id="18" name="Freeform 81">
              <a:extLst>
                <a:ext uri="{FF2B5EF4-FFF2-40B4-BE49-F238E27FC236}">
                  <a16:creationId xmlns:a16="http://schemas.microsoft.com/office/drawing/2014/main" id="{2F80FCC2-7C2F-407B-9729-8C6367417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930"/>
              <a:ext cx="1264" cy="200"/>
            </a:xfrm>
            <a:custGeom>
              <a:avLst/>
              <a:gdLst>
                <a:gd name="T0" fmla="*/ 2790 w 5577"/>
                <a:gd name="T1" fmla="*/ 884 h 885"/>
                <a:gd name="T2" fmla="*/ 0 w 5577"/>
                <a:gd name="T3" fmla="*/ 884 h 885"/>
                <a:gd name="T4" fmla="*/ 0 w 5577"/>
                <a:gd name="T5" fmla="*/ 0 h 885"/>
                <a:gd name="T6" fmla="*/ 5576 w 5577"/>
                <a:gd name="T7" fmla="*/ 0 h 885"/>
                <a:gd name="T8" fmla="*/ 5576 w 5577"/>
                <a:gd name="T9" fmla="*/ 884 h 885"/>
                <a:gd name="T10" fmla="*/ 2790 w 5577"/>
                <a:gd name="T11" fmla="*/ 884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7" h="885">
                  <a:moveTo>
                    <a:pt x="2790" y="884"/>
                  </a:moveTo>
                  <a:lnTo>
                    <a:pt x="0" y="884"/>
                  </a:lnTo>
                  <a:lnTo>
                    <a:pt x="0" y="0"/>
                  </a:lnTo>
                  <a:lnTo>
                    <a:pt x="5576" y="0"/>
                  </a:lnTo>
                  <a:lnTo>
                    <a:pt x="5576" y="884"/>
                  </a:lnTo>
                  <a:lnTo>
                    <a:pt x="2790" y="88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49CCE36E-62DC-4091-871F-D4FA06FE2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1010"/>
              <a:ext cx="135" cy="77"/>
            </a:xfrm>
            <a:custGeom>
              <a:avLst/>
              <a:gdLst>
                <a:gd name="T0" fmla="*/ 58 w 599"/>
                <a:gd name="T1" fmla="*/ 75 h 342"/>
                <a:gd name="T2" fmla="*/ 58 w 599"/>
                <a:gd name="T3" fmla="*/ 284 h 342"/>
                <a:gd name="T4" fmla="*/ 0 w 599"/>
                <a:gd name="T5" fmla="*/ 317 h 342"/>
                <a:gd name="T6" fmla="*/ 0 w 599"/>
                <a:gd name="T7" fmla="*/ 341 h 342"/>
                <a:gd name="T8" fmla="*/ 87 w 599"/>
                <a:gd name="T9" fmla="*/ 339 h 342"/>
                <a:gd name="T10" fmla="*/ 172 w 599"/>
                <a:gd name="T11" fmla="*/ 341 h 342"/>
                <a:gd name="T12" fmla="*/ 172 w 599"/>
                <a:gd name="T13" fmla="*/ 317 h 342"/>
                <a:gd name="T14" fmla="*/ 112 w 599"/>
                <a:gd name="T15" fmla="*/ 284 h 342"/>
                <a:gd name="T16" fmla="*/ 112 w 599"/>
                <a:gd name="T17" fmla="*/ 140 h 342"/>
                <a:gd name="T18" fmla="*/ 216 w 599"/>
                <a:gd name="T19" fmla="*/ 18 h 342"/>
                <a:gd name="T20" fmla="*/ 274 w 599"/>
                <a:gd name="T21" fmla="*/ 102 h 342"/>
                <a:gd name="T22" fmla="*/ 274 w 599"/>
                <a:gd name="T23" fmla="*/ 284 h 342"/>
                <a:gd name="T24" fmla="*/ 214 w 599"/>
                <a:gd name="T25" fmla="*/ 317 h 342"/>
                <a:gd name="T26" fmla="*/ 214 w 599"/>
                <a:gd name="T27" fmla="*/ 341 h 342"/>
                <a:gd name="T28" fmla="*/ 301 w 599"/>
                <a:gd name="T29" fmla="*/ 339 h 342"/>
                <a:gd name="T30" fmla="*/ 388 w 599"/>
                <a:gd name="T31" fmla="*/ 341 h 342"/>
                <a:gd name="T32" fmla="*/ 388 w 599"/>
                <a:gd name="T33" fmla="*/ 317 h 342"/>
                <a:gd name="T34" fmla="*/ 326 w 599"/>
                <a:gd name="T35" fmla="*/ 284 h 342"/>
                <a:gd name="T36" fmla="*/ 326 w 599"/>
                <a:gd name="T37" fmla="*/ 140 h 342"/>
                <a:gd name="T38" fmla="*/ 431 w 599"/>
                <a:gd name="T39" fmla="*/ 18 h 342"/>
                <a:gd name="T40" fmla="*/ 486 w 599"/>
                <a:gd name="T41" fmla="*/ 102 h 342"/>
                <a:gd name="T42" fmla="*/ 486 w 599"/>
                <a:gd name="T43" fmla="*/ 284 h 342"/>
                <a:gd name="T44" fmla="*/ 426 w 599"/>
                <a:gd name="T45" fmla="*/ 317 h 342"/>
                <a:gd name="T46" fmla="*/ 426 w 599"/>
                <a:gd name="T47" fmla="*/ 341 h 342"/>
                <a:gd name="T48" fmla="*/ 513 w 599"/>
                <a:gd name="T49" fmla="*/ 339 h 342"/>
                <a:gd name="T50" fmla="*/ 598 w 599"/>
                <a:gd name="T51" fmla="*/ 341 h 342"/>
                <a:gd name="T52" fmla="*/ 598 w 599"/>
                <a:gd name="T53" fmla="*/ 317 h 342"/>
                <a:gd name="T54" fmla="*/ 540 w 599"/>
                <a:gd name="T55" fmla="*/ 294 h 342"/>
                <a:gd name="T56" fmla="*/ 540 w 599"/>
                <a:gd name="T57" fmla="*/ 146 h 342"/>
                <a:gd name="T58" fmla="*/ 515 w 599"/>
                <a:gd name="T59" fmla="*/ 29 h 342"/>
                <a:gd name="T60" fmla="*/ 435 w 599"/>
                <a:gd name="T61" fmla="*/ 0 h 342"/>
                <a:gd name="T62" fmla="*/ 324 w 599"/>
                <a:gd name="T63" fmla="*/ 75 h 342"/>
                <a:gd name="T64" fmla="*/ 221 w 599"/>
                <a:gd name="T65" fmla="*/ 0 h 342"/>
                <a:gd name="T66" fmla="*/ 109 w 599"/>
                <a:gd name="T67" fmla="*/ 80 h 342"/>
                <a:gd name="T68" fmla="*/ 109 w 599"/>
                <a:gd name="T69" fmla="*/ 0 h 342"/>
                <a:gd name="T70" fmla="*/ 0 w 599"/>
                <a:gd name="T71" fmla="*/ 9 h 342"/>
                <a:gd name="T72" fmla="*/ 0 w 599"/>
                <a:gd name="T73" fmla="*/ 33 h 342"/>
                <a:gd name="T74" fmla="*/ 58 w 599"/>
                <a:gd name="T75" fmla="*/ 7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9" h="342">
                  <a:moveTo>
                    <a:pt x="58" y="75"/>
                  </a:moveTo>
                  <a:lnTo>
                    <a:pt x="58" y="284"/>
                  </a:lnTo>
                  <a:cubicBezTo>
                    <a:pt x="58" y="317"/>
                    <a:pt x="53" y="317"/>
                    <a:pt x="0" y="317"/>
                  </a:cubicBezTo>
                  <a:lnTo>
                    <a:pt x="0" y="341"/>
                  </a:lnTo>
                  <a:cubicBezTo>
                    <a:pt x="25" y="341"/>
                    <a:pt x="65" y="339"/>
                    <a:pt x="87" y="339"/>
                  </a:cubicBezTo>
                  <a:cubicBezTo>
                    <a:pt x="107" y="339"/>
                    <a:pt x="145" y="341"/>
                    <a:pt x="172" y="341"/>
                  </a:cubicBezTo>
                  <a:lnTo>
                    <a:pt x="172" y="317"/>
                  </a:lnTo>
                  <a:cubicBezTo>
                    <a:pt x="121" y="317"/>
                    <a:pt x="112" y="317"/>
                    <a:pt x="112" y="284"/>
                  </a:cubicBezTo>
                  <a:lnTo>
                    <a:pt x="112" y="140"/>
                  </a:lnTo>
                  <a:cubicBezTo>
                    <a:pt x="112" y="58"/>
                    <a:pt x="167" y="18"/>
                    <a:pt x="216" y="18"/>
                  </a:cubicBezTo>
                  <a:cubicBezTo>
                    <a:pt x="265" y="18"/>
                    <a:pt x="274" y="58"/>
                    <a:pt x="274" y="102"/>
                  </a:cubicBezTo>
                  <a:lnTo>
                    <a:pt x="274" y="284"/>
                  </a:lnTo>
                  <a:cubicBezTo>
                    <a:pt x="274" y="317"/>
                    <a:pt x="265" y="317"/>
                    <a:pt x="214" y="317"/>
                  </a:cubicBezTo>
                  <a:lnTo>
                    <a:pt x="214" y="341"/>
                  </a:lnTo>
                  <a:cubicBezTo>
                    <a:pt x="239" y="341"/>
                    <a:pt x="279" y="339"/>
                    <a:pt x="301" y="339"/>
                  </a:cubicBezTo>
                  <a:cubicBezTo>
                    <a:pt x="319" y="339"/>
                    <a:pt x="361" y="341"/>
                    <a:pt x="388" y="341"/>
                  </a:cubicBezTo>
                  <a:lnTo>
                    <a:pt x="388" y="317"/>
                  </a:lnTo>
                  <a:cubicBezTo>
                    <a:pt x="335" y="317"/>
                    <a:pt x="326" y="317"/>
                    <a:pt x="326" y="284"/>
                  </a:cubicBezTo>
                  <a:lnTo>
                    <a:pt x="326" y="140"/>
                  </a:lnTo>
                  <a:cubicBezTo>
                    <a:pt x="326" y="58"/>
                    <a:pt x="381" y="18"/>
                    <a:pt x="431" y="18"/>
                  </a:cubicBezTo>
                  <a:cubicBezTo>
                    <a:pt x="479" y="18"/>
                    <a:pt x="486" y="58"/>
                    <a:pt x="486" y="102"/>
                  </a:cubicBezTo>
                  <a:lnTo>
                    <a:pt x="486" y="284"/>
                  </a:lnTo>
                  <a:cubicBezTo>
                    <a:pt x="486" y="317"/>
                    <a:pt x="479" y="317"/>
                    <a:pt x="426" y="317"/>
                  </a:cubicBezTo>
                  <a:lnTo>
                    <a:pt x="426" y="341"/>
                  </a:lnTo>
                  <a:cubicBezTo>
                    <a:pt x="453" y="341"/>
                    <a:pt x="491" y="339"/>
                    <a:pt x="513" y="339"/>
                  </a:cubicBezTo>
                  <a:cubicBezTo>
                    <a:pt x="533" y="339"/>
                    <a:pt x="573" y="341"/>
                    <a:pt x="598" y="341"/>
                  </a:cubicBezTo>
                  <a:lnTo>
                    <a:pt x="598" y="317"/>
                  </a:lnTo>
                  <a:cubicBezTo>
                    <a:pt x="558" y="317"/>
                    <a:pt x="540" y="317"/>
                    <a:pt x="540" y="294"/>
                  </a:cubicBezTo>
                  <a:lnTo>
                    <a:pt x="540" y="146"/>
                  </a:lnTo>
                  <a:cubicBezTo>
                    <a:pt x="540" y="80"/>
                    <a:pt x="540" y="57"/>
                    <a:pt x="515" y="29"/>
                  </a:cubicBezTo>
                  <a:cubicBezTo>
                    <a:pt x="504" y="15"/>
                    <a:pt x="479" y="0"/>
                    <a:pt x="435" y="0"/>
                  </a:cubicBezTo>
                  <a:cubicBezTo>
                    <a:pt x="370" y="0"/>
                    <a:pt x="335" y="46"/>
                    <a:pt x="324" y="75"/>
                  </a:cubicBezTo>
                  <a:cubicBezTo>
                    <a:pt x="314" y="9"/>
                    <a:pt x="257" y="0"/>
                    <a:pt x="221" y="0"/>
                  </a:cubicBezTo>
                  <a:cubicBezTo>
                    <a:pt x="165" y="0"/>
                    <a:pt x="129" y="33"/>
                    <a:pt x="109" y="80"/>
                  </a:cubicBezTo>
                  <a:lnTo>
                    <a:pt x="109" y="0"/>
                  </a:lnTo>
                  <a:lnTo>
                    <a:pt x="0" y="9"/>
                  </a:lnTo>
                  <a:lnTo>
                    <a:pt x="0" y="33"/>
                  </a:lnTo>
                  <a:cubicBezTo>
                    <a:pt x="54" y="33"/>
                    <a:pt x="58" y="40"/>
                    <a:pt x="58" y="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A54BC654-BAFF-4E32-BCAC-EF2D7323C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008"/>
              <a:ext cx="78" cy="80"/>
            </a:xfrm>
            <a:custGeom>
              <a:avLst/>
              <a:gdLst>
                <a:gd name="T0" fmla="*/ 221 w 347"/>
                <a:gd name="T1" fmla="*/ 286 h 355"/>
                <a:gd name="T2" fmla="*/ 283 w 347"/>
                <a:gd name="T3" fmla="*/ 350 h 355"/>
                <a:gd name="T4" fmla="*/ 346 w 347"/>
                <a:gd name="T5" fmla="*/ 275 h 355"/>
                <a:gd name="T6" fmla="*/ 346 w 347"/>
                <a:gd name="T7" fmla="*/ 233 h 355"/>
                <a:gd name="T8" fmla="*/ 326 w 347"/>
                <a:gd name="T9" fmla="*/ 233 h 355"/>
                <a:gd name="T10" fmla="*/ 326 w 347"/>
                <a:gd name="T11" fmla="*/ 275 h 355"/>
                <a:gd name="T12" fmla="*/ 301 w 347"/>
                <a:gd name="T13" fmla="*/ 328 h 355"/>
                <a:gd name="T14" fmla="*/ 272 w 347"/>
                <a:gd name="T15" fmla="*/ 288 h 355"/>
                <a:gd name="T16" fmla="*/ 272 w 347"/>
                <a:gd name="T17" fmla="*/ 133 h 355"/>
                <a:gd name="T18" fmla="*/ 243 w 347"/>
                <a:gd name="T19" fmla="*/ 42 h 355"/>
                <a:gd name="T20" fmla="*/ 138 w 347"/>
                <a:gd name="T21" fmla="*/ 0 h 355"/>
                <a:gd name="T22" fmla="*/ 22 w 347"/>
                <a:gd name="T23" fmla="*/ 88 h 355"/>
                <a:gd name="T24" fmla="*/ 56 w 347"/>
                <a:gd name="T25" fmla="*/ 124 h 355"/>
                <a:gd name="T26" fmla="*/ 91 w 347"/>
                <a:gd name="T27" fmla="*/ 88 h 355"/>
                <a:gd name="T28" fmla="*/ 54 w 347"/>
                <a:gd name="T29" fmla="*/ 53 h 355"/>
                <a:gd name="T30" fmla="*/ 138 w 347"/>
                <a:gd name="T31" fmla="*/ 18 h 355"/>
                <a:gd name="T32" fmla="*/ 218 w 347"/>
                <a:gd name="T33" fmla="*/ 117 h 355"/>
                <a:gd name="T34" fmla="*/ 218 w 347"/>
                <a:gd name="T35" fmla="*/ 144 h 355"/>
                <a:gd name="T36" fmla="*/ 76 w 347"/>
                <a:gd name="T37" fmla="*/ 171 h 355"/>
                <a:gd name="T38" fmla="*/ 0 w 347"/>
                <a:gd name="T39" fmla="*/ 273 h 355"/>
                <a:gd name="T40" fmla="*/ 123 w 347"/>
                <a:gd name="T41" fmla="*/ 354 h 355"/>
                <a:gd name="T42" fmla="*/ 221 w 347"/>
                <a:gd name="T43" fmla="*/ 286 h 355"/>
                <a:gd name="T44" fmla="*/ 218 w 347"/>
                <a:gd name="T45" fmla="*/ 162 h 355"/>
                <a:gd name="T46" fmla="*/ 218 w 347"/>
                <a:gd name="T47" fmla="*/ 239 h 355"/>
                <a:gd name="T48" fmla="*/ 129 w 347"/>
                <a:gd name="T49" fmla="*/ 337 h 355"/>
                <a:gd name="T50" fmla="*/ 58 w 347"/>
                <a:gd name="T51" fmla="*/ 272 h 355"/>
                <a:gd name="T52" fmla="*/ 218 w 347"/>
                <a:gd name="T53" fmla="*/ 16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355">
                  <a:moveTo>
                    <a:pt x="221" y="286"/>
                  </a:moveTo>
                  <a:cubicBezTo>
                    <a:pt x="227" y="319"/>
                    <a:pt x="248" y="350"/>
                    <a:pt x="283" y="350"/>
                  </a:cubicBezTo>
                  <a:cubicBezTo>
                    <a:pt x="301" y="350"/>
                    <a:pt x="346" y="339"/>
                    <a:pt x="346" y="275"/>
                  </a:cubicBezTo>
                  <a:lnTo>
                    <a:pt x="346" y="233"/>
                  </a:lnTo>
                  <a:lnTo>
                    <a:pt x="326" y="233"/>
                  </a:lnTo>
                  <a:lnTo>
                    <a:pt x="326" y="275"/>
                  </a:lnTo>
                  <a:cubicBezTo>
                    <a:pt x="326" y="321"/>
                    <a:pt x="308" y="328"/>
                    <a:pt x="301" y="328"/>
                  </a:cubicBezTo>
                  <a:cubicBezTo>
                    <a:pt x="274" y="328"/>
                    <a:pt x="272" y="294"/>
                    <a:pt x="272" y="288"/>
                  </a:cubicBezTo>
                  <a:lnTo>
                    <a:pt x="272" y="133"/>
                  </a:lnTo>
                  <a:cubicBezTo>
                    <a:pt x="272" y="100"/>
                    <a:pt x="272" y="73"/>
                    <a:pt x="243" y="42"/>
                  </a:cubicBezTo>
                  <a:cubicBezTo>
                    <a:pt x="214" y="13"/>
                    <a:pt x="176" y="0"/>
                    <a:pt x="138" y="0"/>
                  </a:cubicBezTo>
                  <a:cubicBezTo>
                    <a:pt x="74" y="0"/>
                    <a:pt x="22" y="36"/>
                    <a:pt x="22" y="88"/>
                  </a:cubicBezTo>
                  <a:cubicBezTo>
                    <a:pt x="22" y="109"/>
                    <a:pt x="40" y="124"/>
                    <a:pt x="56" y="124"/>
                  </a:cubicBezTo>
                  <a:cubicBezTo>
                    <a:pt x="78" y="124"/>
                    <a:pt x="91" y="109"/>
                    <a:pt x="91" y="88"/>
                  </a:cubicBezTo>
                  <a:cubicBezTo>
                    <a:pt x="91" y="78"/>
                    <a:pt x="89" y="53"/>
                    <a:pt x="54" y="53"/>
                  </a:cubicBezTo>
                  <a:cubicBezTo>
                    <a:pt x="74" y="26"/>
                    <a:pt x="111" y="18"/>
                    <a:pt x="138" y="18"/>
                  </a:cubicBezTo>
                  <a:cubicBezTo>
                    <a:pt x="174" y="18"/>
                    <a:pt x="218" y="47"/>
                    <a:pt x="218" y="117"/>
                  </a:cubicBezTo>
                  <a:lnTo>
                    <a:pt x="218" y="144"/>
                  </a:lnTo>
                  <a:cubicBezTo>
                    <a:pt x="178" y="146"/>
                    <a:pt x="127" y="149"/>
                    <a:pt x="76" y="171"/>
                  </a:cubicBezTo>
                  <a:cubicBezTo>
                    <a:pt x="20" y="197"/>
                    <a:pt x="0" y="239"/>
                    <a:pt x="0" y="273"/>
                  </a:cubicBezTo>
                  <a:cubicBezTo>
                    <a:pt x="0" y="337"/>
                    <a:pt x="74" y="354"/>
                    <a:pt x="123" y="354"/>
                  </a:cubicBezTo>
                  <a:cubicBezTo>
                    <a:pt x="174" y="354"/>
                    <a:pt x="208" y="325"/>
                    <a:pt x="221" y="286"/>
                  </a:cubicBezTo>
                  <a:close/>
                  <a:moveTo>
                    <a:pt x="218" y="162"/>
                  </a:moveTo>
                  <a:lnTo>
                    <a:pt x="218" y="239"/>
                  </a:lnTo>
                  <a:cubicBezTo>
                    <a:pt x="218" y="310"/>
                    <a:pt x="163" y="337"/>
                    <a:pt x="129" y="337"/>
                  </a:cubicBezTo>
                  <a:cubicBezTo>
                    <a:pt x="91" y="337"/>
                    <a:pt x="58" y="310"/>
                    <a:pt x="58" y="272"/>
                  </a:cubicBezTo>
                  <a:cubicBezTo>
                    <a:pt x="58" y="230"/>
                    <a:pt x="91" y="164"/>
                    <a:pt x="218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D592F111-BE53-402A-B167-EBE8B212D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1012"/>
              <a:ext cx="87" cy="75"/>
            </a:xfrm>
            <a:custGeom>
              <a:avLst/>
              <a:gdLst>
                <a:gd name="T0" fmla="*/ 210 w 389"/>
                <a:gd name="T1" fmla="*/ 153 h 333"/>
                <a:gd name="T2" fmla="*/ 283 w 389"/>
                <a:gd name="T3" fmla="*/ 66 h 333"/>
                <a:gd name="T4" fmla="*/ 372 w 389"/>
                <a:gd name="T5" fmla="*/ 24 h 333"/>
                <a:gd name="T6" fmla="*/ 372 w 389"/>
                <a:gd name="T7" fmla="*/ 0 h 333"/>
                <a:gd name="T8" fmla="*/ 308 w 389"/>
                <a:gd name="T9" fmla="*/ 2 h 333"/>
                <a:gd name="T10" fmla="*/ 237 w 389"/>
                <a:gd name="T11" fmla="*/ 0 h 333"/>
                <a:gd name="T12" fmla="*/ 237 w 389"/>
                <a:gd name="T13" fmla="*/ 24 h 333"/>
                <a:gd name="T14" fmla="*/ 259 w 389"/>
                <a:gd name="T15" fmla="*/ 47 h 333"/>
                <a:gd name="T16" fmla="*/ 248 w 389"/>
                <a:gd name="T17" fmla="*/ 75 h 333"/>
                <a:gd name="T18" fmla="*/ 199 w 389"/>
                <a:gd name="T19" fmla="*/ 135 h 333"/>
                <a:gd name="T20" fmla="*/ 140 w 389"/>
                <a:gd name="T21" fmla="*/ 57 h 333"/>
                <a:gd name="T22" fmla="*/ 132 w 389"/>
                <a:gd name="T23" fmla="*/ 44 h 333"/>
                <a:gd name="T24" fmla="*/ 161 w 389"/>
                <a:gd name="T25" fmla="*/ 24 h 333"/>
                <a:gd name="T26" fmla="*/ 161 w 389"/>
                <a:gd name="T27" fmla="*/ 0 h 333"/>
                <a:gd name="T28" fmla="*/ 76 w 389"/>
                <a:gd name="T29" fmla="*/ 2 h 333"/>
                <a:gd name="T30" fmla="*/ 4 w 389"/>
                <a:gd name="T31" fmla="*/ 0 h 333"/>
                <a:gd name="T32" fmla="*/ 4 w 389"/>
                <a:gd name="T33" fmla="*/ 24 h 333"/>
                <a:gd name="T34" fmla="*/ 94 w 389"/>
                <a:gd name="T35" fmla="*/ 73 h 333"/>
                <a:gd name="T36" fmla="*/ 170 w 389"/>
                <a:gd name="T37" fmla="*/ 171 h 333"/>
                <a:gd name="T38" fmla="*/ 98 w 389"/>
                <a:gd name="T39" fmla="*/ 263 h 333"/>
                <a:gd name="T40" fmla="*/ 0 w 389"/>
                <a:gd name="T41" fmla="*/ 310 h 333"/>
                <a:gd name="T42" fmla="*/ 0 w 389"/>
                <a:gd name="T43" fmla="*/ 332 h 333"/>
                <a:gd name="T44" fmla="*/ 65 w 389"/>
                <a:gd name="T45" fmla="*/ 330 h 333"/>
                <a:gd name="T46" fmla="*/ 138 w 389"/>
                <a:gd name="T47" fmla="*/ 332 h 333"/>
                <a:gd name="T48" fmla="*/ 138 w 389"/>
                <a:gd name="T49" fmla="*/ 310 h 333"/>
                <a:gd name="T50" fmla="*/ 116 w 389"/>
                <a:gd name="T51" fmla="*/ 284 h 333"/>
                <a:gd name="T52" fmla="*/ 183 w 389"/>
                <a:gd name="T53" fmla="*/ 188 h 333"/>
                <a:gd name="T54" fmla="*/ 241 w 389"/>
                <a:gd name="T55" fmla="*/ 264 h 333"/>
                <a:gd name="T56" fmla="*/ 257 w 389"/>
                <a:gd name="T57" fmla="*/ 292 h 333"/>
                <a:gd name="T58" fmla="*/ 230 w 389"/>
                <a:gd name="T59" fmla="*/ 310 h 333"/>
                <a:gd name="T60" fmla="*/ 230 w 389"/>
                <a:gd name="T61" fmla="*/ 332 h 333"/>
                <a:gd name="T62" fmla="*/ 314 w 389"/>
                <a:gd name="T63" fmla="*/ 330 h 333"/>
                <a:gd name="T64" fmla="*/ 388 w 389"/>
                <a:gd name="T65" fmla="*/ 332 h 333"/>
                <a:gd name="T66" fmla="*/ 388 w 389"/>
                <a:gd name="T67" fmla="*/ 310 h 333"/>
                <a:gd name="T68" fmla="*/ 314 w 389"/>
                <a:gd name="T69" fmla="*/ 284 h 333"/>
                <a:gd name="T70" fmla="*/ 210 w 389"/>
                <a:gd name="T71" fmla="*/ 15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9" h="333">
                  <a:moveTo>
                    <a:pt x="210" y="153"/>
                  </a:moveTo>
                  <a:cubicBezTo>
                    <a:pt x="236" y="122"/>
                    <a:pt x="263" y="84"/>
                    <a:pt x="283" y="66"/>
                  </a:cubicBezTo>
                  <a:cubicBezTo>
                    <a:pt x="306" y="36"/>
                    <a:pt x="337" y="24"/>
                    <a:pt x="372" y="24"/>
                  </a:cubicBezTo>
                  <a:lnTo>
                    <a:pt x="372" y="0"/>
                  </a:lnTo>
                  <a:cubicBezTo>
                    <a:pt x="352" y="2"/>
                    <a:pt x="330" y="2"/>
                    <a:pt x="308" y="2"/>
                  </a:cubicBezTo>
                  <a:cubicBezTo>
                    <a:pt x="286" y="2"/>
                    <a:pt x="248" y="0"/>
                    <a:pt x="237" y="0"/>
                  </a:cubicBezTo>
                  <a:lnTo>
                    <a:pt x="237" y="24"/>
                  </a:lnTo>
                  <a:cubicBezTo>
                    <a:pt x="252" y="26"/>
                    <a:pt x="259" y="35"/>
                    <a:pt x="259" y="47"/>
                  </a:cubicBezTo>
                  <a:cubicBezTo>
                    <a:pt x="259" y="58"/>
                    <a:pt x="250" y="69"/>
                    <a:pt x="248" y="75"/>
                  </a:cubicBezTo>
                  <a:lnTo>
                    <a:pt x="199" y="135"/>
                  </a:lnTo>
                  <a:lnTo>
                    <a:pt x="140" y="57"/>
                  </a:lnTo>
                  <a:cubicBezTo>
                    <a:pt x="132" y="47"/>
                    <a:pt x="132" y="47"/>
                    <a:pt x="132" y="44"/>
                  </a:cubicBezTo>
                  <a:cubicBezTo>
                    <a:pt x="132" y="31"/>
                    <a:pt x="143" y="24"/>
                    <a:pt x="161" y="24"/>
                  </a:cubicBezTo>
                  <a:lnTo>
                    <a:pt x="161" y="0"/>
                  </a:lnTo>
                  <a:cubicBezTo>
                    <a:pt x="140" y="0"/>
                    <a:pt x="89" y="2"/>
                    <a:pt x="76" y="2"/>
                  </a:cubicBezTo>
                  <a:cubicBezTo>
                    <a:pt x="62" y="2"/>
                    <a:pt x="24" y="2"/>
                    <a:pt x="4" y="0"/>
                  </a:cubicBezTo>
                  <a:lnTo>
                    <a:pt x="4" y="24"/>
                  </a:lnTo>
                  <a:cubicBezTo>
                    <a:pt x="56" y="24"/>
                    <a:pt x="58" y="24"/>
                    <a:pt x="94" y="73"/>
                  </a:cubicBezTo>
                  <a:lnTo>
                    <a:pt x="170" y="171"/>
                  </a:lnTo>
                  <a:lnTo>
                    <a:pt x="98" y="263"/>
                  </a:lnTo>
                  <a:cubicBezTo>
                    <a:pt x="62" y="308"/>
                    <a:pt x="15" y="310"/>
                    <a:pt x="0" y="310"/>
                  </a:cubicBezTo>
                  <a:lnTo>
                    <a:pt x="0" y="332"/>
                  </a:lnTo>
                  <a:cubicBezTo>
                    <a:pt x="20" y="330"/>
                    <a:pt x="44" y="330"/>
                    <a:pt x="65" y="330"/>
                  </a:cubicBezTo>
                  <a:cubicBezTo>
                    <a:pt x="85" y="330"/>
                    <a:pt x="118" y="332"/>
                    <a:pt x="138" y="332"/>
                  </a:cubicBezTo>
                  <a:lnTo>
                    <a:pt x="138" y="310"/>
                  </a:lnTo>
                  <a:cubicBezTo>
                    <a:pt x="120" y="306"/>
                    <a:pt x="116" y="297"/>
                    <a:pt x="116" y="284"/>
                  </a:cubicBezTo>
                  <a:cubicBezTo>
                    <a:pt x="116" y="266"/>
                    <a:pt x="138" y="242"/>
                    <a:pt x="183" y="188"/>
                  </a:cubicBezTo>
                  <a:lnTo>
                    <a:pt x="241" y="264"/>
                  </a:lnTo>
                  <a:cubicBezTo>
                    <a:pt x="248" y="273"/>
                    <a:pt x="257" y="284"/>
                    <a:pt x="257" y="292"/>
                  </a:cubicBezTo>
                  <a:cubicBezTo>
                    <a:pt x="257" y="297"/>
                    <a:pt x="250" y="308"/>
                    <a:pt x="230" y="310"/>
                  </a:cubicBezTo>
                  <a:lnTo>
                    <a:pt x="230" y="332"/>
                  </a:lnTo>
                  <a:cubicBezTo>
                    <a:pt x="254" y="332"/>
                    <a:pt x="295" y="330"/>
                    <a:pt x="314" y="330"/>
                  </a:cubicBezTo>
                  <a:cubicBezTo>
                    <a:pt x="335" y="330"/>
                    <a:pt x="363" y="330"/>
                    <a:pt x="388" y="332"/>
                  </a:cubicBezTo>
                  <a:lnTo>
                    <a:pt x="388" y="310"/>
                  </a:lnTo>
                  <a:cubicBezTo>
                    <a:pt x="346" y="310"/>
                    <a:pt x="334" y="308"/>
                    <a:pt x="314" y="284"/>
                  </a:cubicBezTo>
                  <a:lnTo>
                    <a:pt x="210" y="1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DB1E63AC-E2B7-4DC8-AA8F-430929240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956"/>
              <a:ext cx="61" cy="174"/>
            </a:xfrm>
            <a:custGeom>
              <a:avLst/>
              <a:gdLst>
                <a:gd name="T0" fmla="*/ 161 w 275"/>
                <a:gd name="T1" fmla="*/ 102 h 770"/>
                <a:gd name="T2" fmla="*/ 265 w 275"/>
                <a:gd name="T3" fmla="*/ 18 h 770"/>
                <a:gd name="T4" fmla="*/ 274 w 275"/>
                <a:gd name="T5" fmla="*/ 9 h 770"/>
                <a:gd name="T6" fmla="*/ 259 w 275"/>
                <a:gd name="T7" fmla="*/ 0 h 770"/>
                <a:gd name="T8" fmla="*/ 111 w 275"/>
                <a:gd name="T9" fmla="*/ 97 h 770"/>
                <a:gd name="T10" fmla="*/ 111 w 275"/>
                <a:gd name="T11" fmla="*/ 272 h 770"/>
                <a:gd name="T12" fmla="*/ 80 w 275"/>
                <a:gd name="T13" fmla="*/ 352 h 770"/>
                <a:gd name="T14" fmla="*/ 7 w 275"/>
                <a:gd name="T15" fmla="*/ 376 h 770"/>
                <a:gd name="T16" fmla="*/ 0 w 275"/>
                <a:gd name="T17" fmla="*/ 385 h 770"/>
                <a:gd name="T18" fmla="*/ 13 w 275"/>
                <a:gd name="T19" fmla="*/ 394 h 770"/>
                <a:gd name="T20" fmla="*/ 109 w 275"/>
                <a:gd name="T21" fmla="*/ 461 h 770"/>
                <a:gd name="T22" fmla="*/ 111 w 275"/>
                <a:gd name="T23" fmla="*/ 501 h 770"/>
                <a:gd name="T24" fmla="*/ 111 w 275"/>
                <a:gd name="T25" fmla="*/ 654 h 770"/>
                <a:gd name="T26" fmla="*/ 149 w 275"/>
                <a:gd name="T27" fmla="*/ 740 h 770"/>
                <a:gd name="T28" fmla="*/ 259 w 275"/>
                <a:gd name="T29" fmla="*/ 769 h 770"/>
                <a:gd name="T30" fmla="*/ 274 w 275"/>
                <a:gd name="T31" fmla="*/ 762 h 770"/>
                <a:gd name="T32" fmla="*/ 261 w 275"/>
                <a:gd name="T33" fmla="*/ 755 h 770"/>
                <a:gd name="T34" fmla="*/ 165 w 275"/>
                <a:gd name="T35" fmla="*/ 687 h 770"/>
                <a:gd name="T36" fmla="*/ 161 w 275"/>
                <a:gd name="T37" fmla="*/ 653 h 770"/>
                <a:gd name="T38" fmla="*/ 161 w 275"/>
                <a:gd name="T39" fmla="*/ 489 h 770"/>
                <a:gd name="T40" fmla="*/ 132 w 275"/>
                <a:gd name="T41" fmla="*/ 416 h 770"/>
                <a:gd name="T42" fmla="*/ 73 w 275"/>
                <a:gd name="T43" fmla="*/ 385 h 770"/>
                <a:gd name="T44" fmla="*/ 161 w 275"/>
                <a:gd name="T45" fmla="*/ 286 h 770"/>
                <a:gd name="T46" fmla="*/ 161 w 275"/>
                <a:gd name="T47" fmla="*/ 10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5" h="770">
                  <a:moveTo>
                    <a:pt x="161" y="102"/>
                  </a:moveTo>
                  <a:cubicBezTo>
                    <a:pt x="161" y="73"/>
                    <a:pt x="183" y="22"/>
                    <a:pt x="265" y="18"/>
                  </a:cubicBezTo>
                  <a:cubicBezTo>
                    <a:pt x="270" y="15"/>
                    <a:pt x="274" y="13"/>
                    <a:pt x="274" y="9"/>
                  </a:cubicBezTo>
                  <a:cubicBezTo>
                    <a:pt x="274" y="0"/>
                    <a:pt x="265" y="0"/>
                    <a:pt x="259" y="0"/>
                  </a:cubicBezTo>
                  <a:cubicBezTo>
                    <a:pt x="181" y="0"/>
                    <a:pt x="111" y="40"/>
                    <a:pt x="111" y="97"/>
                  </a:cubicBezTo>
                  <a:lnTo>
                    <a:pt x="111" y="272"/>
                  </a:lnTo>
                  <a:cubicBezTo>
                    <a:pt x="111" y="303"/>
                    <a:pt x="111" y="328"/>
                    <a:pt x="80" y="352"/>
                  </a:cubicBezTo>
                  <a:cubicBezTo>
                    <a:pt x="54" y="374"/>
                    <a:pt x="24" y="376"/>
                    <a:pt x="7" y="376"/>
                  </a:cubicBezTo>
                  <a:cubicBezTo>
                    <a:pt x="4" y="379"/>
                    <a:pt x="0" y="381"/>
                    <a:pt x="0" y="385"/>
                  </a:cubicBezTo>
                  <a:cubicBezTo>
                    <a:pt x="0" y="394"/>
                    <a:pt x="4" y="394"/>
                    <a:pt x="13" y="394"/>
                  </a:cubicBezTo>
                  <a:cubicBezTo>
                    <a:pt x="63" y="397"/>
                    <a:pt x="100" y="425"/>
                    <a:pt x="109" y="461"/>
                  </a:cubicBezTo>
                  <a:cubicBezTo>
                    <a:pt x="111" y="470"/>
                    <a:pt x="111" y="472"/>
                    <a:pt x="111" y="501"/>
                  </a:cubicBezTo>
                  <a:lnTo>
                    <a:pt x="111" y="654"/>
                  </a:lnTo>
                  <a:cubicBezTo>
                    <a:pt x="111" y="685"/>
                    <a:pt x="111" y="711"/>
                    <a:pt x="149" y="740"/>
                  </a:cubicBezTo>
                  <a:cubicBezTo>
                    <a:pt x="178" y="762"/>
                    <a:pt x="228" y="769"/>
                    <a:pt x="259" y="769"/>
                  </a:cubicBezTo>
                  <a:cubicBezTo>
                    <a:pt x="265" y="769"/>
                    <a:pt x="274" y="769"/>
                    <a:pt x="274" y="762"/>
                  </a:cubicBezTo>
                  <a:cubicBezTo>
                    <a:pt x="274" y="755"/>
                    <a:pt x="268" y="755"/>
                    <a:pt x="261" y="755"/>
                  </a:cubicBezTo>
                  <a:cubicBezTo>
                    <a:pt x="214" y="751"/>
                    <a:pt x="174" y="726"/>
                    <a:pt x="165" y="687"/>
                  </a:cubicBezTo>
                  <a:cubicBezTo>
                    <a:pt x="161" y="680"/>
                    <a:pt x="161" y="678"/>
                    <a:pt x="161" y="653"/>
                  </a:cubicBezTo>
                  <a:lnTo>
                    <a:pt x="161" y="489"/>
                  </a:lnTo>
                  <a:cubicBezTo>
                    <a:pt x="161" y="452"/>
                    <a:pt x="156" y="439"/>
                    <a:pt x="132" y="416"/>
                  </a:cubicBezTo>
                  <a:cubicBezTo>
                    <a:pt x="116" y="397"/>
                    <a:pt x="91" y="392"/>
                    <a:pt x="73" y="385"/>
                  </a:cubicBezTo>
                  <a:cubicBezTo>
                    <a:pt x="134" y="368"/>
                    <a:pt x="161" y="332"/>
                    <a:pt x="161" y="286"/>
                  </a:cubicBezTo>
                  <a:lnTo>
                    <a:pt x="161" y="10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FEFF1D5E-8AFA-4494-99D2-D221F4FE2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970"/>
              <a:ext cx="73" cy="120"/>
            </a:xfrm>
            <a:custGeom>
              <a:avLst/>
              <a:gdLst>
                <a:gd name="T0" fmla="*/ 324 w 325"/>
                <a:gd name="T1" fmla="*/ 266 h 533"/>
                <a:gd name="T2" fmla="*/ 292 w 325"/>
                <a:gd name="T3" fmla="*/ 86 h 533"/>
                <a:gd name="T4" fmla="*/ 161 w 325"/>
                <a:gd name="T5" fmla="*/ 0 h 533"/>
                <a:gd name="T6" fmla="*/ 29 w 325"/>
                <a:gd name="T7" fmla="*/ 91 h 533"/>
                <a:gd name="T8" fmla="*/ 0 w 325"/>
                <a:gd name="T9" fmla="*/ 266 h 533"/>
                <a:gd name="T10" fmla="*/ 34 w 325"/>
                <a:gd name="T11" fmla="*/ 452 h 533"/>
                <a:gd name="T12" fmla="*/ 161 w 325"/>
                <a:gd name="T13" fmla="*/ 532 h 533"/>
                <a:gd name="T14" fmla="*/ 295 w 325"/>
                <a:gd name="T15" fmla="*/ 441 h 533"/>
                <a:gd name="T16" fmla="*/ 324 w 325"/>
                <a:gd name="T17" fmla="*/ 266 h 533"/>
                <a:gd name="T18" fmla="*/ 161 w 325"/>
                <a:gd name="T19" fmla="*/ 514 h 533"/>
                <a:gd name="T20" fmla="*/ 74 w 325"/>
                <a:gd name="T21" fmla="*/ 419 h 533"/>
                <a:gd name="T22" fmla="*/ 65 w 325"/>
                <a:gd name="T23" fmla="*/ 259 h 533"/>
                <a:gd name="T24" fmla="*/ 69 w 325"/>
                <a:gd name="T25" fmla="*/ 117 h 533"/>
                <a:gd name="T26" fmla="*/ 161 w 325"/>
                <a:gd name="T27" fmla="*/ 18 h 533"/>
                <a:gd name="T28" fmla="*/ 252 w 325"/>
                <a:gd name="T29" fmla="*/ 108 h 533"/>
                <a:gd name="T30" fmla="*/ 259 w 325"/>
                <a:gd name="T31" fmla="*/ 259 h 533"/>
                <a:gd name="T32" fmla="*/ 250 w 325"/>
                <a:gd name="T33" fmla="*/ 416 h 533"/>
                <a:gd name="T34" fmla="*/ 161 w 325"/>
                <a:gd name="T35" fmla="*/ 514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5" h="533">
                  <a:moveTo>
                    <a:pt x="324" y="266"/>
                  </a:moveTo>
                  <a:cubicBezTo>
                    <a:pt x="324" y="206"/>
                    <a:pt x="319" y="144"/>
                    <a:pt x="292" y="86"/>
                  </a:cubicBezTo>
                  <a:cubicBezTo>
                    <a:pt x="257" y="13"/>
                    <a:pt x="196" y="0"/>
                    <a:pt x="161" y="0"/>
                  </a:cubicBezTo>
                  <a:cubicBezTo>
                    <a:pt x="118" y="0"/>
                    <a:pt x="58" y="20"/>
                    <a:pt x="29" y="91"/>
                  </a:cubicBezTo>
                  <a:cubicBezTo>
                    <a:pt x="4" y="144"/>
                    <a:pt x="0" y="206"/>
                    <a:pt x="0" y="266"/>
                  </a:cubicBezTo>
                  <a:cubicBezTo>
                    <a:pt x="0" y="326"/>
                    <a:pt x="4" y="394"/>
                    <a:pt x="34" y="452"/>
                  </a:cubicBezTo>
                  <a:cubicBezTo>
                    <a:pt x="67" y="514"/>
                    <a:pt x="123" y="532"/>
                    <a:pt x="161" y="532"/>
                  </a:cubicBezTo>
                  <a:cubicBezTo>
                    <a:pt x="205" y="532"/>
                    <a:pt x="261" y="514"/>
                    <a:pt x="295" y="441"/>
                  </a:cubicBezTo>
                  <a:cubicBezTo>
                    <a:pt x="319" y="390"/>
                    <a:pt x="324" y="328"/>
                    <a:pt x="324" y="266"/>
                  </a:cubicBezTo>
                  <a:close/>
                  <a:moveTo>
                    <a:pt x="161" y="514"/>
                  </a:moveTo>
                  <a:cubicBezTo>
                    <a:pt x="132" y="514"/>
                    <a:pt x="85" y="496"/>
                    <a:pt x="74" y="419"/>
                  </a:cubicBezTo>
                  <a:cubicBezTo>
                    <a:pt x="65" y="374"/>
                    <a:pt x="65" y="303"/>
                    <a:pt x="65" y="259"/>
                  </a:cubicBezTo>
                  <a:cubicBezTo>
                    <a:pt x="65" y="208"/>
                    <a:pt x="65" y="157"/>
                    <a:pt x="69" y="117"/>
                  </a:cubicBezTo>
                  <a:cubicBezTo>
                    <a:pt x="85" y="24"/>
                    <a:pt x="143" y="18"/>
                    <a:pt x="161" y="18"/>
                  </a:cubicBezTo>
                  <a:cubicBezTo>
                    <a:pt x="187" y="18"/>
                    <a:pt x="239" y="31"/>
                    <a:pt x="252" y="108"/>
                  </a:cubicBezTo>
                  <a:cubicBezTo>
                    <a:pt x="259" y="151"/>
                    <a:pt x="259" y="208"/>
                    <a:pt x="259" y="259"/>
                  </a:cubicBezTo>
                  <a:cubicBezTo>
                    <a:pt x="259" y="315"/>
                    <a:pt x="259" y="368"/>
                    <a:pt x="250" y="416"/>
                  </a:cubicBezTo>
                  <a:cubicBezTo>
                    <a:pt x="239" y="490"/>
                    <a:pt x="196" y="514"/>
                    <a:pt x="161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83031336-BA0B-436B-9804-F019C1CC3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" y="1068"/>
              <a:ext cx="20" cy="52"/>
            </a:xfrm>
            <a:custGeom>
              <a:avLst/>
              <a:gdLst>
                <a:gd name="T0" fmla="*/ 91 w 92"/>
                <a:gd name="T1" fmla="*/ 80 h 233"/>
                <a:gd name="T2" fmla="*/ 42 w 92"/>
                <a:gd name="T3" fmla="*/ 0 h 233"/>
                <a:gd name="T4" fmla="*/ 0 w 92"/>
                <a:gd name="T5" fmla="*/ 40 h 233"/>
                <a:gd name="T6" fmla="*/ 42 w 92"/>
                <a:gd name="T7" fmla="*/ 84 h 233"/>
                <a:gd name="T8" fmla="*/ 67 w 92"/>
                <a:gd name="T9" fmla="*/ 73 h 233"/>
                <a:gd name="T10" fmla="*/ 74 w 92"/>
                <a:gd name="T11" fmla="*/ 69 h 233"/>
                <a:gd name="T12" fmla="*/ 74 w 92"/>
                <a:gd name="T13" fmla="*/ 80 h 233"/>
                <a:gd name="T14" fmla="*/ 22 w 92"/>
                <a:gd name="T15" fmla="*/ 210 h 233"/>
                <a:gd name="T16" fmla="*/ 13 w 92"/>
                <a:gd name="T17" fmla="*/ 222 h 233"/>
                <a:gd name="T18" fmla="*/ 22 w 92"/>
                <a:gd name="T19" fmla="*/ 232 h 233"/>
                <a:gd name="T20" fmla="*/ 91 w 92"/>
                <a:gd name="T21" fmla="*/ 8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33">
                  <a:moveTo>
                    <a:pt x="91" y="80"/>
                  </a:moveTo>
                  <a:cubicBezTo>
                    <a:pt x="91" y="31"/>
                    <a:pt x="73" y="0"/>
                    <a:pt x="42" y="0"/>
                  </a:cubicBezTo>
                  <a:cubicBezTo>
                    <a:pt x="15" y="0"/>
                    <a:pt x="0" y="20"/>
                    <a:pt x="0" y="40"/>
                  </a:cubicBezTo>
                  <a:cubicBezTo>
                    <a:pt x="0" y="62"/>
                    <a:pt x="15" y="84"/>
                    <a:pt x="42" y="84"/>
                  </a:cubicBezTo>
                  <a:cubicBezTo>
                    <a:pt x="51" y="84"/>
                    <a:pt x="62" y="78"/>
                    <a:pt x="67" y="73"/>
                  </a:cubicBezTo>
                  <a:cubicBezTo>
                    <a:pt x="73" y="69"/>
                    <a:pt x="73" y="69"/>
                    <a:pt x="74" y="69"/>
                  </a:cubicBezTo>
                  <a:lnTo>
                    <a:pt x="74" y="80"/>
                  </a:lnTo>
                  <a:cubicBezTo>
                    <a:pt x="74" y="139"/>
                    <a:pt x="47" y="186"/>
                    <a:pt x="22" y="210"/>
                  </a:cubicBezTo>
                  <a:cubicBezTo>
                    <a:pt x="13" y="219"/>
                    <a:pt x="13" y="221"/>
                    <a:pt x="13" y="222"/>
                  </a:cubicBezTo>
                  <a:cubicBezTo>
                    <a:pt x="13" y="230"/>
                    <a:pt x="15" y="232"/>
                    <a:pt x="22" y="232"/>
                  </a:cubicBezTo>
                  <a:cubicBezTo>
                    <a:pt x="31" y="232"/>
                    <a:pt x="91" y="171"/>
                    <a:pt x="91" y="8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88">
              <a:extLst>
                <a:ext uri="{FF2B5EF4-FFF2-40B4-BE49-F238E27FC236}">
                  <a16:creationId xmlns:a16="http://schemas.microsoft.com/office/drawing/2014/main" id="{A1A3A3A1-A05A-4562-9F61-A4D1F5B5F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" y="1040"/>
              <a:ext cx="105" cy="7"/>
            </a:xfrm>
            <a:custGeom>
              <a:avLst/>
              <a:gdLst>
                <a:gd name="T0" fmla="*/ 442 w 469"/>
                <a:gd name="T1" fmla="*/ 33 h 34"/>
                <a:gd name="T2" fmla="*/ 468 w 469"/>
                <a:gd name="T3" fmla="*/ 15 h 34"/>
                <a:gd name="T4" fmla="*/ 442 w 469"/>
                <a:gd name="T5" fmla="*/ 0 h 34"/>
                <a:gd name="T6" fmla="*/ 25 w 469"/>
                <a:gd name="T7" fmla="*/ 0 h 34"/>
                <a:gd name="T8" fmla="*/ 0 w 469"/>
                <a:gd name="T9" fmla="*/ 15 h 34"/>
                <a:gd name="T10" fmla="*/ 25 w 469"/>
                <a:gd name="T11" fmla="*/ 33 h 34"/>
                <a:gd name="T12" fmla="*/ 442 w 469"/>
                <a:gd name="T1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9" h="34">
                  <a:moveTo>
                    <a:pt x="442" y="33"/>
                  </a:moveTo>
                  <a:cubicBezTo>
                    <a:pt x="455" y="33"/>
                    <a:pt x="468" y="33"/>
                    <a:pt x="468" y="15"/>
                  </a:cubicBezTo>
                  <a:cubicBezTo>
                    <a:pt x="468" y="0"/>
                    <a:pt x="455" y="0"/>
                    <a:pt x="442" y="0"/>
                  </a:cubicBezTo>
                  <a:lnTo>
                    <a:pt x="25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3"/>
                    <a:pt x="13" y="33"/>
                    <a:pt x="25" y="33"/>
                  </a:cubicBezTo>
                  <a:lnTo>
                    <a:pt x="442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381B63C2-656C-4BE9-B197-ADFFCA05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1010"/>
              <a:ext cx="79" cy="113"/>
            </a:xfrm>
            <a:custGeom>
              <a:avLst/>
              <a:gdLst>
                <a:gd name="T0" fmla="*/ 352 w 353"/>
                <a:gd name="T1" fmla="*/ 47 h 501"/>
                <a:gd name="T2" fmla="*/ 352 w 353"/>
                <a:gd name="T3" fmla="*/ 31 h 501"/>
                <a:gd name="T4" fmla="*/ 334 w 353"/>
                <a:gd name="T5" fmla="*/ 9 h 501"/>
                <a:gd name="T6" fmla="*/ 305 w 353"/>
                <a:gd name="T7" fmla="*/ 24 h 501"/>
                <a:gd name="T8" fmla="*/ 294 w 353"/>
                <a:gd name="T9" fmla="*/ 66 h 501"/>
                <a:gd name="T10" fmla="*/ 279 w 353"/>
                <a:gd name="T11" fmla="*/ 128 h 501"/>
                <a:gd name="T12" fmla="*/ 243 w 353"/>
                <a:gd name="T13" fmla="*/ 266 h 501"/>
                <a:gd name="T14" fmla="*/ 156 w 353"/>
                <a:gd name="T15" fmla="*/ 332 h 501"/>
                <a:gd name="T16" fmla="*/ 109 w 353"/>
                <a:gd name="T17" fmla="*/ 270 h 501"/>
                <a:gd name="T18" fmla="*/ 150 w 353"/>
                <a:gd name="T19" fmla="*/ 118 h 501"/>
                <a:gd name="T20" fmla="*/ 163 w 353"/>
                <a:gd name="T21" fmla="*/ 64 h 501"/>
                <a:gd name="T22" fmla="*/ 100 w 353"/>
                <a:gd name="T23" fmla="*/ 0 h 501"/>
                <a:gd name="T24" fmla="*/ 0 w 353"/>
                <a:gd name="T25" fmla="*/ 118 h 501"/>
                <a:gd name="T26" fmla="*/ 9 w 353"/>
                <a:gd name="T27" fmla="*/ 128 h 501"/>
                <a:gd name="T28" fmla="*/ 22 w 353"/>
                <a:gd name="T29" fmla="*/ 111 h 501"/>
                <a:gd name="T30" fmla="*/ 100 w 353"/>
                <a:gd name="T31" fmla="*/ 18 h 501"/>
                <a:gd name="T32" fmla="*/ 118 w 353"/>
                <a:gd name="T33" fmla="*/ 42 h 501"/>
                <a:gd name="T34" fmla="*/ 105 w 353"/>
                <a:gd name="T35" fmla="*/ 97 h 501"/>
                <a:gd name="T36" fmla="*/ 62 w 353"/>
                <a:gd name="T37" fmla="*/ 259 h 501"/>
                <a:gd name="T38" fmla="*/ 154 w 353"/>
                <a:gd name="T39" fmla="*/ 350 h 501"/>
                <a:gd name="T40" fmla="*/ 230 w 353"/>
                <a:gd name="T41" fmla="*/ 315 h 501"/>
                <a:gd name="T42" fmla="*/ 183 w 353"/>
                <a:gd name="T43" fmla="*/ 434 h 501"/>
                <a:gd name="T44" fmla="*/ 98 w 353"/>
                <a:gd name="T45" fmla="*/ 483 h 501"/>
                <a:gd name="T46" fmla="*/ 40 w 353"/>
                <a:gd name="T47" fmla="*/ 450 h 501"/>
                <a:gd name="T48" fmla="*/ 73 w 353"/>
                <a:gd name="T49" fmla="*/ 441 h 501"/>
                <a:gd name="T50" fmla="*/ 87 w 353"/>
                <a:gd name="T51" fmla="*/ 408 h 501"/>
                <a:gd name="T52" fmla="*/ 58 w 353"/>
                <a:gd name="T53" fmla="*/ 381 h 501"/>
                <a:gd name="T54" fmla="*/ 15 w 353"/>
                <a:gd name="T55" fmla="*/ 434 h 501"/>
                <a:gd name="T56" fmla="*/ 98 w 353"/>
                <a:gd name="T57" fmla="*/ 500 h 501"/>
                <a:gd name="T58" fmla="*/ 276 w 353"/>
                <a:gd name="T59" fmla="*/ 341 h 501"/>
                <a:gd name="T60" fmla="*/ 352 w 353"/>
                <a:gd name="T61" fmla="*/ 4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3" h="501">
                  <a:moveTo>
                    <a:pt x="352" y="47"/>
                  </a:moveTo>
                  <a:cubicBezTo>
                    <a:pt x="352" y="36"/>
                    <a:pt x="352" y="35"/>
                    <a:pt x="352" y="31"/>
                  </a:cubicBezTo>
                  <a:cubicBezTo>
                    <a:pt x="352" y="15"/>
                    <a:pt x="344" y="9"/>
                    <a:pt x="334" y="9"/>
                  </a:cubicBezTo>
                  <a:cubicBezTo>
                    <a:pt x="324" y="9"/>
                    <a:pt x="312" y="13"/>
                    <a:pt x="305" y="24"/>
                  </a:cubicBezTo>
                  <a:cubicBezTo>
                    <a:pt x="303" y="29"/>
                    <a:pt x="297" y="53"/>
                    <a:pt x="294" y="66"/>
                  </a:cubicBezTo>
                  <a:cubicBezTo>
                    <a:pt x="290" y="86"/>
                    <a:pt x="283" y="108"/>
                    <a:pt x="279" y="128"/>
                  </a:cubicBezTo>
                  <a:lnTo>
                    <a:pt x="243" y="266"/>
                  </a:lnTo>
                  <a:cubicBezTo>
                    <a:pt x="241" y="277"/>
                    <a:pt x="208" y="332"/>
                    <a:pt x="156" y="332"/>
                  </a:cubicBezTo>
                  <a:cubicBezTo>
                    <a:pt x="118" y="332"/>
                    <a:pt x="109" y="299"/>
                    <a:pt x="109" y="270"/>
                  </a:cubicBezTo>
                  <a:cubicBezTo>
                    <a:pt x="109" y="233"/>
                    <a:pt x="123" y="188"/>
                    <a:pt x="150" y="118"/>
                  </a:cubicBezTo>
                  <a:cubicBezTo>
                    <a:pt x="161" y="88"/>
                    <a:pt x="163" y="78"/>
                    <a:pt x="163" y="64"/>
                  </a:cubicBezTo>
                  <a:cubicBezTo>
                    <a:pt x="163" y="29"/>
                    <a:pt x="140" y="0"/>
                    <a:pt x="100" y="0"/>
                  </a:cubicBezTo>
                  <a:cubicBezTo>
                    <a:pt x="29" y="0"/>
                    <a:pt x="0" y="111"/>
                    <a:pt x="0" y="118"/>
                  </a:cubicBezTo>
                  <a:cubicBezTo>
                    <a:pt x="0" y="128"/>
                    <a:pt x="7" y="128"/>
                    <a:pt x="9" y="128"/>
                  </a:cubicBezTo>
                  <a:cubicBezTo>
                    <a:pt x="18" y="128"/>
                    <a:pt x="18" y="124"/>
                    <a:pt x="22" y="111"/>
                  </a:cubicBezTo>
                  <a:cubicBezTo>
                    <a:pt x="42" y="40"/>
                    <a:pt x="74" y="18"/>
                    <a:pt x="100" y="18"/>
                  </a:cubicBezTo>
                  <a:cubicBezTo>
                    <a:pt x="105" y="18"/>
                    <a:pt x="118" y="18"/>
                    <a:pt x="118" y="42"/>
                  </a:cubicBezTo>
                  <a:cubicBezTo>
                    <a:pt x="118" y="62"/>
                    <a:pt x="111" y="80"/>
                    <a:pt x="105" y="97"/>
                  </a:cubicBezTo>
                  <a:cubicBezTo>
                    <a:pt x="74" y="177"/>
                    <a:pt x="62" y="222"/>
                    <a:pt x="62" y="259"/>
                  </a:cubicBezTo>
                  <a:cubicBezTo>
                    <a:pt x="62" y="326"/>
                    <a:pt x="109" y="350"/>
                    <a:pt x="154" y="350"/>
                  </a:cubicBezTo>
                  <a:cubicBezTo>
                    <a:pt x="185" y="350"/>
                    <a:pt x="210" y="337"/>
                    <a:pt x="230" y="315"/>
                  </a:cubicBezTo>
                  <a:cubicBezTo>
                    <a:pt x="221" y="354"/>
                    <a:pt x="214" y="392"/>
                    <a:pt x="183" y="434"/>
                  </a:cubicBezTo>
                  <a:cubicBezTo>
                    <a:pt x="161" y="461"/>
                    <a:pt x="132" y="483"/>
                    <a:pt x="98" y="483"/>
                  </a:cubicBezTo>
                  <a:cubicBezTo>
                    <a:pt x="87" y="483"/>
                    <a:pt x="53" y="479"/>
                    <a:pt x="40" y="450"/>
                  </a:cubicBezTo>
                  <a:cubicBezTo>
                    <a:pt x="53" y="450"/>
                    <a:pt x="62" y="450"/>
                    <a:pt x="73" y="441"/>
                  </a:cubicBezTo>
                  <a:cubicBezTo>
                    <a:pt x="80" y="434"/>
                    <a:pt x="87" y="425"/>
                    <a:pt x="87" y="408"/>
                  </a:cubicBezTo>
                  <a:cubicBezTo>
                    <a:pt x="87" y="385"/>
                    <a:pt x="65" y="381"/>
                    <a:pt x="58" y="381"/>
                  </a:cubicBezTo>
                  <a:cubicBezTo>
                    <a:pt x="42" y="381"/>
                    <a:pt x="15" y="394"/>
                    <a:pt x="15" y="434"/>
                  </a:cubicBezTo>
                  <a:cubicBezTo>
                    <a:pt x="15" y="470"/>
                    <a:pt x="51" y="500"/>
                    <a:pt x="98" y="500"/>
                  </a:cubicBezTo>
                  <a:cubicBezTo>
                    <a:pt x="178" y="500"/>
                    <a:pt x="257" y="428"/>
                    <a:pt x="276" y="341"/>
                  </a:cubicBezTo>
                  <a:lnTo>
                    <a:pt x="352" y="4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Freeform 90">
              <a:extLst>
                <a:ext uri="{FF2B5EF4-FFF2-40B4-BE49-F238E27FC236}">
                  <a16:creationId xmlns:a16="http://schemas.microsoft.com/office/drawing/2014/main" id="{7906900F-9E13-49B9-8B05-7AAFFAA36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8" y="1008"/>
              <a:ext cx="132" cy="80"/>
            </a:xfrm>
            <a:custGeom>
              <a:avLst/>
              <a:gdLst>
                <a:gd name="T0" fmla="*/ 402 w 588"/>
                <a:gd name="T1" fmla="*/ 75 h 358"/>
                <a:gd name="T2" fmla="*/ 410 w 588"/>
                <a:gd name="T3" fmla="*/ 40 h 358"/>
                <a:gd name="T4" fmla="*/ 373 w 588"/>
                <a:gd name="T5" fmla="*/ 7 h 358"/>
                <a:gd name="T6" fmla="*/ 323 w 588"/>
                <a:gd name="T7" fmla="*/ 47 h 358"/>
                <a:gd name="T8" fmla="*/ 283 w 588"/>
                <a:gd name="T9" fmla="*/ 206 h 358"/>
                <a:gd name="T10" fmla="*/ 279 w 588"/>
                <a:gd name="T11" fmla="*/ 252 h 358"/>
                <a:gd name="T12" fmla="*/ 281 w 588"/>
                <a:gd name="T13" fmla="*/ 275 h 358"/>
                <a:gd name="T14" fmla="*/ 214 w 588"/>
                <a:gd name="T15" fmla="*/ 328 h 358"/>
                <a:gd name="T16" fmla="*/ 152 w 588"/>
                <a:gd name="T17" fmla="*/ 264 h 358"/>
                <a:gd name="T18" fmla="*/ 194 w 588"/>
                <a:gd name="T19" fmla="*/ 118 h 358"/>
                <a:gd name="T20" fmla="*/ 207 w 588"/>
                <a:gd name="T21" fmla="*/ 69 h 358"/>
                <a:gd name="T22" fmla="*/ 120 w 588"/>
                <a:gd name="T23" fmla="*/ 0 h 358"/>
                <a:gd name="T24" fmla="*/ 0 w 588"/>
                <a:gd name="T25" fmla="*/ 120 h 358"/>
                <a:gd name="T26" fmla="*/ 20 w 588"/>
                <a:gd name="T27" fmla="*/ 131 h 358"/>
                <a:gd name="T28" fmla="*/ 36 w 588"/>
                <a:gd name="T29" fmla="*/ 122 h 358"/>
                <a:gd name="T30" fmla="*/ 116 w 588"/>
                <a:gd name="T31" fmla="*/ 29 h 358"/>
                <a:gd name="T32" fmla="*/ 129 w 588"/>
                <a:gd name="T33" fmla="*/ 46 h 358"/>
                <a:gd name="T34" fmla="*/ 111 w 588"/>
                <a:gd name="T35" fmla="*/ 106 h 358"/>
                <a:gd name="T36" fmla="*/ 69 w 588"/>
                <a:gd name="T37" fmla="*/ 250 h 358"/>
                <a:gd name="T38" fmla="*/ 208 w 588"/>
                <a:gd name="T39" fmla="*/ 357 h 358"/>
                <a:gd name="T40" fmla="*/ 295 w 588"/>
                <a:gd name="T41" fmla="*/ 314 h 358"/>
                <a:gd name="T42" fmla="*/ 411 w 588"/>
                <a:gd name="T43" fmla="*/ 357 h 358"/>
                <a:gd name="T44" fmla="*/ 533 w 588"/>
                <a:gd name="T45" fmla="*/ 266 h 358"/>
                <a:gd name="T46" fmla="*/ 587 w 588"/>
                <a:gd name="T47" fmla="*/ 69 h 358"/>
                <a:gd name="T48" fmla="*/ 535 w 588"/>
                <a:gd name="T49" fmla="*/ 0 h 358"/>
                <a:gd name="T50" fmla="*/ 477 w 588"/>
                <a:gd name="T51" fmla="*/ 58 h 358"/>
                <a:gd name="T52" fmla="*/ 500 w 588"/>
                <a:gd name="T53" fmla="*/ 91 h 358"/>
                <a:gd name="T54" fmla="*/ 537 w 588"/>
                <a:gd name="T55" fmla="*/ 142 h 358"/>
                <a:gd name="T56" fmla="*/ 493 w 588"/>
                <a:gd name="T57" fmla="*/ 270 h 358"/>
                <a:gd name="T58" fmla="*/ 415 w 588"/>
                <a:gd name="T59" fmla="*/ 328 h 358"/>
                <a:gd name="T60" fmla="*/ 361 w 588"/>
                <a:gd name="T61" fmla="*/ 266 h 358"/>
                <a:gd name="T62" fmla="*/ 372 w 588"/>
                <a:gd name="T63" fmla="*/ 197 h 358"/>
                <a:gd name="T64" fmla="*/ 392 w 588"/>
                <a:gd name="T65" fmla="*/ 118 h 358"/>
                <a:gd name="T66" fmla="*/ 402 w 588"/>
                <a:gd name="T67" fmla="*/ 7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8" h="358">
                  <a:moveTo>
                    <a:pt x="402" y="75"/>
                  </a:moveTo>
                  <a:cubicBezTo>
                    <a:pt x="404" y="66"/>
                    <a:pt x="410" y="46"/>
                    <a:pt x="410" y="40"/>
                  </a:cubicBezTo>
                  <a:cubicBezTo>
                    <a:pt x="410" y="24"/>
                    <a:pt x="395" y="7"/>
                    <a:pt x="373" y="7"/>
                  </a:cubicBezTo>
                  <a:cubicBezTo>
                    <a:pt x="361" y="7"/>
                    <a:pt x="334" y="13"/>
                    <a:pt x="323" y="47"/>
                  </a:cubicBezTo>
                  <a:cubicBezTo>
                    <a:pt x="308" y="97"/>
                    <a:pt x="295" y="153"/>
                    <a:pt x="283" y="206"/>
                  </a:cubicBezTo>
                  <a:cubicBezTo>
                    <a:pt x="279" y="232"/>
                    <a:pt x="279" y="242"/>
                    <a:pt x="279" y="252"/>
                  </a:cubicBezTo>
                  <a:cubicBezTo>
                    <a:pt x="279" y="273"/>
                    <a:pt x="281" y="273"/>
                    <a:pt x="281" y="275"/>
                  </a:cubicBezTo>
                  <a:cubicBezTo>
                    <a:pt x="281" y="283"/>
                    <a:pt x="259" y="328"/>
                    <a:pt x="214" y="328"/>
                  </a:cubicBezTo>
                  <a:cubicBezTo>
                    <a:pt x="152" y="328"/>
                    <a:pt x="152" y="283"/>
                    <a:pt x="152" y="264"/>
                  </a:cubicBezTo>
                  <a:cubicBezTo>
                    <a:pt x="152" y="232"/>
                    <a:pt x="161" y="197"/>
                    <a:pt x="194" y="118"/>
                  </a:cubicBezTo>
                  <a:cubicBezTo>
                    <a:pt x="198" y="100"/>
                    <a:pt x="207" y="84"/>
                    <a:pt x="207" y="69"/>
                  </a:cubicBezTo>
                  <a:cubicBezTo>
                    <a:pt x="207" y="26"/>
                    <a:pt x="161" y="0"/>
                    <a:pt x="120" y="0"/>
                  </a:cubicBezTo>
                  <a:cubicBezTo>
                    <a:pt x="40" y="0"/>
                    <a:pt x="0" y="106"/>
                    <a:pt x="0" y="120"/>
                  </a:cubicBezTo>
                  <a:cubicBezTo>
                    <a:pt x="0" y="131"/>
                    <a:pt x="13" y="131"/>
                    <a:pt x="20" y="131"/>
                  </a:cubicBezTo>
                  <a:cubicBezTo>
                    <a:pt x="29" y="131"/>
                    <a:pt x="33" y="131"/>
                    <a:pt x="36" y="122"/>
                  </a:cubicBezTo>
                  <a:cubicBezTo>
                    <a:pt x="62" y="36"/>
                    <a:pt x="102" y="29"/>
                    <a:pt x="116" y="29"/>
                  </a:cubicBezTo>
                  <a:cubicBezTo>
                    <a:pt x="120" y="29"/>
                    <a:pt x="129" y="29"/>
                    <a:pt x="129" y="46"/>
                  </a:cubicBezTo>
                  <a:cubicBezTo>
                    <a:pt x="129" y="64"/>
                    <a:pt x="120" y="84"/>
                    <a:pt x="111" y="106"/>
                  </a:cubicBezTo>
                  <a:cubicBezTo>
                    <a:pt x="83" y="179"/>
                    <a:pt x="69" y="219"/>
                    <a:pt x="69" y="250"/>
                  </a:cubicBezTo>
                  <a:cubicBezTo>
                    <a:pt x="69" y="337"/>
                    <a:pt x="143" y="357"/>
                    <a:pt x="208" y="357"/>
                  </a:cubicBezTo>
                  <a:cubicBezTo>
                    <a:pt x="225" y="357"/>
                    <a:pt x="259" y="357"/>
                    <a:pt x="295" y="314"/>
                  </a:cubicBezTo>
                  <a:cubicBezTo>
                    <a:pt x="317" y="339"/>
                    <a:pt x="350" y="357"/>
                    <a:pt x="411" y="357"/>
                  </a:cubicBezTo>
                  <a:cubicBezTo>
                    <a:pt x="457" y="357"/>
                    <a:pt x="499" y="335"/>
                    <a:pt x="533" y="266"/>
                  </a:cubicBezTo>
                  <a:cubicBezTo>
                    <a:pt x="562" y="208"/>
                    <a:pt x="587" y="109"/>
                    <a:pt x="587" y="69"/>
                  </a:cubicBezTo>
                  <a:cubicBezTo>
                    <a:pt x="587" y="0"/>
                    <a:pt x="535" y="0"/>
                    <a:pt x="535" y="0"/>
                  </a:cubicBezTo>
                  <a:cubicBezTo>
                    <a:pt x="504" y="0"/>
                    <a:pt x="477" y="31"/>
                    <a:pt x="477" y="58"/>
                  </a:cubicBezTo>
                  <a:cubicBezTo>
                    <a:pt x="477" y="80"/>
                    <a:pt x="491" y="89"/>
                    <a:pt x="500" y="91"/>
                  </a:cubicBezTo>
                  <a:cubicBezTo>
                    <a:pt x="529" y="111"/>
                    <a:pt x="537" y="128"/>
                    <a:pt x="537" y="142"/>
                  </a:cubicBezTo>
                  <a:cubicBezTo>
                    <a:pt x="537" y="153"/>
                    <a:pt x="518" y="228"/>
                    <a:pt x="493" y="270"/>
                  </a:cubicBezTo>
                  <a:cubicBezTo>
                    <a:pt x="475" y="308"/>
                    <a:pt x="448" y="328"/>
                    <a:pt x="415" y="328"/>
                  </a:cubicBezTo>
                  <a:cubicBezTo>
                    <a:pt x="361" y="328"/>
                    <a:pt x="361" y="284"/>
                    <a:pt x="361" y="266"/>
                  </a:cubicBezTo>
                  <a:cubicBezTo>
                    <a:pt x="361" y="248"/>
                    <a:pt x="361" y="237"/>
                    <a:pt x="372" y="197"/>
                  </a:cubicBezTo>
                  <a:cubicBezTo>
                    <a:pt x="379" y="175"/>
                    <a:pt x="388" y="135"/>
                    <a:pt x="392" y="118"/>
                  </a:cubicBezTo>
                  <a:lnTo>
                    <a:pt x="402" y="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Freeform 91">
              <a:extLst>
                <a:ext uri="{FF2B5EF4-FFF2-40B4-BE49-F238E27FC236}">
                  <a16:creationId xmlns:a16="http://schemas.microsoft.com/office/drawing/2014/main" id="{9736D8BC-BF15-4A89-8B9A-EDC1668E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" y="930"/>
              <a:ext cx="89" cy="84"/>
            </a:xfrm>
            <a:custGeom>
              <a:avLst/>
              <a:gdLst>
                <a:gd name="T0" fmla="*/ 214 w 396"/>
                <a:gd name="T1" fmla="*/ 26 h 375"/>
                <a:gd name="T2" fmla="*/ 377 w 396"/>
                <a:gd name="T3" fmla="*/ 26 h 375"/>
                <a:gd name="T4" fmla="*/ 395 w 396"/>
                <a:gd name="T5" fmla="*/ 13 h 375"/>
                <a:gd name="T6" fmla="*/ 377 w 396"/>
                <a:gd name="T7" fmla="*/ 0 h 375"/>
                <a:gd name="T8" fmla="*/ 22 w 396"/>
                <a:gd name="T9" fmla="*/ 0 h 375"/>
                <a:gd name="T10" fmla="*/ 0 w 396"/>
                <a:gd name="T11" fmla="*/ 13 h 375"/>
                <a:gd name="T12" fmla="*/ 22 w 396"/>
                <a:gd name="T13" fmla="*/ 26 h 375"/>
                <a:gd name="T14" fmla="*/ 187 w 396"/>
                <a:gd name="T15" fmla="*/ 26 h 375"/>
                <a:gd name="T16" fmla="*/ 187 w 396"/>
                <a:gd name="T17" fmla="*/ 354 h 375"/>
                <a:gd name="T18" fmla="*/ 198 w 396"/>
                <a:gd name="T19" fmla="*/ 374 h 375"/>
                <a:gd name="T20" fmla="*/ 214 w 396"/>
                <a:gd name="T21" fmla="*/ 354 h 375"/>
                <a:gd name="T22" fmla="*/ 214 w 396"/>
                <a:gd name="T23" fmla="*/ 2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375">
                  <a:moveTo>
                    <a:pt x="214" y="26"/>
                  </a:moveTo>
                  <a:lnTo>
                    <a:pt x="377" y="26"/>
                  </a:lnTo>
                  <a:cubicBezTo>
                    <a:pt x="384" y="26"/>
                    <a:pt x="395" y="26"/>
                    <a:pt x="395" y="13"/>
                  </a:cubicBezTo>
                  <a:cubicBezTo>
                    <a:pt x="395" y="0"/>
                    <a:pt x="384" y="0"/>
                    <a:pt x="377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6"/>
                    <a:pt x="13" y="26"/>
                    <a:pt x="22" y="26"/>
                  </a:cubicBezTo>
                  <a:lnTo>
                    <a:pt x="187" y="26"/>
                  </a:lnTo>
                  <a:lnTo>
                    <a:pt x="187" y="354"/>
                  </a:lnTo>
                  <a:cubicBezTo>
                    <a:pt x="187" y="363"/>
                    <a:pt x="187" y="374"/>
                    <a:pt x="198" y="374"/>
                  </a:cubicBezTo>
                  <a:cubicBezTo>
                    <a:pt x="214" y="374"/>
                    <a:pt x="214" y="363"/>
                    <a:pt x="214" y="354"/>
                  </a:cubicBezTo>
                  <a:lnTo>
                    <a:pt x="214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92">
              <a:extLst>
                <a:ext uri="{FF2B5EF4-FFF2-40B4-BE49-F238E27FC236}">
                  <a16:creationId xmlns:a16="http://schemas.microsoft.com/office/drawing/2014/main" id="{B9CD6622-6065-4AC5-9798-E98B134E3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" y="1008"/>
              <a:ext cx="98" cy="80"/>
            </a:xfrm>
            <a:custGeom>
              <a:avLst/>
              <a:gdLst>
                <a:gd name="T0" fmla="*/ 382 w 436"/>
                <a:gd name="T1" fmla="*/ 40 h 355"/>
                <a:gd name="T2" fmla="*/ 341 w 436"/>
                <a:gd name="T3" fmla="*/ 91 h 355"/>
                <a:gd name="T4" fmla="*/ 379 w 436"/>
                <a:gd name="T5" fmla="*/ 128 h 355"/>
                <a:gd name="T6" fmla="*/ 435 w 436"/>
                <a:gd name="T7" fmla="*/ 67 h 355"/>
                <a:gd name="T8" fmla="*/ 346 w 436"/>
                <a:gd name="T9" fmla="*/ 0 h 355"/>
                <a:gd name="T10" fmla="*/ 265 w 436"/>
                <a:gd name="T11" fmla="*/ 47 h 355"/>
                <a:gd name="T12" fmla="*/ 160 w 436"/>
                <a:gd name="T13" fmla="*/ 0 h 355"/>
                <a:gd name="T14" fmla="*/ 11 w 436"/>
                <a:gd name="T15" fmla="*/ 120 h 355"/>
                <a:gd name="T16" fmla="*/ 29 w 436"/>
                <a:gd name="T17" fmla="*/ 131 h 355"/>
                <a:gd name="T18" fmla="*/ 45 w 436"/>
                <a:gd name="T19" fmla="*/ 120 h 355"/>
                <a:gd name="T20" fmla="*/ 154 w 436"/>
                <a:gd name="T21" fmla="*/ 29 h 355"/>
                <a:gd name="T22" fmla="*/ 198 w 436"/>
                <a:gd name="T23" fmla="*/ 66 h 355"/>
                <a:gd name="T24" fmla="*/ 181 w 436"/>
                <a:gd name="T25" fmla="*/ 153 h 355"/>
                <a:gd name="T26" fmla="*/ 154 w 436"/>
                <a:gd name="T27" fmla="*/ 259 h 355"/>
                <a:gd name="T28" fmla="*/ 89 w 436"/>
                <a:gd name="T29" fmla="*/ 328 h 355"/>
                <a:gd name="T30" fmla="*/ 53 w 436"/>
                <a:gd name="T31" fmla="*/ 317 h 355"/>
                <a:gd name="T32" fmla="*/ 94 w 436"/>
                <a:gd name="T33" fmla="*/ 263 h 355"/>
                <a:gd name="T34" fmla="*/ 56 w 436"/>
                <a:gd name="T35" fmla="*/ 228 h 355"/>
                <a:gd name="T36" fmla="*/ 0 w 436"/>
                <a:gd name="T37" fmla="*/ 286 h 355"/>
                <a:gd name="T38" fmla="*/ 87 w 436"/>
                <a:gd name="T39" fmla="*/ 354 h 355"/>
                <a:gd name="T40" fmla="*/ 170 w 436"/>
                <a:gd name="T41" fmla="*/ 308 h 355"/>
                <a:gd name="T42" fmla="*/ 274 w 436"/>
                <a:gd name="T43" fmla="*/ 354 h 355"/>
                <a:gd name="T44" fmla="*/ 424 w 436"/>
                <a:gd name="T45" fmla="*/ 233 h 355"/>
                <a:gd name="T46" fmla="*/ 404 w 436"/>
                <a:gd name="T47" fmla="*/ 222 h 355"/>
                <a:gd name="T48" fmla="*/ 388 w 436"/>
                <a:gd name="T49" fmla="*/ 233 h 355"/>
                <a:gd name="T50" fmla="*/ 281 w 436"/>
                <a:gd name="T51" fmla="*/ 328 h 355"/>
                <a:gd name="T52" fmla="*/ 237 w 436"/>
                <a:gd name="T53" fmla="*/ 288 h 355"/>
                <a:gd name="T54" fmla="*/ 254 w 436"/>
                <a:gd name="T55" fmla="*/ 204 h 355"/>
                <a:gd name="T56" fmla="*/ 281 w 436"/>
                <a:gd name="T57" fmla="*/ 98 h 355"/>
                <a:gd name="T58" fmla="*/ 344 w 436"/>
                <a:gd name="T59" fmla="*/ 29 h 355"/>
                <a:gd name="T60" fmla="*/ 382 w 436"/>
                <a:gd name="T61" fmla="*/ 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6" h="355">
                  <a:moveTo>
                    <a:pt x="382" y="40"/>
                  </a:moveTo>
                  <a:cubicBezTo>
                    <a:pt x="355" y="47"/>
                    <a:pt x="341" y="75"/>
                    <a:pt x="341" y="91"/>
                  </a:cubicBezTo>
                  <a:cubicBezTo>
                    <a:pt x="341" y="109"/>
                    <a:pt x="352" y="128"/>
                    <a:pt x="379" y="128"/>
                  </a:cubicBezTo>
                  <a:cubicBezTo>
                    <a:pt x="404" y="128"/>
                    <a:pt x="435" y="106"/>
                    <a:pt x="435" y="67"/>
                  </a:cubicBezTo>
                  <a:cubicBezTo>
                    <a:pt x="435" y="26"/>
                    <a:pt x="393" y="0"/>
                    <a:pt x="346" y="0"/>
                  </a:cubicBezTo>
                  <a:cubicBezTo>
                    <a:pt x="303" y="0"/>
                    <a:pt x="274" y="33"/>
                    <a:pt x="265" y="47"/>
                  </a:cubicBezTo>
                  <a:cubicBezTo>
                    <a:pt x="247" y="13"/>
                    <a:pt x="203" y="0"/>
                    <a:pt x="160" y="0"/>
                  </a:cubicBezTo>
                  <a:cubicBezTo>
                    <a:pt x="63" y="0"/>
                    <a:pt x="11" y="95"/>
                    <a:pt x="11" y="120"/>
                  </a:cubicBezTo>
                  <a:cubicBezTo>
                    <a:pt x="11" y="131"/>
                    <a:pt x="22" y="131"/>
                    <a:pt x="29" y="131"/>
                  </a:cubicBezTo>
                  <a:cubicBezTo>
                    <a:pt x="40" y="131"/>
                    <a:pt x="44" y="131"/>
                    <a:pt x="45" y="120"/>
                  </a:cubicBezTo>
                  <a:cubicBezTo>
                    <a:pt x="67" y="51"/>
                    <a:pt x="123" y="29"/>
                    <a:pt x="154" y="29"/>
                  </a:cubicBezTo>
                  <a:cubicBezTo>
                    <a:pt x="185" y="29"/>
                    <a:pt x="198" y="42"/>
                    <a:pt x="198" y="66"/>
                  </a:cubicBezTo>
                  <a:cubicBezTo>
                    <a:pt x="198" y="80"/>
                    <a:pt x="187" y="124"/>
                    <a:pt x="181" y="153"/>
                  </a:cubicBezTo>
                  <a:lnTo>
                    <a:pt x="154" y="259"/>
                  </a:lnTo>
                  <a:cubicBezTo>
                    <a:pt x="143" y="304"/>
                    <a:pt x="116" y="328"/>
                    <a:pt x="89" y="328"/>
                  </a:cubicBezTo>
                  <a:cubicBezTo>
                    <a:pt x="85" y="328"/>
                    <a:pt x="67" y="328"/>
                    <a:pt x="53" y="317"/>
                  </a:cubicBezTo>
                  <a:cubicBezTo>
                    <a:pt x="80" y="308"/>
                    <a:pt x="94" y="283"/>
                    <a:pt x="94" y="263"/>
                  </a:cubicBezTo>
                  <a:cubicBezTo>
                    <a:pt x="94" y="244"/>
                    <a:pt x="80" y="228"/>
                    <a:pt x="56" y="228"/>
                  </a:cubicBezTo>
                  <a:cubicBezTo>
                    <a:pt x="29" y="228"/>
                    <a:pt x="0" y="250"/>
                    <a:pt x="0" y="286"/>
                  </a:cubicBezTo>
                  <a:cubicBezTo>
                    <a:pt x="0" y="328"/>
                    <a:pt x="40" y="354"/>
                    <a:pt x="87" y="354"/>
                  </a:cubicBezTo>
                  <a:cubicBezTo>
                    <a:pt x="131" y="354"/>
                    <a:pt x="161" y="321"/>
                    <a:pt x="170" y="308"/>
                  </a:cubicBezTo>
                  <a:cubicBezTo>
                    <a:pt x="189" y="341"/>
                    <a:pt x="230" y="354"/>
                    <a:pt x="274" y="354"/>
                  </a:cubicBezTo>
                  <a:cubicBezTo>
                    <a:pt x="372" y="354"/>
                    <a:pt x="424" y="261"/>
                    <a:pt x="424" y="233"/>
                  </a:cubicBezTo>
                  <a:cubicBezTo>
                    <a:pt x="424" y="222"/>
                    <a:pt x="413" y="222"/>
                    <a:pt x="404" y="222"/>
                  </a:cubicBezTo>
                  <a:cubicBezTo>
                    <a:pt x="395" y="222"/>
                    <a:pt x="392" y="222"/>
                    <a:pt x="388" y="233"/>
                  </a:cubicBezTo>
                  <a:cubicBezTo>
                    <a:pt x="366" y="304"/>
                    <a:pt x="312" y="328"/>
                    <a:pt x="281" y="328"/>
                  </a:cubicBezTo>
                  <a:cubicBezTo>
                    <a:pt x="250" y="328"/>
                    <a:pt x="237" y="314"/>
                    <a:pt x="237" y="288"/>
                  </a:cubicBezTo>
                  <a:cubicBezTo>
                    <a:pt x="237" y="273"/>
                    <a:pt x="248" y="232"/>
                    <a:pt x="254" y="204"/>
                  </a:cubicBezTo>
                  <a:cubicBezTo>
                    <a:pt x="259" y="184"/>
                    <a:pt x="276" y="109"/>
                    <a:pt x="281" y="98"/>
                  </a:cubicBezTo>
                  <a:cubicBezTo>
                    <a:pt x="292" y="53"/>
                    <a:pt x="317" y="29"/>
                    <a:pt x="344" y="29"/>
                  </a:cubicBezTo>
                  <a:cubicBezTo>
                    <a:pt x="350" y="29"/>
                    <a:pt x="368" y="29"/>
                    <a:pt x="382" y="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93">
              <a:extLst>
                <a:ext uri="{FF2B5EF4-FFF2-40B4-BE49-F238E27FC236}">
                  <a16:creationId xmlns:a16="http://schemas.microsoft.com/office/drawing/2014/main" id="{9EBCBE42-DF63-43D4-9F3F-274A7904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" y="956"/>
              <a:ext cx="61" cy="174"/>
            </a:xfrm>
            <a:custGeom>
              <a:avLst/>
              <a:gdLst>
                <a:gd name="T0" fmla="*/ 111 w 275"/>
                <a:gd name="T1" fmla="*/ 669 h 770"/>
                <a:gd name="T2" fmla="*/ 7 w 275"/>
                <a:gd name="T3" fmla="*/ 755 h 770"/>
                <a:gd name="T4" fmla="*/ 0 w 275"/>
                <a:gd name="T5" fmla="*/ 762 h 770"/>
                <a:gd name="T6" fmla="*/ 15 w 275"/>
                <a:gd name="T7" fmla="*/ 769 h 770"/>
                <a:gd name="T8" fmla="*/ 161 w 275"/>
                <a:gd name="T9" fmla="*/ 675 h 770"/>
                <a:gd name="T10" fmla="*/ 161 w 275"/>
                <a:gd name="T11" fmla="*/ 500 h 770"/>
                <a:gd name="T12" fmla="*/ 194 w 275"/>
                <a:gd name="T13" fmla="*/ 417 h 770"/>
                <a:gd name="T14" fmla="*/ 265 w 275"/>
                <a:gd name="T15" fmla="*/ 394 h 770"/>
                <a:gd name="T16" fmla="*/ 274 w 275"/>
                <a:gd name="T17" fmla="*/ 385 h 770"/>
                <a:gd name="T18" fmla="*/ 261 w 275"/>
                <a:gd name="T19" fmla="*/ 376 h 770"/>
                <a:gd name="T20" fmla="*/ 165 w 275"/>
                <a:gd name="T21" fmla="*/ 308 h 770"/>
                <a:gd name="T22" fmla="*/ 161 w 275"/>
                <a:gd name="T23" fmla="*/ 272 h 770"/>
                <a:gd name="T24" fmla="*/ 161 w 275"/>
                <a:gd name="T25" fmla="*/ 118 h 770"/>
                <a:gd name="T26" fmla="*/ 127 w 275"/>
                <a:gd name="T27" fmla="*/ 31 h 770"/>
                <a:gd name="T28" fmla="*/ 15 w 275"/>
                <a:gd name="T29" fmla="*/ 0 h 770"/>
                <a:gd name="T30" fmla="*/ 0 w 275"/>
                <a:gd name="T31" fmla="*/ 9 h 770"/>
                <a:gd name="T32" fmla="*/ 13 w 275"/>
                <a:gd name="T33" fmla="*/ 18 h 770"/>
                <a:gd name="T34" fmla="*/ 109 w 275"/>
                <a:gd name="T35" fmla="*/ 84 h 770"/>
                <a:gd name="T36" fmla="*/ 111 w 275"/>
                <a:gd name="T37" fmla="*/ 120 h 770"/>
                <a:gd name="T38" fmla="*/ 111 w 275"/>
                <a:gd name="T39" fmla="*/ 283 h 770"/>
                <a:gd name="T40" fmla="*/ 141 w 275"/>
                <a:gd name="T41" fmla="*/ 354 h 770"/>
                <a:gd name="T42" fmla="*/ 203 w 275"/>
                <a:gd name="T43" fmla="*/ 385 h 770"/>
                <a:gd name="T44" fmla="*/ 111 w 275"/>
                <a:gd name="T45" fmla="*/ 483 h 770"/>
                <a:gd name="T46" fmla="*/ 111 w 275"/>
                <a:gd name="T47" fmla="*/ 669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5" h="770">
                  <a:moveTo>
                    <a:pt x="111" y="669"/>
                  </a:moveTo>
                  <a:cubicBezTo>
                    <a:pt x="111" y="698"/>
                    <a:pt x="91" y="751"/>
                    <a:pt x="7" y="755"/>
                  </a:cubicBezTo>
                  <a:cubicBezTo>
                    <a:pt x="4" y="755"/>
                    <a:pt x="0" y="758"/>
                    <a:pt x="0" y="762"/>
                  </a:cubicBezTo>
                  <a:cubicBezTo>
                    <a:pt x="0" y="769"/>
                    <a:pt x="9" y="769"/>
                    <a:pt x="15" y="769"/>
                  </a:cubicBezTo>
                  <a:cubicBezTo>
                    <a:pt x="91" y="769"/>
                    <a:pt x="161" y="733"/>
                    <a:pt x="161" y="675"/>
                  </a:cubicBezTo>
                  <a:lnTo>
                    <a:pt x="161" y="500"/>
                  </a:lnTo>
                  <a:cubicBezTo>
                    <a:pt x="161" y="470"/>
                    <a:pt x="161" y="445"/>
                    <a:pt x="194" y="417"/>
                  </a:cubicBezTo>
                  <a:cubicBezTo>
                    <a:pt x="219" y="396"/>
                    <a:pt x="248" y="394"/>
                    <a:pt x="265" y="394"/>
                  </a:cubicBezTo>
                  <a:cubicBezTo>
                    <a:pt x="270" y="394"/>
                    <a:pt x="274" y="390"/>
                    <a:pt x="274" y="385"/>
                  </a:cubicBezTo>
                  <a:cubicBezTo>
                    <a:pt x="274" y="379"/>
                    <a:pt x="268" y="379"/>
                    <a:pt x="261" y="376"/>
                  </a:cubicBezTo>
                  <a:cubicBezTo>
                    <a:pt x="210" y="374"/>
                    <a:pt x="172" y="346"/>
                    <a:pt x="165" y="308"/>
                  </a:cubicBezTo>
                  <a:cubicBezTo>
                    <a:pt x="161" y="299"/>
                    <a:pt x="161" y="297"/>
                    <a:pt x="161" y="272"/>
                  </a:cubicBezTo>
                  <a:lnTo>
                    <a:pt x="161" y="118"/>
                  </a:lnTo>
                  <a:cubicBezTo>
                    <a:pt x="161" y="86"/>
                    <a:pt x="161" y="62"/>
                    <a:pt x="127" y="31"/>
                  </a:cubicBezTo>
                  <a:cubicBezTo>
                    <a:pt x="94" y="7"/>
                    <a:pt x="42" y="0"/>
                    <a:pt x="15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15"/>
                    <a:pt x="4" y="15"/>
                    <a:pt x="13" y="18"/>
                  </a:cubicBezTo>
                  <a:cubicBezTo>
                    <a:pt x="62" y="20"/>
                    <a:pt x="100" y="46"/>
                    <a:pt x="109" y="84"/>
                  </a:cubicBezTo>
                  <a:cubicBezTo>
                    <a:pt x="111" y="91"/>
                    <a:pt x="111" y="91"/>
                    <a:pt x="111" y="120"/>
                  </a:cubicBezTo>
                  <a:lnTo>
                    <a:pt x="111" y="283"/>
                  </a:lnTo>
                  <a:cubicBezTo>
                    <a:pt x="111" y="317"/>
                    <a:pt x="118" y="330"/>
                    <a:pt x="141" y="354"/>
                  </a:cubicBezTo>
                  <a:cubicBezTo>
                    <a:pt x="160" y="372"/>
                    <a:pt x="178" y="381"/>
                    <a:pt x="203" y="385"/>
                  </a:cubicBezTo>
                  <a:cubicBezTo>
                    <a:pt x="140" y="403"/>
                    <a:pt x="111" y="439"/>
                    <a:pt x="111" y="483"/>
                  </a:cubicBezTo>
                  <a:lnTo>
                    <a:pt x="111" y="6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2" name="Group 108">
            <a:extLst>
              <a:ext uri="{FF2B5EF4-FFF2-40B4-BE49-F238E27FC236}">
                <a16:creationId xmlns:a16="http://schemas.microsoft.com/office/drawing/2014/main" id="{953F3026-9BDA-4A44-940C-38A89C7274B4}"/>
              </a:ext>
            </a:extLst>
          </p:cNvPr>
          <p:cNvGrpSpPr>
            <a:grpSpLocks/>
          </p:cNvGrpSpPr>
          <p:nvPr/>
        </p:nvGrpSpPr>
        <p:grpSpPr bwMode="auto">
          <a:xfrm>
            <a:off x="11209206" y="3504277"/>
            <a:ext cx="754062" cy="322263"/>
            <a:chOff x="5579" y="2132"/>
            <a:chExt cx="475" cy="203"/>
          </a:xfrm>
        </p:grpSpPr>
        <p:sp>
          <p:nvSpPr>
            <p:cNvPr id="33" name="Freeform 109">
              <a:extLst>
                <a:ext uri="{FF2B5EF4-FFF2-40B4-BE49-F238E27FC236}">
                  <a16:creationId xmlns:a16="http://schemas.microsoft.com/office/drawing/2014/main" id="{01EA7A84-D072-45F7-91B6-BC1E84AA0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" y="2133"/>
              <a:ext cx="475" cy="200"/>
            </a:xfrm>
            <a:custGeom>
              <a:avLst/>
              <a:gdLst>
                <a:gd name="T0" fmla="*/ 1050 w 2101"/>
                <a:gd name="T1" fmla="*/ 887 h 888"/>
                <a:gd name="T2" fmla="*/ 0 w 2101"/>
                <a:gd name="T3" fmla="*/ 887 h 888"/>
                <a:gd name="T4" fmla="*/ 0 w 2101"/>
                <a:gd name="T5" fmla="*/ 0 h 888"/>
                <a:gd name="T6" fmla="*/ 2100 w 2101"/>
                <a:gd name="T7" fmla="*/ 0 h 888"/>
                <a:gd name="T8" fmla="*/ 2100 w 2101"/>
                <a:gd name="T9" fmla="*/ 887 h 888"/>
                <a:gd name="T10" fmla="*/ 1050 w 2101"/>
                <a:gd name="T11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1" h="888">
                  <a:moveTo>
                    <a:pt x="1050" y="887"/>
                  </a:moveTo>
                  <a:lnTo>
                    <a:pt x="0" y="887"/>
                  </a:lnTo>
                  <a:lnTo>
                    <a:pt x="0" y="0"/>
                  </a:lnTo>
                  <a:lnTo>
                    <a:pt x="2100" y="0"/>
                  </a:lnTo>
                  <a:lnTo>
                    <a:pt x="2100" y="887"/>
                  </a:lnTo>
                  <a:lnTo>
                    <a:pt x="1050" y="8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Freeform 110">
              <a:extLst>
                <a:ext uri="{FF2B5EF4-FFF2-40B4-BE49-F238E27FC236}">
                  <a16:creationId xmlns:a16="http://schemas.microsoft.com/office/drawing/2014/main" id="{F998BD81-23F0-4589-95BE-8E10143DD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2216"/>
              <a:ext cx="81" cy="119"/>
            </a:xfrm>
            <a:custGeom>
              <a:avLst/>
              <a:gdLst>
                <a:gd name="T0" fmla="*/ 355 w 360"/>
                <a:gd name="T1" fmla="*/ 50 h 527"/>
                <a:gd name="T2" fmla="*/ 359 w 360"/>
                <a:gd name="T3" fmla="*/ 33 h 527"/>
                <a:gd name="T4" fmla="*/ 337 w 360"/>
                <a:gd name="T5" fmla="*/ 10 h 527"/>
                <a:gd name="T6" fmla="*/ 308 w 360"/>
                <a:gd name="T7" fmla="*/ 25 h 527"/>
                <a:gd name="T8" fmla="*/ 297 w 360"/>
                <a:gd name="T9" fmla="*/ 69 h 527"/>
                <a:gd name="T10" fmla="*/ 282 w 360"/>
                <a:gd name="T11" fmla="*/ 135 h 527"/>
                <a:gd name="T12" fmla="*/ 246 w 360"/>
                <a:gd name="T13" fmla="*/ 281 h 527"/>
                <a:gd name="T14" fmla="*/ 161 w 360"/>
                <a:gd name="T15" fmla="*/ 351 h 527"/>
                <a:gd name="T16" fmla="*/ 110 w 360"/>
                <a:gd name="T17" fmla="*/ 283 h 527"/>
                <a:gd name="T18" fmla="*/ 152 w 360"/>
                <a:gd name="T19" fmla="*/ 125 h 527"/>
                <a:gd name="T20" fmla="*/ 165 w 360"/>
                <a:gd name="T21" fmla="*/ 67 h 527"/>
                <a:gd name="T22" fmla="*/ 101 w 360"/>
                <a:gd name="T23" fmla="*/ 0 h 527"/>
                <a:gd name="T24" fmla="*/ 0 w 360"/>
                <a:gd name="T25" fmla="*/ 125 h 527"/>
                <a:gd name="T26" fmla="*/ 9 w 360"/>
                <a:gd name="T27" fmla="*/ 135 h 527"/>
                <a:gd name="T28" fmla="*/ 22 w 360"/>
                <a:gd name="T29" fmla="*/ 118 h 527"/>
                <a:gd name="T30" fmla="*/ 101 w 360"/>
                <a:gd name="T31" fmla="*/ 19 h 527"/>
                <a:gd name="T32" fmla="*/ 119 w 360"/>
                <a:gd name="T33" fmla="*/ 44 h 527"/>
                <a:gd name="T34" fmla="*/ 106 w 360"/>
                <a:gd name="T35" fmla="*/ 102 h 527"/>
                <a:gd name="T36" fmla="*/ 62 w 360"/>
                <a:gd name="T37" fmla="*/ 272 h 527"/>
                <a:gd name="T38" fmla="*/ 156 w 360"/>
                <a:gd name="T39" fmla="*/ 370 h 527"/>
                <a:gd name="T40" fmla="*/ 233 w 360"/>
                <a:gd name="T41" fmla="*/ 333 h 527"/>
                <a:gd name="T42" fmla="*/ 185 w 360"/>
                <a:gd name="T43" fmla="*/ 461 h 527"/>
                <a:gd name="T44" fmla="*/ 99 w 360"/>
                <a:gd name="T45" fmla="*/ 511 h 527"/>
                <a:gd name="T46" fmla="*/ 40 w 360"/>
                <a:gd name="T47" fmla="*/ 476 h 527"/>
                <a:gd name="T48" fmla="*/ 75 w 360"/>
                <a:gd name="T49" fmla="*/ 466 h 527"/>
                <a:gd name="T50" fmla="*/ 88 w 360"/>
                <a:gd name="T51" fmla="*/ 432 h 527"/>
                <a:gd name="T52" fmla="*/ 59 w 360"/>
                <a:gd name="T53" fmla="*/ 403 h 527"/>
                <a:gd name="T54" fmla="*/ 15 w 360"/>
                <a:gd name="T55" fmla="*/ 457 h 527"/>
                <a:gd name="T56" fmla="*/ 99 w 360"/>
                <a:gd name="T57" fmla="*/ 526 h 527"/>
                <a:gd name="T58" fmla="*/ 279 w 360"/>
                <a:gd name="T59" fmla="*/ 360 h 527"/>
                <a:gd name="T60" fmla="*/ 355 w 360"/>
                <a:gd name="T61" fmla="*/ 5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0" h="527">
                  <a:moveTo>
                    <a:pt x="355" y="50"/>
                  </a:moveTo>
                  <a:cubicBezTo>
                    <a:pt x="359" y="39"/>
                    <a:pt x="359" y="37"/>
                    <a:pt x="359" y="33"/>
                  </a:cubicBezTo>
                  <a:cubicBezTo>
                    <a:pt x="359" y="15"/>
                    <a:pt x="348" y="10"/>
                    <a:pt x="337" y="10"/>
                  </a:cubicBezTo>
                  <a:cubicBezTo>
                    <a:pt x="328" y="10"/>
                    <a:pt x="315" y="13"/>
                    <a:pt x="308" y="25"/>
                  </a:cubicBezTo>
                  <a:cubicBezTo>
                    <a:pt x="306" y="31"/>
                    <a:pt x="301" y="56"/>
                    <a:pt x="297" y="69"/>
                  </a:cubicBezTo>
                  <a:cubicBezTo>
                    <a:pt x="293" y="91"/>
                    <a:pt x="286" y="114"/>
                    <a:pt x="282" y="135"/>
                  </a:cubicBezTo>
                  <a:lnTo>
                    <a:pt x="246" y="281"/>
                  </a:lnTo>
                  <a:cubicBezTo>
                    <a:pt x="244" y="293"/>
                    <a:pt x="211" y="351"/>
                    <a:pt x="161" y="351"/>
                  </a:cubicBezTo>
                  <a:cubicBezTo>
                    <a:pt x="119" y="351"/>
                    <a:pt x="110" y="316"/>
                    <a:pt x="110" y="283"/>
                  </a:cubicBezTo>
                  <a:cubicBezTo>
                    <a:pt x="110" y="247"/>
                    <a:pt x="125" y="199"/>
                    <a:pt x="152" y="125"/>
                  </a:cubicBezTo>
                  <a:cubicBezTo>
                    <a:pt x="163" y="93"/>
                    <a:pt x="165" y="83"/>
                    <a:pt x="165" y="67"/>
                  </a:cubicBezTo>
                  <a:cubicBezTo>
                    <a:pt x="165" y="31"/>
                    <a:pt x="141" y="0"/>
                    <a:pt x="101" y="0"/>
                  </a:cubicBezTo>
                  <a:cubicBezTo>
                    <a:pt x="29" y="0"/>
                    <a:pt x="0" y="118"/>
                    <a:pt x="0" y="125"/>
                  </a:cubicBezTo>
                  <a:cubicBezTo>
                    <a:pt x="0" y="135"/>
                    <a:pt x="7" y="135"/>
                    <a:pt x="9" y="135"/>
                  </a:cubicBezTo>
                  <a:cubicBezTo>
                    <a:pt x="18" y="135"/>
                    <a:pt x="18" y="131"/>
                    <a:pt x="22" y="118"/>
                  </a:cubicBezTo>
                  <a:cubicBezTo>
                    <a:pt x="42" y="42"/>
                    <a:pt x="75" y="19"/>
                    <a:pt x="101" y="19"/>
                  </a:cubicBezTo>
                  <a:cubicBezTo>
                    <a:pt x="106" y="19"/>
                    <a:pt x="119" y="19"/>
                    <a:pt x="119" y="44"/>
                  </a:cubicBezTo>
                  <a:cubicBezTo>
                    <a:pt x="119" y="66"/>
                    <a:pt x="112" y="85"/>
                    <a:pt x="106" y="102"/>
                  </a:cubicBezTo>
                  <a:cubicBezTo>
                    <a:pt x="75" y="187"/>
                    <a:pt x="62" y="235"/>
                    <a:pt x="62" y="272"/>
                  </a:cubicBezTo>
                  <a:cubicBezTo>
                    <a:pt x="62" y="345"/>
                    <a:pt x="110" y="370"/>
                    <a:pt x="156" y="370"/>
                  </a:cubicBezTo>
                  <a:cubicBezTo>
                    <a:pt x="187" y="370"/>
                    <a:pt x="213" y="357"/>
                    <a:pt x="233" y="333"/>
                  </a:cubicBezTo>
                  <a:cubicBezTo>
                    <a:pt x="224" y="374"/>
                    <a:pt x="216" y="414"/>
                    <a:pt x="185" y="461"/>
                  </a:cubicBezTo>
                  <a:cubicBezTo>
                    <a:pt x="163" y="488"/>
                    <a:pt x="134" y="511"/>
                    <a:pt x="99" y="511"/>
                  </a:cubicBezTo>
                  <a:cubicBezTo>
                    <a:pt x="88" y="511"/>
                    <a:pt x="53" y="507"/>
                    <a:pt x="40" y="476"/>
                  </a:cubicBezTo>
                  <a:cubicBezTo>
                    <a:pt x="53" y="476"/>
                    <a:pt x="62" y="476"/>
                    <a:pt x="75" y="466"/>
                  </a:cubicBezTo>
                  <a:cubicBezTo>
                    <a:pt x="81" y="461"/>
                    <a:pt x="88" y="449"/>
                    <a:pt x="88" y="432"/>
                  </a:cubicBezTo>
                  <a:cubicBezTo>
                    <a:pt x="88" y="407"/>
                    <a:pt x="66" y="403"/>
                    <a:pt x="59" y="403"/>
                  </a:cubicBezTo>
                  <a:cubicBezTo>
                    <a:pt x="42" y="403"/>
                    <a:pt x="15" y="416"/>
                    <a:pt x="15" y="457"/>
                  </a:cubicBezTo>
                  <a:cubicBezTo>
                    <a:pt x="15" y="497"/>
                    <a:pt x="51" y="526"/>
                    <a:pt x="99" y="526"/>
                  </a:cubicBezTo>
                  <a:cubicBezTo>
                    <a:pt x="180" y="526"/>
                    <a:pt x="260" y="453"/>
                    <a:pt x="279" y="360"/>
                  </a:cubicBezTo>
                  <a:lnTo>
                    <a:pt x="355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Freeform 111">
              <a:extLst>
                <a:ext uri="{FF2B5EF4-FFF2-40B4-BE49-F238E27FC236}">
                  <a16:creationId xmlns:a16="http://schemas.microsoft.com/office/drawing/2014/main" id="{37E20A39-F4FF-40E0-B794-CAF07257B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" y="2214"/>
              <a:ext cx="134" cy="84"/>
            </a:xfrm>
            <a:custGeom>
              <a:avLst/>
              <a:gdLst>
                <a:gd name="T0" fmla="*/ 407 w 595"/>
                <a:gd name="T1" fmla="*/ 79 h 377"/>
                <a:gd name="T2" fmla="*/ 414 w 595"/>
                <a:gd name="T3" fmla="*/ 42 h 377"/>
                <a:gd name="T4" fmla="*/ 377 w 595"/>
                <a:gd name="T5" fmla="*/ 8 h 377"/>
                <a:gd name="T6" fmla="*/ 328 w 595"/>
                <a:gd name="T7" fmla="*/ 50 h 377"/>
                <a:gd name="T8" fmla="*/ 286 w 595"/>
                <a:gd name="T9" fmla="*/ 218 h 377"/>
                <a:gd name="T10" fmla="*/ 282 w 595"/>
                <a:gd name="T11" fmla="*/ 266 h 377"/>
                <a:gd name="T12" fmla="*/ 284 w 595"/>
                <a:gd name="T13" fmla="*/ 291 h 377"/>
                <a:gd name="T14" fmla="*/ 216 w 595"/>
                <a:gd name="T15" fmla="*/ 347 h 377"/>
                <a:gd name="T16" fmla="*/ 154 w 595"/>
                <a:gd name="T17" fmla="*/ 279 h 377"/>
                <a:gd name="T18" fmla="*/ 196 w 595"/>
                <a:gd name="T19" fmla="*/ 125 h 377"/>
                <a:gd name="T20" fmla="*/ 209 w 595"/>
                <a:gd name="T21" fmla="*/ 73 h 377"/>
                <a:gd name="T22" fmla="*/ 121 w 595"/>
                <a:gd name="T23" fmla="*/ 0 h 377"/>
                <a:gd name="T24" fmla="*/ 0 w 595"/>
                <a:gd name="T25" fmla="*/ 127 h 377"/>
                <a:gd name="T26" fmla="*/ 20 w 595"/>
                <a:gd name="T27" fmla="*/ 139 h 377"/>
                <a:gd name="T28" fmla="*/ 37 w 595"/>
                <a:gd name="T29" fmla="*/ 129 h 377"/>
                <a:gd name="T30" fmla="*/ 117 w 595"/>
                <a:gd name="T31" fmla="*/ 31 h 377"/>
                <a:gd name="T32" fmla="*/ 130 w 595"/>
                <a:gd name="T33" fmla="*/ 48 h 377"/>
                <a:gd name="T34" fmla="*/ 112 w 595"/>
                <a:gd name="T35" fmla="*/ 112 h 377"/>
                <a:gd name="T36" fmla="*/ 70 w 595"/>
                <a:gd name="T37" fmla="*/ 264 h 377"/>
                <a:gd name="T38" fmla="*/ 211 w 595"/>
                <a:gd name="T39" fmla="*/ 376 h 377"/>
                <a:gd name="T40" fmla="*/ 299 w 595"/>
                <a:gd name="T41" fmla="*/ 330 h 377"/>
                <a:gd name="T42" fmla="*/ 416 w 595"/>
                <a:gd name="T43" fmla="*/ 376 h 377"/>
                <a:gd name="T44" fmla="*/ 539 w 595"/>
                <a:gd name="T45" fmla="*/ 281 h 377"/>
                <a:gd name="T46" fmla="*/ 594 w 595"/>
                <a:gd name="T47" fmla="*/ 73 h 377"/>
                <a:gd name="T48" fmla="*/ 541 w 595"/>
                <a:gd name="T49" fmla="*/ 0 h 377"/>
                <a:gd name="T50" fmla="*/ 482 w 595"/>
                <a:gd name="T51" fmla="*/ 62 h 377"/>
                <a:gd name="T52" fmla="*/ 506 w 595"/>
                <a:gd name="T53" fmla="*/ 96 h 377"/>
                <a:gd name="T54" fmla="*/ 542 w 595"/>
                <a:gd name="T55" fmla="*/ 150 h 377"/>
                <a:gd name="T56" fmla="*/ 498 w 595"/>
                <a:gd name="T57" fmla="*/ 283 h 377"/>
                <a:gd name="T58" fmla="*/ 420 w 595"/>
                <a:gd name="T59" fmla="*/ 347 h 377"/>
                <a:gd name="T60" fmla="*/ 365 w 595"/>
                <a:gd name="T61" fmla="*/ 281 h 377"/>
                <a:gd name="T62" fmla="*/ 376 w 595"/>
                <a:gd name="T63" fmla="*/ 208 h 377"/>
                <a:gd name="T64" fmla="*/ 396 w 595"/>
                <a:gd name="T65" fmla="*/ 125 h 377"/>
                <a:gd name="T66" fmla="*/ 407 w 595"/>
                <a:gd name="T67" fmla="*/ 7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5" h="377">
                  <a:moveTo>
                    <a:pt x="407" y="79"/>
                  </a:moveTo>
                  <a:cubicBezTo>
                    <a:pt x="409" y="69"/>
                    <a:pt x="414" y="48"/>
                    <a:pt x="414" y="42"/>
                  </a:cubicBezTo>
                  <a:cubicBezTo>
                    <a:pt x="414" y="25"/>
                    <a:pt x="399" y="8"/>
                    <a:pt x="377" y="8"/>
                  </a:cubicBezTo>
                  <a:cubicBezTo>
                    <a:pt x="365" y="8"/>
                    <a:pt x="337" y="13"/>
                    <a:pt x="328" y="50"/>
                  </a:cubicBezTo>
                  <a:cubicBezTo>
                    <a:pt x="312" y="102"/>
                    <a:pt x="299" y="162"/>
                    <a:pt x="286" y="218"/>
                  </a:cubicBezTo>
                  <a:cubicBezTo>
                    <a:pt x="282" y="245"/>
                    <a:pt x="282" y="256"/>
                    <a:pt x="282" y="266"/>
                  </a:cubicBezTo>
                  <a:cubicBezTo>
                    <a:pt x="282" y="289"/>
                    <a:pt x="284" y="289"/>
                    <a:pt x="284" y="291"/>
                  </a:cubicBezTo>
                  <a:cubicBezTo>
                    <a:pt x="284" y="299"/>
                    <a:pt x="262" y="347"/>
                    <a:pt x="216" y="347"/>
                  </a:cubicBezTo>
                  <a:cubicBezTo>
                    <a:pt x="154" y="347"/>
                    <a:pt x="154" y="299"/>
                    <a:pt x="154" y="279"/>
                  </a:cubicBezTo>
                  <a:cubicBezTo>
                    <a:pt x="154" y="245"/>
                    <a:pt x="163" y="208"/>
                    <a:pt x="196" y="125"/>
                  </a:cubicBezTo>
                  <a:cubicBezTo>
                    <a:pt x="200" y="106"/>
                    <a:pt x="209" y="89"/>
                    <a:pt x="209" y="73"/>
                  </a:cubicBezTo>
                  <a:cubicBezTo>
                    <a:pt x="209" y="27"/>
                    <a:pt x="163" y="0"/>
                    <a:pt x="121" y="0"/>
                  </a:cubicBezTo>
                  <a:cubicBezTo>
                    <a:pt x="40" y="0"/>
                    <a:pt x="0" y="112"/>
                    <a:pt x="0" y="127"/>
                  </a:cubicBezTo>
                  <a:cubicBezTo>
                    <a:pt x="0" y="139"/>
                    <a:pt x="13" y="139"/>
                    <a:pt x="20" y="139"/>
                  </a:cubicBezTo>
                  <a:cubicBezTo>
                    <a:pt x="29" y="139"/>
                    <a:pt x="33" y="139"/>
                    <a:pt x="37" y="129"/>
                  </a:cubicBezTo>
                  <a:cubicBezTo>
                    <a:pt x="62" y="39"/>
                    <a:pt x="103" y="31"/>
                    <a:pt x="117" y="31"/>
                  </a:cubicBezTo>
                  <a:cubicBezTo>
                    <a:pt x="121" y="31"/>
                    <a:pt x="130" y="31"/>
                    <a:pt x="130" y="48"/>
                  </a:cubicBezTo>
                  <a:cubicBezTo>
                    <a:pt x="130" y="67"/>
                    <a:pt x="121" y="89"/>
                    <a:pt x="112" y="112"/>
                  </a:cubicBezTo>
                  <a:cubicBezTo>
                    <a:pt x="84" y="189"/>
                    <a:pt x="70" y="231"/>
                    <a:pt x="70" y="264"/>
                  </a:cubicBezTo>
                  <a:cubicBezTo>
                    <a:pt x="70" y="357"/>
                    <a:pt x="145" y="376"/>
                    <a:pt x="211" y="376"/>
                  </a:cubicBezTo>
                  <a:cubicBezTo>
                    <a:pt x="227" y="376"/>
                    <a:pt x="262" y="376"/>
                    <a:pt x="299" y="330"/>
                  </a:cubicBezTo>
                  <a:cubicBezTo>
                    <a:pt x="321" y="358"/>
                    <a:pt x="354" y="376"/>
                    <a:pt x="416" y="376"/>
                  </a:cubicBezTo>
                  <a:cubicBezTo>
                    <a:pt x="462" y="376"/>
                    <a:pt x="504" y="353"/>
                    <a:pt x="539" y="281"/>
                  </a:cubicBezTo>
                  <a:cubicBezTo>
                    <a:pt x="568" y="220"/>
                    <a:pt x="594" y="116"/>
                    <a:pt x="594" y="73"/>
                  </a:cubicBezTo>
                  <a:cubicBezTo>
                    <a:pt x="594" y="0"/>
                    <a:pt x="541" y="0"/>
                    <a:pt x="541" y="0"/>
                  </a:cubicBezTo>
                  <a:cubicBezTo>
                    <a:pt x="509" y="0"/>
                    <a:pt x="482" y="33"/>
                    <a:pt x="482" y="62"/>
                  </a:cubicBezTo>
                  <a:cubicBezTo>
                    <a:pt x="482" y="85"/>
                    <a:pt x="497" y="94"/>
                    <a:pt x="506" y="96"/>
                  </a:cubicBezTo>
                  <a:cubicBezTo>
                    <a:pt x="535" y="118"/>
                    <a:pt x="542" y="135"/>
                    <a:pt x="542" y="150"/>
                  </a:cubicBezTo>
                  <a:cubicBezTo>
                    <a:pt x="542" y="162"/>
                    <a:pt x="524" y="241"/>
                    <a:pt x="498" y="283"/>
                  </a:cubicBezTo>
                  <a:cubicBezTo>
                    <a:pt x="480" y="326"/>
                    <a:pt x="453" y="347"/>
                    <a:pt x="420" y="347"/>
                  </a:cubicBezTo>
                  <a:cubicBezTo>
                    <a:pt x="365" y="347"/>
                    <a:pt x="365" y="301"/>
                    <a:pt x="365" y="281"/>
                  </a:cubicBezTo>
                  <a:cubicBezTo>
                    <a:pt x="365" y="260"/>
                    <a:pt x="365" y="251"/>
                    <a:pt x="376" y="208"/>
                  </a:cubicBezTo>
                  <a:cubicBezTo>
                    <a:pt x="383" y="185"/>
                    <a:pt x="392" y="143"/>
                    <a:pt x="396" y="125"/>
                  </a:cubicBezTo>
                  <a:lnTo>
                    <a:pt x="407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112">
              <a:extLst>
                <a:ext uri="{FF2B5EF4-FFF2-40B4-BE49-F238E27FC236}">
                  <a16:creationId xmlns:a16="http://schemas.microsoft.com/office/drawing/2014/main" id="{5E4FCBAD-C4E8-4499-9193-2D6B0A232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" y="2132"/>
              <a:ext cx="90" cy="89"/>
            </a:xfrm>
            <a:custGeom>
              <a:avLst/>
              <a:gdLst>
                <a:gd name="T0" fmla="*/ 216 w 400"/>
                <a:gd name="T1" fmla="*/ 27 h 396"/>
                <a:gd name="T2" fmla="*/ 381 w 400"/>
                <a:gd name="T3" fmla="*/ 27 h 396"/>
                <a:gd name="T4" fmla="*/ 399 w 400"/>
                <a:gd name="T5" fmla="*/ 13 h 396"/>
                <a:gd name="T6" fmla="*/ 381 w 400"/>
                <a:gd name="T7" fmla="*/ 0 h 396"/>
                <a:gd name="T8" fmla="*/ 22 w 400"/>
                <a:gd name="T9" fmla="*/ 0 h 396"/>
                <a:gd name="T10" fmla="*/ 0 w 400"/>
                <a:gd name="T11" fmla="*/ 13 h 396"/>
                <a:gd name="T12" fmla="*/ 22 w 400"/>
                <a:gd name="T13" fmla="*/ 27 h 396"/>
                <a:gd name="T14" fmla="*/ 189 w 400"/>
                <a:gd name="T15" fmla="*/ 27 h 396"/>
                <a:gd name="T16" fmla="*/ 189 w 400"/>
                <a:gd name="T17" fmla="*/ 374 h 396"/>
                <a:gd name="T18" fmla="*/ 200 w 400"/>
                <a:gd name="T19" fmla="*/ 395 h 396"/>
                <a:gd name="T20" fmla="*/ 216 w 400"/>
                <a:gd name="T21" fmla="*/ 374 h 396"/>
                <a:gd name="T22" fmla="*/ 216 w 400"/>
                <a:gd name="T23" fmla="*/ 2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396">
                  <a:moveTo>
                    <a:pt x="216" y="27"/>
                  </a:moveTo>
                  <a:lnTo>
                    <a:pt x="381" y="27"/>
                  </a:lnTo>
                  <a:cubicBezTo>
                    <a:pt x="388" y="27"/>
                    <a:pt x="399" y="27"/>
                    <a:pt x="399" y="13"/>
                  </a:cubicBezTo>
                  <a:cubicBezTo>
                    <a:pt x="399" y="0"/>
                    <a:pt x="388" y="0"/>
                    <a:pt x="381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7"/>
                    <a:pt x="13" y="27"/>
                    <a:pt x="22" y="27"/>
                  </a:cubicBezTo>
                  <a:lnTo>
                    <a:pt x="189" y="27"/>
                  </a:lnTo>
                  <a:lnTo>
                    <a:pt x="189" y="374"/>
                  </a:lnTo>
                  <a:cubicBezTo>
                    <a:pt x="189" y="384"/>
                    <a:pt x="189" y="395"/>
                    <a:pt x="200" y="395"/>
                  </a:cubicBezTo>
                  <a:cubicBezTo>
                    <a:pt x="216" y="395"/>
                    <a:pt x="216" y="384"/>
                    <a:pt x="216" y="374"/>
                  </a:cubicBez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113">
              <a:extLst>
                <a:ext uri="{FF2B5EF4-FFF2-40B4-BE49-F238E27FC236}">
                  <a16:creationId xmlns:a16="http://schemas.microsoft.com/office/drawing/2014/main" id="{062A237B-03E1-43E9-8E2B-F586BAD3C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" y="2215"/>
              <a:ext cx="99" cy="84"/>
            </a:xfrm>
            <a:custGeom>
              <a:avLst/>
              <a:gdLst>
                <a:gd name="T0" fmla="*/ 387 w 441"/>
                <a:gd name="T1" fmla="*/ 42 h 375"/>
                <a:gd name="T2" fmla="*/ 345 w 441"/>
                <a:gd name="T3" fmla="*/ 96 h 375"/>
                <a:gd name="T4" fmla="*/ 383 w 441"/>
                <a:gd name="T5" fmla="*/ 135 h 375"/>
                <a:gd name="T6" fmla="*/ 440 w 441"/>
                <a:gd name="T7" fmla="*/ 71 h 375"/>
                <a:gd name="T8" fmla="*/ 350 w 441"/>
                <a:gd name="T9" fmla="*/ 0 h 375"/>
                <a:gd name="T10" fmla="*/ 268 w 441"/>
                <a:gd name="T11" fmla="*/ 50 h 375"/>
                <a:gd name="T12" fmla="*/ 161 w 441"/>
                <a:gd name="T13" fmla="*/ 0 h 375"/>
                <a:gd name="T14" fmla="*/ 11 w 441"/>
                <a:gd name="T15" fmla="*/ 127 h 375"/>
                <a:gd name="T16" fmla="*/ 29 w 441"/>
                <a:gd name="T17" fmla="*/ 139 h 375"/>
                <a:gd name="T18" fmla="*/ 46 w 441"/>
                <a:gd name="T19" fmla="*/ 127 h 375"/>
                <a:gd name="T20" fmla="*/ 156 w 441"/>
                <a:gd name="T21" fmla="*/ 31 h 375"/>
                <a:gd name="T22" fmla="*/ 200 w 441"/>
                <a:gd name="T23" fmla="*/ 69 h 375"/>
                <a:gd name="T24" fmla="*/ 183 w 441"/>
                <a:gd name="T25" fmla="*/ 162 h 375"/>
                <a:gd name="T26" fmla="*/ 156 w 441"/>
                <a:gd name="T27" fmla="*/ 272 h 375"/>
                <a:gd name="T28" fmla="*/ 90 w 441"/>
                <a:gd name="T29" fmla="*/ 347 h 375"/>
                <a:gd name="T30" fmla="*/ 53 w 441"/>
                <a:gd name="T31" fmla="*/ 335 h 375"/>
                <a:gd name="T32" fmla="*/ 95 w 441"/>
                <a:gd name="T33" fmla="*/ 278 h 375"/>
                <a:gd name="T34" fmla="*/ 57 w 441"/>
                <a:gd name="T35" fmla="*/ 241 h 375"/>
                <a:gd name="T36" fmla="*/ 0 w 441"/>
                <a:gd name="T37" fmla="*/ 303 h 375"/>
                <a:gd name="T38" fmla="*/ 88 w 441"/>
                <a:gd name="T39" fmla="*/ 374 h 375"/>
                <a:gd name="T40" fmla="*/ 172 w 441"/>
                <a:gd name="T41" fmla="*/ 326 h 375"/>
                <a:gd name="T42" fmla="*/ 277 w 441"/>
                <a:gd name="T43" fmla="*/ 374 h 375"/>
                <a:gd name="T44" fmla="*/ 429 w 441"/>
                <a:gd name="T45" fmla="*/ 247 h 375"/>
                <a:gd name="T46" fmla="*/ 409 w 441"/>
                <a:gd name="T47" fmla="*/ 235 h 375"/>
                <a:gd name="T48" fmla="*/ 392 w 441"/>
                <a:gd name="T49" fmla="*/ 247 h 375"/>
                <a:gd name="T50" fmla="*/ 284 w 441"/>
                <a:gd name="T51" fmla="*/ 347 h 375"/>
                <a:gd name="T52" fmla="*/ 240 w 441"/>
                <a:gd name="T53" fmla="*/ 304 h 375"/>
                <a:gd name="T54" fmla="*/ 257 w 441"/>
                <a:gd name="T55" fmla="*/ 216 h 375"/>
                <a:gd name="T56" fmla="*/ 284 w 441"/>
                <a:gd name="T57" fmla="*/ 104 h 375"/>
                <a:gd name="T58" fmla="*/ 348 w 441"/>
                <a:gd name="T59" fmla="*/ 31 h 375"/>
                <a:gd name="T60" fmla="*/ 387 w 441"/>
                <a:gd name="T61" fmla="*/ 4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375">
                  <a:moveTo>
                    <a:pt x="387" y="42"/>
                  </a:moveTo>
                  <a:cubicBezTo>
                    <a:pt x="359" y="50"/>
                    <a:pt x="345" y="79"/>
                    <a:pt x="345" y="96"/>
                  </a:cubicBezTo>
                  <a:cubicBezTo>
                    <a:pt x="345" y="116"/>
                    <a:pt x="355" y="135"/>
                    <a:pt x="383" y="135"/>
                  </a:cubicBezTo>
                  <a:cubicBezTo>
                    <a:pt x="409" y="135"/>
                    <a:pt x="440" y="112"/>
                    <a:pt x="440" y="71"/>
                  </a:cubicBezTo>
                  <a:cubicBezTo>
                    <a:pt x="440" y="27"/>
                    <a:pt x="398" y="0"/>
                    <a:pt x="350" y="0"/>
                  </a:cubicBezTo>
                  <a:cubicBezTo>
                    <a:pt x="306" y="0"/>
                    <a:pt x="277" y="35"/>
                    <a:pt x="268" y="50"/>
                  </a:cubicBezTo>
                  <a:cubicBezTo>
                    <a:pt x="249" y="13"/>
                    <a:pt x="205" y="0"/>
                    <a:pt x="161" y="0"/>
                  </a:cubicBezTo>
                  <a:cubicBezTo>
                    <a:pt x="64" y="0"/>
                    <a:pt x="11" y="100"/>
                    <a:pt x="11" y="127"/>
                  </a:cubicBezTo>
                  <a:cubicBezTo>
                    <a:pt x="11" y="139"/>
                    <a:pt x="22" y="139"/>
                    <a:pt x="29" y="139"/>
                  </a:cubicBezTo>
                  <a:cubicBezTo>
                    <a:pt x="40" y="139"/>
                    <a:pt x="44" y="139"/>
                    <a:pt x="46" y="127"/>
                  </a:cubicBezTo>
                  <a:cubicBezTo>
                    <a:pt x="68" y="54"/>
                    <a:pt x="125" y="31"/>
                    <a:pt x="156" y="31"/>
                  </a:cubicBezTo>
                  <a:cubicBezTo>
                    <a:pt x="187" y="31"/>
                    <a:pt x="200" y="44"/>
                    <a:pt x="200" y="69"/>
                  </a:cubicBezTo>
                  <a:cubicBezTo>
                    <a:pt x="200" y="85"/>
                    <a:pt x="189" y="131"/>
                    <a:pt x="183" y="162"/>
                  </a:cubicBezTo>
                  <a:lnTo>
                    <a:pt x="156" y="272"/>
                  </a:lnTo>
                  <a:cubicBezTo>
                    <a:pt x="145" y="322"/>
                    <a:pt x="117" y="347"/>
                    <a:pt x="90" y="347"/>
                  </a:cubicBezTo>
                  <a:cubicBezTo>
                    <a:pt x="86" y="347"/>
                    <a:pt x="68" y="347"/>
                    <a:pt x="53" y="335"/>
                  </a:cubicBezTo>
                  <a:cubicBezTo>
                    <a:pt x="81" y="326"/>
                    <a:pt x="95" y="299"/>
                    <a:pt x="95" y="278"/>
                  </a:cubicBezTo>
                  <a:cubicBezTo>
                    <a:pt x="95" y="258"/>
                    <a:pt x="81" y="241"/>
                    <a:pt x="57" y="241"/>
                  </a:cubicBezTo>
                  <a:cubicBezTo>
                    <a:pt x="29" y="241"/>
                    <a:pt x="0" y="264"/>
                    <a:pt x="0" y="303"/>
                  </a:cubicBezTo>
                  <a:cubicBezTo>
                    <a:pt x="0" y="347"/>
                    <a:pt x="40" y="374"/>
                    <a:pt x="88" y="374"/>
                  </a:cubicBezTo>
                  <a:cubicBezTo>
                    <a:pt x="132" y="374"/>
                    <a:pt x="163" y="339"/>
                    <a:pt x="172" y="326"/>
                  </a:cubicBezTo>
                  <a:cubicBezTo>
                    <a:pt x="191" y="360"/>
                    <a:pt x="233" y="374"/>
                    <a:pt x="277" y="374"/>
                  </a:cubicBezTo>
                  <a:cubicBezTo>
                    <a:pt x="376" y="374"/>
                    <a:pt x="429" y="276"/>
                    <a:pt x="429" y="247"/>
                  </a:cubicBezTo>
                  <a:cubicBezTo>
                    <a:pt x="429" y="235"/>
                    <a:pt x="418" y="235"/>
                    <a:pt x="409" y="235"/>
                  </a:cubicBezTo>
                  <a:cubicBezTo>
                    <a:pt x="399" y="235"/>
                    <a:pt x="396" y="235"/>
                    <a:pt x="392" y="247"/>
                  </a:cubicBezTo>
                  <a:cubicBezTo>
                    <a:pt x="370" y="322"/>
                    <a:pt x="315" y="347"/>
                    <a:pt x="284" y="347"/>
                  </a:cubicBezTo>
                  <a:cubicBezTo>
                    <a:pt x="253" y="347"/>
                    <a:pt x="240" y="330"/>
                    <a:pt x="240" y="304"/>
                  </a:cubicBezTo>
                  <a:cubicBezTo>
                    <a:pt x="240" y="289"/>
                    <a:pt x="251" y="245"/>
                    <a:pt x="257" y="216"/>
                  </a:cubicBezTo>
                  <a:cubicBezTo>
                    <a:pt x="262" y="195"/>
                    <a:pt x="279" y="116"/>
                    <a:pt x="284" y="104"/>
                  </a:cubicBezTo>
                  <a:cubicBezTo>
                    <a:pt x="295" y="56"/>
                    <a:pt x="321" y="31"/>
                    <a:pt x="348" y="31"/>
                  </a:cubicBezTo>
                  <a:cubicBezTo>
                    <a:pt x="354" y="31"/>
                    <a:pt x="372" y="31"/>
                    <a:pt x="387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" name="Text Box 128">
            <a:extLst>
              <a:ext uri="{FF2B5EF4-FFF2-40B4-BE49-F238E27FC236}">
                <a16:creationId xmlns:a16="http://schemas.microsoft.com/office/drawing/2014/main" id="{AE941821-2907-4901-B960-5A9141B4C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5806" y="3445540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EFA8A-D3CE-43EF-A838-158B22DBA49F}"/>
              </a:ext>
            </a:extLst>
          </p:cNvPr>
          <p:cNvSpPr txBox="1"/>
          <p:nvPr/>
        </p:nvSpPr>
        <p:spPr>
          <a:xfrm>
            <a:off x="8869231" y="1147983"/>
            <a:ext cx="186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“Perceptron” Loss</a:t>
            </a:r>
          </a:p>
        </p:txBody>
      </p:sp>
      <p:sp>
        <p:nvSpPr>
          <p:cNvPr id="41" name="Line 10">
            <a:extLst>
              <a:ext uri="{FF2B5EF4-FFF2-40B4-BE49-F238E27FC236}">
                <a16:creationId xmlns:a16="http://schemas.microsoft.com/office/drawing/2014/main" id="{5C095044-9C64-46B0-81C5-D06119169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8605" y="6168172"/>
            <a:ext cx="3819525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11">
            <a:extLst>
              <a:ext uri="{FF2B5EF4-FFF2-40B4-BE49-F238E27FC236}">
                <a16:creationId xmlns:a16="http://schemas.microsoft.com/office/drawing/2014/main" id="{D0AF7061-082A-420D-B676-2F6286FD8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568" y="3791684"/>
            <a:ext cx="36512" cy="23764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A6EA52DF-E67C-463A-9934-712962A00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555" y="3864709"/>
            <a:ext cx="3421063" cy="2268538"/>
          </a:xfrm>
          <a:custGeom>
            <a:avLst/>
            <a:gdLst>
              <a:gd name="T0" fmla="*/ 0 w 9501"/>
              <a:gd name="T1" fmla="*/ 0 h 6301"/>
              <a:gd name="T2" fmla="*/ 6500 w 9501"/>
              <a:gd name="T3" fmla="*/ 6200 h 6301"/>
              <a:gd name="T4" fmla="*/ 9500 w 9501"/>
              <a:gd name="T5" fmla="*/ 6300 h 6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01" h="6301">
                <a:moveTo>
                  <a:pt x="0" y="0"/>
                </a:moveTo>
                <a:cubicBezTo>
                  <a:pt x="1100" y="2000"/>
                  <a:pt x="3400" y="5900"/>
                  <a:pt x="6500" y="6200"/>
                </a:cubicBezTo>
                <a:lnTo>
                  <a:pt x="9500" y="6300"/>
                </a:ln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4" name="Group 13">
            <a:extLst>
              <a:ext uri="{FF2B5EF4-FFF2-40B4-BE49-F238E27FC236}">
                <a16:creationId xmlns:a16="http://schemas.microsoft.com/office/drawing/2014/main" id="{64593369-A2E8-4167-A06C-367BD240FDEF}"/>
              </a:ext>
            </a:extLst>
          </p:cNvPr>
          <p:cNvGrpSpPr>
            <a:grpSpLocks/>
          </p:cNvGrpSpPr>
          <p:nvPr/>
        </p:nvGrpSpPr>
        <p:grpSpPr bwMode="auto">
          <a:xfrm>
            <a:off x="2973330" y="4289365"/>
            <a:ext cx="2782888" cy="388938"/>
            <a:chOff x="1774" y="3212"/>
            <a:chExt cx="1428" cy="245"/>
          </a:xfrm>
        </p:grpSpPr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8E7DE1B1-E060-4078-A052-FA2883E35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213"/>
              <a:ext cx="1428" cy="245"/>
            </a:xfrm>
            <a:custGeom>
              <a:avLst/>
              <a:gdLst>
                <a:gd name="T0" fmla="*/ 3151 w 6301"/>
                <a:gd name="T1" fmla="*/ 1083 h 1084"/>
                <a:gd name="T2" fmla="*/ 0 w 6301"/>
                <a:gd name="T3" fmla="*/ 1083 h 1084"/>
                <a:gd name="T4" fmla="*/ 0 w 6301"/>
                <a:gd name="T5" fmla="*/ 0 h 1084"/>
                <a:gd name="T6" fmla="*/ 6300 w 6301"/>
                <a:gd name="T7" fmla="*/ 0 h 1084"/>
                <a:gd name="T8" fmla="*/ 6300 w 6301"/>
                <a:gd name="T9" fmla="*/ 1083 h 1084"/>
                <a:gd name="T10" fmla="*/ 3151 w 6301"/>
                <a:gd name="T11" fmla="*/ 1083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01" h="1084">
                  <a:moveTo>
                    <a:pt x="3151" y="1083"/>
                  </a:moveTo>
                  <a:lnTo>
                    <a:pt x="0" y="1083"/>
                  </a:lnTo>
                  <a:lnTo>
                    <a:pt x="0" y="0"/>
                  </a:lnTo>
                  <a:lnTo>
                    <a:pt x="6300" y="0"/>
                  </a:lnTo>
                  <a:lnTo>
                    <a:pt x="6300" y="1083"/>
                  </a:lnTo>
                  <a:lnTo>
                    <a:pt x="3151" y="108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D8D6F770-842A-442E-8E1A-D7F6323E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3256"/>
              <a:ext cx="33" cy="148"/>
            </a:xfrm>
            <a:custGeom>
              <a:avLst/>
              <a:gdLst>
                <a:gd name="T0" fmla="*/ 95 w 149"/>
                <a:gd name="T1" fmla="*/ 0 h 657"/>
                <a:gd name="T2" fmla="*/ 0 w 149"/>
                <a:gd name="T3" fmla="*/ 11 h 657"/>
                <a:gd name="T4" fmla="*/ 0 w 149"/>
                <a:gd name="T5" fmla="*/ 40 h 657"/>
                <a:gd name="T6" fmla="*/ 53 w 149"/>
                <a:gd name="T7" fmla="*/ 92 h 657"/>
                <a:gd name="T8" fmla="*/ 53 w 149"/>
                <a:gd name="T9" fmla="*/ 585 h 657"/>
                <a:gd name="T10" fmla="*/ 0 w 149"/>
                <a:gd name="T11" fmla="*/ 627 h 657"/>
                <a:gd name="T12" fmla="*/ 0 w 149"/>
                <a:gd name="T13" fmla="*/ 656 h 657"/>
                <a:gd name="T14" fmla="*/ 73 w 149"/>
                <a:gd name="T15" fmla="*/ 654 h 657"/>
                <a:gd name="T16" fmla="*/ 148 w 149"/>
                <a:gd name="T17" fmla="*/ 656 h 657"/>
                <a:gd name="T18" fmla="*/ 148 w 149"/>
                <a:gd name="T19" fmla="*/ 627 h 657"/>
                <a:gd name="T20" fmla="*/ 95 w 149"/>
                <a:gd name="T21" fmla="*/ 585 h 657"/>
                <a:gd name="T22" fmla="*/ 95 w 149"/>
                <a:gd name="T23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657">
                  <a:moveTo>
                    <a:pt x="95" y="0"/>
                  </a:moveTo>
                  <a:lnTo>
                    <a:pt x="0" y="11"/>
                  </a:lnTo>
                  <a:lnTo>
                    <a:pt x="0" y="40"/>
                  </a:lnTo>
                  <a:cubicBezTo>
                    <a:pt x="47" y="40"/>
                    <a:pt x="53" y="49"/>
                    <a:pt x="53" y="92"/>
                  </a:cubicBezTo>
                  <a:lnTo>
                    <a:pt x="53" y="585"/>
                  </a:lnTo>
                  <a:cubicBezTo>
                    <a:pt x="53" y="627"/>
                    <a:pt x="45" y="627"/>
                    <a:pt x="0" y="627"/>
                  </a:cubicBezTo>
                  <a:lnTo>
                    <a:pt x="0" y="656"/>
                  </a:lnTo>
                  <a:cubicBezTo>
                    <a:pt x="22" y="654"/>
                    <a:pt x="56" y="654"/>
                    <a:pt x="73" y="654"/>
                  </a:cubicBezTo>
                  <a:cubicBezTo>
                    <a:pt x="90" y="654"/>
                    <a:pt x="123" y="654"/>
                    <a:pt x="148" y="656"/>
                  </a:cubicBezTo>
                  <a:lnTo>
                    <a:pt x="148" y="627"/>
                  </a:lnTo>
                  <a:cubicBezTo>
                    <a:pt x="103" y="627"/>
                    <a:pt x="95" y="627"/>
                    <a:pt x="95" y="585"/>
                  </a:cubicBezTo>
                  <a:lnTo>
                    <a:pt x="9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D62F28D0-FA42-40A1-B456-A7C8536C9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309"/>
              <a:ext cx="66" cy="97"/>
            </a:xfrm>
            <a:custGeom>
              <a:avLst/>
              <a:gdLst>
                <a:gd name="T0" fmla="*/ 293 w 294"/>
                <a:gd name="T1" fmla="*/ 219 h 434"/>
                <a:gd name="T2" fmla="*/ 147 w 294"/>
                <a:gd name="T3" fmla="*/ 0 h 434"/>
                <a:gd name="T4" fmla="*/ 0 w 294"/>
                <a:gd name="T5" fmla="*/ 219 h 434"/>
                <a:gd name="T6" fmla="*/ 147 w 294"/>
                <a:gd name="T7" fmla="*/ 433 h 434"/>
                <a:gd name="T8" fmla="*/ 293 w 294"/>
                <a:gd name="T9" fmla="*/ 219 h 434"/>
                <a:gd name="T10" fmla="*/ 147 w 294"/>
                <a:gd name="T11" fmla="*/ 413 h 434"/>
                <a:gd name="T12" fmla="*/ 72 w 294"/>
                <a:gd name="T13" fmla="*/ 348 h 434"/>
                <a:gd name="T14" fmla="*/ 56 w 294"/>
                <a:gd name="T15" fmla="*/ 214 h 434"/>
                <a:gd name="T16" fmla="*/ 72 w 294"/>
                <a:gd name="T17" fmla="*/ 83 h 434"/>
                <a:gd name="T18" fmla="*/ 147 w 294"/>
                <a:gd name="T19" fmla="*/ 22 h 434"/>
                <a:gd name="T20" fmla="*/ 221 w 294"/>
                <a:gd name="T21" fmla="*/ 80 h 434"/>
                <a:gd name="T22" fmla="*/ 237 w 294"/>
                <a:gd name="T23" fmla="*/ 214 h 434"/>
                <a:gd name="T24" fmla="*/ 223 w 294"/>
                <a:gd name="T25" fmla="*/ 339 h 434"/>
                <a:gd name="T26" fmla="*/ 147 w 294"/>
                <a:gd name="T27" fmla="*/ 413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4" h="434">
                  <a:moveTo>
                    <a:pt x="293" y="219"/>
                  </a:moveTo>
                  <a:cubicBezTo>
                    <a:pt x="293" y="103"/>
                    <a:pt x="226" y="0"/>
                    <a:pt x="147" y="0"/>
                  </a:cubicBezTo>
                  <a:cubicBezTo>
                    <a:pt x="64" y="0"/>
                    <a:pt x="0" y="103"/>
                    <a:pt x="0" y="219"/>
                  </a:cubicBezTo>
                  <a:cubicBezTo>
                    <a:pt x="0" y="344"/>
                    <a:pt x="69" y="433"/>
                    <a:pt x="147" y="433"/>
                  </a:cubicBezTo>
                  <a:cubicBezTo>
                    <a:pt x="226" y="433"/>
                    <a:pt x="293" y="339"/>
                    <a:pt x="293" y="219"/>
                  </a:cubicBezTo>
                  <a:close/>
                  <a:moveTo>
                    <a:pt x="147" y="413"/>
                  </a:moveTo>
                  <a:cubicBezTo>
                    <a:pt x="119" y="413"/>
                    <a:pt x="90" y="391"/>
                    <a:pt x="72" y="348"/>
                  </a:cubicBezTo>
                  <a:cubicBezTo>
                    <a:pt x="56" y="306"/>
                    <a:pt x="56" y="250"/>
                    <a:pt x="56" y="214"/>
                  </a:cubicBezTo>
                  <a:cubicBezTo>
                    <a:pt x="56" y="176"/>
                    <a:pt x="56" y="125"/>
                    <a:pt x="72" y="83"/>
                  </a:cubicBezTo>
                  <a:cubicBezTo>
                    <a:pt x="87" y="40"/>
                    <a:pt x="120" y="22"/>
                    <a:pt x="147" y="22"/>
                  </a:cubicBezTo>
                  <a:cubicBezTo>
                    <a:pt x="176" y="22"/>
                    <a:pt x="204" y="40"/>
                    <a:pt x="221" y="80"/>
                  </a:cubicBezTo>
                  <a:cubicBezTo>
                    <a:pt x="237" y="123"/>
                    <a:pt x="237" y="176"/>
                    <a:pt x="237" y="214"/>
                  </a:cubicBezTo>
                  <a:cubicBezTo>
                    <a:pt x="237" y="250"/>
                    <a:pt x="237" y="299"/>
                    <a:pt x="223" y="339"/>
                  </a:cubicBezTo>
                  <a:cubicBezTo>
                    <a:pt x="209" y="384"/>
                    <a:pt x="179" y="413"/>
                    <a:pt x="147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84BE449B-FAB8-4BFB-9463-992401911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3308"/>
              <a:ext cx="68" cy="141"/>
            </a:xfrm>
            <a:custGeom>
              <a:avLst/>
              <a:gdLst>
                <a:gd name="T0" fmla="*/ 129 w 304"/>
                <a:gd name="T1" fmla="*/ 266 h 626"/>
                <a:gd name="T2" fmla="*/ 72 w 304"/>
                <a:gd name="T3" fmla="*/ 150 h 626"/>
                <a:gd name="T4" fmla="*/ 81 w 304"/>
                <a:gd name="T5" fmla="*/ 69 h 626"/>
                <a:gd name="T6" fmla="*/ 129 w 304"/>
                <a:gd name="T7" fmla="*/ 31 h 626"/>
                <a:gd name="T8" fmla="*/ 186 w 304"/>
                <a:gd name="T9" fmla="*/ 147 h 626"/>
                <a:gd name="T10" fmla="*/ 176 w 304"/>
                <a:gd name="T11" fmla="*/ 228 h 626"/>
                <a:gd name="T12" fmla="*/ 129 w 304"/>
                <a:gd name="T13" fmla="*/ 266 h 626"/>
                <a:gd name="T14" fmla="*/ 50 w 304"/>
                <a:gd name="T15" fmla="*/ 304 h 626"/>
                <a:gd name="T16" fmla="*/ 64 w 304"/>
                <a:gd name="T17" fmla="*/ 257 h 626"/>
                <a:gd name="T18" fmla="*/ 129 w 304"/>
                <a:gd name="T19" fmla="*/ 286 h 626"/>
                <a:gd name="T20" fmla="*/ 236 w 304"/>
                <a:gd name="T21" fmla="*/ 150 h 626"/>
                <a:gd name="T22" fmla="*/ 207 w 304"/>
                <a:gd name="T23" fmla="*/ 58 h 626"/>
                <a:gd name="T24" fmla="*/ 268 w 304"/>
                <a:gd name="T25" fmla="*/ 22 h 626"/>
                <a:gd name="T26" fmla="*/ 273 w 304"/>
                <a:gd name="T27" fmla="*/ 22 h 626"/>
                <a:gd name="T28" fmla="*/ 264 w 304"/>
                <a:gd name="T29" fmla="*/ 49 h 626"/>
                <a:gd name="T30" fmla="*/ 282 w 304"/>
                <a:gd name="T31" fmla="*/ 76 h 626"/>
                <a:gd name="T32" fmla="*/ 303 w 304"/>
                <a:gd name="T33" fmla="*/ 49 h 626"/>
                <a:gd name="T34" fmla="*/ 268 w 304"/>
                <a:gd name="T35" fmla="*/ 0 h 626"/>
                <a:gd name="T36" fmla="*/ 198 w 304"/>
                <a:gd name="T37" fmla="*/ 45 h 626"/>
                <a:gd name="T38" fmla="*/ 129 w 304"/>
                <a:gd name="T39" fmla="*/ 11 h 626"/>
                <a:gd name="T40" fmla="*/ 20 w 304"/>
                <a:gd name="T41" fmla="*/ 147 h 626"/>
                <a:gd name="T42" fmla="*/ 53 w 304"/>
                <a:gd name="T43" fmla="*/ 246 h 626"/>
                <a:gd name="T44" fmla="*/ 31 w 304"/>
                <a:gd name="T45" fmla="*/ 324 h 626"/>
                <a:gd name="T46" fmla="*/ 62 w 304"/>
                <a:gd name="T47" fmla="*/ 406 h 626"/>
                <a:gd name="T48" fmla="*/ 0 w 304"/>
                <a:gd name="T49" fmla="*/ 505 h 626"/>
                <a:gd name="T50" fmla="*/ 147 w 304"/>
                <a:gd name="T51" fmla="*/ 625 h 626"/>
                <a:gd name="T52" fmla="*/ 293 w 304"/>
                <a:gd name="T53" fmla="*/ 500 h 626"/>
                <a:gd name="T54" fmla="*/ 251 w 304"/>
                <a:gd name="T55" fmla="*/ 391 h 626"/>
                <a:gd name="T56" fmla="*/ 137 w 304"/>
                <a:gd name="T57" fmla="*/ 366 h 626"/>
                <a:gd name="T58" fmla="*/ 86 w 304"/>
                <a:gd name="T59" fmla="*/ 366 h 626"/>
                <a:gd name="T60" fmla="*/ 50 w 304"/>
                <a:gd name="T61" fmla="*/ 304 h 626"/>
                <a:gd name="T62" fmla="*/ 147 w 304"/>
                <a:gd name="T63" fmla="*/ 601 h 626"/>
                <a:gd name="T64" fmla="*/ 34 w 304"/>
                <a:gd name="T65" fmla="*/ 505 h 626"/>
                <a:gd name="T66" fmla="*/ 87 w 304"/>
                <a:gd name="T67" fmla="*/ 424 h 626"/>
                <a:gd name="T68" fmla="*/ 128 w 304"/>
                <a:gd name="T69" fmla="*/ 424 h 626"/>
                <a:gd name="T70" fmla="*/ 259 w 304"/>
                <a:gd name="T71" fmla="*/ 505 h 626"/>
                <a:gd name="T72" fmla="*/ 147 w 304"/>
                <a:gd name="T73" fmla="*/ 601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4" h="626">
                  <a:moveTo>
                    <a:pt x="129" y="266"/>
                  </a:moveTo>
                  <a:cubicBezTo>
                    <a:pt x="72" y="266"/>
                    <a:pt x="72" y="172"/>
                    <a:pt x="72" y="150"/>
                  </a:cubicBezTo>
                  <a:cubicBezTo>
                    <a:pt x="72" y="123"/>
                    <a:pt x="72" y="94"/>
                    <a:pt x="81" y="69"/>
                  </a:cubicBezTo>
                  <a:cubicBezTo>
                    <a:pt x="86" y="58"/>
                    <a:pt x="101" y="31"/>
                    <a:pt x="129" y="31"/>
                  </a:cubicBezTo>
                  <a:cubicBezTo>
                    <a:pt x="186" y="31"/>
                    <a:pt x="186" y="125"/>
                    <a:pt x="186" y="147"/>
                  </a:cubicBezTo>
                  <a:cubicBezTo>
                    <a:pt x="186" y="174"/>
                    <a:pt x="186" y="203"/>
                    <a:pt x="176" y="228"/>
                  </a:cubicBezTo>
                  <a:cubicBezTo>
                    <a:pt x="168" y="241"/>
                    <a:pt x="153" y="266"/>
                    <a:pt x="129" y="266"/>
                  </a:cubicBezTo>
                  <a:close/>
                  <a:moveTo>
                    <a:pt x="50" y="304"/>
                  </a:moveTo>
                  <a:cubicBezTo>
                    <a:pt x="50" y="297"/>
                    <a:pt x="50" y="277"/>
                    <a:pt x="64" y="257"/>
                  </a:cubicBezTo>
                  <a:cubicBezTo>
                    <a:pt x="87" y="284"/>
                    <a:pt x="115" y="286"/>
                    <a:pt x="129" y="286"/>
                  </a:cubicBezTo>
                  <a:cubicBezTo>
                    <a:pt x="190" y="286"/>
                    <a:pt x="236" y="223"/>
                    <a:pt x="236" y="150"/>
                  </a:cubicBezTo>
                  <a:cubicBezTo>
                    <a:pt x="236" y="112"/>
                    <a:pt x="225" y="80"/>
                    <a:pt x="207" y="58"/>
                  </a:cubicBezTo>
                  <a:cubicBezTo>
                    <a:pt x="232" y="27"/>
                    <a:pt x="256" y="22"/>
                    <a:pt x="268" y="22"/>
                  </a:cubicBezTo>
                  <a:cubicBezTo>
                    <a:pt x="270" y="22"/>
                    <a:pt x="273" y="22"/>
                    <a:pt x="273" y="22"/>
                  </a:cubicBezTo>
                  <a:cubicBezTo>
                    <a:pt x="265" y="27"/>
                    <a:pt x="264" y="38"/>
                    <a:pt x="264" y="49"/>
                  </a:cubicBezTo>
                  <a:cubicBezTo>
                    <a:pt x="264" y="65"/>
                    <a:pt x="273" y="76"/>
                    <a:pt x="282" y="76"/>
                  </a:cubicBezTo>
                  <a:cubicBezTo>
                    <a:pt x="289" y="76"/>
                    <a:pt x="303" y="69"/>
                    <a:pt x="303" y="49"/>
                  </a:cubicBezTo>
                  <a:cubicBezTo>
                    <a:pt x="303" y="29"/>
                    <a:pt x="293" y="0"/>
                    <a:pt x="268" y="0"/>
                  </a:cubicBezTo>
                  <a:cubicBezTo>
                    <a:pt x="254" y="0"/>
                    <a:pt x="226" y="4"/>
                    <a:pt x="198" y="45"/>
                  </a:cubicBezTo>
                  <a:cubicBezTo>
                    <a:pt x="170" y="13"/>
                    <a:pt x="142" y="11"/>
                    <a:pt x="129" y="11"/>
                  </a:cubicBezTo>
                  <a:cubicBezTo>
                    <a:pt x="67" y="11"/>
                    <a:pt x="20" y="76"/>
                    <a:pt x="20" y="147"/>
                  </a:cubicBezTo>
                  <a:cubicBezTo>
                    <a:pt x="20" y="190"/>
                    <a:pt x="36" y="225"/>
                    <a:pt x="53" y="246"/>
                  </a:cubicBezTo>
                  <a:cubicBezTo>
                    <a:pt x="44" y="259"/>
                    <a:pt x="31" y="292"/>
                    <a:pt x="31" y="324"/>
                  </a:cubicBezTo>
                  <a:cubicBezTo>
                    <a:pt x="31" y="353"/>
                    <a:pt x="41" y="391"/>
                    <a:pt x="62" y="406"/>
                  </a:cubicBezTo>
                  <a:cubicBezTo>
                    <a:pt x="20" y="424"/>
                    <a:pt x="0" y="467"/>
                    <a:pt x="0" y="505"/>
                  </a:cubicBezTo>
                  <a:cubicBezTo>
                    <a:pt x="0" y="572"/>
                    <a:pt x="66" y="625"/>
                    <a:pt x="147" y="625"/>
                  </a:cubicBezTo>
                  <a:cubicBezTo>
                    <a:pt x="225" y="625"/>
                    <a:pt x="293" y="576"/>
                    <a:pt x="293" y="500"/>
                  </a:cubicBezTo>
                  <a:cubicBezTo>
                    <a:pt x="293" y="467"/>
                    <a:pt x="282" y="420"/>
                    <a:pt x="251" y="391"/>
                  </a:cubicBezTo>
                  <a:cubicBezTo>
                    <a:pt x="214" y="366"/>
                    <a:pt x="176" y="366"/>
                    <a:pt x="137" y="366"/>
                  </a:cubicBezTo>
                  <a:cubicBezTo>
                    <a:pt x="120" y="366"/>
                    <a:pt x="92" y="366"/>
                    <a:pt x="86" y="366"/>
                  </a:cubicBezTo>
                  <a:cubicBezTo>
                    <a:pt x="66" y="362"/>
                    <a:pt x="50" y="333"/>
                    <a:pt x="50" y="304"/>
                  </a:cubicBezTo>
                  <a:close/>
                  <a:moveTo>
                    <a:pt x="147" y="601"/>
                  </a:moveTo>
                  <a:cubicBezTo>
                    <a:pt x="78" y="601"/>
                    <a:pt x="34" y="554"/>
                    <a:pt x="34" y="505"/>
                  </a:cubicBezTo>
                  <a:cubicBezTo>
                    <a:pt x="34" y="458"/>
                    <a:pt x="59" y="424"/>
                    <a:pt x="87" y="424"/>
                  </a:cubicBezTo>
                  <a:lnTo>
                    <a:pt x="128" y="424"/>
                  </a:lnTo>
                  <a:cubicBezTo>
                    <a:pt x="184" y="424"/>
                    <a:pt x="259" y="424"/>
                    <a:pt x="259" y="505"/>
                  </a:cubicBezTo>
                  <a:cubicBezTo>
                    <a:pt x="259" y="554"/>
                    <a:pt x="212" y="601"/>
                    <a:pt x="147" y="6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8C76D27-4BAF-4A46-AD45-74308355E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3245"/>
              <a:ext cx="34" cy="213"/>
            </a:xfrm>
            <a:custGeom>
              <a:avLst/>
              <a:gdLst>
                <a:gd name="T0" fmla="*/ 153 w 154"/>
                <a:gd name="T1" fmla="*/ 935 h 943"/>
                <a:gd name="T2" fmla="*/ 142 w 154"/>
                <a:gd name="T3" fmla="*/ 913 h 943"/>
                <a:gd name="T4" fmla="*/ 39 w 154"/>
                <a:gd name="T5" fmla="*/ 471 h 943"/>
                <a:gd name="T6" fmla="*/ 147 w 154"/>
                <a:gd name="T7" fmla="*/ 27 h 943"/>
                <a:gd name="T8" fmla="*/ 153 w 154"/>
                <a:gd name="T9" fmla="*/ 9 h 943"/>
                <a:gd name="T10" fmla="*/ 147 w 154"/>
                <a:gd name="T11" fmla="*/ 0 h 943"/>
                <a:gd name="T12" fmla="*/ 41 w 154"/>
                <a:gd name="T13" fmla="*/ 185 h 943"/>
                <a:gd name="T14" fmla="*/ 0 w 154"/>
                <a:gd name="T15" fmla="*/ 471 h 943"/>
                <a:gd name="T16" fmla="*/ 44 w 154"/>
                <a:gd name="T17" fmla="*/ 768 h 943"/>
                <a:gd name="T18" fmla="*/ 147 w 154"/>
                <a:gd name="T19" fmla="*/ 942 h 943"/>
                <a:gd name="T20" fmla="*/ 153 w 154"/>
                <a:gd name="T21" fmla="*/ 935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935"/>
                  </a:moveTo>
                  <a:cubicBezTo>
                    <a:pt x="153" y="933"/>
                    <a:pt x="153" y="929"/>
                    <a:pt x="142" y="913"/>
                  </a:cubicBezTo>
                  <a:cubicBezTo>
                    <a:pt x="59" y="795"/>
                    <a:pt x="39" y="618"/>
                    <a:pt x="39" y="471"/>
                  </a:cubicBezTo>
                  <a:cubicBezTo>
                    <a:pt x="39" y="308"/>
                    <a:pt x="64" y="145"/>
                    <a:pt x="147" y="27"/>
                  </a:cubicBezTo>
                  <a:cubicBezTo>
                    <a:pt x="153" y="16"/>
                    <a:pt x="153" y="13"/>
                    <a:pt x="153" y="9"/>
                  </a:cubicBezTo>
                  <a:cubicBezTo>
                    <a:pt x="153" y="2"/>
                    <a:pt x="151" y="0"/>
                    <a:pt x="147" y="0"/>
                  </a:cubicBezTo>
                  <a:cubicBezTo>
                    <a:pt x="140" y="0"/>
                    <a:pt x="81" y="65"/>
                    <a:pt x="41" y="185"/>
                  </a:cubicBezTo>
                  <a:cubicBezTo>
                    <a:pt x="8" y="286"/>
                    <a:pt x="0" y="391"/>
                    <a:pt x="0" y="471"/>
                  </a:cubicBezTo>
                  <a:cubicBezTo>
                    <a:pt x="0" y="547"/>
                    <a:pt x="8" y="661"/>
                    <a:pt x="44" y="768"/>
                  </a:cubicBezTo>
                  <a:cubicBezTo>
                    <a:pt x="84" y="884"/>
                    <a:pt x="140" y="942"/>
                    <a:pt x="147" y="942"/>
                  </a:cubicBezTo>
                  <a:cubicBezTo>
                    <a:pt x="151" y="942"/>
                    <a:pt x="153" y="940"/>
                    <a:pt x="153" y="9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093986CA-BEA1-4944-A524-4B13D2029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3262"/>
              <a:ext cx="49" cy="142"/>
            </a:xfrm>
            <a:custGeom>
              <a:avLst/>
              <a:gdLst>
                <a:gd name="T0" fmla="*/ 137 w 219"/>
                <a:gd name="T1" fmla="*/ 25 h 631"/>
                <a:gd name="T2" fmla="*/ 122 w 219"/>
                <a:gd name="T3" fmla="*/ 0 h 631"/>
                <a:gd name="T4" fmla="*/ 0 w 219"/>
                <a:gd name="T5" fmla="*/ 58 h 631"/>
                <a:gd name="T6" fmla="*/ 0 w 219"/>
                <a:gd name="T7" fmla="*/ 92 h 631"/>
                <a:gd name="T8" fmla="*/ 86 w 219"/>
                <a:gd name="T9" fmla="*/ 65 h 631"/>
                <a:gd name="T10" fmla="*/ 86 w 219"/>
                <a:gd name="T11" fmla="*/ 554 h 631"/>
                <a:gd name="T12" fmla="*/ 27 w 219"/>
                <a:gd name="T13" fmla="*/ 601 h 631"/>
                <a:gd name="T14" fmla="*/ 3 w 219"/>
                <a:gd name="T15" fmla="*/ 601 h 631"/>
                <a:gd name="T16" fmla="*/ 3 w 219"/>
                <a:gd name="T17" fmla="*/ 630 h 631"/>
                <a:gd name="T18" fmla="*/ 111 w 219"/>
                <a:gd name="T19" fmla="*/ 627 h 631"/>
                <a:gd name="T20" fmla="*/ 218 w 219"/>
                <a:gd name="T21" fmla="*/ 630 h 631"/>
                <a:gd name="T22" fmla="*/ 218 w 219"/>
                <a:gd name="T23" fmla="*/ 601 h 631"/>
                <a:gd name="T24" fmla="*/ 198 w 219"/>
                <a:gd name="T25" fmla="*/ 601 h 631"/>
                <a:gd name="T26" fmla="*/ 137 w 219"/>
                <a:gd name="T27" fmla="*/ 554 h 631"/>
                <a:gd name="T28" fmla="*/ 137 w 219"/>
                <a:gd name="T29" fmla="*/ 2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9" h="631">
                  <a:moveTo>
                    <a:pt x="137" y="25"/>
                  </a:moveTo>
                  <a:cubicBezTo>
                    <a:pt x="137" y="2"/>
                    <a:pt x="137" y="0"/>
                    <a:pt x="122" y="0"/>
                  </a:cubicBezTo>
                  <a:cubicBezTo>
                    <a:pt x="78" y="58"/>
                    <a:pt x="20" y="58"/>
                    <a:pt x="0" y="58"/>
                  </a:cubicBezTo>
                  <a:lnTo>
                    <a:pt x="0" y="92"/>
                  </a:lnTo>
                  <a:cubicBezTo>
                    <a:pt x="12" y="92"/>
                    <a:pt x="53" y="92"/>
                    <a:pt x="86" y="65"/>
                  </a:cubicBezTo>
                  <a:lnTo>
                    <a:pt x="86" y="554"/>
                  </a:lnTo>
                  <a:cubicBezTo>
                    <a:pt x="86" y="589"/>
                    <a:pt x="86" y="601"/>
                    <a:pt x="27" y="601"/>
                  </a:cubicBezTo>
                  <a:lnTo>
                    <a:pt x="3" y="601"/>
                  </a:lnTo>
                  <a:lnTo>
                    <a:pt x="3" y="630"/>
                  </a:lnTo>
                  <a:cubicBezTo>
                    <a:pt x="27" y="627"/>
                    <a:pt x="86" y="627"/>
                    <a:pt x="111" y="627"/>
                  </a:cubicBezTo>
                  <a:cubicBezTo>
                    <a:pt x="139" y="627"/>
                    <a:pt x="195" y="627"/>
                    <a:pt x="218" y="630"/>
                  </a:cubicBezTo>
                  <a:lnTo>
                    <a:pt x="218" y="601"/>
                  </a:lnTo>
                  <a:lnTo>
                    <a:pt x="198" y="601"/>
                  </a:lnTo>
                  <a:cubicBezTo>
                    <a:pt x="139" y="601"/>
                    <a:pt x="137" y="589"/>
                    <a:pt x="137" y="554"/>
                  </a:cubicBezTo>
                  <a:lnTo>
                    <a:pt x="137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1F858BA1-D4FF-456D-9707-3F958F648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3280"/>
              <a:ext cx="99" cy="142"/>
            </a:xfrm>
            <a:custGeom>
              <a:avLst/>
              <a:gdLst>
                <a:gd name="T0" fmla="*/ 234 w 439"/>
                <a:gd name="T1" fmla="*/ 335 h 631"/>
                <a:gd name="T2" fmla="*/ 418 w 439"/>
                <a:gd name="T3" fmla="*/ 335 h 631"/>
                <a:gd name="T4" fmla="*/ 438 w 439"/>
                <a:gd name="T5" fmla="*/ 317 h 631"/>
                <a:gd name="T6" fmla="*/ 418 w 439"/>
                <a:gd name="T7" fmla="*/ 295 h 631"/>
                <a:gd name="T8" fmla="*/ 234 w 439"/>
                <a:gd name="T9" fmla="*/ 295 h 631"/>
                <a:gd name="T10" fmla="*/ 234 w 439"/>
                <a:gd name="T11" fmla="*/ 31 h 631"/>
                <a:gd name="T12" fmla="*/ 221 w 439"/>
                <a:gd name="T13" fmla="*/ 0 h 631"/>
                <a:gd name="T14" fmla="*/ 206 w 439"/>
                <a:gd name="T15" fmla="*/ 31 h 631"/>
                <a:gd name="T16" fmla="*/ 206 w 439"/>
                <a:gd name="T17" fmla="*/ 295 h 631"/>
                <a:gd name="T18" fmla="*/ 22 w 439"/>
                <a:gd name="T19" fmla="*/ 295 h 631"/>
                <a:gd name="T20" fmla="*/ 0 w 439"/>
                <a:gd name="T21" fmla="*/ 317 h 631"/>
                <a:gd name="T22" fmla="*/ 22 w 439"/>
                <a:gd name="T23" fmla="*/ 335 h 631"/>
                <a:gd name="T24" fmla="*/ 206 w 439"/>
                <a:gd name="T25" fmla="*/ 335 h 631"/>
                <a:gd name="T26" fmla="*/ 206 w 439"/>
                <a:gd name="T27" fmla="*/ 598 h 631"/>
                <a:gd name="T28" fmla="*/ 221 w 439"/>
                <a:gd name="T29" fmla="*/ 630 h 631"/>
                <a:gd name="T30" fmla="*/ 234 w 439"/>
                <a:gd name="T31" fmla="*/ 598 h 631"/>
                <a:gd name="T32" fmla="*/ 234 w 439"/>
                <a:gd name="T33" fmla="*/ 33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" h="631">
                  <a:moveTo>
                    <a:pt x="234" y="335"/>
                  </a:moveTo>
                  <a:lnTo>
                    <a:pt x="418" y="335"/>
                  </a:lnTo>
                  <a:cubicBezTo>
                    <a:pt x="427" y="335"/>
                    <a:pt x="438" y="335"/>
                    <a:pt x="438" y="317"/>
                  </a:cubicBezTo>
                  <a:cubicBezTo>
                    <a:pt x="438" y="295"/>
                    <a:pt x="427" y="295"/>
                    <a:pt x="418" y="295"/>
                  </a:cubicBezTo>
                  <a:lnTo>
                    <a:pt x="234" y="295"/>
                  </a:lnTo>
                  <a:lnTo>
                    <a:pt x="234" y="31"/>
                  </a:lnTo>
                  <a:cubicBezTo>
                    <a:pt x="234" y="16"/>
                    <a:pt x="234" y="0"/>
                    <a:pt x="221" y="0"/>
                  </a:cubicBezTo>
                  <a:cubicBezTo>
                    <a:pt x="206" y="0"/>
                    <a:pt x="206" y="16"/>
                    <a:pt x="206" y="31"/>
                  </a:cubicBezTo>
                  <a:lnTo>
                    <a:pt x="206" y="295"/>
                  </a:lnTo>
                  <a:lnTo>
                    <a:pt x="22" y="295"/>
                  </a:lnTo>
                  <a:cubicBezTo>
                    <a:pt x="11" y="295"/>
                    <a:pt x="0" y="295"/>
                    <a:pt x="0" y="317"/>
                  </a:cubicBezTo>
                  <a:cubicBezTo>
                    <a:pt x="0" y="335"/>
                    <a:pt x="11" y="335"/>
                    <a:pt x="22" y="335"/>
                  </a:cubicBezTo>
                  <a:lnTo>
                    <a:pt x="206" y="335"/>
                  </a:lnTo>
                  <a:lnTo>
                    <a:pt x="206" y="598"/>
                  </a:lnTo>
                  <a:cubicBezTo>
                    <a:pt x="206" y="612"/>
                    <a:pt x="206" y="630"/>
                    <a:pt x="221" y="630"/>
                  </a:cubicBezTo>
                  <a:cubicBezTo>
                    <a:pt x="234" y="630"/>
                    <a:pt x="234" y="612"/>
                    <a:pt x="234" y="598"/>
                  </a:cubicBezTo>
                  <a:lnTo>
                    <a:pt x="234" y="3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555206D7-1A9F-4AF9-B427-98AEBD6E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309"/>
              <a:ext cx="57" cy="97"/>
            </a:xfrm>
            <a:custGeom>
              <a:avLst/>
              <a:gdLst>
                <a:gd name="T0" fmla="*/ 56 w 257"/>
                <a:gd name="T1" fmla="*/ 188 h 434"/>
                <a:gd name="T2" fmla="*/ 139 w 257"/>
                <a:gd name="T3" fmla="*/ 22 h 434"/>
                <a:gd name="T4" fmla="*/ 214 w 257"/>
                <a:gd name="T5" fmla="*/ 188 h 434"/>
                <a:gd name="T6" fmla="*/ 56 w 257"/>
                <a:gd name="T7" fmla="*/ 188 h 434"/>
                <a:gd name="T8" fmla="*/ 56 w 257"/>
                <a:gd name="T9" fmla="*/ 205 h 434"/>
                <a:gd name="T10" fmla="*/ 240 w 257"/>
                <a:gd name="T11" fmla="*/ 205 h 434"/>
                <a:gd name="T12" fmla="*/ 256 w 257"/>
                <a:gd name="T13" fmla="*/ 188 h 434"/>
                <a:gd name="T14" fmla="*/ 139 w 257"/>
                <a:gd name="T15" fmla="*/ 0 h 434"/>
                <a:gd name="T16" fmla="*/ 0 w 257"/>
                <a:gd name="T17" fmla="*/ 217 h 434"/>
                <a:gd name="T18" fmla="*/ 147 w 257"/>
                <a:gd name="T19" fmla="*/ 433 h 434"/>
                <a:gd name="T20" fmla="*/ 256 w 257"/>
                <a:gd name="T21" fmla="*/ 310 h 434"/>
                <a:gd name="T22" fmla="*/ 246 w 257"/>
                <a:gd name="T23" fmla="*/ 299 h 434"/>
                <a:gd name="T24" fmla="*/ 240 w 257"/>
                <a:gd name="T25" fmla="*/ 313 h 434"/>
                <a:gd name="T26" fmla="*/ 150 w 257"/>
                <a:gd name="T27" fmla="*/ 413 h 434"/>
                <a:gd name="T28" fmla="*/ 75 w 257"/>
                <a:gd name="T29" fmla="*/ 348 h 434"/>
                <a:gd name="T30" fmla="*/ 56 w 257"/>
                <a:gd name="T31" fmla="*/ 20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434">
                  <a:moveTo>
                    <a:pt x="56" y="188"/>
                  </a:moveTo>
                  <a:cubicBezTo>
                    <a:pt x="59" y="45"/>
                    <a:pt x="115" y="22"/>
                    <a:pt x="139" y="22"/>
                  </a:cubicBezTo>
                  <a:cubicBezTo>
                    <a:pt x="206" y="22"/>
                    <a:pt x="214" y="147"/>
                    <a:pt x="214" y="188"/>
                  </a:cubicBezTo>
                  <a:lnTo>
                    <a:pt x="56" y="188"/>
                  </a:lnTo>
                  <a:close/>
                  <a:moveTo>
                    <a:pt x="56" y="205"/>
                  </a:moveTo>
                  <a:lnTo>
                    <a:pt x="240" y="205"/>
                  </a:lnTo>
                  <a:cubicBezTo>
                    <a:pt x="254" y="205"/>
                    <a:pt x="256" y="205"/>
                    <a:pt x="256" y="188"/>
                  </a:cubicBezTo>
                  <a:cubicBezTo>
                    <a:pt x="256" y="92"/>
                    <a:pt x="221" y="0"/>
                    <a:pt x="139" y="0"/>
                  </a:cubicBezTo>
                  <a:cubicBezTo>
                    <a:pt x="62" y="0"/>
                    <a:pt x="0" y="96"/>
                    <a:pt x="0" y="217"/>
                  </a:cubicBezTo>
                  <a:cubicBezTo>
                    <a:pt x="0" y="344"/>
                    <a:pt x="69" y="433"/>
                    <a:pt x="147" y="433"/>
                  </a:cubicBezTo>
                  <a:cubicBezTo>
                    <a:pt x="226" y="433"/>
                    <a:pt x="256" y="330"/>
                    <a:pt x="256" y="310"/>
                  </a:cubicBezTo>
                  <a:cubicBezTo>
                    <a:pt x="256" y="304"/>
                    <a:pt x="251" y="299"/>
                    <a:pt x="246" y="299"/>
                  </a:cubicBezTo>
                  <a:cubicBezTo>
                    <a:pt x="242" y="299"/>
                    <a:pt x="240" y="306"/>
                    <a:pt x="240" y="313"/>
                  </a:cubicBezTo>
                  <a:cubicBezTo>
                    <a:pt x="215" y="413"/>
                    <a:pt x="156" y="413"/>
                    <a:pt x="150" y="413"/>
                  </a:cubicBezTo>
                  <a:cubicBezTo>
                    <a:pt x="115" y="413"/>
                    <a:pt x="90" y="380"/>
                    <a:pt x="75" y="348"/>
                  </a:cubicBezTo>
                  <a:cubicBezTo>
                    <a:pt x="56" y="304"/>
                    <a:pt x="56" y="241"/>
                    <a:pt x="56" y="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6D66E4EA-231D-4AE8-B0AE-83B33764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3313"/>
              <a:ext cx="75" cy="91"/>
            </a:xfrm>
            <a:custGeom>
              <a:avLst/>
              <a:gdLst>
                <a:gd name="T0" fmla="*/ 181 w 335"/>
                <a:gd name="T1" fmla="*/ 188 h 407"/>
                <a:gd name="T2" fmla="*/ 243 w 335"/>
                <a:gd name="T3" fmla="*/ 80 h 407"/>
                <a:gd name="T4" fmla="*/ 320 w 335"/>
                <a:gd name="T5" fmla="*/ 29 h 407"/>
                <a:gd name="T6" fmla="*/ 320 w 335"/>
                <a:gd name="T7" fmla="*/ 0 h 407"/>
                <a:gd name="T8" fmla="*/ 265 w 335"/>
                <a:gd name="T9" fmla="*/ 2 h 407"/>
                <a:gd name="T10" fmla="*/ 204 w 335"/>
                <a:gd name="T11" fmla="*/ 0 h 407"/>
                <a:gd name="T12" fmla="*/ 204 w 335"/>
                <a:gd name="T13" fmla="*/ 29 h 407"/>
                <a:gd name="T14" fmla="*/ 223 w 335"/>
                <a:gd name="T15" fmla="*/ 58 h 407"/>
                <a:gd name="T16" fmla="*/ 214 w 335"/>
                <a:gd name="T17" fmla="*/ 92 h 407"/>
                <a:gd name="T18" fmla="*/ 172 w 335"/>
                <a:gd name="T19" fmla="*/ 165 h 407"/>
                <a:gd name="T20" fmla="*/ 120 w 335"/>
                <a:gd name="T21" fmla="*/ 69 h 407"/>
                <a:gd name="T22" fmla="*/ 114 w 335"/>
                <a:gd name="T23" fmla="*/ 54 h 407"/>
                <a:gd name="T24" fmla="*/ 139 w 335"/>
                <a:gd name="T25" fmla="*/ 29 h 407"/>
                <a:gd name="T26" fmla="*/ 139 w 335"/>
                <a:gd name="T27" fmla="*/ 0 h 407"/>
                <a:gd name="T28" fmla="*/ 66 w 335"/>
                <a:gd name="T29" fmla="*/ 2 h 407"/>
                <a:gd name="T30" fmla="*/ 3 w 335"/>
                <a:gd name="T31" fmla="*/ 0 h 407"/>
                <a:gd name="T32" fmla="*/ 3 w 335"/>
                <a:gd name="T33" fmla="*/ 29 h 407"/>
                <a:gd name="T34" fmla="*/ 81 w 335"/>
                <a:gd name="T35" fmla="*/ 89 h 407"/>
                <a:gd name="T36" fmla="*/ 147 w 335"/>
                <a:gd name="T37" fmla="*/ 210 h 407"/>
                <a:gd name="T38" fmla="*/ 84 w 335"/>
                <a:gd name="T39" fmla="*/ 321 h 407"/>
                <a:gd name="T40" fmla="*/ 0 w 335"/>
                <a:gd name="T41" fmla="*/ 380 h 407"/>
                <a:gd name="T42" fmla="*/ 0 w 335"/>
                <a:gd name="T43" fmla="*/ 406 h 407"/>
                <a:gd name="T44" fmla="*/ 56 w 335"/>
                <a:gd name="T45" fmla="*/ 404 h 407"/>
                <a:gd name="T46" fmla="*/ 119 w 335"/>
                <a:gd name="T47" fmla="*/ 406 h 407"/>
                <a:gd name="T48" fmla="*/ 119 w 335"/>
                <a:gd name="T49" fmla="*/ 380 h 407"/>
                <a:gd name="T50" fmla="*/ 100 w 335"/>
                <a:gd name="T51" fmla="*/ 348 h 407"/>
                <a:gd name="T52" fmla="*/ 158 w 335"/>
                <a:gd name="T53" fmla="*/ 230 h 407"/>
                <a:gd name="T54" fmla="*/ 207 w 335"/>
                <a:gd name="T55" fmla="*/ 324 h 407"/>
                <a:gd name="T56" fmla="*/ 221 w 335"/>
                <a:gd name="T57" fmla="*/ 357 h 407"/>
                <a:gd name="T58" fmla="*/ 198 w 335"/>
                <a:gd name="T59" fmla="*/ 380 h 407"/>
                <a:gd name="T60" fmla="*/ 198 w 335"/>
                <a:gd name="T61" fmla="*/ 406 h 407"/>
                <a:gd name="T62" fmla="*/ 270 w 335"/>
                <a:gd name="T63" fmla="*/ 404 h 407"/>
                <a:gd name="T64" fmla="*/ 334 w 335"/>
                <a:gd name="T65" fmla="*/ 406 h 407"/>
                <a:gd name="T66" fmla="*/ 334 w 335"/>
                <a:gd name="T67" fmla="*/ 380 h 407"/>
                <a:gd name="T68" fmla="*/ 270 w 335"/>
                <a:gd name="T69" fmla="*/ 348 h 407"/>
                <a:gd name="T70" fmla="*/ 181 w 335"/>
                <a:gd name="T71" fmla="*/ 18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5" h="407">
                  <a:moveTo>
                    <a:pt x="181" y="188"/>
                  </a:moveTo>
                  <a:cubicBezTo>
                    <a:pt x="203" y="150"/>
                    <a:pt x="226" y="103"/>
                    <a:pt x="243" y="80"/>
                  </a:cubicBezTo>
                  <a:cubicBezTo>
                    <a:pt x="264" y="45"/>
                    <a:pt x="290" y="29"/>
                    <a:pt x="320" y="29"/>
                  </a:cubicBezTo>
                  <a:lnTo>
                    <a:pt x="320" y="0"/>
                  </a:lnTo>
                  <a:cubicBezTo>
                    <a:pt x="303" y="2"/>
                    <a:pt x="284" y="2"/>
                    <a:pt x="265" y="2"/>
                  </a:cubicBezTo>
                  <a:cubicBezTo>
                    <a:pt x="246" y="2"/>
                    <a:pt x="214" y="0"/>
                    <a:pt x="204" y="0"/>
                  </a:cubicBezTo>
                  <a:lnTo>
                    <a:pt x="204" y="29"/>
                  </a:lnTo>
                  <a:cubicBezTo>
                    <a:pt x="217" y="31"/>
                    <a:pt x="223" y="42"/>
                    <a:pt x="223" y="58"/>
                  </a:cubicBezTo>
                  <a:cubicBezTo>
                    <a:pt x="223" y="71"/>
                    <a:pt x="215" y="85"/>
                    <a:pt x="214" y="92"/>
                  </a:cubicBezTo>
                  <a:lnTo>
                    <a:pt x="172" y="165"/>
                  </a:lnTo>
                  <a:lnTo>
                    <a:pt x="120" y="69"/>
                  </a:lnTo>
                  <a:cubicBezTo>
                    <a:pt x="114" y="58"/>
                    <a:pt x="114" y="58"/>
                    <a:pt x="114" y="54"/>
                  </a:cubicBezTo>
                  <a:cubicBezTo>
                    <a:pt x="114" y="38"/>
                    <a:pt x="123" y="29"/>
                    <a:pt x="139" y="29"/>
                  </a:cubicBezTo>
                  <a:lnTo>
                    <a:pt x="139" y="0"/>
                  </a:lnTo>
                  <a:cubicBezTo>
                    <a:pt x="120" y="0"/>
                    <a:pt x="76" y="2"/>
                    <a:pt x="66" y="2"/>
                  </a:cubicBezTo>
                  <a:cubicBezTo>
                    <a:pt x="53" y="2"/>
                    <a:pt x="20" y="2"/>
                    <a:pt x="3" y="0"/>
                  </a:cubicBezTo>
                  <a:lnTo>
                    <a:pt x="3" y="29"/>
                  </a:lnTo>
                  <a:cubicBezTo>
                    <a:pt x="48" y="29"/>
                    <a:pt x="50" y="29"/>
                    <a:pt x="81" y="89"/>
                  </a:cubicBezTo>
                  <a:lnTo>
                    <a:pt x="147" y="210"/>
                  </a:lnTo>
                  <a:lnTo>
                    <a:pt x="84" y="321"/>
                  </a:lnTo>
                  <a:cubicBezTo>
                    <a:pt x="53" y="377"/>
                    <a:pt x="12" y="380"/>
                    <a:pt x="0" y="380"/>
                  </a:cubicBezTo>
                  <a:lnTo>
                    <a:pt x="0" y="406"/>
                  </a:lnTo>
                  <a:cubicBezTo>
                    <a:pt x="17" y="404"/>
                    <a:pt x="37" y="404"/>
                    <a:pt x="56" y="404"/>
                  </a:cubicBezTo>
                  <a:cubicBezTo>
                    <a:pt x="73" y="404"/>
                    <a:pt x="101" y="406"/>
                    <a:pt x="119" y="406"/>
                  </a:cubicBezTo>
                  <a:lnTo>
                    <a:pt x="119" y="380"/>
                  </a:lnTo>
                  <a:cubicBezTo>
                    <a:pt x="103" y="375"/>
                    <a:pt x="100" y="364"/>
                    <a:pt x="100" y="348"/>
                  </a:cubicBezTo>
                  <a:cubicBezTo>
                    <a:pt x="100" y="326"/>
                    <a:pt x="119" y="297"/>
                    <a:pt x="158" y="230"/>
                  </a:cubicBezTo>
                  <a:lnTo>
                    <a:pt x="207" y="324"/>
                  </a:lnTo>
                  <a:cubicBezTo>
                    <a:pt x="214" y="335"/>
                    <a:pt x="221" y="348"/>
                    <a:pt x="221" y="357"/>
                  </a:cubicBezTo>
                  <a:cubicBezTo>
                    <a:pt x="221" y="364"/>
                    <a:pt x="215" y="377"/>
                    <a:pt x="198" y="380"/>
                  </a:cubicBezTo>
                  <a:lnTo>
                    <a:pt x="198" y="406"/>
                  </a:lnTo>
                  <a:cubicBezTo>
                    <a:pt x="218" y="406"/>
                    <a:pt x="254" y="404"/>
                    <a:pt x="270" y="404"/>
                  </a:cubicBezTo>
                  <a:cubicBezTo>
                    <a:pt x="289" y="404"/>
                    <a:pt x="312" y="404"/>
                    <a:pt x="334" y="406"/>
                  </a:cubicBezTo>
                  <a:lnTo>
                    <a:pt x="334" y="380"/>
                  </a:lnTo>
                  <a:cubicBezTo>
                    <a:pt x="298" y="380"/>
                    <a:pt x="287" y="377"/>
                    <a:pt x="270" y="348"/>
                  </a:cubicBezTo>
                  <a:lnTo>
                    <a:pt x="181" y="1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B6E57DF0-CCB4-4644-9DE9-B3B726BAC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" y="3310"/>
              <a:ext cx="73" cy="136"/>
            </a:xfrm>
            <a:custGeom>
              <a:avLst/>
              <a:gdLst>
                <a:gd name="T0" fmla="*/ 95 w 327"/>
                <a:gd name="T1" fmla="*/ 63 h 602"/>
                <a:gd name="T2" fmla="*/ 95 w 327"/>
                <a:gd name="T3" fmla="*/ 0 h 602"/>
                <a:gd name="T4" fmla="*/ 0 w 327"/>
                <a:gd name="T5" fmla="*/ 11 h 602"/>
                <a:gd name="T6" fmla="*/ 0 w 327"/>
                <a:gd name="T7" fmla="*/ 40 h 602"/>
                <a:gd name="T8" fmla="*/ 50 w 327"/>
                <a:gd name="T9" fmla="*/ 89 h 602"/>
                <a:gd name="T10" fmla="*/ 50 w 327"/>
                <a:gd name="T11" fmla="*/ 531 h 602"/>
                <a:gd name="T12" fmla="*/ 0 w 327"/>
                <a:gd name="T13" fmla="*/ 574 h 602"/>
                <a:gd name="T14" fmla="*/ 0 w 327"/>
                <a:gd name="T15" fmla="*/ 601 h 602"/>
                <a:gd name="T16" fmla="*/ 73 w 327"/>
                <a:gd name="T17" fmla="*/ 598 h 602"/>
                <a:gd name="T18" fmla="*/ 148 w 327"/>
                <a:gd name="T19" fmla="*/ 601 h 602"/>
                <a:gd name="T20" fmla="*/ 148 w 327"/>
                <a:gd name="T21" fmla="*/ 574 h 602"/>
                <a:gd name="T22" fmla="*/ 97 w 327"/>
                <a:gd name="T23" fmla="*/ 531 h 602"/>
                <a:gd name="T24" fmla="*/ 97 w 327"/>
                <a:gd name="T25" fmla="*/ 371 h 602"/>
                <a:gd name="T26" fmla="*/ 97 w 327"/>
                <a:gd name="T27" fmla="*/ 362 h 602"/>
                <a:gd name="T28" fmla="*/ 178 w 327"/>
                <a:gd name="T29" fmla="*/ 429 h 602"/>
                <a:gd name="T30" fmla="*/ 326 w 327"/>
                <a:gd name="T31" fmla="*/ 214 h 602"/>
                <a:gd name="T32" fmla="*/ 187 w 327"/>
                <a:gd name="T33" fmla="*/ 0 h 602"/>
                <a:gd name="T34" fmla="*/ 95 w 327"/>
                <a:gd name="T35" fmla="*/ 63 h 602"/>
                <a:gd name="T36" fmla="*/ 97 w 327"/>
                <a:gd name="T37" fmla="*/ 310 h 602"/>
                <a:gd name="T38" fmla="*/ 97 w 327"/>
                <a:gd name="T39" fmla="*/ 98 h 602"/>
                <a:gd name="T40" fmla="*/ 184 w 327"/>
                <a:gd name="T41" fmla="*/ 25 h 602"/>
                <a:gd name="T42" fmla="*/ 271 w 327"/>
                <a:gd name="T43" fmla="*/ 214 h 602"/>
                <a:gd name="T44" fmla="*/ 176 w 327"/>
                <a:gd name="T45" fmla="*/ 406 h 602"/>
                <a:gd name="T46" fmla="*/ 106 w 327"/>
                <a:gd name="T47" fmla="*/ 348 h 602"/>
                <a:gd name="T48" fmla="*/ 97 w 327"/>
                <a:gd name="T49" fmla="*/ 31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7" h="602">
                  <a:moveTo>
                    <a:pt x="95" y="63"/>
                  </a:moveTo>
                  <a:lnTo>
                    <a:pt x="95" y="0"/>
                  </a:lnTo>
                  <a:lnTo>
                    <a:pt x="0" y="11"/>
                  </a:lnTo>
                  <a:lnTo>
                    <a:pt x="0" y="40"/>
                  </a:lnTo>
                  <a:cubicBezTo>
                    <a:pt x="47" y="40"/>
                    <a:pt x="50" y="45"/>
                    <a:pt x="50" y="89"/>
                  </a:cubicBezTo>
                  <a:lnTo>
                    <a:pt x="50" y="531"/>
                  </a:lnTo>
                  <a:cubicBezTo>
                    <a:pt x="50" y="574"/>
                    <a:pt x="45" y="574"/>
                    <a:pt x="0" y="574"/>
                  </a:cubicBezTo>
                  <a:lnTo>
                    <a:pt x="0" y="601"/>
                  </a:lnTo>
                  <a:cubicBezTo>
                    <a:pt x="22" y="601"/>
                    <a:pt x="56" y="598"/>
                    <a:pt x="73" y="598"/>
                  </a:cubicBezTo>
                  <a:cubicBezTo>
                    <a:pt x="92" y="598"/>
                    <a:pt x="125" y="601"/>
                    <a:pt x="148" y="601"/>
                  </a:cubicBezTo>
                  <a:lnTo>
                    <a:pt x="148" y="574"/>
                  </a:lnTo>
                  <a:cubicBezTo>
                    <a:pt x="105" y="574"/>
                    <a:pt x="97" y="574"/>
                    <a:pt x="97" y="531"/>
                  </a:cubicBezTo>
                  <a:lnTo>
                    <a:pt x="97" y="371"/>
                  </a:lnTo>
                  <a:lnTo>
                    <a:pt x="97" y="362"/>
                  </a:lnTo>
                  <a:cubicBezTo>
                    <a:pt x="101" y="377"/>
                    <a:pt x="129" y="429"/>
                    <a:pt x="178" y="429"/>
                  </a:cubicBezTo>
                  <a:cubicBezTo>
                    <a:pt x="259" y="429"/>
                    <a:pt x="326" y="337"/>
                    <a:pt x="326" y="214"/>
                  </a:cubicBezTo>
                  <a:cubicBezTo>
                    <a:pt x="326" y="94"/>
                    <a:pt x="262" y="0"/>
                    <a:pt x="187" y="0"/>
                  </a:cubicBezTo>
                  <a:cubicBezTo>
                    <a:pt x="137" y="0"/>
                    <a:pt x="109" y="40"/>
                    <a:pt x="95" y="63"/>
                  </a:cubicBezTo>
                  <a:close/>
                  <a:moveTo>
                    <a:pt x="97" y="310"/>
                  </a:moveTo>
                  <a:lnTo>
                    <a:pt x="97" y="98"/>
                  </a:lnTo>
                  <a:cubicBezTo>
                    <a:pt x="115" y="51"/>
                    <a:pt x="148" y="25"/>
                    <a:pt x="184" y="25"/>
                  </a:cubicBezTo>
                  <a:cubicBezTo>
                    <a:pt x="231" y="25"/>
                    <a:pt x="271" y="107"/>
                    <a:pt x="271" y="214"/>
                  </a:cubicBezTo>
                  <a:cubicBezTo>
                    <a:pt x="271" y="326"/>
                    <a:pt x="225" y="406"/>
                    <a:pt x="176" y="406"/>
                  </a:cubicBezTo>
                  <a:cubicBezTo>
                    <a:pt x="150" y="406"/>
                    <a:pt x="123" y="388"/>
                    <a:pt x="106" y="348"/>
                  </a:cubicBezTo>
                  <a:cubicBezTo>
                    <a:pt x="97" y="330"/>
                    <a:pt x="97" y="326"/>
                    <a:pt x="97" y="3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0E41AF66-38C9-4AD2-AAF7-B8685816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3245"/>
              <a:ext cx="34" cy="213"/>
            </a:xfrm>
            <a:custGeom>
              <a:avLst/>
              <a:gdLst>
                <a:gd name="T0" fmla="*/ 153 w 154"/>
                <a:gd name="T1" fmla="*/ 935 h 943"/>
                <a:gd name="T2" fmla="*/ 142 w 154"/>
                <a:gd name="T3" fmla="*/ 913 h 943"/>
                <a:gd name="T4" fmla="*/ 39 w 154"/>
                <a:gd name="T5" fmla="*/ 471 h 943"/>
                <a:gd name="T6" fmla="*/ 147 w 154"/>
                <a:gd name="T7" fmla="*/ 27 h 943"/>
                <a:gd name="T8" fmla="*/ 153 w 154"/>
                <a:gd name="T9" fmla="*/ 9 h 943"/>
                <a:gd name="T10" fmla="*/ 147 w 154"/>
                <a:gd name="T11" fmla="*/ 0 h 943"/>
                <a:gd name="T12" fmla="*/ 41 w 154"/>
                <a:gd name="T13" fmla="*/ 185 h 943"/>
                <a:gd name="T14" fmla="*/ 0 w 154"/>
                <a:gd name="T15" fmla="*/ 471 h 943"/>
                <a:gd name="T16" fmla="*/ 44 w 154"/>
                <a:gd name="T17" fmla="*/ 768 h 943"/>
                <a:gd name="T18" fmla="*/ 147 w 154"/>
                <a:gd name="T19" fmla="*/ 942 h 943"/>
                <a:gd name="T20" fmla="*/ 153 w 154"/>
                <a:gd name="T21" fmla="*/ 935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935"/>
                  </a:moveTo>
                  <a:cubicBezTo>
                    <a:pt x="153" y="933"/>
                    <a:pt x="153" y="929"/>
                    <a:pt x="142" y="913"/>
                  </a:cubicBezTo>
                  <a:cubicBezTo>
                    <a:pt x="59" y="795"/>
                    <a:pt x="39" y="618"/>
                    <a:pt x="39" y="471"/>
                  </a:cubicBezTo>
                  <a:cubicBezTo>
                    <a:pt x="39" y="308"/>
                    <a:pt x="64" y="145"/>
                    <a:pt x="147" y="27"/>
                  </a:cubicBezTo>
                  <a:cubicBezTo>
                    <a:pt x="153" y="16"/>
                    <a:pt x="153" y="13"/>
                    <a:pt x="153" y="9"/>
                  </a:cubicBezTo>
                  <a:cubicBezTo>
                    <a:pt x="153" y="2"/>
                    <a:pt x="151" y="0"/>
                    <a:pt x="147" y="0"/>
                  </a:cubicBezTo>
                  <a:cubicBezTo>
                    <a:pt x="140" y="0"/>
                    <a:pt x="81" y="65"/>
                    <a:pt x="41" y="185"/>
                  </a:cubicBezTo>
                  <a:cubicBezTo>
                    <a:pt x="8" y="286"/>
                    <a:pt x="0" y="391"/>
                    <a:pt x="0" y="471"/>
                  </a:cubicBezTo>
                  <a:cubicBezTo>
                    <a:pt x="0" y="547"/>
                    <a:pt x="8" y="661"/>
                    <a:pt x="44" y="768"/>
                  </a:cubicBezTo>
                  <a:cubicBezTo>
                    <a:pt x="84" y="884"/>
                    <a:pt x="140" y="942"/>
                    <a:pt x="147" y="942"/>
                  </a:cubicBezTo>
                  <a:cubicBezTo>
                    <a:pt x="151" y="942"/>
                    <a:pt x="153" y="940"/>
                    <a:pt x="153" y="9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7FEF1715-0D9A-4822-9625-4C28F8C39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3347"/>
              <a:ext cx="90" cy="8"/>
            </a:xfrm>
            <a:custGeom>
              <a:avLst/>
              <a:gdLst>
                <a:gd name="T0" fmla="*/ 381 w 403"/>
                <a:gd name="T1" fmla="*/ 40 h 41"/>
                <a:gd name="T2" fmla="*/ 402 w 403"/>
                <a:gd name="T3" fmla="*/ 18 h 41"/>
                <a:gd name="T4" fmla="*/ 381 w 403"/>
                <a:gd name="T5" fmla="*/ 0 h 41"/>
                <a:gd name="T6" fmla="*/ 22 w 403"/>
                <a:gd name="T7" fmla="*/ 0 h 41"/>
                <a:gd name="T8" fmla="*/ 0 w 403"/>
                <a:gd name="T9" fmla="*/ 18 h 41"/>
                <a:gd name="T10" fmla="*/ 22 w 403"/>
                <a:gd name="T11" fmla="*/ 40 h 41"/>
                <a:gd name="T12" fmla="*/ 381 w 403"/>
                <a:gd name="T13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41">
                  <a:moveTo>
                    <a:pt x="381" y="40"/>
                  </a:moveTo>
                  <a:cubicBezTo>
                    <a:pt x="392" y="40"/>
                    <a:pt x="402" y="40"/>
                    <a:pt x="402" y="18"/>
                  </a:cubicBezTo>
                  <a:cubicBezTo>
                    <a:pt x="402" y="0"/>
                    <a:pt x="392" y="0"/>
                    <a:pt x="381" y="0"/>
                  </a:cubicBezTo>
                  <a:lnTo>
                    <a:pt x="22" y="0"/>
                  </a:lnTo>
                  <a:cubicBezTo>
                    <a:pt x="11" y="0"/>
                    <a:pt x="0" y="0"/>
                    <a:pt x="0" y="18"/>
                  </a:cubicBezTo>
                  <a:cubicBezTo>
                    <a:pt x="0" y="40"/>
                    <a:pt x="11" y="40"/>
                    <a:pt x="22" y="40"/>
                  </a:cubicBezTo>
                  <a:lnTo>
                    <a:pt x="381" y="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5F29D5CB-30E3-4E90-8D3A-91F1CF3D2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310"/>
              <a:ext cx="69" cy="138"/>
            </a:xfrm>
            <a:custGeom>
              <a:avLst/>
              <a:gdLst>
                <a:gd name="T0" fmla="*/ 303 w 307"/>
                <a:gd name="T1" fmla="*/ 58 h 613"/>
                <a:gd name="T2" fmla="*/ 306 w 307"/>
                <a:gd name="T3" fmla="*/ 38 h 613"/>
                <a:gd name="T4" fmla="*/ 287 w 307"/>
                <a:gd name="T5" fmla="*/ 11 h 613"/>
                <a:gd name="T6" fmla="*/ 262 w 307"/>
                <a:gd name="T7" fmla="*/ 29 h 613"/>
                <a:gd name="T8" fmla="*/ 253 w 307"/>
                <a:gd name="T9" fmla="*/ 80 h 613"/>
                <a:gd name="T10" fmla="*/ 240 w 307"/>
                <a:gd name="T11" fmla="*/ 156 h 613"/>
                <a:gd name="T12" fmla="*/ 209 w 307"/>
                <a:gd name="T13" fmla="*/ 326 h 613"/>
                <a:gd name="T14" fmla="*/ 137 w 307"/>
                <a:gd name="T15" fmla="*/ 406 h 613"/>
                <a:gd name="T16" fmla="*/ 94 w 307"/>
                <a:gd name="T17" fmla="*/ 330 h 613"/>
                <a:gd name="T18" fmla="*/ 129 w 307"/>
                <a:gd name="T19" fmla="*/ 145 h 613"/>
                <a:gd name="T20" fmla="*/ 140 w 307"/>
                <a:gd name="T21" fmla="*/ 78 h 613"/>
                <a:gd name="T22" fmla="*/ 86 w 307"/>
                <a:gd name="T23" fmla="*/ 0 h 613"/>
                <a:gd name="T24" fmla="*/ 0 w 307"/>
                <a:gd name="T25" fmla="*/ 145 h 613"/>
                <a:gd name="T26" fmla="*/ 8 w 307"/>
                <a:gd name="T27" fmla="*/ 156 h 613"/>
                <a:gd name="T28" fmla="*/ 19 w 307"/>
                <a:gd name="T29" fmla="*/ 136 h 613"/>
                <a:gd name="T30" fmla="*/ 86 w 307"/>
                <a:gd name="T31" fmla="*/ 22 h 613"/>
                <a:gd name="T32" fmla="*/ 101 w 307"/>
                <a:gd name="T33" fmla="*/ 51 h 613"/>
                <a:gd name="T34" fmla="*/ 90 w 307"/>
                <a:gd name="T35" fmla="*/ 118 h 613"/>
                <a:gd name="T36" fmla="*/ 53 w 307"/>
                <a:gd name="T37" fmla="*/ 317 h 613"/>
                <a:gd name="T38" fmla="*/ 133 w 307"/>
                <a:gd name="T39" fmla="*/ 429 h 613"/>
                <a:gd name="T40" fmla="*/ 198 w 307"/>
                <a:gd name="T41" fmla="*/ 386 h 613"/>
                <a:gd name="T42" fmla="*/ 158 w 307"/>
                <a:gd name="T43" fmla="*/ 531 h 613"/>
                <a:gd name="T44" fmla="*/ 84 w 307"/>
                <a:gd name="T45" fmla="*/ 592 h 613"/>
                <a:gd name="T46" fmla="*/ 34 w 307"/>
                <a:gd name="T47" fmla="*/ 551 h 613"/>
                <a:gd name="T48" fmla="*/ 64 w 307"/>
                <a:gd name="T49" fmla="*/ 540 h 613"/>
                <a:gd name="T50" fmla="*/ 75 w 307"/>
                <a:gd name="T51" fmla="*/ 500 h 613"/>
                <a:gd name="T52" fmla="*/ 50 w 307"/>
                <a:gd name="T53" fmla="*/ 467 h 613"/>
                <a:gd name="T54" fmla="*/ 12 w 307"/>
                <a:gd name="T55" fmla="*/ 531 h 613"/>
                <a:gd name="T56" fmla="*/ 84 w 307"/>
                <a:gd name="T57" fmla="*/ 612 h 613"/>
                <a:gd name="T58" fmla="*/ 237 w 307"/>
                <a:gd name="T59" fmla="*/ 417 h 613"/>
                <a:gd name="T60" fmla="*/ 303 w 307"/>
                <a:gd name="T61" fmla="*/ 5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7" h="613">
                  <a:moveTo>
                    <a:pt x="303" y="58"/>
                  </a:moveTo>
                  <a:cubicBezTo>
                    <a:pt x="306" y="45"/>
                    <a:pt x="306" y="42"/>
                    <a:pt x="306" y="38"/>
                  </a:cubicBezTo>
                  <a:cubicBezTo>
                    <a:pt x="306" y="18"/>
                    <a:pt x="296" y="11"/>
                    <a:pt x="287" y="11"/>
                  </a:cubicBezTo>
                  <a:cubicBezTo>
                    <a:pt x="279" y="11"/>
                    <a:pt x="268" y="16"/>
                    <a:pt x="262" y="29"/>
                  </a:cubicBezTo>
                  <a:cubicBezTo>
                    <a:pt x="260" y="36"/>
                    <a:pt x="256" y="65"/>
                    <a:pt x="253" y="80"/>
                  </a:cubicBezTo>
                  <a:cubicBezTo>
                    <a:pt x="250" y="105"/>
                    <a:pt x="243" y="132"/>
                    <a:pt x="240" y="156"/>
                  </a:cubicBezTo>
                  <a:lnTo>
                    <a:pt x="209" y="326"/>
                  </a:lnTo>
                  <a:cubicBezTo>
                    <a:pt x="207" y="339"/>
                    <a:pt x="179" y="406"/>
                    <a:pt x="137" y="406"/>
                  </a:cubicBezTo>
                  <a:cubicBezTo>
                    <a:pt x="101" y="406"/>
                    <a:pt x="94" y="366"/>
                    <a:pt x="94" y="330"/>
                  </a:cubicBezTo>
                  <a:cubicBezTo>
                    <a:pt x="94" y="286"/>
                    <a:pt x="106" y="230"/>
                    <a:pt x="129" y="145"/>
                  </a:cubicBezTo>
                  <a:cubicBezTo>
                    <a:pt x="139" y="107"/>
                    <a:pt x="140" y="96"/>
                    <a:pt x="140" y="78"/>
                  </a:cubicBezTo>
                  <a:cubicBezTo>
                    <a:pt x="140" y="36"/>
                    <a:pt x="120" y="0"/>
                    <a:pt x="86" y="0"/>
                  </a:cubicBezTo>
                  <a:cubicBezTo>
                    <a:pt x="25" y="0"/>
                    <a:pt x="0" y="136"/>
                    <a:pt x="0" y="145"/>
                  </a:cubicBezTo>
                  <a:cubicBezTo>
                    <a:pt x="0" y="156"/>
                    <a:pt x="6" y="156"/>
                    <a:pt x="8" y="156"/>
                  </a:cubicBezTo>
                  <a:cubicBezTo>
                    <a:pt x="16" y="156"/>
                    <a:pt x="16" y="152"/>
                    <a:pt x="19" y="136"/>
                  </a:cubicBezTo>
                  <a:cubicBezTo>
                    <a:pt x="36" y="49"/>
                    <a:pt x="64" y="22"/>
                    <a:pt x="86" y="22"/>
                  </a:cubicBezTo>
                  <a:cubicBezTo>
                    <a:pt x="90" y="22"/>
                    <a:pt x="101" y="22"/>
                    <a:pt x="101" y="51"/>
                  </a:cubicBezTo>
                  <a:cubicBezTo>
                    <a:pt x="101" y="76"/>
                    <a:pt x="95" y="98"/>
                    <a:pt x="90" y="118"/>
                  </a:cubicBezTo>
                  <a:cubicBezTo>
                    <a:pt x="64" y="217"/>
                    <a:pt x="53" y="272"/>
                    <a:pt x="53" y="317"/>
                  </a:cubicBezTo>
                  <a:cubicBezTo>
                    <a:pt x="53" y="400"/>
                    <a:pt x="94" y="429"/>
                    <a:pt x="133" y="429"/>
                  </a:cubicBezTo>
                  <a:cubicBezTo>
                    <a:pt x="159" y="429"/>
                    <a:pt x="181" y="413"/>
                    <a:pt x="198" y="386"/>
                  </a:cubicBezTo>
                  <a:cubicBezTo>
                    <a:pt x="190" y="433"/>
                    <a:pt x="184" y="480"/>
                    <a:pt x="158" y="531"/>
                  </a:cubicBezTo>
                  <a:cubicBezTo>
                    <a:pt x="139" y="565"/>
                    <a:pt x="114" y="592"/>
                    <a:pt x="84" y="592"/>
                  </a:cubicBezTo>
                  <a:cubicBezTo>
                    <a:pt x="75" y="592"/>
                    <a:pt x="45" y="587"/>
                    <a:pt x="34" y="551"/>
                  </a:cubicBezTo>
                  <a:cubicBezTo>
                    <a:pt x="45" y="551"/>
                    <a:pt x="53" y="551"/>
                    <a:pt x="64" y="540"/>
                  </a:cubicBezTo>
                  <a:cubicBezTo>
                    <a:pt x="69" y="531"/>
                    <a:pt x="75" y="520"/>
                    <a:pt x="75" y="500"/>
                  </a:cubicBezTo>
                  <a:cubicBezTo>
                    <a:pt x="75" y="471"/>
                    <a:pt x="56" y="467"/>
                    <a:pt x="50" y="467"/>
                  </a:cubicBezTo>
                  <a:cubicBezTo>
                    <a:pt x="36" y="467"/>
                    <a:pt x="12" y="482"/>
                    <a:pt x="12" y="531"/>
                  </a:cubicBezTo>
                  <a:cubicBezTo>
                    <a:pt x="12" y="576"/>
                    <a:pt x="44" y="612"/>
                    <a:pt x="84" y="612"/>
                  </a:cubicBezTo>
                  <a:cubicBezTo>
                    <a:pt x="153" y="612"/>
                    <a:pt x="221" y="525"/>
                    <a:pt x="237" y="417"/>
                  </a:cubicBezTo>
                  <a:lnTo>
                    <a:pt x="303" y="5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34B4A2B-DD8D-4D2E-B684-FB12FF35B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3308"/>
              <a:ext cx="114" cy="99"/>
            </a:xfrm>
            <a:custGeom>
              <a:avLst/>
              <a:gdLst>
                <a:gd name="T0" fmla="*/ 346 w 506"/>
                <a:gd name="T1" fmla="*/ 92 h 439"/>
                <a:gd name="T2" fmla="*/ 353 w 506"/>
                <a:gd name="T3" fmla="*/ 49 h 439"/>
                <a:gd name="T4" fmla="*/ 321 w 506"/>
                <a:gd name="T5" fmla="*/ 9 h 439"/>
                <a:gd name="T6" fmla="*/ 278 w 506"/>
                <a:gd name="T7" fmla="*/ 58 h 439"/>
                <a:gd name="T8" fmla="*/ 243 w 506"/>
                <a:gd name="T9" fmla="*/ 252 h 439"/>
                <a:gd name="T10" fmla="*/ 237 w 506"/>
                <a:gd name="T11" fmla="*/ 308 h 439"/>
                <a:gd name="T12" fmla="*/ 242 w 506"/>
                <a:gd name="T13" fmla="*/ 337 h 439"/>
                <a:gd name="T14" fmla="*/ 184 w 506"/>
                <a:gd name="T15" fmla="*/ 402 h 439"/>
                <a:gd name="T16" fmla="*/ 131 w 506"/>
                <a:gd name="T17" fmla="*/ 324 h 439"/>
                <a:gd name="T18" fmla="*/ 167 w 506"/>
                <a:gd name="T19" fmla="*/ 145 h 439"/>
                <a:gd name="T20" fmla="*/ 178 w 506"/>
                <a:gd name="T21" fmla="*/ 85 h 439"/>
                <a:gd name="T22" fmla="*/ 103 w 506"/>
                <a:gd name="T23" fmla="*/ 0 h 439"/>
                <a:gd name="T24" fmla="*/ 0 w 506"/>
                <a:gd name="T25" fmla="*/ 147 h 439"/>
                <a:gd name="T26" fmla="*/ 17 w 506"/>
                <a:gd name="T27" fmla="*/ 161 h 439"/>
                <a:gd name="T28" fmla="*/ 31 w 506"/>
                <a:gd name="T29" fmla="*/ 150 h 439"/>
                <a:gd name="T30" fmla="*/ 100 w 506"/>
                <a:gd name="T31" fmla="*/ 36 h 439"/>
                <a:gd name="T32" fmla="*/ 111 w 506"/>
                <a:gd name="T33" fmla="*/ 56 h 439"/>
                <a:gd name="T34" fmla="*/ 95 w 506"/>
                <a:gd name="T35" fmla="*/ 129 h 439"/>
                <a:gd name="T36" fmla="*/ 59 w 506"/>
                <a:gd name="T37" fmla="*/ 306 h 439"/>
                <a:gd name="T38" fmla="*/ 179 w 506"/>
                <a:gd name="T39" fmla="*/ 438 h 439"/>
                <a:gd name="T40" fmla="*/ 254 w 506"/>
                <a:gd name="T41" fmla="*/ 384 h 439"/>
                <a:gd name="T42" fmla="*/ 354 w 506"/>
                <a:gd name="T43" fmla="*/ 438 h 439"/>
                <a:gd name="T44" fmla="*/ 459 w 506"/>
                <a:gd name="T45" fmla="*/ 326 h 439"/>
                <a:gd name="T46" fmla="*/ 505 w 506"/>
                <a:gd name="T47" fmla="*/ 85 h 439"/>
                <a:gd name="T48" fmla="*/ 460 w 506"/>
                <a:gd name="T49" fmla="*/ 0 h 439"/>
                <a:gd name="T50" fmla="*/ 410 w 506"/>
                <a:gd name="T51" fmla="*/ 71 h 439"/>
                <a:gd name="T52" fmla="*/ 431 w 506"/>
                <a:gd name="T53" fmla="*/ 112 h 439"/>
                <a:gd name="T54" fmla="*/ 462 w 506"/>
                <a:gd name="T55" fmla="*/ 174 h 439"/>
                <a:gd name="T56" fmla="*/ 424 w 506"/>
                <a:gd name="T57" fmla="*/ 330 h 439"/>
                <a:gd name="T58" fmla="*/ 357 w 506"/>
                <a:gd name="T59" fmla="*/ 402 h 439"/>
                <a:gd name="T60" fmla="*/ 310 w 506"/>
                <a:gd name="T61" fmla="*/ 326 h 439"/>
                <a:gd name="T62" fmla="*/ 320 w 506"/>
                <a:gd name="T63" fmla="*/ 241 h 439"/>
                <a:gd name="T64" fmla="*/ 337 w 506"/>
                <a:gd name="T65" fmla="*/ 145 h 439"/>
                <a:gd name="T66" fmla="*/ 346 w 506"/>
                <a:gd name="T67" fmla="*/ 9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6" h="439">
                  <a:moveTo>
                    <a:pt x="346" y="92"/>
                  </a:moveTo>
                  <a:cubicBezTo>
                    <a:pt x="348" y="80"/>
                    <a:pt x="353" y="56"/>
                    <a:pt x="353" y="49"/>
                  </a:cubicBezTo>
                  <a:cubicBezTo>
                    <a:pt x="353" y="29"/>
                    <a:pt x="340" y="9"/>
                    <a:pt x="321" y="9"/>
                  </a:cubicBezTo>
                  <a:cubicBezTo>
                    <a:pt x="310" y="9"/>
                    <a:pt x="287" y="16"/>
                    <a:pt x="278" y="58"/>
                  </a:cubicBezTo>
                  <a:cubicBezTo>
                    <a:pt x="265" y="118"/>
                    <a:pt x="254" y="188"/>
                    <a:pt x="243" y="252"/>
                  </a:cubicBezTo>
                  <a:cubicBezTo>
                    <a:pt x="237" y="284"/>
                    <a:pt x="237" y="297"/>
                    <a:pt x="237" y="308"/>
                  </a:cubicBezTo>
                  <a:cubicBezTo>
                    <a:pt x="237" y="335"/>
                    <a:pt x="242" y="335"/>
                    <a:pt x="242" y="337"/>
                  </a:cubicBezTo>
                  <a:cubicBezTo>
                    <a:pt x="242" y="346"/>
                    <a:pt x="223" y="402"/>
                    <a:pt x="184" y="402"/>
                  </a:cubicBezTo>
                  <a:cubicBezTo>
                    <a:pt x="131" y="402"/>
                    <a:pt x="131" y="346"/>
                    <a:pt x="131" y="324"/>
                  </a:cubicBezTo>
                  <a:cubicBezTo>
                    <a:pt x="131" y="284"/>
                    <a:pt x="139" y="241"/>
                    <a:pt x="167" y="145"/>
                  </a:cubicBezTo>
                  <a:cubicBezTo>
                    <a:pt x="170" y="123"/>
                    <a:pt x="178" y="103"/>
                    <a:pt x="178" y="85"/>
                  </a:cubicBezTo>
                  <a:cubicBezTo>
                    <a:pt x="178" y="31"/>
                    <a:pt x="139" y="0"/>
                    <a:pt x="103" y="0"/>
                  </a:cubicBezTo>
                  <a:cubicBezTo>
                    <a:pt x="34" y="0"/>
                    <a:pt x="0" y="129"/>
                    <a:pt x="0" y="147"/>
                  </a:cubicBezTo>
                  <a:cubicBezTo>
                    <a:pt x="0" y="161"/>
                    <a:pt x="11" y="161"/>
                    <a:pt x="17" y="161"/>
                  </a:cubicBezTo>
                  <a:cubicBezTo>
                    <a:pt x="25" y="161"/>
                    <a:pt x="28" y="161"/>
                    <a:pt x="31" y="150"/>
                  </a:cubicBezTo>
                  <a:cubicBezTo>
                    <a:pt x="53" y="45"/>
                    <a:pt x="87" y="36"/>
                    <a:pt x="100" y="36"/>
                  </a:cubicBezTo>
                  <a:cubicBezTo>
                    <a:pt x="103" y="36"/>
                    <a:pt x="111" y="36"/>
                    <a:pt x="111" y="56"/>
                  </a:cubicBezTo>
                  <a:cubicBezTo>
                    <a:pt x="111" y="78"/>
                    <a:pt x="103" y="103"/>
                    <a:pt x="95" y="129"/>
                  </a:cubicBezTo>
                  <a:cubicBezTo>
                    <a:pt x="72" y="219"/>
                    <a:pt x="59" y="268"/>
                    <a:pt x="59" y="306"/>
                  </a:cubicBezTo>
                  <a:cubicBezTo>
                    <a:pt x="59" y="413"/>
                    <a:pt x="123" y="438"/>
                    <a:pt x="179" y="438"/>
                  </a:cubicBezTo>
                  <a:cubicBezTo>
                    <a:pt x="193" y="438"/>
                    <a:pt x="223" y="438"/>
                    <a:pt x="254" y="384"/>
                  </a:cubicBezTo>
                  <a:cubicBezTo>
                    <a:pt x="273" y="415"/>
                    <a:pt x="301" y="438"/>
                    <a:pt x="354" y="438"/>
                  </a:cubicBezTo>
                  <a:cubicBezTo>
                    <a:pt x="393" y="438"/>
                    <a:pt x="429" y="411"/>
                    <a:pt x="459" y="326"/>
                  </a:cubicBezTo>
                  <a:cubicBezTo>
                    <a:pt x="482" y="255"/>
                    <a:pt x="505" y="134"/>
                    <a:pt x="505" y="85"/>
                  </a:cubicBezTo>
                  <a:cubicBezTo>
                    <a:pt x="505" y="0"/>
                    <a:pt x="460" y="0"/>
                    <a:pt x="460" y="0"/>
                  </a:cubicBezTo>
                  <a:cubicBezTo>
                    <a:pt x="434" y="0"/>
                    <a:pt x="410" y="38"/>
                    <a:pt x="410" y="71"/>
                  </a:cubicBezTo>
                  <a:cubicBezTo>
                    <a:pt x="410" y="98"/>
                    <a:pt x="423" y="109"/>
                    <a:pt x="431" y="112"/>
                  </a:cubicBezTo>
                  <a:cubicBezTo>
                    <a:pt x="454" y="136"/>
                    <a:pt x="462" y="156"/>
                    <a:pt x="462" y="174"/>
                  </a:cubicBezTo>
                  <a:cubicBezTo>
                    <a:pt x="462" y="188"/>
                    <a:pt x="446" y="279"/>
                    <a:pt x="424" y="330"/>
                  </a:cubicBezTo>
                  <a:cubicBezTo>
                    <a:pt x="409" y="377"/>
                    <a:pt x="385" y="402"/>
                    <a:pt x="357" y="402"/>
                  </a:cubicBezTo>
                  <a:cubicBezTo>
                    <a:pt x="310" y="402"/>
                    <a:pt x="310" y="348"/>
                    <a:pt x="310" y="326"/>
                  </a:cubicBezTo>
                  <a:cubicBezTo>
                    <a:pt x="310" y="304"/>
                    <a:pt x="310" y="290"/>
                    <a:pt x="320" y="241"/>
                  </a:cubicBezTo>
                  <a:cubicBezTo>
                    <a:pt x="326" y="214"/>
                    <a:pt x="334" y="165"/>
                    <a:pt x="337" y="145"/>
                  </a:cubicBezTo>
                  <a:lnTo>
                    <a:pt x="346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E588CD8-A3CC-4104-8D78-0C2227AEC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212"/>
              <a:ext cx="76" cy="103"/>
            </a:xfrm>
            <a:custGeom>
              <a:avLst/>
              <a:gdLst>
                <a:gd name="T0" fmla="*/ 184 w 341"/>
                <a:gd name="T1" fmla="*/ 31 h 459"/>
                <a:gd name="T2" fmla="*/ 324 w 341"/>
                <a:gd name="T3" fmla="*/ 31 h 459"/>
                <a:gd name="T4" fmla="*/ 340 w 341"/>
                <a:gd name="T5" fmla="*/ 16 h 459"/>
                <a:gd name="T6" fmla="*/ 324 w 341"/>
                <a:gd name="T7" fmla="*/ 0 h 459"/>
                <a:gd name="T8" fmla="*/ 19 w 341"/>
                <a:gd name="T9" fmla="*/ 0 h 459"/>
                <a:gd name="T10" fmla="*/ 0 w 341"/>
                <a:gd name="T11" fmla="*/ 16 h 459"/>
                <a:gd name="T12" fmla="*/ 19 w 341"/>
                <a:gd name="T13" fmla="*/ 31 h 459"/>
                <a:gd name="T14" fmla="*/ 161 w 341"/>
                <a:gd name="T15" fmla="*/ 31 h 459"/>
                <a:gd name="T16" fmla="*/ 161 w 341"/>
                <a:gd name="T17" fmla="*/ 433 h 459"/>
                <a:gd name="T18" fmla="*/ 170 w 341"/>
                <a:gd name="T19" fmla="*/ 458 h 459"/>
                <a:gd name="T20" fmla="*/ 184 w 341"/>
                <a:gd name="T21" fmla="*/ 433 h 459"/>
                <a:gd name="T22" fmla="*/ 184 w 341"/>
                <a:gd name="T23" fmla="*/ 31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1" h="459">
                  <a:moveTo>
                    <a:pt x="184" y="31"/>
                  </a:moveTo>
                  <a:lnTo>
                    <a:pt x="324" y="31"/>
                  </a:lnTo>
                  <a:cubicBezTo>
                    <a:pt x="331" y="31"/>
                    <a:pt x="340" y="31"/>
                    <a:pt x="340" y="16"/>
                  </a:cubicBezTo>
                  <a:cubicBezTo>
                    <a:pt x="340" y="0"/>
                    <a:pt x="331" y="0"/>
                    <a:pt x="324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6"/>
                  </a:cubicBezTo>
                  <a:cubicBezTo>
                    <a:pt x="0" y="31"/>
                    <a:pt x="11" y="31"/>
                    <a:pt x="19" y="31"/>
                  </a:cubicBezTo>
                  <a:lnTo>
                    <a:pt x="161" y="31"/>
                  </a:lnTo>
                  <a:lnTo>
                    <a:pt x="161" y="433"/>
                  </a:lnTo>
                  <a:cubicBezTo>
                    <a:pt x="161" y="444"/>
                    <a:pt x="161" y="458"/>
                    <a:pt x="170" y="458"/>
                  </a:cubicBezTo>
                  <a:cubicBezTo>
                    <a:pt x="184" y="458"/>
                    <a:pt x="184" y="444"/>
                    <a:pt x="184" y="433"/>
                  </a:cubicBezTo>
                  <a:lnTo>
                    <a:pt x="184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73707F6C-F507-46E9-B3EA-6E3B84913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309"/>
              <a:ext cx="84" cy="97"/>
            </a:xfrm>
            <a:custGeom>
              <a:avLst/>
              <a:gdLst>
                <a:gd name="T0" fmla="*/ 329 w 375"/>
                <a:gd name="T1" fmla="*/ 49 h 434"/>
                <a:gd name="T2" fmla="*/ 293 w 375"/>
                <a:gd name="T3" fmla="*/ 112 h 434"/>
                <a:gd name="T4" fmla="*/ 326 w 375"/>
                <a:gd name="T5" fmla="*/ 156 h 434"/>
                <a:gd name="T6" fmla="*/ 374 w 375"/>
                <a:gd name="T7" fmla="*/ 83 h 434"/>
                <a:gd name="T8" fmla="*/ 298 w 375"/>
                <a:gd name="T9" fmla="*/ 0 h 434"/>
                <a:gd name="T10" fmla="*/ 228 w 375"/>
                <a:gd name="T11" fmla="*/ 58 h 434"/>
                <a:gd name="T12" fmla="*/ 137 w 375"/>
                <a:gd name="T13" fmla="*/ 0 h 434"/>
                <a:gd name="T14" fmla="*/ 9 w 375"/>
                <a:gd name="T15" fmla="*/ 147 h 434"/>
                <a:gd name="T16" fmla="*/ 25 w 375"/>
                <a:gd name="T17" fmla="*/ 161 h 434"/>
                <a:gd name="T18" fmla="*/ 39 w 375"/>
                <a:gd name="T19" fmla="*/ 147 h 434"/>
                <a:gd name="T20" fmla="*/ 133 w 375"/>
                <a:gd name="T21" fmla="*/ 36 h 434"/>
                <a:gd name="T22" fmla="*/ 170 w 375"/>
                <a:gd name="T23" fmla="*/ 80 h 434"/>
                <a:gd name="T24" fmla="*/ 156 w 375"/>
                <a:gd name="T25" fmla="*/ 188 h 434"/>
                <a:gd name="T26" fmla="*/ 133 w 375"/>
                <a:gd name="T27" fmla="*/ 317 h 434"/>
                <a:gd name="T28" fmla="*/ 76 w 375"/>
                <a:gd name="T29" fmla="*/ 402 h 434"/>
                <a:gd name="T30" fmla="*/ 45 w 375"/>
                <a:gd name="T31" fmla="*/ 388 h 434"/>
                <a:gd name="T32" fmla="*/ 81 w 375"/>
                <a:gd name="T33" fmla="*/ 321 h 434"/>
                <a:gd name="T34" fmla="*/ 48 w 375"/>
                <a:gd name="T35" fmla="*/ 279 h 434"/>
                <a:gd name="T36" fmla="*/ 0 w 375"/>
                <a:gd name="T37" fmla="*/ 351 h 434"/>
                <a:gd name="T38" fmla="*/ 75 w 375"/>
                <a:gd name="T39" fmla="*/ 433 h 434"/>
                <a:gd name="T40" fmla="*/ 147 w 375"/>
                <a:gd name="T41" fmla="*/ 377 h 434"/>
                <a:gd name="T42" fmla="*/ 236 w 375"/>
                <a:gd name="T43" fmla="*/ 433 h 434"/>
                <a:gd name="T44" fmla="*/ 365 w 375"/>
                <a:gd name="T45" fmla="*/ 286 h 434"/>
                <a:gd name="T46" fmla="*/ 348 w 375"/>
                <a:gd name="T47" fmla="*/ 272 h 434"/>
                <a:gd name="T48" fmla="*/ 334 w 375"/>
                <a:gd name="T49" fmla="*/ 286 h 434"/>
                <a:gd name="T50" fmla="*/ 242 w 375"/>
                <a:gd name="T51" fmla="*/ 402 h 434"/>
                <a:gd name="T52" fmla="*/ 204 w 375"/>
                <a:gd name="T53" fmla="*/ 353 h 434"/>
                <a:gd name="T54" fmla="*/ 218 w 375"/>
                <a:gd name="T55" fmla="*/ 250 h 434"/>
                <a:gd name="T56" fmla="*/ 242 w 375"/>
                <a:gd name="T57" fmla="*/ 121 h 434"/>
                <a:gd name="T58" fmla="*/ 296 w 375"/>
                <a:gd name="T59" fmla="*/ 36 h 434"/>
                <a:gd name="T60" fmla="*/ 329 w 375"/>
                <a:gd name="T61" fmla="*/ 4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5" h="434">
                  <a:moveTo>
                    <a:pt x="329" y="49"/>
                  </a:moveTo>
                  <a:cubicBezTo>
                    <a:pt x="306" y="58"/>
                    <a:pt x="293" y="92"/>
                    <a:pt x="293" y="112"/>
                  </a:cubicBezTo>
                  <a:cubicBezTo>
                    <a:pt x="293" y="134"/>
                    <a:pt x="303" y="156"/>
                    <a:pt x="326" y="156"/>
                  </a:cubicBezTo>
                  <a:cubicBezTo>
                    <a:pt x="348" y="156"/>
                    <a:pt x="374" y="129"/>
                    <a:pt x="374" y="83"/>
                  </a:cubicBezTo>
                  <a:cubicBezTo>
                    <a:pt x="374" y="31"/>
                    <a:pt x="338" y="0"/>
                    <a:pt x="298" y="0"/>
                  </a:cubicBezTo>
                  <a:cubicBezTo>
                    <a:pt x="260" y="0"/>
                    <a:pt x="236" y="40"/>
                    <a:pt x="228" y="58"/>
                  </a:cubicBezTo>
                  <a:cubicBezTo>
                    <a:pt x="212" y="16"/>
                    <a:pt x="175" y="0"/>
                    <a:pt x="137" y="0"/>
                  </a:cubicBezTo>
                  <a:cubicBezTo>
                    <a:pt x="55" y="0"/>
                    <a:pt x="9" y="116"/>
                    <a:pt x="9" y="147"/>
                  </a:cubicBezTo>
                  <a:cubicBezTo>
                    <a:pt x="9" y="161"/>
                    <a:pt x="19" y="161"/>
                    <a:pt x="25" y="161"/>
                  </a:cubicBezTo>
                  <a:cubicBezTo>
                    <a:pt x="34" y="161"/>
                    <a:pt x="37" y="161"/>
                    <a:pt x="39" y="147"/>
                  </a:cubicBezTo>
                  <a:cubicBezTo>
                    <a:pt x="58" y="63"/>
                    <a:pt x="106" y="36"/>
                    <a:pt x="133" y="36"/>
                  </a:cubicBezTo>
                  <a:cubicBezTo>
                    <a:pt x="159" y="36"/>
                    <a:pt x="170" y="51"/>
                    <a:pt x="170" y="80"/>
                  </a:cubicBezTo>
                  <a:cubicBezTo>
                    <a:pt x="170" y="98"/>
                    <a:pt x="161" y="152"/>
                    <a:pt x="156" y="188"/>
                  </a:cubicBezTo>
                  <a:lnTo>
                    <a:pt x="133" y="317"/>
                  </a:lnTo>
                  <a:cubicBezTo>
                    <a:pt x="123" y="373"/>
                    <a:pt x="100" y="402"/>
                    <a:pt x="76" y="402"/>
                  </a:cubicBezTo>
                  <a:cubicBezTo>
                    <a:pt x="73" y="402"/>
                    <a:pt x="58" y="402"/>
                    <a:pt x="45" y="388"/>
                  </a:cubicBezTo>
                  <a:cubicBezTo>
                    <a:pt x="69" y="377"/>
                    <a:pt x="81" y="346"/>
                    <a:pt x="81" y="321"/>
                  </a:cubicBezTo>
                  <a:cubicBezTo>
                    <a:pt x="81" y="299"/>
                    <a:pt x="69" y="279"/>
                    <a:pt x="48" y="279"/>
                  </a:cubicBezTo>
                  <a:cubicBezTo>
                    <a:pt x="25" y="279"/>
                    <a:pt x="0" y="306"/>
                    <a:pt x="0" y="351"/>
                  </a:cubicBezTo>
                  <a:cubicBezTo>
                    <a:pt x="0" y="402"/>
                    <a:pt x="34" y="433"/>
                    <a:pt x="75" y="433"/>
                  </a:cubicBezTo>
                  <a:cubicBezTo>
                    <a:pt x="112" y="433"/>
                    <a:pt x="139" y="393"/>
                    <a:pt x="147" y="377"/>
                  </a:cubicBezTo>
                  <a:cubicBezTo>
                    <a:pt x="162" y="417"/>
                    <a:pt x="198" y="433"/>
                    <a:pt x="236" y="433"/>
                  </a:cubicBezTo>
                  <a:cubicBezTo>
                    <a:pt x="320" y="433"/>
                    <a:pt x="365" y="319"/>
                    <a:pt x="365" y="286"/>
                  </a:cubicBezTo>
                  <a:cubicBezTo>
                    <a:pt x="365" y="272"/>
                    <a:pt x="356" y="272"/>
                    <a:pt x="348" y="272"/>
                  </a:cubicBezTo>
                  <a:cubicBezTo>
                    <a:pt x="340" y="272"/>
                    <a:pt x="337" y="272"/>
                    <a:pt x="334" y="286"/>
                  </a:cubicBezTo>
                  <a:cubicBezTo>
                    <a:pt x="315" y="373"/>
                    <a:pt x="268" y="402"/>
                    <a:pt x="242" y="402"/>
                  </a:cubicBezTo>
                  <a:cubicBezTo>
                    <a:pt x="215" y="402"/>
                    <a:pt x="204" y="384"/>
                    <a:pt x="204" y="353"/>
                  </a:cubicBezTo>
                  <a:cubicBezTo>
                    <a:pt x="204" y="335"/>
                    <a:pt x="214" y="284"/>
                    <a:pt x="218" y="250"/>
                  </a:cubicBezTo>
                  <a:cubicBezTo>
                    <a:pt x="223" y="225"/>
                    <a:pt x="237" y="134"/>
                    <a:pt x="242" y="121"/>
                  </a:cubicBezTo>
                  <a:cubicBezTo>
                    <a:pt x="251" y="65"/>
                    <a:pt x="273" y="36"/>
                    <a:pt x="296" y="36"/>
                  </a:cubicBezTo>
                  <a:cubicBezTo>
                    <a:pt x="301" y="36"/>
                    <a:pt x="317" y="36"/>
                    <a:pt x="329" y="4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51FB5B3-7CB8-4881-8B86-CCFDA8DCF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3245"/>
              <a:ext cx="34" cy="213"/>
            </a:xfrm>
            <a:custGeom>
              <a:avLst/>
              <a:gdLst>
                <a:gd name="T0" fmla="*/ 153 w 154"/>
                <a:gd name="T1" fmla="*/ 471 h 943"/>
                <a:gd name="T2" fmla="*/ 111 w 154"/>
                <a:gd name="T3" fmla="*/ 176 h 943"/>
                <a:gd name="T4" fmla="*/ 6 w 154"/>
                <a:gd name="T5" fmla="*/ 0 h 943"/>
                <a:gd name="T6" fmla="*/ 0 w 154"/>
                <a:gd name="T7" fmla="*/ 9 h 943"/>
                <a:gd name="T8" fmla="*/ 11 w 154"/>
                <a:gd name="T9" fmla="*/ 31 h 943"/>
                <a:gd name="T10" fmla="*/ 115 w 154"/>
                <a:gd name="T11" fmla="*/ 471 h 943"/>
                <a:gd name="T12" fmla="*/ 9 w 154"/>
                <a:gd name="T13" fmla="*/ 920 h 943"/>
                <a:gd name="T14" fmla="*/ 0 w 154"/>
                <a:gd name="T15" fmla="*/ 935 h 943"/>
                <a:gd name="T16" fmla="*/ 6 w 154"/>
                <a:gd name="T17" fmla="*/ 942 h 943"/>
                <a:gd name="T18" fmla="*/ 112 w 154"/>
                <a:gd name="T19" fmla="*/ 759 h 943"/>
                <a:gd name="T20" fmla="*/ 153 w 154"/>
                <a:gd name="T21" fmla="*/ 471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471"/>
                  </a:moveTo>
                  <a:cubicBezTo>
                    <a:pt x="153" y="400"/>
                    <a:pt x="147" y="284"/>
                    <a:pt x="111" y="176"/>
                  </a:cubicBezTo>
                  <a:cubicBezTo>
                    <a:pt x="72" y="63"/>
                    <a:pt x="12" y="0"/>
                    <a:pt x="6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0" y="16"/>
                    <a:pt x="11" y="31"/>
                  </a:cubicBezTo>
                  <a:cubicBezTo>
                    <a:pt x="78" y="123"/>
                    <a:pt x="115" y="272"/>
                    <a:pt x="115" y="471"/>
                  </a:cubicBezTo>
                  <a:cubicBezTo>
                    <a:pt x="115" y="632"/>
                    <a:pt x="92" y="801"/>
                    <a:pt x="9" y="920"/>
                  </a:cubicBezTo>
                  <a:cubicBezTo>
                    <a:pt x="0" y="929"/>
                    <a:pt x="0" y="933"/>
                    <a:pt x="0" y="935"/>
                  </a:cubicBezTo>
                  <a:cubicBezTo>
                    <a:pt x="0" y="940"/>
                    <a:pt x="3" y="942"/>
                    <a:pt x="6" y="942"/>
                  </a:cubicBezTo>
                  <a:cubicBezTo>
                    <a:pt x="12" y="942"/>
                    <a:pt x="73" y="880"/>
                    <a:pt x="112" y="759"/>
                  </a:cubicBezTo>
                  <a:cubicBezTo>
                    <a:pt x="147" y="656"/>
                    <a:pt x="153" y="551"/>
                    <a:pt x="153" y="47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17691F5D-2D58-4D92-BAE5-22BBEEDE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3245"/>
              <a:ext cx="34" cy="213"/>
            </a:xfrm>
            <a:custGeom>
              <a:avLst/>
              <a:gdLst>
                <a:gd name="T0" fmla="*/ 153 w 154"/>
                <a:gd name="T1" fmla="*/ 471 h 943"/>
                <a:gd name="T2" fmla="*/ 111 w 154"/>
                <a:gd name="T3" fmla="*/ 176 h 943"/>
                <a:gd name="T4" fmla="*/ 6 w 154"/>
                <a:gd name="T5" fmla="*/ 0 h 943"/>
                <a:gd name="T6" fmla="*/ 0 w 154"/>
                <a:gd name="T7" fmla="*/ 9 h 943"/>
                <a:gd name="T8" fmla="*/ 11 w 154"/>
                <a:gd name="T9" fmla="*/ 31 h 943"/>
                <a:gd name="T10" fmla="*/ 115 w 154"/>
                <a:gd name="T11" fmla="*/ 471 h 943"/>
                <a:gd name="T12" fmla="*/ 9 w 154"/>
                <a:gd name="T13" fmla="*/ 920 h 943"/>
                <a:gd name="T14" fmla="*/ 0 w 154"/>
                <a:gd name="T15" fmla="*/ 935 h 943"/>
                <a:gd name="T16" fmla="*/ 6 w 154"/>
                <a:gd name="T17" fmla="*/ 942 h 943"/>
                <a:gd name="T18" fmla="*/ 112 w 154"/>
                <a:gd name="T19" fmla="*/ 759 h 943"/>
                <a:gd name="T20" fmla="*/ 153 w 154"/>
                <a:gd name="T21" fmla="*/ 471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471"/>
                  </a:moveTo>
                  <a:cubicBezTo>
                    <a:pt x="153" y="400"/>
                    <a:pt x="147" y="284"/>
                    <a:pt x="111" y="176"/>
                  </a:cubicBezTo>
                  <a:cubicBezTo>
                    <a:pt x="72" y="63"/>
                    <a:pt x="12" y="0"/>
                    <a:pt x="6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0" y="16"/>
                    <a:pt x="11" y="31"/>
                  </a:cubicBezTo>
                  <a:cubicBezTo>
                    <a:pt x="78" y="123"/>
                    <a:pt x="115" y="272"/>
                    <a:pt x="115" y="471"/>
                  </a:cubicBezTo>
                  <a:cubicBezTo>
                    <a:pt x="115" y="632"/>
                    <a:pt x="92" y="801"/>
                    <a:pt x="9" y="920"/>
                  </a:cubicBezTo>
                  <a:cubicBezTo>
                    <a:pt x="0" y="929"/>
                    <a:pt x="0" y="933"/>
                    <a:pt x="0" y="935"/>
                  </a:cubicBezTo>
                  <a:cubicBezTo>
                    <a:pt x="0" y="940"/>
                    <a:pt x="3" y="942"/>
                    <a:pt x="6" y="942"/>
                  </a:cubicBezTo>
                  <a:cubicBezTo>
                    <a:pt x="12" y="942"/>
                    <a:pt x="73" y="880"/>
                    <a:pt x="112" y="759"/>
                  </a:cubicBezTo>
                  <a:cubicBezTo>
                    <a:pt x="147" y="656"/>
                    <a:pt x="153" y="551"/>
                    <a:pt x="153" y="47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9" name="Group 114">
            <a:extLst>
              <a:ext uri="{FF2B5EF4-FFF2-40B4-BE49-F238E27FC236}">
                <a16:creationId xmlns:a16="http://schemas.microsoft.com/office/drawing/2014/main" id="{9D2A3F0D-1164-4CAF-B005-9B703A249FFA}"/>
              </a:ext>
            </a:extLst>
          </p:cNvPr>
          <p:cNvGrpSpPr>
            <a:grpSpLocks/>
          </p:cNvGrpSpPr>
          <p:nvPr/>
        </p:nvGrpSpPr>
        <p:grpSpPr bwMode="auto">
          <a:xfrm>
            <a:off x="4381368" y="6206272"/>
            <a:ext cx="754062" cy="322262"/>
            <a:chOff x="2721" y="4393"/>
            <a:chExt cx="475" cy="203"/>
          </a:xfrm>
        </p:grpSpPr>
        <p:sp>
          <p:nvSpPr>
            <p:cNvPr id="70" name="Freeform 115">
              <a:extLst>
                <a:ext uri="{FF2B5EF4-FFF2-40B4-BE49-F238E27FC236}">
                  <a16:creationId xmlns:a16="http://schemas.microsoft.com/office/drawing/2014/main" id="{FF54B8D4-17C4-4F8B-A6DD-54BF63163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4394"/>
              <a:ext cx="475" cy="200"/>
            </a:xfrm>
            <a:custGeom>
              <a:avLst/>
              <a:gdLst>
                <a:gd name="T0" fmla="*/ 1050 w 2101"/>
                <a:gd name="T1" fmla="*/ 887 h 888"/>
                <a:gd name="T2" fmla="*/ 0 w 2101"/>
                <a:gd name="T3" fmla="*/ 887 h 888"/>
                <a:gd name="T4" fmla="*/ 0 w 2101"/>
                <a:gd name="T5" fmla="*/ 0 h 888"/>
                <a:gd name="T6" fmla="*/ 2100 w 2101"/>
                <a:gd name="T7" fmla="*/ 0 h 888"/>
                <a:gd name="T8" fmla="*/ 2100 w 2101"/>
                <a:gd name="T9" fmla="*/ 887 h 888"/>
                <a:gd name="T10" fmla="*/ 1050 w 2101"/>
                <a:gd name="T11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1" h="888">
                  <a:moveTo>
                    <a:pt x="1050" y="887"/>
                  </a:moveTo>
                  <a:lnTo>
                    <a:pt x="0" y="887"/>
                  </a:lnTo>
                  <a:lnTo>
                    <a:pt x="0" y="0"/>
                  </a:lnTo>
                  <a:lnTo>
                    <a:pt x="2100" y="0"/>
                  </a:lnTo>
                  <a:lnTo>
                    <a:pt x="2100" y="887"/>
                  </a:lnTo>
                  <a:lnTo>
                    <a:pt x="1050" y="8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116">
              <a:extLst>
                <a:ext uri="{FF2B5EF4-FFF2-40B4-BE49-F238E27FC236}">
                  <a16:creationId xmlns:a16="http://schemas.microsoft.com/office/drawing/2014/main" id="{2E1C033D-5D7C-46FD-A67F-C9AC686EA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4478"/>
              <a:ext cx="81" cy="119"/>
            </a:xfrm>
            <a:custGeom>
              <a:avLst/>
              <a:gdLst>
                <a:gd name="T0" fmla="*/ 355 w 360"/>
                <a:gd name="T1" fmla="*/ 50 h 527"/>
                <a:gd name="T2" fmla="*/ 359 w 360"/>
                <a:gd name="T3" fmla="*/ 33 h 527"/>
                <a:gd name="T4" fmla="*/ 337 w 360"/>
                <a:gd name="T5" fmla="*/ 10 h 527"/>
                <a:gd name="T6" fmla="*/ 308 w 360"/>
                <a:gd name="T7" fmla="*/ 25 h 527"/>
                <a:gd name="T8" fmla="*/ 297 w 360"/>
                <a:gd name="T9" fmla="*/ 69 h 527"/>
                <a:gd name="T10" fmla="*/ 282 w 360"/>
                <a:gd name="T11" fmla="*/ 135 h 527"/>
                <a:gd name="T12" fmla="*/ 246 w 360"/>
                <a:gd name="T13" fmla="*/ 281 h 527"/>
                <a:gd name="T14" fmla="*/ 161 w 360"/>
                <a:gd name="T15" fmla="*/ 351 h 527"/>
                <a:gd name="T16" fmla="*/ 110 w 360"/>
                <a:gd name="T17" fmla="*/ 283 h 527"/>
                <a:gd name="T18" fmla="*/ 152 w 360"/>
                <a:gd name="T19" fmla="*/ 125 h 527"/>
                <a:gd name="T20" fmla="*/ 165 w 360"/>
                <a:gd name="T21" fmla="*/ 67 h 527"/>
                <a:gd name="T22" fmla="*/ 101 w 360"/>
                <a:gd name="T23" fmla="*/ 0 h 527"/>
                <a:gd name="T24" fmla="*/ 0 w 360"/>
                <a:gd name="T25" fmla="*/ 125 h 527"/>
                <a:gd name="T26" fmla="*/ 9 w 360"/>
                <a:gd name="T27" fmla="*/ 135 h 527"/>
                <a:gd name="T28" fmla="*/ 22 w 360"/>
                <a:gd name="T29" fmla="*/ 118 h 527"/>
                <a:gd name="T30" fmla="*/ 101 w 360"/>
                <a:gd name="T31" fmla="*/ 19 h 527"/>
                <a:gd name="T32" fmla="*/ 119 w 360"/>
                <a:gd name="T33" fmla="*/ 44 h 527"/>
                <a:gd name="T34" fmla="*/ 106 w 360"/>
                <a:gd name="T35" fmla="*/ 102 h 527"/>
                <a:gd name="T36" fmla="*/ 62 w 360"/>
                <a:gd name="T37" fmla="*/ 272 h 527"/>
                <a:gd name="T38" fmla="*/ 156 w 360"/>
                <a:gd name="T39" fmla="*/ 370 h 527"/>
                <a:gd name="T40" fmla="*/ 233 w 360"/>
                <a:gd name="T41" fmla="*/ 333 h 527"/>
                <a:gd name="T42" fmla="*/ 185 w 360"/>
                <a:gd name="T43" fmla="*/ 461 h 527"/>
                <a:gd name="T44" fmla="*/ 99 w 360"/>
                <a:gd name="T45" fmla="*/ 511 h 527"/>
                <a:gd name="T46" fmla="*/ 40 w 360"/>
                <a:gd name="T47" fmla="*/ 476 h 527"/>
                <a:gd name="T48" fmla="*/ 75 w 360"/>
                <a:gd name="T49" fmla="*/ 466 h 527"/>
                <a:gd name="T50" fmla="*/ 88 w 360"/>
                <a:gd name="T51" fmla="*/ 432 h 527"/>
                <a:gd name="T52" fmla="*/ 59 w 360"/>
                <a:gd name="T53" fmla="*/ 403 h 527"/>
                <a:gd name="T54" fmla="*/ 15 w 360"/>
                <a:gd name="T55" fmla="*/ 457 h 527"/>
                <a:gd name="T56" fmla="*/ 99 w 360"/>
                <a:gd name="T57" fmla="*/ 526 h 527"/>
                <a:gd name="T58" fmla="*/ 279 w 360"/>
                <a:gd name="T59" fmla="*/ 360 h 527"/>
                <a:gd name="T60" fmla="*/ 355 w 360"/>
                <a:gd name="T61" fmla="*/ 5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0" h="527">
                  <a:moveTo>
                    <a:pt x="355" y="50"/>
                  </a:moveTo>
                  <a:cubicBezTo>
                    <a:pt x="359" y="39"/>
                    <a:pt x="359" y="37"/>
                    <a:pt x="359" y="33"/>
                  </a:cubicBezTo>
                  <a:cubicBezTo>
                    <a:pt x="359" y="15"/>
                    <a:pt x="348" y="10"/>
                    <a:pt x="337" y="10"/>
                  </a:cubicBezTo>
                  <a:cubicBezTo>
                    <a:pt x="328" y="10"/>
                    <a:pt x="315" y="13"/>
                    <a:pt x="308" y="25"/>
                  </a:cubicBezTo>
                  <a:cubicBezTo>
                    <a:pt x="306" y="31"/>
                    <a:pt x="301" y="56"/>
                    <a:pt x="297" y="69"/>
                  </a:cubicBezTo>
                  <a:cubicBezTo>
                    <a:pt x="293" y="91"/>
                    <a:pt x="286" y="114"/>
                    <a:pt x="282" y="135"/>
                  </a:cubicBezTo>
                  <a:lnTo>
                    <a:pt x="246" y="281"/>
                  </a:lnTo>
                  <a:cubicBezTo>
                    <a:pt x="244" y="293"/>
                    <a:pt x="211" y="351"/>
                    <a:pt x="161" y="351"/>
                  </a:cubicBezTo>
                  <a:cubicBezTo>
                    <a:pt x="119" y="351"/>
                    <a:pt x="110" y="316"/>
                    <a:pt x="110" y="283"/>
                  </a:cubicBezTo>
                  <a:cubicBezTo>
                    <a:pt x="110" y="247"/>
                    <a:pt x="125" y="199"/>
                    <a:pt x="152" y="125"/>
                  </a:cubicBezTo>
                  <a:cubicBezTo>
                    <a:pt x="163" y="93"/>
                    <a:pt x="165" y="83"/>
                    <a:pt x="165" y="67"/>
                  </a:cubicBezTo>
                  <a:cubicBezTo>
                    <a:pt x="165" y="31"/>
                    <a:pt x="141" y="0"/>
                    <a:pt x="101" y="0"/>
                  </a:cubicBezTo>
                  <a:cubicBezTo>
                    <a:pt x="29" y="0"/>
                    <a:pt x="0" y="118"/>
                    <a:pt x="0" y="125"/>
                  </a:cubicBezTo>
                  <a:cubicBezTo>
                    <a:pt x="0" y="135"/>
                    <a:pt x="7" y="135"/>
                    <a:pt x="9" y="135"/>
                  </a:cubicBezTo>
                  <a:cubicBezTo>
                    <a:pt x="18" y="135"/>
                    <a:pt x="18" y="131"/>
                    <a:pt x="22" y="118"/>
                  </a:cubicBezTo>
                  <a:cubicBezTo>
                    <a:pt x="42" y="42"/>
                    <a:pt x="75" y="19"/>
                    <a:pt x="101" y="19"/>
                  </a:cubicBezTo>
                  <a:cubicBezTo>
                    <a:pt x="106" y="19"/>
                    <a:pt x="119" y="19"/>
                    <a:pt x="119" y="44"/>
                  </a:cubicBezTo>
                  <a:cubicBezTo>
                    <a:pt x="119" y="66"/>
                    <a:pt x="112" y="85"/>
                    <a:pt x="106" y="102"/>
                  </a:cubicBezTo>
                  <a:cubicBezTo>
                    <a:pt x="75" y="187"/>
                    <a:pt x="62" y="235"/>
                    <a:pt x="62" y="272"/>
                  </a:cubicBezTo>
                  <a:cubicBezTo>
                    <a:pt x="62" y="345"/>
                    <a:pt x="110" y="370"/>
                    <a:pt x="156" y="370"/>
                  </a:cubicBezTo>
                  <a:cubicBezTo>
                    <a:pt x="187" y="370"/>
                    <a:pt x="213" y="357"/>
                    <a:pt x="233" y="333"/>
                  </a:cubicBezTo>
                  <a:cubicBezTo>
                    <a:pt x="224" y="374"/>
                    <a:pt x="216" y="414"/>
                    <a:pt x="185" y="461"/>
                  </a:cubicBezTo>
                  <a:cubicBezTo>
                    <a:pt x="163" y="488"/>
                    <a:pt x="134" y="511"/>
                    <a:pt x="99" y="511"/>
                  </a:cubicBezTo>
                  <a:cubicBezTo>
                    <a:pt x="88" y="511"/>
                    <a:pt x="53" y="507"/>
                    <a:pt x="40" y="476"/>
                  </a:cubicBezTo>
                  <a:cubicBezTo>
                    <a:pt x="53" y="476"/>
                    <a:pt x="62" y="476"/>
                    <a:pt x="75" y="466"/>
                  </a:cubicBezTo>
                  <a:cubicBezTo>
                    <a:pt x="81" y="461"/>
                    <a:pt x="88" y="449"/>
                    <a:pt x="88" y="432"/>
                  </a:cubicBezTo>
                  <a:cubicBezTo>
                    <a:pt x="88" y="407"/>
                    <a:pt x="66" y="403"/>
                    <a:pt x="59" y="403"/>
                  </a:cubicBezTo>
                  <a:cubicBezTo>
                    <a:pt x="42" y="403"/>
                    <a:pt x="15" y="416"/>
                    <a:pt x="15" y="457"/>
                  </a:cubicBezTo>
                  <a:cubicBezTo>
                    <a:pt x="15" y="497"/>
                    <a:pt x="51" y="526"/>
                    <a:pt x="99" y="526"/>
                  </a:cubicBezTo>
                  <a:cubicBezTo>
                    <a:pt x="180" y="526"/>
                    <a:pt x="260" y="453"/>
                    <a:pt x="279" y="360"/>
                  </a:cubicBezTo>
                  <a:lnTo>
                    <a:pt x="355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Freeform 117">
              <a:extLst>
                <a:ext uri="{FF2B5EF4-FFF2-40B4-BE49-F238E27FC236}">
                  <a16:creationId xmlns:a16="http://schemas.microsoft.com/office/drawing/2014/main" id="{23FED6A1-64A6-4F15-9AB3-0B61CD56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4476"/>
              <a:ext cx="134" cy="84"/>
            </a:xfrm>
            <a:custGeom>
              <a:avLst/>
              <a:gdLst>
                <a:gd name="T0" fmla="*/ 407 w 595"/>
                <a:gd name="T1" fmla="*/ 79 h 377"/>
                <a:gd name="T2" fmla="*/ 414 w 595"/>
                <a:gd name="T3" fmla="*/ 42 h 377"/>
                <a:gd name="T4" fmla="*/ 377 w 595"/>
                <a:gd name="T5" fmla="*/ 8 h 377"/>
                <a:gd name="T6" fmla="*/ 328 w 595"/>
                <a:gd name="T7" fmla="*/ 50 h 377"/>
                <a:gd name="T8" fmla="*/ 286 w 595"/>
                <a:gd name="T9" fmla="*/ 218 h 377"/>
                <a:gd name="T10" fmla="*/ 282 w 595"/>
                <a:gd name="T11" fmla="*/ 266 h 377"/>
                <a:gd name="T12" fmla="*/ 284 w 595"/>
                <a:gd name="T13" fmla="*/ 291 h 377"/>
                <a:gd name="T14" fmla="*/ 216 w 595"/>
                <a:gd name="T15" fmla="*/ 347 h 377"/>
                <a:gd name="T16" fmla="*/ 154 w 595"/>
                <a:gd name="T17" fmla="*/ 279 h 377"/>
                <a:gd name="T18" fmla="*/ 196 w 595"/>
                <a:gd name="T19" fmla="*/ 125 h 377"/>
                <a:gd name="T20" fmla="*/ 209 w 595"/>
                <a:gd name="T21" fmla="*/ 73 h 377"/>
                <a:gd name="T22" fmla="*/ 121 w 595"/>
                <a:gd name="T23" fmla="*/ 0 h 377"/>
                <a:gd name="T24" fmla="*/ 0 w 595"/>
                <a:gd name="T25" fmla="*/ 127 h 377"/>
                <a:gd name="T26" fmla="*/ 20 w 595"/>
                <a:gd name="T27" fmla="*/ 139 h 377"/>
                <a:gd name="T28" fmla="*/ 37 w 595"/>
                <a:gd name="T29" fmla="*/ 129 h 377"/>
                <a:gd name="T30" fmla="*/ 117 w 595"/>
                <a:gd name="T31" fmla="*/ 31 h 377"/>
                <a:gd name="T32" fmla="*/ 130 w 595"/>
                <a:gd name="T33" fmla="*/ 48 h 377"/>
                <a:gd name="T34" fmla="*/ 112 w 595"/>
                <a:gd name="T35" fmla="*/ 112 h 377"/>
                <a:gd name="T36" fmla="*/ 70 w 595"/>
                <a:gd name="T37" fmla="*/ 264 h 377"/>
                <a:gd name="T38" fmla="*/ 211 w 595"/>
                <a:gd name="T39" fmla="*/ 376 h 377"/>
                <a:gd name="T40" fmla="*/ 299 w 595"/>
                <a:gd name="T41" fmla="*/ 330 h 377"/>
                <a:gd name="T42" fmla="*/ 416 w 595"/>
                <a:gd name="T43" fmla="*/ 376 h 377"/>
                <a:gd name="T44" fmla="*/ 539 w 595"/>
                <a:gd name="T45" fmla="*/ 281 h 377"/>
                <a:gd name="T46" fmla="*/ 594 w 595"/>
                <a:gd name="T47" fmla="*/ 73 h 377"/>
                <a:gd name="T48" fmla="*/ 541 w 595"/>
                <a:gd name="T49" fmla="*/ 0 h 377"/>
                <a:gd name="T50" fmla="*/ 482 w 595"/>
                <a:gd name="T51" fmla="*/ 62 h 377"/>
                <a:gd name="T52" fmla="*/ 506 w 595"/>
                <a:gd name="T53" fmla="*/ 96 h 377"/>
                <a:gd name="T54" fmla="*/ 542 w 595"/>
                <a:gd name="T55" fmla="*/ 150 h 377"/>
                <a:gd name="T56" fmla="*/ 498 w 595"/>
                <a:gd name="T57" fmla="*/ 283 h 377"/>
                <a:gd name="T58" fmla="*/ 420 w 595"/>
                <a:gd name="T59" fmla="*/ 347 h 377"/>
                <a:gd name="T60" fmla="*/ 365 w 595"/>
                <a:gd name="T61" fmla="*/ 281 h 377"/>
                <a:gd name="T62" fmla="*/ 376 w 595"/>
                <a:gd name="T63" fmla="*/ 208 h 377"/>
                <a:gd name="T64" fmla="*/ 396 w 595"/>
                <a:gd name="T65" fmla="*/ 125 h 377"/>
                <a:gd name="T66" fmla="*/ 407 w 595"/>
                <a:gd name="T67" fmla="*/ 7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5" h="377">
                  <a:moveTo>
                    <a:pt x="407" y="79"/>
                  </a:moveTo>
                  <a:cubicBezTo>
                    <a:pt x="409" y="69"/>
                    <a:pt x="414" y="48"/>
                    <a:pt x="414" y="42"/>
                  </a:cubicBezTo>
                  <a:cubicBezTo>
                    <a:pt x="414" y="25"/>
                    <a:pt x="399" y="8"/>
                    <a:pt x="377" y="8"/>
                  </a:cubicBezTo>
                  <a:cubicBezTo>
                    <a:pt x="365" y="8"/>
                    <a:pt x="337" y="13"/>
                    <a:pt x="328" y="50"/>
                  </a:cubicBezTo>
                  <a:cubicBezTo>
                    <a:pt x="312" y="102"/>
                    <a:pt x="299" y="162"/>
                    <a:pt x="286" y="218"/>
                  </a:cubicBezTo>
                  <a:cubicBezTo>
                    <a:pt x="282" y="245"/>
                    <a:pt x="282" y="256"/>
                    <a:pt x="282" y="266"/>
                  </a:cubicBezTo>
                  <a:cubicBezTo>
                    <a:pt x="282" y="289"/>
                    <a:pt x="284" y="289"/>
                    <a:pt x="284" y="291"/>
                  </a:cubicBezTo>
                  <a:cubicBezTo>
                    <a:pt x="284" y="299"/>
                    <a:pt x="262" y="347"/>
                    <a:pt x="216" y="347"/>
                  </a:cubicBezTo>
                  <a:cubicBezTo>
                    <a:pt x="154" y="347"/>
                    <a:pt x="154" y="299"/>
                    <a:pt x="154" y="279"/>
                  </a:cubicBezTo>
                  <a:cubicBezTo>
                    <a:pt x="154" y="245"/>
                    <a:pt x="163" y="208"/>
                    <a:pt x="196" y="125"/>
                  </a:cubicBezTo>
                  <a:cubicBezTo>
                    <a:pt x="200" y="106"/>
                    <a:pt x="209" y="89"/>
                    <a:pt x="209" y="73"/>
                  </a:cubicBezTo>
                  <a:cubicBezTo>
                    <a:pt x="209" y="27"/>
                    <a:pt x="163" y="0"/>
                    <a:pt x="121" y="0"/>
                  </a:cubicBezTo>
                  <a:cubicBezTo>
                    <a:pt x="40" y="0"/>
                    <a:pt x="0" y="112"/>
                    <a:pt x="0" y="127"/>
                  </a:cubicBezTo>
                  <a:cubicBezTo>
                    <a:pt x="0" y="139"/>
                    <a:pt x="13" y="139"/>
                    <a:pt x="20" y="139"/>
                  </a:cubicBezTo>
                  <a:cubicBezTo>
                    <a:pt x="29" y="139"/>
                    <a:pt x="33" y="139"/>
                    <a:pt x="37" y="129"/>
                  </a:cubicBezTo>
                  <a:cubicBezTo>
                    <a:pt x="62" y="39"/>
                    <a:pt x="103" y="31"/>
                    <a:pt x="117" y="31"/>
                  </a:cubicBezTo>
                  <a:cubicBezTo>
                    <a:pt x="121" y="31"/>
                    <a:pt x="130" y="31"/>
                    <a:pt x="130" y="48"/>
                  </a:cubicBezTo>
                  <a:cubicBezTo>
                    <a:pt x="130" y="67"/>
                    <a:pt x="121" y="89"/>
                    <a:pt x="112" y="112"/>
                  </a:cubicBezTo>
                  <a:cubicBezTo>
                    <a:pt x="84" y="189"/>
                    <a:pt x="70" y="231"/>
                    <a:pt x="70" y="264"/>
                  </a:cubicBezTo>
                  <a:cubicBezTo>
                    <a:pt x="70" y="357"/>
                    <a:pt x="145" y="376"/>
                    <a:pt x="211" y="376"/>
                  </a:cubicBezTo>
                  <a:cubicBezTo>
                    <a:pt x="227" y="376"/>
                    <a:pt x="262" y="376"/>
                    <a:pt x="299" y="330"/>
                  </a:cubicBezTo>
                  <a:cubicBezTo>
                    <a:pt x="321" y="358"/>
                    <a:pt x="354" y="376"/>
                    <a:pt x="416" y="376"/>
                  </a:cubicBezTo>
                  <a:cubicBezTo>
                    <a:pt x="462" y="376"/>
                    <a:pt x="504" y="353"/>
                    <a:pt x="539" y="281"/>
                  </a:cubicBezTo>
                  <a:cubicBezTo>
                    <a:pt x="568" y="220"/>
                    <a:pt x="594" y="116"/>
                    <a:pt x="594" y="73"/>
                  </a:cubicBezTo>
                  <a:cubicBezTo>
                    <a:pt x="594" y="0"/>
                    <a:pt x="541" y="0"/>
                    <a:pt x="541" y="0"/>
                  </a:cubicBezTo>
                  <a:cubicBezTo>
                    <a:pt x="509" y="0"/>
                    <a:pt x="482" y="33"/>
                    <a:pt x="482" y="62"/>
                  </a:cubicBezTo>
                  <a:cubicBezTo>
                    <a:pt x="482" y="85"/>
                    <a:pt x="497" y="94"/>
                    <a:pt x="506" y="96"/>
                  </a:cubicBezTo>
                  <a:cubicBezTo>
                    <a:pt x="535" y="118"/>
                    <a:pt x="542" y="135"/>
                    <a:pt x="542" y="150"/>
                  </a:cubicBezTo>
                  <a:cubicBezTo>
                    <a:pt x="542" y="162"/>
                    <a:pt x="524" y="241"/>
                    <a:pt x="498" y="283"/>
                  </a:cubicBezTo>
                  <a:cubicBezTo>
                    <a:pt x="480" y="326"/>
                    <a:pt x="453" y="347"/>
                    <a:pt x="420" y="347"/>
                  </a:cubicBezTo>
                  <a:cubicBezTo>
                    <a:pt x="365" y="347"/>
                    <a:pt x="365" y="301"/>
                    <a:pt x="365" y="281"/>
                  </a:cubicBezTo>
                  <a:cubicBezTo>
                    <a:pt x="365" y="260"/>
                    <a:pt x="365" y="251"/>
                    <a:pt x="376" y="208"/>
                  </a:cubicBezTo>
                  <a:cubicBezTo>
                    <a:pt x="383" y="185"/>
                    <a:pt x="392" y="143"/>
                    <a:pt x="396" y="125"/>
                  </a:cubicBezTo>
                  <a:lnTo>
                    <a:pt x="407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Freeform 118">
              <a:extLst>
                <a:ext uri="{FF2B5EF4-FFF2-40B4-BE49-F238E27FC236}">
                  <a16:creationId xmlns:a16="http://schemas.microsoft.com/office/drawing/2014/main" id="{C83FBA25-D024-4E79-84A7-CBB9B6E7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4393"/>
              <a:ext cx="90" cy="89"/>
            </a:xfrm>
            <a:custGeom>
              <a:avLst/>
              <a:gdLst>
                <a:gd name="T0" fmla="*/ 216 w 400"/>
                <a:gd name="T1" fmla="*/ 27 h 396"/>
                <a:gd name="T2" fmla="*/ 381 w 400"/>
                <a:gd name="T3" fmla="*/ 27 h 396"/>
                <a:gd name="T4" fmla="*/ 399 w 400"/>
                <a:gd name="T5" fmla="*/ 13 h 396"/>
                <a:gd name="T6" fmla="*/ 381 w 400"/>
                <a:gd name="T7" fmla="*/ 0 h 396"/>
                <a:gd name="T8" fmla="*/ 22 w 400"/>
                <a:gd name="T9" fmla="*/ 0 h 396"/>
                <a:gd name="T10" fmla="*/ 0 w 400"/>
                <a:gd name="T11" fmla="*/ 13 h 396"/>
                <a:gd name="T12" fmla="*/ 22 w 400"/>
                <a:gd name="T13" fmla="*/ 27 h 396"/>
                <a:gd name="T14" fmla="*/ 189 w 400"/>
                <a:gd name="T15" fmla="*/ 27 h 396"/>
                <a:gd name="T16" fmla="*/ 189 w 400"/>
                <a:gd name="T17" fmla="*/ 374 h 396"/>
                <a:gd name="T18" fmla="*/ 200 w 400"/>
                <a:gd name="T19" fmla="*/ 395 h 396"/>
                <a:gd name="T20" fmla="*/ 216 w 400"/>
                <a:gd name="T21" fmla="*/ 374 h 396"/>
                <a:gd name="T22" fmla="*/ 216 w 400"/>
                <a:gd name="T23" fmla="*/ 2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396">
                  <a:moveTo>
                    <a:pt x="216" y="27"/>
                  </a:moveTo>
                  <a:lnTo>
                    <a:pt x="381" y="27"/>
                  </a:lnTo>
                  <a:cubicBezTo>
                    <a:pt x="388" y="27"/>
                    <a:pt x="399" y="27"/>
                    <a:pt x="399" y="13"/>
                  </a:cubicBezTo>
                  <a:cubicBezTo>
                    <a:pt x="399" y="0"/>
                    <a:pt x="388" y="0"/>
                    <a:pt x="381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7"/>
                    <a:pt x="13" y="27"/>
                    <a:pt x="22" y="27"/>
                  </a:cubicBezTo>
                  <a:lnTo>
                    <a:pt x="189" y="27"/>
                  </a:lnTo>
                  <a:lnTo>
                    <a:pt x="189" y="374"/>
                  </a:lnTo>
                  <a:cubicBezTo>
                    <a:pt x="189" y="384"/>
                    <a:pt x="189" y="395"/>
                    <a:pt x="200" y="395"/>
                  </a:cubicBezTo>
                  <a:cubicBezTo>
                    <a:pt x="216" y="395"/>
                    <a:pt x="216" y="384"/>
                    <a:pt x="216" y="374"/>
                  </a:cubicBez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Freeform 119">
              <a:extLst>
                <a:ext uri="{FF2B5EF4-FFF2-40B4-BE49-F238E27FC236}">
                  <a16:creationId xmlns:a16="http://schemas.microsoft.com/office/drawing/2014/main" id="{859C67CA-5391-4BDA-826B-84E480F8A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4476"/>
              <a:ext cx="99" cy="84"/>
            </a:xfrm>
            <a:custGeom>
              <a:avLst/>
              <a:gdLst>
                <a:gd name="T0" fmla="*/ 387 w 441"/>
                <a:gd name="T1" fmla="*/ 42 h 375"/>
                <a:gd name="T2" fmla="*/ 345 w 441"/>
                <a:gd name="T3" fmla="*/ 96 h 375"/>
                <a:gd name="T4" fmla="*/ 383 w 441"/>
                <a:gd name="T5" fmla="*/ 135 h 375"/>
                <a:gd name="T6" fmla="*/ 440 w 441"/>
                <a:gd name="T7" fmla="*/ 71 h 375"/>
                <a:gd name="T8" fmla="*/ 350 w 441"/>
                <a:gd name="T9" fmla="*/ 0 h 375"/>
                <a:gd name="T10" fmla="*/ 268 w 441"/>
                <a:gd name="T11" fmla="*/ 50 h 375"/>
                <a:gd name="T12" fmla="*/ 161 w 441"/>
                <a:gd name="T13" fmla="*/ 0 h 375"/>
                <a:gd name="T14" fmla="*/ 11 w 441"/>
                <a:gd name="T15" fmla="*/ 127 h 375"/>
                <a:gd name="T16" fmla="*/ 29 w 441"/>
                <a:gd name="T17" fmla="*/ 139 h 375"/>
                <a:gd name="T18" fmla="*/ 46 w 441"/>
                <a:gd name="T19" fmla="*/ 127 h 375"/>
                <a:gd name="T20" fmla="*/ 156 w 441"/>
                <a:gd name="T21" fmla="*/ 31 h 375"/>
                <a:gd name="T22" fmla="*/ 200 w 441"/>
                <a:gd name="T23" fmla="*/ 69 h 375"/>
                <a:gd name="T24" fmla="*/ 183 w 441"/>
                <a:gd name="T25" fmla="*/ 162 h 375"/>
                <a:gd name="T26" fmla="*/ 156 w 441"/>
                <a:gd name="T27" fmla="*/ 272 h 375"/>
                <a:gd name="T28" fmla="*/ 90 w 441"/>
                <a:gd name="T29" fmla="*/ 347 h 375"/>
                <a:gd name="T30" fmla="*/ 53 w 441"/>
                <a:gd name="T31" fmla="*/ 335 h 375"/>
                <a:gd name="T32" fmla="*/ 95 w 441"/>
                <a:gd name="T33" fmla="*/ 278 h 375"/>
                <a:gd name="T34" fmla="*/ 57 w 441"/>
                <a:gd name="T35" fmla="*/ 241 h 375"/>
                <a:gd name="T36" fmla="*/ 0 w 441"/>
                <a:gd name="T37" fmla="*/ 303 h 375"/>
                <a:gd name="T38" fmla="*/ 88 w 441"/>
                <a:gd name="T39" fmla="*/ 374 h 375"/>
                <a:gd name="T40" fmla="*/ 172 w 441"/>
                <a:gd name="T41" fmla="*/ 326 h 375"/>
                <a:gd name="T42" fmla="*/ 277 w 441"/>
                <a:gd name="T43" fmla="*/ 374 h 375"/>
                <a:gd name="T44" fmla="*/ 429 w 441"/>
                <a:gd name="T45" fmla="*/ 247 h 375"/>
                <a:gd name="T46" fmla="*/ 409 w 441"/>
                <a:gd name="T47" fmla="*/ 235 h 375"/>
                <a:gd name="T48" fmla="*/ 392 w 441"/>
                <a:gd name="T49" fmla="*/ 247 h 375"/>
                <a:gd name="T50" fmla="*/ 284 w 441"/>
                <a:gd name="T51" fmla="*/ 347 h 375"/>
                <a:gd name="T52" fmla="*/ 240 w 441"/>
                <a:gd name="T53" fmla="*/ 304 h 375"/>
                <a:gd name="T54" fmla="*/ 257 w 441"/>
                <a:gd name="T55" fmla="*/ 216 h 375"/>
                <a:gd name="T56" fmla="*/ 284 w 441"/>
                <a:gd name="T57" fmla="*/ 104 h 375"/>
                <a:gd name="T58" fmla="*/ 348 w 441"/>
                <a:gd name="T59" fmla="*/ 31 h 375"/>
                <a:gd name="T60" fmla="*/ 387 w 441"/>
                <a:gd name="T61" fmla="*/ 4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375">
                  <a:moveTo>
                    <a:pt x="387" y="42"/>
                  </a:moveTo>
                  <a:cubicBezTo>
                    <a:pt x="359" y="50"/>
                    <a:pt x="345" y="79"/>
                    <a:pt x="345" y="96"/>
                  </a:cubicBezTo>
                  <a:cubicBezTo>
                    <a:pt x="345" y="116"/>
                    <a:pt x="355" y="135"/>
                    <a:pt x="383" y="135"/>
                  </a:cubicBezTo>
                  <a:cubicBezTo>
                    <a:pt x="409" y="135"/>
                    <a:pt x="440" y="112"/>
                    <a:pt x="440" y="71"/>
                  </a:cubicBezTo>
                  <a:cubicBezTo>
                    <a:pt x="440" y="27"/>
                    <a:pt x="398" y="0"/>
                    <a:pt x="350" y="0"/>
                  </a:cubicBezTo>
                  <a:cubicBezTo>
                    <a:pt x="306" y="0"/>
                    <a:pt x="277" y="35"/>
                    <a:pt x="268" y="50"/>
                  </a:cubicBezTo>
                  <a:cubicBezTo>
                    <a:pt x="249" y="13"/>
                    <a:pt x="205" y="0"/>
                    <a:pt x="161" y="0"/>
                  </a:cubicBezTo>
                  <a:cubicBezTo>
                    <a:pt x="64" y="0"/>
                    <a:pt x="11" y="100"/>
                    <a:pt x="11" y="127"/>
                  </a:cubicBezTo>
                  <a:cubicBezTo>
                    <a:pt x="11" y="139"/>
                    <a:pt x="22" y="139"/>
                    <a:pt x="29" y="139"/>
                  </a:cubicBezTo>
                  <a:cubicBezTo>
                    <a:pt x="40" y="139"/>
                    <a:pt x="44" y="139"/>
                    <a:pt x="46" y="127"/>
                  </a:cubicBezTo>
                  <a:cubicBezTo>
                    <a:pt x="68" y="54"/>
                    <a:pt x="125" y="31"/>
                    <a:pt x="156" y="31"/>
                  </a:cubicBezTo>
                  <a:cubicBezTo>
                    <a:pt x="187" y="31"/>
                    <a:pt x="200" y="44"/>
                    <a:pt x="200" y="69"/>
                  </a:cubicBezTo>
                  <a:cubicBezTo>
                    <a:pt x="200" y="85"/>
                    <a:pt x="189" y="131"/>
                    <a:pt x="183" y="162"/>
                  </a:cubicBezTo>
                  <a:lnTo>
                    <a:pt x="156" y="272"/>
                  </a:lnTo>
                  <a:cubicBezTo>
                    <a:pt x="145" y="322"/>
                    <a:pt x="117" y="347"/>
                    <a:pt x="90" y="347"/>
                  </a:cubicBezTo>
                  <a:cubicBezTo>
                    <a:pt x="86" y="347"/>
                    <a:pt x="68" y="347"/>
                    <a:pt x="53" y="335"/>
                  </a:cubicBezTo>
                  <a:cubicBezTo>
                    <a:pt x="81" y="326"/>
                    <a:pt x="95" y="299"/>
                    <a:pt x="95" y="278"/>
                  </a:cubicBezTo>
                  <a:cubicBezTo>
                    <a:pt x="95" y="258"/>
                    <a:pt x="81" y="241"/>
                    <a:pt x="57" y="241"/>
                  </a:cubicBezTo>
                  <a:cubicBezTo>
                    <a:pt x="29" y="241"/>
                    <a:pt x="0" y="264"/>
                    <a:pt x="0" y="303"/>
                  </a:cubicBezTo>
                  <a:cubicBezTo>
                    <a:pt x="0" y="347"/>
                    <a:pt x="40" y="374"/>
                    <a:pt x="88" y="374"/>
                  </a:cubicBezTo>
                  <a:cubicBezTo>
                    <a:pt x="132" y="374"/>
                    <a:pt x="163" y="339"/>
                    <a:pt x="172" y="326"/>
                  </a:cubicBezTo>
                  <a:cubicBezTo>
                    <a:pt x="191" y="360"/>
                    <a:pt x="233" y="374"/>
                    <a:pt x="277" y="374"/>
                  </a:cubicBezTo>
                  <a:cubicBezTo>
                    <a:pt x="376" y="374"/>
                    <a:pt x="429" y="276"/>
                    <a:pt x="429" y="247"/>
                  </a:cubicBezTo>
                  <a:cubicBezTo>
                    <a:pt x="429" y="235"/>
                    <a:pt x="418" y="235"/>
                    <a:pt x="409" y="235"/>
                  </a:cubicBezTo>
                  <a:cubicBezTo>
                    <a:pt x="399" y="235"/>
                    <a:pt x="396" y="235"/>
                    <a:pt x="392" y="247"/>
                  </a:cubicBezTo>
                  <a:cubicBezTo>
                    <a:pt x="370" y="322"/>
                    <a:pt x="315" y="347"/>
                    <a:pt x="284" y="347"/>
                  </a:cubicBezTo>
                  <a:cubicBezTo>
                    <a:pt x="253" y="347"/>
                    <a:pt x="240" y="330"/>
                    <a:pt x="240" y="304"/>
                  </a:cubicBezTo>
                  <a:cubicBezTo>
                    <a:pt x="240" y="289"/>
                    <a:pt x="251" y="245"/>
                    <a:pt x="257" y="216"/>
                  </a:cubicBezTo>
                  <a:cubicBezTo>
                    <a:pt x="262" y="195"/>
                    <a:pt x="279" y="116"/>
                    <a:pt x="284" y="104"/>
                  </a:cubicBezTo>
                  <a:cubicBezTo>
                    <a:pt x="295" y="56"/>
                    <a:pt x="321" y="31"/>
                    <a:pt x="348" y="31"/>
                  </a:cubicBezTo>
                  <a:cubicBezTo>
                    <a:pt x="354" y="31"/>
                    <a:pt x="372" y="31"/>
                    <a:pt x="387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5" name="Text Box 131">
            <a:extLst>
              <a:ext uri="{FF2B5EF4-FFF2-40B4-BE49-F238E27FC236}">
                <a16:creationId xmlns:a16="http://schemas.microsoft.com/office/drawing/2014/main" id="{46392A7B-69B9-4263-BCEB-C7DC5EC2C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118" y="6158647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76" name="Line 5">
            <a:extLst>
              <a:ext uri="{FF2B5EF4-FFF2-40B4-BE49-F238E27FC236}">
                <a16:creationId xmlns:a16="http://schemas.microsoft.com/office/drawing/2014/main" id="{A8ED00C1-5BF6-4E7D-B317-8DD2164475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6030" y="6168172"/>
            <a:ext cx="381952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" name="Line 6">
            <a:extLst>
              <a:ext uri="{FF2B5EF4-FFF2-40B4-BE49-F238E27FC236}">
                <a16:creationId xmlns:a16="http://schemas.microsoft.com/office/drawing/2014/main" id="{026776A5-E187-4CA2-95C2-9EAFF2866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8918" y="3791685"/>
            <a:ext cx="36512" cy="23764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" name="Line 7">
            <a:extLst>
              <a:ext uri="{FF2B5EF4-FFF2-40B4-BE49-F238E27FC236}">
                <a16:creationId xmlns:a16="http://schemas.microsoft.com/office/drawing/2014/main" id="{2657E294-E2EE-42FA-8873-E3B8E31CD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1943" y="4088547"/>
            <a:ext cx="1917700" cy="2079625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" name="Line 8">
            <a:extLst>
              <a:ext uri="{FF2B5EF4-FFF2-40B4-BE49-F238E27FC236}">
                <a16:creationId xmlns:a16="http://schemas.microsoft.com/office/drawing/2014/main" id="{31ECAE9C-946A-42B7-B7CC-62445D1B38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23130" y="6131660"/>
            <a:ext cx="1622425" cy="1587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0" name="Group 32">
            <a:extLst>
              <a:ext uri="{FF2B5EF4-FFF2-40B4-BE49-F238E27FC236}">
                <a16:creationId xmlns:a16="http://schemas.microsoft.com/office/drawing/2014/main" id="{CD290CFA-3652-4E35-9295-1CBEE942297A}"/>
              </a:ext>
            </a:extLst>
          </p:cNvPr>
          <p:cNvGrpSpPr>
            <a:grpSpLocks/>
          </p:cNvGrpSpPr>
          <p:nvPr/>
        </p:nvGrpSpPr>
        <p:grpSpPr bwMode="auto">
          <a:xfrm>
            <a:off x="7891330" y="4193322"/>
            <a:ext cx="2090738" cy="352425"/>
            <a:chOff x="4782" y="3110"/>
            <a:chExt cx="1317" cy="222"/>
          </a:xfrm>
        </p:grpSpPr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0699B5AF-CEB8-487C-9C4E-27EEF3E63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3111"/>
              <a:ext cx="1317" cy="222"/>
            </a:xfrm>
            <a:custGeom>
              <a:avLst/>
              <a:gdLst>
                <a:gd name="T0" fmla="*/ 2907 w 5814"/>
                <a:gd name="T1" fmla="*/ 983 h 984"/>
                <a:gd name="T2" fmla="*/ 0 w 5814"/>
                <a:gd name="T3" fmla="*/ 983 h 984"/>
                <a:gd name="T4" fmla="*/ 0 w 5814"/>
                <a:gd name="T5" fmla="*/ 0 h 984"/>
                <a:gd name="T6" fmla="*/ 5813 w 5814"/>
                <a:gd name="T7" fmla="*/ 0 h 984"/>
                <a:gd name="T8" fmla="*/ 5813 w 5814"/>
                <a:gd name="T9" fmla="*/ 983 h 984"/>
                <a:gd name="T10" fmla="*/ 2907 w 5814"/>
                <a:gd name="T11" fmla="*/ 983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14" h="984">
                  <a:moveTo>
                    <a:pt x="2907" y="983"/>
                  </a:moveTo>
                  <a:lnTo>
                    <a:pt x="0" y="983"/>
                  </a:lnTo>
                  <a:lnTo>
                    <a:pt x="0" y="0"/>
                  </a:lnTo>
                  <a:lnTo>
                    <a:pt x="5813" y="0"/>
                  </a:lnTo>
                  <a:lnTo>
                    <a:pt x="5813" y="983"/>
                  </a:lnTo>
                  <a:lnTo>
                    <a:pt x="2907" y="98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F9252C6A-30A1-4F39-9551-7047BB435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3199"/>
              <a:ext cx="124" cy="85"/>
            </a:xfrm>
            <a:custGeom>
              <a:avLst/>
              <a:gdLst>
                <a:gd name="T0" fmla="*/ 54 w 553"/>
                <a:gd name="T1" fmla="*/ 83 h 380"/>
                <a:gd name="T2" fmla="*/ 54 w 553"/>
                <a:gd name="T3" fmla="*/ 316 h 380"/>
                <a:gd name="T4" fmla="*/ 0 w 553"/>
                <a:gd name="T5" fmla="*/ 353 h 380"/>
                <a:gd name="T6" fmla="*/ 0 w 553"/>
                <a:gd name="T7" fmla="*/ 379 h 380"/>
                <a:gd name="T8" fmla="*/ 80 w 553"/>
                <a:gd name="T9" fmla="*/ 377 h 380"/>
                <a:gd name="T10" fmla="*/ 159 w 553"/>
                <a:gd name="T11" fmla="*/ 379 h 380"/>
                <a:gd name="T12" fmla="*/ 159 w 553"/>
                <a:gd name="T13" fmla="*/ 353 h 380"/>
                <a:gd name="T14" fmla="*/ 104 w 553"/>
                <a:gd name="T15" fmla="*/ 316 h 380"/>
                <a:gd name="T16" fmla="*/ 104 w 553"/>
                <a:gd name="T17" fmla="*/ 156 h 380"/>
                <a:gd name="T18" fmla="*/ 199 w 553"/>
                <a:gd name="T19" fmla="*/ 20 h 380"/>
                <a:gd name="T20" fmla="*/ 253 w 553"/>
                <a:gd name="T21" fmla="*/ 113 h 380"/>
                <a:gd name="T22" fmla="*/ 253 w 553"/>
                <a:gd name="T23" fmla="*/ 316 h 380"/>
                <a:gd name="T24" fmla="*/ 197 w 553"/>
                <a:gd name="T25" fmla="*/ 353 h 380"/>
                <a:gd name="T26" fmla="*/ 197 w 553"/>
                <a:gd name="T27" fmla="*/ 379 h 380"/>
                <a:gd name="T28" fmla="*/ 278 w 553"/>
                <a:gd name="T29" fmla="*/ 377 h 380"/>
                <a:gd name="T30" fmla="*/ 358 w 553"/>
                <a:gd name="T31" fmla="*/ 379 h 380"/>
                <a:gd name="T32" fmla="*/ 358 w 553"/>
                <a:gd name="T33" fmla="*/ 353 h 380"/>
                <a:gd name="T34" fmla="*/ 301 w 553"/>
                <a:gd name="T35" fmla="*/ 316 h 380"/>
                <a:gd name="T36" fmla="*/ 301 w 553"/>
                <a:gd name="T37" fmla="*/ 156 h 380"/>
                <a:gd name="T38" fmla="*/ 398 w 553"/>
                <a:gd name="T39" fmla="*/ 20 h 380"/>
                <a:gd name="T40" fmla="*/ 448 w 553"/>
                <a:gd name="T41" fmla="*/ 113 h 380"/>
                <a:gd name="T42" fmla="*/ 448 w 553"/>
                <a:gd name="T43" fmla="*/ 316 h 380"/>
                <a:gd name="T44" fmla="*/ 393 w 553"/>
                <a:gd name="T45" fmla="*/ 353 h 380"/>
                <a:gd name="T46" fmla="*/ 393 w 553"/>
                <a:gd name="T47" fmla="*/ 379 h 380"/>
                <a:gd name="T48" fmla="*/ 474 w 553"/>
                <a:gd name="T49" fmla="*/ 377 h 380"/>
                <a:gd name="T50" fmla="*/ 552 w 553"/>
                <a:gd name="T51" fmla="*/ 379 h 380"/>
                <a:gd name="T52" fmla="*/ 552 w 553"/>
                <a:gd name="T53" fmla="*/ 353 h 380"/>
                <a:gd name="T54" fmla="*/ 499 w 553"/>
                <a:gd name="T55" fmla="*/ 326 h 380"/>
                <a:gd name="T56" fmla="*/ 499 w 553"/>
                <a:gd name="T57" fmla="*/ 162 h 380"/>
                <a:gd name="T58" fmla="*/ 477 w 553"/>
                <a:gd name="T59" fmla="*/ 32 h 380"/>
                <a:gd name="T60" fmla="*/ 402 w 553"/>
                <a:gd name="T61" fmla="*/ 0 h 380"/>
                <a:gd name="T62" fmla="*/ 300 w 553"/>
                <a:gd name="T63" fmla="*/ 83 h 380"/>
                <a:gd name="T64" fmla="*/ 204 w 553"/>
                <a:gd name="T65" fmla="*/ 0 h 380"/>
                <a:gd name="T66" fmla="*/ 100 w 553"/>
                <a:gd name="T67" fmla="*/ 89 h 380"/>
                <a:gd name="T68" fmla="*/ 100 w 553"/>
                <a:gd name="T69" fmla="*/ 0 h 380"/>
                <a:gd name="T70" fmla="*/ 0 w 553"/>
                <a:gd name="T71" fmla="*/ 10 h 380"/>
                <a:gd name="T72" fmla="*/ 0 w 553"/>
                <a:gd name="T73" fmla="*/ 36 h 380"/>
                <a:gd name="T74" fmla="*/ 54 w 553"/>
                <a:gd name="T75" fmla="*/ 83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3" h="380">
                  <a:moveTo>
                    <a:pt x="54" y="83"/>
                  </a:moveTo>
                  <a:lnTo>
                    <a:pt x="54" y="316"/>
                  </a:lnTo>
                  <a:cubicBezTo>
                    <a:pt x="54" y="353"/>
                    <a:pt x="49" y="353"/>
                    <a:pt x="0" y="353"/>
                  </a:cubicBezTo>
                  <a:lnTo>
                    <a:pt x="0" y="379"/>
                  </a:lnTo>
                  <a:cubicBezTo>
                    <a:pt x="23" y="379"/>
                    <a:pt x="60" y="377"/>
                    <a:pt x="80" y="377"/>
                  </a:cubicBezTo>
                  <a:cubicBezTo>
                    <a:pt x="99" y="377"/>
                    <a:pt x="134" y="379"/>
                    <a:pt x="159" y="379"/>
                  </a:cubicBezTo>
                  <a:lnTo>
                    <a:pt x="159" y="353"/>
                  </a:lnTo>
                  <a:cubicBezTo>
                    <a:pt x="112" y="353"/>
                    <a:pt x="104" y="353"/>
                    <a:pt x="104" y="316"/>
                  </a:cubicBezTo>
                  <a:lnTo>
                    <a:pt x="104" y="156"/>
                  </a:lnTo>
                  <a:cubicBezTo>
                    <a:pt x="104" y="65"/>
                    <a:pt x="154" y="20"/>
                    <a:pt x="199" y="20"/>
                  </a:cubicBezTo>
                  <a:cubicBezTo>
                    <a:pt x="244" y="20"/>
                    <a:pt x="253" y="65"/>
                    <a:pt x="253" y="113"/>
                  </a:cubicBezTo>
                  <a:lnTo>
                    <a:pt x="253" y="316"/>
                  </a:lnTo>
                  <a:cubicBezTo>
                    <a:pt x="253" y="353"/>
                    <a:pt x="244" y="353"/>
                    <a:pt x="197" y="353"/>
                  </a:cubicBezTo>
                  <a:lnTo>
                    <a:pt x="197" y="379"/>
                  </a:lnTo>
                  <a:cubicBezTo>
                    <a:pt x="221" y="379"/>
                    <a:pt x="258" y="377"/>
                    <a:pt x="278" y="377"/>
                  </a:cubicBezTo>
                  <a:cubicBezTo>
                    <a:pt x="294" y="377"/>
                    <a:pt x="333" y="379"/>
                    <a:pt x="358" y="379"/>
                  </a:cubicBezTo>
                  <a:lnTo>
                    <a:pt x="358" y="353"/>
                  </a:lnTo>
                  <a:cubicBezTo>
                    <a:pt x="310" y="353"/>
                    <a:pt x="301" y="353"/>
                    <a:pt x="301" y="316"/>
                  </a:cubicBezTo>
                  <a:lnTo>
                    <a:pt x="301" y="156"/>
                  </a:lnTo>
                  <a:cubicBezTo>
                    <a:pt x="301" y="65"/>
                    <a:pt x="351" y="20"/>
                    <a:pt x="398" y="20"/>
                  </a:cubicBezTo>
                  <a:cubicBezTo>
                    <a:pt x="442" y="20"/>
                    <a:pt x="448" y="65"/>
                    <a:pt x="448" y="113"/>
                  </a:cubicBezTo>
                  <a:lnTo>
                    <a:pt x="448" y="316"/>
                  </a:lnTo>
                  <a:cubicBezTo>
                    <a:pt x="448" y="353"/>
                    <a:pt x="442" y="353"/>
                    <a:pt x="393" y="353"/>
                  </a:cubicBezTo>
                  <a:lnTo>
                    <a:pt x="393" y="379"/>
                  </a:lnTo>
                  <a:cubicBezTo>
                    <a:pt x="418" y="379"/>
                    <a:pt x="453" y="377"/>
                    <a:pt x="474" y="377"/>
                  </a:cubicBezTo>
                  <a:cubicBezTo>
                    <a:pt x="492" y="377"/>
                    <a:pt x="529" y="379"/>
                    <a:pt x="552" y="379"/>
                  </a:cubicBezTo>
                  <a:lnTo>
                    <a:pt x="552" y="353"/>
                  </a:lnTo>
                  <a:cubicBezTo>
                    <a:pt x="517" y="353"/>
                    <a:pt x="499" y="353"/>
                    <a:pt x="499" y="326"/>
                  </a:cubicBezTo>
                  <a:lnTo>
                    <a:pt x="499" y="162"/>
                  </a:lnTo>
                  <a:cubicBezTo>
                    <a:pt x="499" y="89"/>
                    <a:pt x="499" y="63"/>
                    <a:pt x="477" y="32"/>
                  </a:cubicBezTo>
                  <a:cubicBezTo>
                    <a:pt x="467" y="16"/>
                    <a:pt x="442" y="0"/>
                    <a:pt x="402" y="0"/>
                  </a:cubicBezTo>
                  <a:cubicBezTo>
                    <a:pt x="341" y="0"/>
                    <a:pt x="310" y="51"/>
                    <a:pt x="300" y="83"/>
                  </a:cubicBezTo>
                  <a:cubicBezTo>
                    <a:pt x="289" y="10"/>
                    <a:pt x="238" y="0"/>
                    <a:pt x="204" y="0"/>
                  </a:cubicBezTo>
                  <a:cubicBezTo>
                    <a:pt x="152" y="0"/>
                    <a:pt x="119" y="36"/>
                    <a:pt x="100" y="89"/>
                  </a:cubicBezTo>
                  <a:lnTo>
                    <a:pt x="100" y="0"/>
                  </a:lnTo>
                  <a:lnTo>
                    <a:pt x="0" y="10"/>
                  </a:lnTo>
                  <a:lnTo>
                    <a:pt x="0" y="36"/>
                  </a:lnTo>
                  <a:cubicBezTo>
                    <a:pt x="50" y="36"/>
                    <a:pt x="54" y="45"/>
                    <a:pt x="54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4EC35F31-EE6B-4B0A-8F5E-6F5CEC5B8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197"/>
              <a:ext cx="72" cy="88"/>
            </a:xfrm>
            <a:custGeom>
              <a:avLst/>
              <a:gdLst>
                <a:gd name="T0" fmla="*/ 204 w 321"/>
                <a:gd name="T1" fmla="*/ 318 h 394"/>
                <a:gd name="T2" fmla="*/ 261 w 321"/>
                <a:gd name="T3" fmla="*/ 389 h 394"/>
                <a:gd name="T4" fmla="*/ 320 w 321"/>
                <a:gd name="T5" fmla="*/ 306 h 394"/>
                <a:gd name="T6" fmla="*/ 320 w 321"/>
                <a:gd name="T7" fmla="*/ 259 h 394"/>
                <a:gd name="T8" fmla="*/ 301 w 321"/>
                <a:gd name="T9" fmla="*/ 259 h 394"/>
                <a:gd name="T10" fmla="*/ 301 w 321"/>
                <a:gd name="T11" fmla="*/ 306 h 394"/>
                <a:gd name="T12" fmla="*/ 278 w 321"/>
                <a:gd name="T13" fmla="*/ 365 h 394"/>
                <a:gd name="T14" fmla="*/ 251 w 321"/>
                <a:gd name="T15" fmla="*/ 320 h 394"/>
                <a:gd name="T16" fmla="*/ 251 w 321"/>
                <a:gd name="T17" fmla="*/ 148 h 394"/>
                <a:gd name="T18" fmla="*/ 224 w 321"/>
                <a:gd name="T19" fmla="*/ 47 h 394"/>
                <a:gd name="T20" fmla="*/ 127 w 321"/>
                <a:gd name="T21" fmla="*/ 0 h 394"/>
                <a:gd name="T22" fmla="*/ 20 w 321"/>
                <a:gd name="T23" fmla="*/ 97 h 394"/>
                <a:gd name="T24" fmla="*/ 52 w 321"/>
                <a:gd name="T25" fmla="*/ 138 h 394"/>
                <a:gd name="T26" fmla="*/ 84 w 321"/>
                <a:gd name="T27" fmla="*/ 97 h 394"/>
                <a:gd name="T28" fmla="*/ 50 w 321"/>
                <a:gd name="T29" fmla="*/ 59 h 394"/>
                <a:gd name="T30" fmla="*/ 127 w 321"/>
                <a:gd name="T31" fmla="*/ 20 h 394"/>
                <a:gd name="T32" fmla="*/ 201 w 321"/>
                <a:gd name="T33" fmla="*/ 130 h 394"/>
                <a:gd name="T34" fmla="*/ 201 w 321"/>
                <a:gd name="T35" fmla="*/ 160 h 394"/>
                <a:gd name="T36" fmla="*/ 70 w 321"/>
                <a:gd name="T37" fmla="*/ 191 h 394"/>
                <a:gd name="T38" fmla="*/ 0 w 321"/>
                <a:gd name="T39" fmla="*/ 304 h 394"/>
                <a:gd name="T40" fmla="*/ 114 w 321"/>
                <a:gd name="T41" fmla="*/ 393 h 394"/>
                <a:gd name="T42" fmla="*/ 204 w 321"/>
                <a:gd name="T43" fmla="*/ 318 h 394"/>
                <a:gd name="T44" fmla="*/ 201 w 321"/>
                <a:gd name="T45" fmla="*/ 180 h 394"/>
                <a:gd name="T46" fmla="*/ 201 w 321"/>
                <a:gd name="T47" fmla="*/ 266 h 394"/>
                <a:gd name="T48" fmla="*/ 119 w 321"/>
                <a:gd name="T49" fmla="*/ 375 h 394"/>
                <a:gd name="T50" fmla="*/ 54 w 321"/>
                <a:gd name="T51" fmla="*/ 302 h 394"/>
                <a:gd name="T52" fmla="*/ 201 w 321"/>
                <a:gd name="T53" fmla="*/ 18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394">
                  <a:moveTo>
                    <a:pt x="204" y="318"/>
                  </a:moveTo>
                  <a:cubicBezTo>
                    <a:pt x="209" y="355"/>
                    <a:pt x="229" y="389"/>
                    <a:pt x="261" y="389"/>
                  </a:cubicBezTo>
                  <a:cubicBezTo>
                    <a:pt x="278" y="389"/>
                    <a:pt x="320" y="377"/>
                    <a:pt x="320" y="306"/>
                  </a:cubicBezTo>
                  <a:lnTo>
                    <a:pt x="320" y="259"/>
                  </a:lnTo>
                  <a:lnTo>
                    <a:pt x="301" y="259"/>
                  </a:lnTo>
                  <a:lnTo>
                    <a:pt x="301" y="306"/>
                  </a:lnTo>
                  <a:cubicBezTo>
                    <a:pt x="301" y="357"/>
                    <a:pt x="284" y="365"/>
                    <a:pt x="278" y="365"/>
                  </a:cubicBezTo>
                  <a:cubicBezTo>
                    <a:pt x="253" y="365"/>
                    <a:pt x="251" y="326"/>
                    <a:pt x="251" y="320"/>
                  </a:cubicBezTo>
                  <a:lnTo>
                    <a:pt x="251" y="148"/>
                  </a:lnTo>
                  <a:cubicBezTo>
                    <a:pt x="251" y="111"/>
                    <a:pt x="251" y="81"/>
                    <a:pt x="224" y="47"/>
                  </a:cubicBezTo>
                  <a:cubicBezTo>
                    <a:pt x="197" y="14"/>
                    <a:pt x="162" y="0"/>
                    <a:pt x="127" y="0"/>
                  </a:cubicBezTo>
                  <a:cubicBezTo>
                    <a:pt x="69" y="0"/>
                    <a:pt x="20" y="41"/>
                    <a:pt x="20" y="97"/>
                  </a:cubicBezTo>
                  <a:cubicBezTo>
                    <a:pt x="20" y="122"/>
                    <a:pt x="37" y="138"/>
                    <a:pt x="52" y="138"/>
                  </a:cubicBezTo>
                  <a:cubicBezTo>
                    <a:pt x="72" y="138"/>
                    <a:pt x="84" y="122"/>
                    <a:pt x="84" y="97"/>
                  </a:cubicBezTo>
                  <a:cubicBezTo>
                    <a:pt x="84" y="87"/>
                    <a:pt x="82" y="59"/>
                    <a:pt x="50" y="59"/>
                  </a:cubicBezTo>
                  <a:cubicBezTo>
                    <a:pt x="69" y="28"/>
                    <a:pt x="102" y="20"/>
                    <a:pt x="127" y="20"/>
                  </a:cubicBezTo>
                  <a:cubicBezTo>
                    <a:pt x="161" y="20"/>
                    <a:pt x="201" y="53"/>
                    <a:pt x="201" y="130"/>
                  </a:cubicBezTo>
                  <a:lnTo>
                    <a:pt x="201" y="160"/>
                  </a:lnTo>
                  <a:cubicBezTo>
                    <a:pt x="164" y="162"/>
                    <a:pt x="117" y="166"/>
                    <a:pt x="70" y="191"/>
                  </a:cubicBezTo>
                  <a:cubicBezTo>
                    <a:pt x="18" y="219"/>
                    <a:pt x="0" y="266"/>
                    <a:pt x="0" y="304"/>
                  </a:cubicBezTo>
                  <a:cubicBezTo>
                    <a:pt x="0" y="375"/>
                    <a:pt x="69" y="393"/>
                    <a:pt x="114" y="393"/>
                  </a:cubicBezTo>
                  <a:cubicBezTo>
                    <a:pt x="161" y="393"/>
                    <a:pt x="192" y="361"/>
                    <a:pt x="204" y="318"/>
                  </a:cubicBezTo>
                  <a:close/>
                  <a:moveTo>
                    <a:pt x="201" y="180"/>
                  </a:moveTo>
                  <a:lnTo>
                    <a:pt x="201" y="266"/>
                  </a:lnTo>
                  <a:cubicBezTo>
                    <a:pt x="201" y="345"/>
                    <a:pt x="151" y="375"/>
                    <a:pt x="119" y="375"/>
                  </a:cubicBezTo>
                  <a:cubicBezTo>
                    <a:pt x="84" y="375"/>
                    <a:pt x="54" y="345"/>
                    <a:pt x="54" y="302"/>
                  </a:cubicBezTo>
                  <a:cubicBezTo>
                    <a:pt x="54" y="255"/>
                    <a:pt x="84" y="182"/>
                    <a:pt x="201" y="1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41A01B89-FDB1-4C10-80B3-2D8DB4AC0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6" y="3201"/>
              <a:ext cx="80" cy="83"/>
            </a:xfrm>
            <a:custGeom>
              <a:avLst/>
              <a:gdLst>
                <a:gd name="T0" fmla="*/ 194 w 359"/>
                <a:gd name="T1" fmla="*/ 170 h 370"/>
                <a:gd name="T2" fmla="*/ 261 w 359"/>
                <a:gd name="T3" fmla="*/ 73 h 370"/>
                <a:gd name="T4" fmla="*/ 343 w 359"/>
                <a:gd name="T5" fmla="*/ 26 h 370"/>
                <a:gd name="T6" fmla="*/ 343 w 359"/>
                <a:gd name="T7" fmla="*/ 0 h 370"/>
                <a:gd name="T8" fmla="*/ 284 w 359"/>
                <a:gd name="T9" fmla="*/ 2 h 370"/>
                <a:gd name="T10" fmla="*/ 219 w 359"/>
                <a:gd name="T11" fmla="*/ 0 h 370"/>
                <a:gd name="T12" fmla="*/ 219 w 359"/>
                <a:gd name="T13" fmla="*/ 26 h 370"/>
                <a:gd name="T14" fmla="*/ 239 w 359"/>
                <a:gd name="T15" fmla="*/ 53 h 370"/>
                <a:gd name="T16" fmla="*/ 229 w 359"/>
                <a:gd name="T17" fmla="*/ 83 h 370"/>
                <a:gd name="T18" fmla="*/ 184 w 359"/>
                <a:gd name="T19" fmla="*/ 150 h 370"/>
                <a:gd name="T20" fmla="*/ 129 w 359"/>
                <a:gd name="T21" fmla="*/ 63 h 370"/>
                <a:gd name="T22" fmla="*/ 122 w 359"/>
                <a:gd name="T23" fmla="*/ 49 h 370"/>
                <a:gd name="T24" fmla="*/ 149 w 359"/>
                <a:gd name="T25" fmla="*/ 26 h 370"/>
                <a:gd name="T26" fmla="*/ 149 w 359"/>
                <a:gd name="T27" fmla="*/ 0 h 370"/>
                <a:gd name="T28" fmla="*/ 70 w 359"/>
                <a:gd name="T29" fmla="*/ 2 h 370"/>
                <a:gd name="T30" fmla="*/ 3 w 359"/>
                <a:gd name="T31" fmla="*/ 0 h 370"/>
                <a:gd name="T32" fmla="*/ 3 w 359"/>
                <a:gd name="T33" fmla="*/ 26 h 370"/>
                <a:gd name="T34" fmla="*/ 87 w 359"/>
                <a:gd name="T35" fmla="*/ 81 h 370"/>
                <a:gd name="T36" fmla="*/ 157 w 359"/>
                <a:gd name="T37" fmla="*/ 191 h 370"/>
                <a:gd name="T38" fmla="*/ 90 w 359"/>
                <a:gd name="T39" fmla="*/ 292 h 370"/>
                <a:gd name="T40" fmla="*/ 0 w 359"/>
                <a:gd name="T41" fmla="*/ 345 h 370"/>
                <a:gd name="T42" fmla="*/ 0 w 359"/>
                <a:gd name="T43" fmla="*/ 369 h 370"/>
                <a:gd name="T44" fmla="*/ 60 w 359"/>
                <a:gd name="T45" fmla="*/ 367 h 370"/>
                <a:gd name="T46" fmla="*/ 127 w 359"/>
                <a:gd name="T47" fmla="*/ 369 h 370"/>
                <a:gd name="T48" fmla="*/ 127 w 359"/>
                <a:gd name="T49" fmla="*/ 345 h 370"/>
                <a:gd name="T50" fmla="*/ 107 w 359"/>
                <a:gd name="T51" fmla="*/ 316 h 370"/>
                <a:gd name="T52" fmla="*/ 169 w 359"/>
                <a:gd name="T53" fmla="*/ 209 h 370"/>
                <a:gd name="T54" fmla="*/ 223 w 359"/>
                <a:gd name="T55" fmla="*/ 294 h 370"/>
                <a:gd name="T56" fmla="*/ 238 w 359"/>
                <a:gd name="T57" fmla="*/ 324 h 370"/>
                <a:gd name="T58" fmla="*/ 213 w 359"/>
                <a:gd name="T59" fmla="*/ 345 h 370"/>
                <a:gd name="T60" fmla="*/ 213 w 359"/>
                <a:gd name="T61" fmla="*/ 369 h 370"/>
                <a:gd name="T62" fmla="*/ 289 w 359"/>
                <a:gd name="T63" fmla="*/ 367 h 370"/>
                <a:gd name="T64" fmla="*/ 358 w 359"/>
                <a:gd name="T65" fmla="*/ 369 h 370"/>
                <a:gd name="T66" fmla="*/ 358 w 359"/>
                <a:gd name="T67" fmla="*/ 345 h 370"/>
                <a:gd name="T68" fmla="*/ 289 w 359"/>
                <a:gd name="T69" fmla="*/ 316 h 370"/>
                <a:gd name="T70" fmla="*/ 194 w 359"/>
                <a:gd name="T71" fmla="*/ 1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9" h="370">
                  <a:moveTo>
                    <a:pt x="194" y="170"/>
                  </a:moveTo>
                  <a:cubicBezTo>
                    <a:pt x="218" y="136"/>
                    <a:pt x="243" y="93"/>
                    <a:pt x="261" y="73"/>
                  </a:cubicBezTo>
                  <a:cubicBezTo>
                    <a:pt x="283" y="41"/>
                    <a:pt x="311" y="26"/>
                    <a:pt x="343" y="26"/>
                  </a:cubicBezTo>
                  <a:lnTo>
                    <a:pt x="343" y="0"/>
                  </a:lnTo>
                  <a:cubicBezTo>
                    <a:pt x="325" y="2"/>
                    <a:pt x="305" y="2"/>
                    <a:pt x="284" y="2"/>
                  </a:cubicBezTo>
                  <a:cubicBezTo>
                    <a:pt x="264" y="2"/>
                    <a:pt x="229" y="0"/>
                    <a:pt x="219" y="0"/>
                  </a:cubicBezTo>
                  <a:lnTo>
                    <a:pt x="219" y="26"/>
                  </a:lnTo>
                  <a:cubicBezTo>
                    <a:pt x="233" y="28"/>
                    <a:pt x="239" y="39"/>
                    <a:pt x="239" y="53"/>
                  </a:cubicBezTo>
                  <a:cubicBezTo>
                    <a:pt x="239" y="65"/>
                    <a:pt x="231" y="77"/>
                    <a:pt x="229" y="83"/>
                  </a:cubicBezTo>
                  <a:lnTo>
                    <a:pt x="184" y="150"/>
                  </a:lnTo>
                  <a:lnTo>
                    <a:pt x="129" y="63"/>
                  </a:lnTo>
                  <a:cubicBezTo>
                    <a:pt x="122" y="53"/>
                    <a:pt x="122" y="53"/>
                    <a:pt x="122" y="49"/>
                  </a:cubicBezTo>
                  <a:cubicBezTo>
                    <a:pt x="122" y="34"/>
                    <a:pt x="132" y="26"/>
                    <a:pt x="149" y="26"/>
                  </a:cubicBezTo>
                  <a:lnTo>
                    <a:pt x="149" y="0"/>
                  </a:lnTo>
                  <a:cubicBezTo>
                    <a:pt x="129" y="0"/>
                    <a:pt x="82" y="2"/>
                    <a:pt x="70" y="2"/>
                  </a:cubicBezTo>
                  <a:cubicBezTo>
                    <a:pt x="57" y="2"/>
                    <a:pt x="22" y="2"/>
                    <a:pt x="3" y="0"/>
                  </a:cubicBezTo>
                  <a:lnTo>
                    <a:pt x="3" y="26"/>
                  </a:lnTo>
                  <a:cubicBezTo>
                    <a:pt x="52" y="26"/>
                    <a:pt x="54" y="26"/>
                    <a:pt x="87" y="81"/>
                  </a:cubicBezTo>
                  <a:lnTo>
                    <a:pt x="157" y="191"/>
                  </a:lnTo>
                  <a:lnTo>
                    <a:pt x="90" y="292"/>
                  </a:lnTo>
                  <a:cubicBezTo>
                    <a:pt x="57" y="343"/>
                    <a:pt x="13" y="345"/>
                    <a:pt x="0" y="345"/>
                  </a:cubicBezTo>
                  <a:lnTo>
                    <a:pt x="0" y="369"/>
                  </a:lnTo>
                  <a:cubicBezTo>
                    <a:pt x="18" y="367"/>
                    <a:pt x="40" y="367"/>
                    <a:pt x="60" y="367"/>
                  </a:cubicBezTo>
                  <a:cubicBezTo>
                    <a:pt x="79" y="367"/>
                    <a:pt x="109" y="369"/>
                    <a:pt x="127" y="369"/>
                  </a:cubicBezTo>
                  <a:lnTo>
                    <a:pt x="127" y="345"/>
                  </a:lnTo>
                  <a:cubicBezTo>
                    <a:pt x="110" y="340"/>
                    <a:pt x="107" y="330"/>
                    <a:pt x="107" y="316"/>
                  </a:cubicBezTo>
                  <a:cubicBezTo>
                    <a:pt x="107" y="296"/>
                    <a:pt x="127" y="270"/>
                    <a:pt x="169" y="209"/>
                  </a:cubicBezTo>
                  <a:lnTo>
                    <a:pt x="223" y="294"/>
                  </a:lnTo>
                  <a:cubicBezTo>
                    <a:pt x="229" y="304"/>
                    <a:pt x="238" y="316"/>
                    <a:pt x="238" y="324"/>
                  </a:cubicBezTo>
                  <a:cubicBezTo>
                    <a:pt x="238" y="330"/>
                    <a:pt x="231" y="343"/>
                    <a:pt x="213" y="345"/>
                  </a:cubicBezTo>
                  <a:lnTo>
                    <a:pt x="213" y="369"/>
                  </a:lnTo>
                  <a:cubicBezTo>
                    <a:pt x="234" y="369"/>
                    <a:pt x="273" y="367"/>
                    <a:pt x="289" y="367"/>
                  </a:cubicBezTo>
                  <a:cubicBezTo>
                    <a:pt x="310" y="367"/>
                    <a:pt x="335" y="367"/>
                    <a:pt x="358" y="369"/>
                  </a:cubicBezTo>
                  <a:lnTo>
                    <a:pt x="358" y="345"/>
                  </a:lnTo>
                  <a:cubicBezTo>
                    <a:pt x="320" y="345"/>
                    <a:pt x="308" y="343"/>
                    <a:pt x="289" y="316"/>
                  </a:cubicBezTo>
                  <a:lnTo>
                    <a:pt x="194" y="17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47DD9A13-A30D-4FBA-98C5-2345BE4C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3140"/>
              <a:ext cx="57" cy="193"/>
            </a:xfrm>
            <a:custGeom>
              <a:avLst/>
              <a:gdLst>
                <a:gd name="T0" fmla="*/ 149 w 254"/>
                <a:gd name="T1" fmla="*/ 113 h 856"/>
                <a:gd name="T2" fmla="*/ 244 w 254"/>
                <a:gd name="T3" fmla="*/ 20 h 856"/>
                <a:gd name="T4" fmla="*/ 253 w 254"/>
                <a:gd name="T5" fmla="*/ 10 h 856"/>
                <a:gd name="T6" fmla="*/ 239 w 254"/>
                <a:gd name="T7" fmla="*/ 0 h 856"/>
                <a:gd name="T8" fmla="*/ 102 w 254"/>
                <a:gd name="T9" fmla="*/ 107 h 856"/>
                <a:gd name="T10" fmla="*/ 102 w 254"/>
                <a:gd name="T11" fmla="*/ 302 h 856"/>
                <a:gd name="T12" fmla="*/ 74 w 254"/>
                <a:gd name="T13" fmla="*/ 391 h 856"/>
                <a:gd name="T14" fmla="*/ 7 w 254"/>
                <a:gd name="T15" fmla="*/ 418 h 856"/>
                <a:gd name="T16" fmla="*/ 0 w 254"/>
                <a:gd name="T17" fmla="*/ 428 h 856"/>
                <a:gd name="T18" fmla="*/ 12 w 254"/>
                <a:gd name="T19" fmla="*/ 438 h 856"/>
                <a:gd name="T20" fmla="*/ 100 w 254"/>
                <a:gd name="T21" fmla="*/ 513 h 856"/>
                <a:gd name="T22" fmla="*/ 102 w 254"/>
                <a:gd name="T23" fmla="*/ 557 h 856"/>
                <a:gd name="T24" fmla="*/ 102 w 254"/>
                <a:gd name="T25" fmla="*/ 728 h 856"/>
                <a:gd name="T26" fmla="*/ 137 w 254"/>
                <a:gd name="T27" fmla="*/ 823 h 856"/>
                <a:gd name="T28" fmla="*/ 239 w 254"/>
                <a:gd name="T29" fmla="*/ 855 h 856"/>
                <a:gd name="T30" fmla="*/ 253 w 254"/>
                <a:gd name="T31" fmla="*/ 847 h 856"/>
                <a:gd name="T32" fmla="*/ 241 w 254"/>
                <a:gd name="T33" fmla="*/ 839 h 856"/>
                <a:gd name="T34" fmla="*/ 152 w 254"/>
                <a:gd name="T35" fmla="*/ 764 h 856"/>
                <a:gd name="T36" fmla="*/ 149 w 254"/>
                <a:gd name="T37" fmla="*/ 726 h 856"/>
                <a:gd name="T38" fmla="*/ 149 w 254"/>
                <a:gd name="T39" fmla="*/ 543 h 856"/>
                <a:gd name="T40" fmla="*/ 122 w 254"/>
                <a:gd name="T41" fmla="*/ 462 h 856"/>
                <a:gd name="T42" fmla="*/ 67 w 254"/>
                <a:gd name="T43" fmla="*/ 428 h 856"/>
                <a:gd name="T44" fmla="*/ 149 w 254"/>
                <a:gd name="T45" fmla="*/ 318 h 856"/>
                <a:gd name="T46" fmla="*/ 149 w 254"/>
                <a:gd name="T47" fmla="*/ 113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856">
                  <a:moveTo>
                    <a:pt x="149" y="113"/>
                  </a:moveTo>
                  <a:cubicBezTo>
                    <a:pt x="149" y="81"/>
                    <a:pt x="169" y="24"/>
                    <a:pt x="244" y="20"/>
                  </a:cubicBezTo>
                  <a:cubicBezTo>
                    <a:pt x="249" y="16"/>
                    <a:pt x="253" y="14"/>
                    <a:pt x="253" y="10"/>
                  </a:cubicBezTo>
                  <a:cubicBezTo>
                    <a:pt x="253" y="0"/>
                    <a:pt x="244" y="0"/>
                    <a:pt x="239" y="0"/>
                  </a:cubicBezTo>
                  <a:cubicBezTo>
                    <a:pt x="167" y="0"/>
                    <a:pt x="102" y="45"/>
                    <a:pt x="102" y="107"/>
                  </a:cubicBezTo>
                  <a:lnTo>
                    <a:pt x="102" y="302"/>
                  </a:lnTo>
                  <a:cubicBezTo>
                    <a:pt x="102" y="336"/>
                    <a:pt x="102" y="365"/>
                    <a:pt x="74" y="391"/>
                  </a:cubicBezTo>
                  <a:cubicBezTo>
                    <a:pt x="50" y="415"/>
                    <a:pt x="22" y="418"/>
                    <a:pt x="7" y="418"/>
                  </a:cubicBezTo>
                  <a:cubicBezTo>
                    <a:pt x="3" y="422"/>
                    <a:pt x="0" y="424"/>
                    <a:pt x="0" y="428"/>
                  </a:cubicBezTo>
                  <a:cubicBezTo>
                    <a:pt x="0" y="438"/>
                    <a:pt x="3" y="438"/>
                    <a:pt x="12" y="438"/>
                  </a:cubicBezTo>
                  <a:cubicBezTo>
                    <a:pt x="59" y="442"/>
                    <a:pt x="92" y="472"/>
                    <a:pt x="100" y="513"/>
                  </a:cubicBezTo>
                  <a:cubicBezTo>
                    <a:pt x="102" y="523"/>
                    <a:pt x="102" y="525"/>
                    <a:pt x="102" y="557"/>
                  </a:cubicBezTo>
                  <a:lnTo>
                    <a:pt x="102" y="728"/>
                  </a:lnTo>
                  <a:cubicBezTo>
                    <a:pt x="102" y="762"/>
                    <a:pt x="102" y="790"/>
                    <a:pt x="137" y="823"/>
                  </a:cubicBezTo>
                  <a:cubicBezTo>
                    <a:pt x="164" y="847"/>
                    <a:pt x="211" y="855"/>
                    <a:pt x="239" y="855"/>
                  </a:cubicBezTo>
                  <a:cubicBezTo>
                    <a:pt x="244" y="855"/>
                    <a:pt x="253" y="855"/>
                    <a:pt x="253" y="847"/>
                  </a:cubicBezTo>
                  <a:cubicBezTo>
                    <a:pt x="253" y="839"/>
                    <a:pt x="248" y="839"/>
                    <a:pt x="241" y="839"/>
                  </a:cubicBezTo>
                  <a:cubicBezTo>
                    <a:pt x="197" y="835"/>
                    <a:pt x="161" y="807"/>
                    <a:pt x="152" y="764"/>
                  </a:cubicBezTo>
                  <a:cubicBezTo>
                    <a:pt x="149" y="756"/>
                    <a:pt x="149" y="754"/>
                    <a:pt x="149" y="726"/>
                  </a:cubicBezTo>
                  <a:lnTo>
                    <a:pt x="149" y="543"/>
                  </a:lnTo>
                  <a:cubicBezTo>
                    <a:pt x="149" y="503"/>
                    <a:pt x="144" y="488"/>
                    <a:pt x="122" y="462"/>
                  </a:cubicBezTo>
                  <a:cubicBezTo>
                    <a:pt x="107" y="442"/>
                    <a:pt x="84" y="436"/>
                    <a:pt x="67" y="428"/>
                  </a:cubicBezTo>
                  <a:cubicBezTo>
                    <a:pt x="124" y="409"/>
                    <a:pt x="149" y="369"/>
                    <a:pt x="149" y="318"/>
                  </a:cubicBezTo>
                  <a:lnTo>
                    <a:pt x="149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9EE267E6-F74D-4DA5-9259-BDD9F590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3155"/>
              <a:ext cx="67" cy="133"/>
            </a:xfrm>
            <a:custGeom>
              <a:avLst/>
              <a:gdLst>
                <a:gd name="T0" fmla="*/ 300 w 301"/>
                <a:gd name="T1" fmla="*/ 296 h 593"/>
                <a:gd name="T2" fmla="*/ 269 w 301"/>
                <a:gd name="T3" fmla="*/ 95 h 593"/>
                <a:gd name="T4" fmla="*/ 149 w 301"/>
                <a:gd name="T5" fmla="*/ 0 h 593"/>
                <a:gd name="T6" fmla="*/ 27 w 301"/>
                <a:gd name="T7" fmla="*/ 101 h 593"/>
                <a:gd name="T8" fmla="*/ 0 w 301"/>
                <a:gd name="T9" fmla="*/ 296 h 593"/>
                <a:gd name="T10" fmla="*/ 32 w 301"/>
                <a:gd name="T11" fmla="*/ 503 h 593"/>
                <a:gd name="T12" fmla="*/ 149 w 301"/>
                <a:gd name="T13" fmla="*/ 592 h 593"/>
                <a:gd name="T14" fmla="*/ 273 w 301"/>
                <a:gd name="T15" fmla="*/ 490 h 593"/>
                <a:gd name="T16" fmla="*/ 300 w 301"/>
                <a:gd name="T17" fmla="*/ 296 h 593"/>
                <a:gd name="T18" fmla="*/ 149 w 301"/>
                <a:gd name="T19" fmla="*/ 572 h 593"/>
                <a:gd name="T20" fmla="*/ 69 w 301"/>
                <a:gd name="T21" fmla="*/ 466 h 593"/>
                <a:gd name="T22" fmla="*/ 60 w 301"/>
                <a:gd name="T23" fmla="*/ 288 h 593"/>
                <a:gd name="T24" fmla="*/ 64 w 301"/>
                <a:gd name="T25" fmla="*/ 130 h 593"/>
                <a:gd name="T26" fmla="*/ 149 w 301"/>
                <a:gd name="T27" fmla="*/ 20 h 593"/>
                <a:gd name="T28" fmla="*/ 233 w 301"/>
                <a:gd name="T29" fmla="*/ 120 h 593"/>
                <a:gd name="T30" fmla="*/ 239 w 301"/>
                <a:gd name="T31" fmla="*/ 288 h 593"/>
                <a:gd name="T32" fmla="*/ 231 w 301"/>
                <a:gd name="T33" fmla="*/ 462 h 593"/>
                <a:gd name="T34" fmla="*/ 149 w 301"/>
                <a:gd name="T35" fmla="*/ 57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1" h="593">
                  <a:moveTo>
                    <a:pt x="300" y="296"/>
                  </a:moveTo>
                  <a:cubicBezTo>
                    <a:pt x="300" y="229"/>
                    <a:pt x="294" y="160"/>
                    <a:pt x="269" y="95"/>
                  </a:cubicBezTo>
                  <a:cubicBezTo>
                    <a:pt x="238" y="14"/>
                    <a:pt x="181" y="0"/>
                    <a:pt x="149" y="0"/>
                  </a:cubicBezTo>
                  <a:cubicBezTo>
                    <a:pt x="109" y="0"/>
                    <a:pt x="54" y="22"/>
                    <a:pt x="27" y="101"/>
                  </a:cubicBezTo>
                  <a:cubicBezTo>
                    <a:pt x="3" y="160"/>
                    <a:pt x="0" y="229"/>
                    <a:pt x="0" y="296"/>
                  </a:cubicBezTo>
                  <a:cubicBezTo>
                    <a:pt x="0" y="363"/>
                    <a:pt x="3" y="438"/>
                    <a:pt x="32" y="503"/>
                  </a:cubicBezTo>
                  <a:cubicBezTo>
                    <a:pt x="62" y="572"/>
                    <a:pt x="114" y="592"/>
                    <a:pt x="149" y="592"/>
                  </a:cubicBezTo>
                  <a:cubicBezTo>
                    <a:pt x="189" y="592"/>
                    <a:pt x="241" y="572"/>
                    <a:pt x="273" y="490"/>
                  </a:cubicBezTo>
                  <a:cubicBezTo>
                    <a:pt x="294" y="434"/>
                    <a:pt x="300" y="365"/>
                    <a:pt x="300" y="296"/>
                  </a:cubicBezTo>
                  <a:close/>
                  <a:moveTo>
                    <a:pt x="149" y="572"/>
                  </a:moveTo>
                  <a:cubicBezTo>
                    <a:pt x="122" y="572"/>
                    <a:pt x="79" y="551"/>
                    <a:pt x="69" y="466"/>
                  </a:cubicBezTo>
                  <a:cubicBezTo>
                    <a:pt x="60" y="415"/>
                    <a:pt x="60" y="336"/>
                    <a:pt x="60" y="288"/>
                  </a:cubicBezTo>
                  <a:cubicBezTo>
                    <a:pt x="60" y="231"/>
                    <a:pt x="60" y="174"/>
                    <a:pt x="64" y="130"/>
                  </a:cubicBezTo>
                  <a:cubicBezTo>
                    <a:pt x="79" y="26"/>
                    <a:pt x="132" y="20"/>
                    <a:pt x="149" y="20"/>
                  </a:cubicBezTo>
                  <a:cubicBezTo>
                    <a:pt x="172" y="20"/>
                    <a:pt x="221" y="34"/>
                    <a:pt x="233" y="120"/>
                  </a:cubicBezTo>
                  <a:cubicBezTo>
                    <a:pt x="239" y="168"/>
                    <a:pt x="239" y="231"/>
                    <a:pt x="239" y="288"/>
                  </a:cubicBezTo>
                  <a:cubicBezTo>
                    <a:pt x="239" y="351"/>
                    <a:pt x="239" y="409"/>
                    <a:pt x="231" y="462"/>
                  </a:cubicBezTo>
                  <a:cubicBezTo>
                    <a:pt x="221" y="545"/>
                    <a:pt x="181" y="572"/>
                    <a:pt x="149" y="5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BA925033-F2AE-4286-8173-5FC481561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3264"/>
              <a:ext cx="18" cy="58"/>
            </a:xfrm>
            <a:custGeom>
              <a:avLst/>
              <a:gdLst>
                <a:gd name="T0" fmla="*/ 84 w 85"/>
                <a:gd name="T1" fmla="*/ 89 h 258"/>
                <a:gd name="T2" fmla="*/ 38 w 85"/>
                <a:gd name="T3" fmla="*/ 0 h 258"/>
                <a:gd name="T4" fmla="*/ 0 w 85"/>
                <a:gd name="T5" fmla="*/ 45 h 258"/>
                <a:gd name="T6" fmla="*/ 38 w 85"/>
                <a:gd name="T7" fmla="*/ 93 h 258"/>
                <a:gd name="T8" fmla="*/ 62 w 85"/>
                <a:gd name="T9" fmla="*/ 81 h 258"/>
                <a:gd name="T10" fmla="*/ 69 w 85"/>
                <a:gd name="T11" fmla="*/ 77 h 258"/>
                <a:gd name="T12" fmla="*/ 69 w 85"/>
                <a:gd name="T13" fmla="*/ 89 h 258"/>
                <a:gd name="T14" fmla="*/ 20 w 85"/>
                <a:gd name="T15" fmla="*/ 233 h 258"/>
                <a:gd name="T16" fmla="*/ 12 w 85"/>
                <a:gd name="T17" fmla="*/ 247 h 258"/>
                <a:gd name="T18" fmla="*/ 20 w 85"/>
                <a:gd name="T19" fmla="*/ 257 h 258"/>
                <a:gd name="T20" fmla="*/ 84 w 85"/>
                <a:gd name="T21" fmla="*/ 8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258">
                  <a:moveTo>
                    <a:pt x="84" y="89"/>
                  </a:moveTo>
                  <a:cubicBezTo>
                    <a:pt x="84" y="34"/>
                    <a:pt x="67" y="0"/>
                    <a:pt x="38" y="0"/>
                  </a:cubicBezTo>
                  <a:cubicBezTo>
                    <a:pt x="13" y="0"/>
                    <a:pt x="0" y="22"/>
                    <a:pt x="0" y="45"/>
                  </a:cubicBezTo>
                  <a:cubicBezTo>
                    <a:pt x="0" y="69"/>
                    <a:pt x="13" y="93"/>
                    <a:pt x="38" y="93"/>
                  </a:cubicBezTo>
                  <a:cubicBezTo>
                    <a:pt x="47" y="93"/>
                    <a:pt x="57" y="87"/>
                    <a:pt x="62" y="81"/>
                  </a:cubicBezTo>
                  <a:cubicBezTo>
                    <a:pt x="67" y="77"/>
                    <a:pt x="67" y="77"/>
                    <a:pt x="69" y="77"/>
                  </a:cubicBezTo>
                  <a:lnTo>
                    <a:pt x="69" y="89"/>
                  </a:lnTo>
                  <a:cubicBezTo>
                    <a:pt x="69" y="154"/>
                    <a:pt x="44" y="207"/>
                    <a:pt x="20" y="233"/>
                  </a:cubicBezTo>
                  <a:cubicBezTo>
                    <a:pt x="12" y="243"/>
                    <a:pt x="12" y="245"/>
                    <a:pt x="12" y="247"/>
                  </a:cubicBezTo>
                  <a:cubicBezTo>
                    <a:pt x="12" y="255"/>
                    <a:pt x="13" y="257"/>
                    <a:pt x="20" y="257"/>
                  </a:cubicBezTo>
                  <a:cubicBezTo>
                    <a:pt x="28" y="257"/>
                    <a:pt x="84" y="191"/>
                    <a:pt x="84" y="8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3509D267-9A60-40FA-8C1F-961F13E8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3155"/>
              <a:ext cx="52" cy="129"/>
            </a:xfrm>
            <a:custGeom>
              <a:avLst/>
              <a:gdLst>
                <a:gd name="T0" fmla="*/ 147 w 235"/>
                <a:gd name="T1" fmla="*/ 22 h 573"/>
                <a:gd name="T2" fmla="*/ 129 w 235"/>
                <a:gd name="T3" fmla="*/ 0 h 573"/>
                <a:gd name="T4" fmla="*/ 0 w 235"/>
                <a:gd name="T5" fmla="*/ 53 h 573"/>
                <a:gd name="T6" fmla="*/ 0 w 235"/>
                <a:gd name="T7" fmla="*/ 83 h 573"/>
                <a:gd name="T8" fmla="*/ 92 w 235"/>
                <a:gd name="T9" fmla="*/ 59 h 573"/>
                <a:gd name="T10" fmla="*/ 92 w 235"/>
                <a:gd name="T11" fmla="*/ 503 h 573"/>
                <a:gd name="T12" fmla="*/ 28 w 235"/>
                <a:gd name="T13" fmla="*/ 545 h 573"/>
                <a:gd name="T14" fmla="*/ 3 w 235"/>
                <a:gd name="T15" fmla="*/ 545 h 573"/>
                <a:gd name="T16" fmla="*/ 3 w 235"/>
                <a:gd name="T17" fmla="*/ 572 h 573"/>
                <a:gd name="T18" fmla="*/ 119 w 235"/>
                <a:gd name="T19" fmla="*/ 570 h 573"/>
                <a:gd name="T20" fmla="*/ 234 w 235"/>
                <a:gd name="T21" fmla="*/ 572 h 573"/>
                <a:gd name="T22" fmla="*/ 234 w 235"/>
                <a:gd name="T23" fmla="*/ 545 h 573"/>
                <a:gd name="T24" fmla="*/ 213 w 235"/>
                <a:gd name="T25" fmla="*/ 545 h 573"/>
                <a:gd name="T26" fmla="*/ 147 w 235"/>
                <a:gd name="T27" fmla="*/ 503 h 573"/>
                <a:gd name="T28" fmla="*/ 147 w 235"/>
                <a:gd name="T29" fmla="*/ 22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573">
                  <a:moveTo>
                    <a:pt x="147" y="22"/>
                  </a:moveTo>
                  <a:cubicBezTo>
                    <a:pt x="147" y="2"/>
                    <a:pt x="147" y="0"/>
                    <a:pt x="129" y="0"/>
                  </a:cubicBezTo>
                  <a:cubicBezTo>
                    <a:pt x="84" y="53"/>
                    <a:pt x="22" y="53"/>
                    <a:pt x="0" y="53"/>
                  </a:cubicBezTo>
                  <a:lnTo>
                    <a:pt x="0" y="83"/>
                  </a:lnTo>
                  <a:cubicBezTo>
                    <a:pt x="13" y="83"/>
                    <a:pt x="57" y="83"/>
                    <a:pt x="92" y="59"/>
                  </a:cubicBezTo>
                  <a:lnTo>
                    <a:pt x="92" y="503"/>
                  </a:lnTo>
                  <a:cubicBezTo>
                    <a:pt x="92" y="535"/>
                    <a:pt x="92" y="545"/>
                    <a:pt x="28" y="545"/>
                  </a:cubicBezTo>
                  <a:lnTo>
                    <a:pt x="3" y="545"/>
                  </a:lnTo>
                  <a:lnTo>
                    <a:pt x="3" y="572"/>
                  </a:lnTo>
                  <a:cubicBezTo>
                    <a:pt x="28" y="570"/>
                    <a:pt x="92" y="570"/>
                    <a:pt x="119" y="570"/>
                  </a:cubicBezTo>
                  <a:cubicBezTo>
                    <a:pt x="149" y="570"/>
                    <a:pt x="209" y="570"/>
                    <a:pt x="234" y="572"/>
                  </a:cubicBezTo>
                  <a:lnTo>
                    <a:pt x="234" y="545"/>
                  </a:lnTo>
                  <a:lnTo>
                    <a:pt x="213" y="545"/>
                  </a:lnTo>
                  <a:cubicBezTo>
                    <a:pt x="149" y="545"/>
                    <a:pt x="147" y="535"/>
                    <a:pt x="147" y="503"/>
                  </a:cubicBezTo>
                  <a:lnTo>
                    <a:pt x="14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33090A75-E833-411B-8F89-CE8D2198F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9" y="3232"/>
              <a:ext cx="97" cy="7"/>
            </a:xfrm>
            <a:custGeom>
              <a:avLst/>
              <a:gdLst>
                <a:gd name="T0" fmla="*/ 408 w 433"/>
                <a:gd name="T1" fmla="*/ 36 h 37"/>
                <a:gd name="T2" fmla="*/ 432 w 433"/>
                <a:gd name="T3" fmla="*/ 16 h 37"/>
                <a:gd name="T4" fmla="*/ 408 w 433"/>
                <a:gd name="T5" fmla="*/ 0 h 37"/>
                <a:gd name="T6" fmla="*/ 23 w 433"/>
                <a:gd name="T7" fmla="*/ 0 h 37"/>
                <a:gd name="T8" fmla="*/ 0 w 433"/>
                <a:gd name="T9" fmla="*/ 16 h 37"/>
                <a:gd name="T10" fmla="*/ 23 w 433"/>
                <a:gd name="T11" fmla="*/ 36 h 37"/>
                <a:gd name="T12" fmla="*/ 408 w 433"/>
                <a:gd name="T13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3" h="37">
                  <a:moveTo>
                    <a:pt x="408" y="36"/>
                  </a:moveTo>
                  <a:cubicBezTo>
                    <a:pt x="420" y="36"/>
                    <a:pt x="432" y="36"/>
                    <a:pt x="432" y="16"/>
                  </a:cubicBezTo>
                  <a:cubicBezTo>
                    <a:pt x="432" y="0"/>
                    <a:pt x="420" y="0"/>
                    <a:pt x="408" y="0"/>
                  </a:cubicBezTo>
                  <a:lnTo>
                    <a:pt x="23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6"/>
                    <a:pt x="12" y="36"/>
                    <a:pt x="23" y="36"/>
                  </a:cubicBezTo>
                  <a:lnTo>
                    <a:pt x="408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BE14CE6B-70DD-4AC5-A456-847A3FE58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9" y="3199"/>
              <a:ext cx="74" cy="125"/>
            </a:xfrm>
            <a:custGeom>
              <a:avLst/>
              <a:gdLst>
                <a:gd name="T0" fmla="*/ 325 w 329"/>
                <a:gd name="T1" fmla="*/ 53 h 556"/>
                <a:gd name="T2" fmla="*/ 328 w 329"/>
                <a:gd name="T3" fmla="*/ 34 h 556"/>
                <a:gd name="T4" fmla="*/ 308 w 329"/>
                <a:gd name="T5" fmla="*/ 10 h 556"/>
                <a:gd name="T6" fmla="*/ 281 w 329"/>
                <a:gd name="T7" fmla="*/ 26 h 556"/>
                <a:gd name="T8" fmla="*/ 271 w 329"/>
                <a:gd name="T9" fmla="*/ 73 h 556"/>
                <a:gd name="T10" fmla="*/ 258 w 329"/>
                <a:gd name="T11" fmla="*/ 142 h 556"/>
                <a:gd name="T12" fmla="*/ 224 w 329"/>
                <a:gd name="T13" fmla="*/ 296 h 556"/>
                <a:gd name="T14" fmla="*/ 144 w 329"/>
                <a:gd name="T15" fmla="*/ 369 h 556"/>
                <a:gd name="T16" fmla="*/ 100 w 329"/>
                <a:gd name="T17" fmla="*/ 300 h 556"/>
                <a:gd name="T18" fmla="*/ 139 w 329"/>
                <a:gd name="T19" fmla="*/ 132 h 556"/>
                <a:gd name="T20" fmla="*/ 151 w 329"/>
                <a:gd name="T21" fmla="*/ 71 h 556"/>
                <a:gd name="T22" fmla="*/ 92 w 329"/>
                <a:gd name="T23" fmla="*/ 0 h 556"/>
                <a:gd name="T24" fmla="*/ 0 w 329"/>
                <a:gd name="T25" fmla="*/ 132 h 556"/>
                <a:gd name="T26" fmla="*/ 8 w 329"/>
                <a:gd name="T27" fmla="*/ 142 h 556"/>
                <a:gd name="T28" fmla="*/ 20 w 329"/>
                <a:gd name="T29" fmla="*/ 124 h 556"/>
                <a:gd name="T30" fmla="*/ 92 w 329"/>
                <a:gd name="T31" fmla="*/ 20 h 556"/>
                <a:gd name="T32" fmla="*/ 109 w 329"/>
                <a:gd name="T33" fmla="*/ 47 h 556"/>
                <a:gd name="T34" fmla="*/ 97 w 329"/>
                <a:gd name="T35" fmla="*/ 107 h 556"/>
                <a:gd name="T36" fmla="*/ 57 w 329"/>
                <a:gd name="T37" fmla="*/ 288 h 556"/>
                <a:gd name="T38" fmla="*/ 142 w 329"/>
                <a:gd name="T39" fmla="*/ 389 h 556"/>
                <a:gd name="T40" fmla="*/ 213 w 329"/>
                <a:gd name="T41" fmla="*/ 351 h 556"/>
                <a:gd name="T42" fmla="*/ 169 w 329"/>
                <a:gd name="T43" fmla="*/ 482 h 556"/>
                <a:gd name="T44" fmla="*/ 90 w 329"/>
                <a:gd name="T45" fmla="*/ 537 h 556"/>
                <a:gd name="T46" fmla="*/ 37 w 329"/>
                <a:gd name="T47" fmla="*/ 501 h 556"/>
                <a:gd name="T48" fmla="*/ 69 w 329"/>
                <a:gd name="T49" fmla="*/ 490 h 556"/>
                <a:gd name="T50" fmla="*/ 80 w 329"/>
                <a:gd name="T51" fmla="*/ 454 h 556"/>
                <a:gd name="T52" fmla="*/ 54 w 329"/>
                <a:gd name="T53" fmla="*/ 424 h 556"/>
                <a:gd name="T54" fmla="*/ 13 w 329"/>
                <a:gd name="T55" fmla="*/ 482 h 556"/>
                <a:gd name="T56" fmla="*/ 90 w 329"/>
                <a:gd name="T57" fmla="*/ 555 h 556"/>
                <a:gd name="T58" fmla="*/ 254 w 329"/>
                <a:gd name="T59" fmla="*/ 379 h 556"/>
                <a:gd name="T60" fmla="*/ 325 w 329"/>
                <a:gd name="T61" fmla="*/ 5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9" h="556">
                  <a:moveTo>
                    <a:pt x="325" y="53"/>
                  </a:moveTo>
                  <a:cubicBezTo>
                    <a:pt x="328" y="41"/>
                    <a:pt x="328" y="39"/>
                    <a:pt x="328" y="34"/>
                  </a:cubicBezTo>
                  <a:cubicBezTo>
                    <a:pt x="328" y="16"/>
                    <a:pt x="318" y="10"/>
                    <a:pt x="308" y="10"/>
                  </a:cubicBezTo>
                  <a:cubicBezTo>
                    <a:pt x="300" y="10"/>
                    <a:pt x="288" y="14"/>
                    <a:pt x="281" y="26"/>
                  </a:cubicBezTo>
                  <a:cubicBezTo>
                    <a:pt x="279" y="32"/>
                    <a:pt x="274" y="59"/>
                    <a:pt x="271" y="73"/>
                  </a:cubicBezTo>
                  <a:cubicBezTo>
                    <a:pt x="268" y="95"/>
                    <a:pt x="261" y="120"/>
                    <a:pt x="258" y="142"/>
                  </a:cubicBezTo>
                  <a:lnTo>
                    <a:pt x="224" y="296"/>
                  </a:lnTo>
                  <a:cubicBezTo>
                    <a:pt x="223" y="308"/>
                    <a:pt x="192" y="369"/>
                    <a:pt x="144" y="369"/>
                  </a:cubicBezTo>
                  <a:cubicBezTo>
                    <a:pt x="109" y="369"/>
                    <a:pt x="100" y="332"/>
                    <a:pt x="100" y="300"/>
                  </a:cubicBezTo>
                  <a:cubicBezTo>
                    <a:pt x="100" y="259"/>
                    <a:pt x="114" y="209"/>
                    <a:pt x="139" y="132"/>
                  </a:cubicBezTo>
                  <a:cubicBezTo>
                    <a:pt x="149" y="97"/>
                    <a:pt x="151" y="87"/>
                    <a:pt x="151" y="71"/>
                  </a:cubicBezTo>
                  <a:cubicBezTo>
                    <a:pt x="151" y="32"/>
                    <a:pt x="129" y="0"/>
                    <a:pt x="92" y="0"/>
                  </a:cubicBezTo>
                  <a:cubicBezTo>
                    <a:pt x="27" y="0"/>
                    <a:pt x="0" y="124"/>
                    <a:pt x="0" y="132"/>
                  </a:cubicBezTo>
                  <a:cubicBezTo>
                    <a:pt x="0" y="142"/>
                    <a:pt x="7" y="142"/>
                    <a:pt x="8" y="142"/>
                  </a:cubicBezTo>
                  <a:cubicBezTo>
                    <a:pt x="17" y="142"/>
                    <a:pt x="17" y="138"/>
                    <a:pt x="20" y="124"/>
                  </a:cubicBezTo>
                  <a:cubicBezTo>
                    <a:pt x="38" y="45"/>
                    <a:pt x="69" y="20"/>
                    <a:pt x="92" y="20"/>
                  </a:cubicBezTo>
                  <a:cubicBezTo>
                    <a:pt x="97" y="20"/>
                    <a:pt x="109" y="20"/>
                    <a:pt x="109" y="47"/>
                  </a:cubicBezTo>
                  <a:cubicBezTo>
                    <a:pt x="109" y="69"/>
                    <a:pt x="102" y="89"/>
                    <a:pt x="97" y="107"/>
                  </a:cubicBezTo>
                  <a:cubicBezTo>
                    <a:pt x="69" y="197"/>
                    <a:pt x="57" y="247"/>
                    <a:pt x="57" y="288"/>
                  </a:cubicBezTo>
                  <a:cubicBezTo>
                    <a:pt x="57" y="363"/>
                    <a:pt x="100" y="389"/>
                    <a:pt x="142" y="389"/>
                  </a:cubicBezTo>
                  <a:cubicBezTo>
                    <a:pt x="171" y="389"/>
                    <a:pt x="194" y="375"/>
                    <a:pt x="213" y="351"/>
                  </a:cubicBezTo>
                  <a:cubicBezTo>
                    <a:pt x="204" y="393"/>
                    <a:pt x="197" y="436"/>
                    <a:pt x="169" y="482"/>
                  </a:cubicBezTo>
                  <a:cubicBezTo>
                    <a:pt x="149" y="513"/>
                    <a:pt x="122" y="537"/>
                    <a:pt x="90" y="537"/>
                  </a:cubicBezTo>
                  <a:cubicBezTo>
                    <a:pt x="80" y="537"/>
                    <a:pt x="49" y="533"/>
                    <a:pt x="37" y="501"/>
                  </a:cubicBezTo>
                  <a:cubicBezTo>
                    <a:pt x="49" y="501"/>
                    <a:pt x="57" y="501"/>
                    <a:pt x="69" y="490"/>
                  </a:cubicBezTo>
                  <a:cubicBezTo>
                    <a:pt x="74" y="482"/>
                    <a:pt x="80" y="472"/>
                    <a:pt x="80" y="454"/>
                  </a:cubicBezTo>
                  <a:cubicBezTo>
                    <a:pt x="80" y="428"/>
                    <a:pt x="60" y="424"/>
                    <a:pt x="54" y="424"/>
                  </a:cubicBezTo>
                  <a:cubicBezTo>
                    <a:pt x="38" y="424"/>
                    <a:pt x="13" y="438"/>
                    <a:pt x="13" y="482"/>
                  </a:cubicBezTo>
                  <a:cubicBezTo>
                    <a:pt x="13" y="523"/>
                    <a:pt x="47" y="555"/>
                    <a:pt x="90" y="555"/>
                  </a:cubicBezTo>
                  <a:cubicBezTo>
                    <a:pt x="164" y="555"/>
                    <a:pt x="238" y="476"/>
                    <a:pt x="254" y="379"/>
                  </a:cubicBezTo>
                  <a:lnTo>
                    <a:pt x="325" y="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" name="Freeform 43">
              <a:extLst>
                <a:ext uri="{FF2B5EF4-FFF2-40B4-BE49-F238E27FC236}">
                  <a16:creationId xmlns:a16="http://schemas.microsoft.com/office/drawing/2014/main" id="{9EAA854C-87B9-4FE0-98F1-0CCCDAC8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" y="3197"/>
              <a:ext cx="122" cy="89"/>
            </a:xfrm>
            <a:custGeom>
              <a:avLst/>
              <a:gdLst>
                <a:gd name="T0" fmla="*/ 371 w 543"/>
                <a:gd name="T1" fmla="*/ 83 h 398"/>
                <a:gd name="T2" fmla="*/ 378 w 543"/>
                <a:gd name="T3" fmla="*/ 45 h 398"/>
                <a:gd name="T4" fmla="*/ 345 w 543"/>
                <a:gd name="T5" fmla="*/ 8 h 398"/>
                <a:gd name="T6" fmla="*/ 298 w 543"/>
                <a:gd name="T7" fmla="*/ 53 h 398"/>
                <a:gd name="T8" fmla="*/ 261 w 543"/>
                <a:gd name="T9" fmla="*/ 229 h 398"/>
                <a:gd name="T10" fmla="*/ 254 w 543"/>
                <a:gd name="T11" fmla="*/ 280 h 398"/>
                <a:gd name="T12" fmla="*/ 259 w 543"/>
                <a:gd name="T13" fmla="*/ 306 h 398"/>
                <a:gd name="T14" fmla="*/ 197 w 543"/>
                <a:gd name="T15" fmla="*/ 365 h 398"/>
                <a:gd name="T16" fmla="*/ 141 w 543"/>
                <a:gd name="T17" fmla="*/ 294 h 398"/>
                <a:gd name="T18" fmla="*/ 179 w 543"/>
                <a:gd name="T19" fmla="*/ 132 h 398"/>
                <a:gd name="T20" fmla="*/ 191 w 543"/>
                <a:gd name="T21" fmla="*/ 77 h 398"/>
                <a:gd name="T22" fmla="*/ 110 w 543"/>
                <a:gd name="T23" fmla="*/ 0 h 398"/>
                <a:gd name="T24" fmla="*/ 0 w 543"/>
                <a:gd name="T25" fmla="*/ 134 h 398"/>
                <a:gd name="T26" fmla="*/ 18 w 543"/>
                <a:gd name="T27" fmla="*/ 146 h 398"/>
                <a:gd name="T28" fmla="*/ 33 w 543"/>
                <a:gd name="T29" fmla="*/ 136 h 398"/>
                <a:gd name="T30" fmla="*/ 107 w 543"/>
                <a:gd name="T31" fmla="*/ 32 h 398"/>
                <a:gd name="T32" fmla="*/ 119 w 543"/>
                <a:gd name="T33" fmla="*/ 51 h 398"/>
                <a:gd name="T34" fmla="*/ 102 w 543"/>
                <a:gd name="T35" fmla="*/ 118 h 398"/>
                <a:gd name="T36" fmla="*/ 64 w 543"/>
                <a:gd name="T37" fmla="*/ 278 h 398"/>
                <a:gd name="T38" fmla="*/ 192 w 543"/>
                <a:gd name="T39" fmla="*/ 397 h 398"/>
                <a:gd name="T40" fmla="*/ 273 w 543"/>
                <a:gd name="T41" fmla="*/ 349 h 398"/>
                <a:gd name="T42" fmla="*/ 380 w 543"/>
                <a:gd name="T43" fmla="*/ 397 h 398"/>
                <a:gd name="T44" fmla="*/ 492 w 543"/>
                <a:gd name="T45" fmla="*/ 296 h 398"/>
                <a:gd name="T46" fmla="*/ 542 w 543"/>
                <a:gd name="T47" fmla="*/ 77 h 398"/>
                <a:gd name="T48" fmla="*/ 494 w 543"/>
                <a:gd name="T49" fmla="*/ 0 h 398"/>
                <a:gd name="T50" fmla="*/ 440 w 543"/>
                <a:gd name="T51" fmla="*/ 65 h 398"/>
                <a:gd name="T52" fmla="*/ 462 w 543"/>
                <a:gd name="T53" fmla="*/ 101 h 398"/>
                <a:gd name="T54" fmla="*/ 497 w 543"/>
                <a:gd name="T55" fmla="*/ 158 h 398"/>
                <a:gd name="T56" fmla="*/ 457 w 543"/>
                <a:gd name="T57" fmla="*/ 300 h 398"/>
                <a:gd name="T58" fmla="*/ 383 w 543"/>
                <a:gd name="T59" fmla="*/ 365 h 398"/>
                <a:gd name="T60" fmla="*/ 333 w 543"/>
                <a:gd name="T61" fmla="*/ 296 h 398"/>
                <a:gd name="T62" fmla="*/ 343 w 543"/>
                <a:gd name="T63" fmla="*/ 219 h 398"/>
                <a:gd name="T64" fmla="*/ 361 w 543"/>
                <a:gd name="T65" fmla="*/ 132 h 398"/>
                <a:gd name="T66" fmla="*/ 371 w 543"/>
                <a:gd name="T67" fmla="*/ 83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3" h="398">
                  <a:moveTo>
                    <a:pt x="371" y="83"/>
                  </a:moveTo>
                  <a:cubicBezTo>
                    <a:pt x="373" y="73"/>
                    <a:pt x="378" y="51"/>
                    <a:pt x="378" y="45"/>
                  </a:cubicBezTo>
                  <a:cubicBezTo>
                    <a:pt x="378" y="26"/>
                    <a:pt x="365" y="8"/>
                    <a:pt x="345" y="8"/>
                  </a:cubicBezTo>
                  <a:cubicBezTo>
                    <a:pt x="333" y="8"/>
                    <a:pt x="308" y="14"/>
                    <a:pt x="298" y="53"/>
                  </a:cubicBezTo>
                  <a:cubicBezTo>
                    <a:pt x="284" y="107"/>
                    <a:pt x="273" y="170"/>
                    <a:pt x="261" y="229"/>
                  </a:cubicBezTo>
                  <a:cubicBezTo>
                    <a:pt x="254" y="257"/>
                    <a:pt x="254" y="270"/>
                    <a:pt x="254" y="280"/>
                  </a:cubicBezTo>
                  <a:cubicBezTo>
                    <a:pt x="254" y="304"/>
                    <a:pt x="259" y="304"/>
                    <a:pt x="259" y="306"/>
                  </a:cubicBezTo>
                  <a:cubicBezTo>
                    <a:pt x="259" y="314"/>
                    <a:pt x="239" y="365"/>
                    <a:pt x="197" y="365"/>
                  </a:cubicBezTo>
                  <a:cubicBezTo>
                    <a:pt x="141" y="365"/>
                    <a:pt x="141" y="314"/>
                    <a:pt x="141" y="294"/>
                  </a:cubicBezTo>
                  <a:cubicBezTo>
                    <a:pt x="141" y="257"/>
                    <a:pt x="149" y="219"/>
                    <a:pt x="179" y="132"/>
                  </a:cubicBezTo>
                  <a:cubicBezTo>
                    <a:pt x="182" y="111"/>
                    <a:pt x="191" y="93"/>
                    <a:pt x="191" y="77"/>
                  </a:cubicBezTo>
                  <a:cubicBezTo>
                    <a:pt x="191" y="28"/>
                    <a:pt x="149" y="0"/>
                    <a:pt x="110" y="0"/>
                  </a:cubicBezTo>
                  <a:cubicBezTo>
                    <a:pt x="37" y="0"/>
                    <a:pt x="0" y="118"/>
                    <a:pt x="0" y="134"/>
                  </a:cubicBezTo>
                  <a:cubicBezTo>
                    <a:pt x="0" y="146"/>
                    <a:pt x="12" y="146"/>
                    <a:pt x="18" y="146"/>
                  </a:cubicBezTo>
                  <a:cubicBezTo>
                    <a:pt x="27" y="146"/>
                    <a:pt x="30" y="146"/>
                    <a:pt x="33" y="136"/>
                  </a:cubicBezTo>
                  <a:cubicBezTo>
                    <a:pt x="57" y="41"/>
                    <a:pt x="94" y="32"/>
                    <a:pt x="107" y="32"/>
                  </a:cubicBezTo>
                  <a:cubicBezTo>
                    <a:pt x="110" y="32"/>
                    <a:pt x="119" y="32"/>
                    <a:pt x="119" y="51"/>
                  </a:cubicBezTo>
                  <a:cubicBezTo>
                    <a:pt x="119" y="71"/>
                    <a:pt x="110" y="93"/>
                    <a:pt x="102" y="118"/>
                  </a:cubicBezTo>
                  <a:cubicBezTo>
                    <a:pt x="77" y="199"/>
                    <a:pt x="64" y="243"/>
                    <a:pt x="64" y="278"/>
                  </a:cubicBezTo>
                  <a:cubicBezTo>
                    <a:pt x="64" y="375"/>
                    <a:pt x="132" y="397"/>
                    <a:pt x="192" y="397"/>
                  </a:cubicBezTo>
                  <a:cubicBezTo>
                    <a:pt x="207" y="397"/>
                    <a:pt x="239" y="397"/>
                    <a:pt x="273" y="349"/>
                  </a:cubicBezTo>
                  <a:cubicBezTo>
                    <a:pt x="293" y="377"/>
                    <a:pt x="323" y="397"/>
                    <a:pt x="380" y="397"/>
                  </a:cubicBezTo>
                  <a:cubicBezTo>
                    <a:pt x="422" y="397"/>
                    <a:pt x="458" y="373"/>
                    <a:pt x="492" y="296"/>
                  </a:cubicBezTo>
                  <a:cubicBezTo>
                    <a:pt x="519" y="231"/>
                    <a:pt x="542" y="122"/>
                    <a:pt x="542" y="77"/>
                  </a:cubicBezTo>
                  <a:cubicBezTo>
                    <a:pt x="542" y="0"/>
                    <a:pt x="494" y="0"/>
                    <a:pt x="494" y="0"/>
                  </a:cubicBezTo>
                  <a:cubicBezTo>
                    <a:pt x="467" y="0"/>
                    <a:pt x="440" y="34"/>
                    <a:pt x="440" y="65"/>
                  </a:cubicBezTo>
                  <a:cubicBezTo>
                    <a:pt x="440" y="89"/>
                    <a:pt x="453" y="99"/>
                    <a:pt x="462" y="101"/>
                  </a:cubicBezTo>
                  <a:cubicBezTo>
                    <a:pt x="489" y="124"/>
                    <a:pt x="497" y="142"/>
                    <a:pt x="497" y="158"/>
                  </a:cubicBezTo>
                  <a:cubicBezTo>
                    <a:pt x="497" y="170"/>
                    <a:pt x="479" y="253"/>
                    <a:pt x="457" y="300"/>
                  </a:cubicBezTo>
                  <a:cubicBezTo>
                    <a:pt x="438" y="343"/>
                    <a:pt x="413" y="365"/>
                    <a:pt x="383" y="365"/>
                  </a:cubicBezTo>
                  <a:cubicBezTo>
                    <a:pt x="333" y="365"/>
                    <a:pt x="333" y="316"/>
                    <a:pt x="333" y="296"/>
                  </a:cubicBezTo>
                  <a:cubicBezTo>
                    <a:pt x="333" y="276"/>
                    <a:pt x="333" y="263"/>
                    <a:pt x="343" y="219"/>
                  </a:cubicBezTo>
                  <a:cubicBezTo>
                    <a:pt x="350" y="195"/>
                    <a:pt x="358" y="150"/>
                    <a:pt x="361" y="132"/>
                  </a:cubicBezTo>
                  <a:lnTo>
                    <a:pt x="371" y="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" name="Freeform 44">
              <a:extLst>
                <a:ext uri="{FF2B5EF4-FFF2-40B4-BE49-F238E27FC236}">
                  <a16:creationId xmlns:a16="http://schemas.microsoft.com/office/drawing/2014/main" id="{2893F471-388D-4943-BC28-582CEB072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5" y="3110"/>
              <a:ext cx="82" cy="93"/>
            </a:xfrm>
            <a:custGeom>
              <a:avLst/>
              <a:gdLst>
                <a:gd name="T0" fmla="*/ 197 w 366"/>
                <a:gd name="T1" fmla="*/ 28 h 416"/>
                <a:gd name="T2" fmla="*/ 348 w 366"/>
                <a:gd name="T3" fmla="*/ 28 h 416"/>
                <a:gd name="T4" fmla="*/ 365 w 366"/>
                <a:gd name="T5" fmla="*/ 14 h 416"/>
                <a:gd name="T6" fmla="*/ 348 w 366"/>
                <a:gd name="T7" fmla="*/ 0 h 416"/>
                <a:gd name="T8" fmla="*/ 20 w 366"/>
                <a:gd name="T9" fmla="*/ 0 h 416"/>
                <a:gd name="T10" fmla="*/ 0 w 366"/>
                <a:gd name="T11" fmla="*/ 14 h 416"/>
                <a:gd name="T12" fmla="*/ 20 w 366"/>
                <a:gd name="T13" fmla="*/ 28 h 416"/>
                <a:gd name="T14" fmla="*/ 172 w 366"/>
                <a:gd name="T15" fmla="*/ 28 h 416"/>
                <a:gd name="T16" fmla="*/ 172 w 366"/>
                <a:gd name="T17" fmla="*/ 393 h 416"/>
                <a:gd name="T18" fmla="*/ 182 w 366"/>
                <a:gd name="T19" fmla="*/ 415 h 416"/>
                <a:gd name="T20" fmla="*/ 197 w 366"/>
                <a:gd name="T21" fmla="*/ 393 h 416"/>
                <a:gd name="T22" fmla="*/ 197 w 366"/>
                <a:gd name="T23" fmla="*/ 28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6" h="416">
                  <a:moveTo>
                    <a:pt x="197" y="28"/>
                  </a:moveTo>
                  <a:lnTo>
                    <a:pt x="348" y="28"/>
                  </a:lnTo>
                  <a:cubicBezTo>
                    <a:pt x="355" y="28"/>
                    <a:pt x="365" y="28"/>
                    <a:pt x="365" y="14"/>
                  </a:cubicBezTo>
                  <a:cubicBezTo>
                    <a:pt x="365" y="0"/>
                    <a:pt x="355" y="0"/>
                    <a:pt x="34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0" y="28"/>
                  </a:cubicBezTo>
                  <a:lnTo>
                    <a:pt x="172" y="28"/>
                  </a:lnTo>
                  <a:lnTo>
                    <a:pt x="172" y="393"/>
                  </a:lnTo>
                  <a:cubicBezTo>
                    <a:pt x="172" y="403"/>
                    <a:pt x="172" y="415"/>
                    <a:pt x="182" y="415"/>
                  </a:cubicBezTo>
                  <a:cubicBezTo>
                    <a:pt x="197" y="415"/>
                    <a:pt x="197" y="403"/>
                    <a:pt x="197" y="393"/>
                  </a:cubicBezTo>
                  <a:lnTo>
                    <a:pt x="197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Freeform 45">
              <a:extLst>
                <a:ext uri="{FF2B5EF4-FFF2-40B4-BE49-F238E27FC236}">
                  <a16:creationId xmlns:a16="http://schemas.microsoft.com/office/drawing/2014/main" id="{AB0C6B23-49C8-47EB-8274-8A5EA839F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" y="3197"/>
              <a:ext cx="90" cy="88"/>
            </a:xfrm>
            <a:custGeom>
              <a:avLst/>
              <a:gdLst>
                <a:gd name="T0" fmla="*/ 353 w 403"/>
                <a:gd name="T1" fmla="*/ 45 h 394"/>
                <a:gd name="T2" fmla="*/ 315 w 403"/>
                <a:gd name="T3" fmla="*/ 101 h 394"/>
                <a:gd name="T4" fmla="*/ 350 w 403"/>
                <a:gd name="T5" fmla="*/ 142 h 394"/>
                <a:gd name="T6" fmla="*/ 402 w 403"/>
                <a:gd name="T7" fmla="*/ 75 h 394"/>
                <a:gd name="T8" fmla="*/ 320 w 403"/>
                <a:gd name="T9" fmla="*/ 0 h 394"/>
                <a:gd name="T10" fmla="*/ 244 w 403"/>
                <a:gd name="T11" fmla="*/ 53 h 394"/>
                <a:gd name="T12" fmla="*/ 147 w 403"/>
                <a:gd name="T13" fmla="*/ 0 h 394"/>
                <a:gd name="T14" fmla="*/ 10 w 403"/>
                <a:gd name="T15" fmla="*/ 134 h 394"/>
                <a:gd name="T16" fmla="*/ 27 w 403"/>
                <a:gd name="T17" fmla="*/ 146 h 394"/>
                <a:gd name="T18" fmla="*/ 42 w 403"/>
                <a:gd name="T19" fmla="*/ 134 h 394"/>
                <a:gd name="T20" fmla="*/ 142 w 403"/>
                <a:gd name="T21" fmla="*/ 32 h 394"/>
                <a:gd name="T22" fmla="*/ 182 w 403"/>
                <a:gd name="T23" fmla="*/ 73 h 394"/>
                <a:gd name="T24" fmla="*/ 167 w 403"/>
                <a:gd name="T25" fmla="*/ 170 h 394"/>
                <a:gd name="T26" fmla="*/ 142 w 403"/>
                <a:gd name="T27" fmla="*/ 288 h 394"/>
                <a:gd name="T28" fmla="*/ 82 w 403"/>
                <a:gd name="T29" fmla="*/ 365 h 394"/>
                <a:gd name="T30" fmla="*/ 49 w 403"/>
                <a:gd name="T31" fmla="*/ 353 h 394"/>
                <a:gd name="T32" fmla="*/ 87 w 403"/>
                <a:gd name="T33" fmla="*/ 292 h 394"/>
                <a:gd name="T34" fmla="*/ 52 w 403"/>
                <a:gd name="T35" fmla="*/ 253 h 394"/>
                <a:gd name="T36" fmla="*/ 0 w 403"/>
                <a:gd name="T37" fmla="*/ 318 h 394"/>
                <a:gd name="T38" fmla="*/ 80 w 403"/>
                <a:gd name="T39" fmla="*/ 393 h 394"/>
                <a:gd name="T40" fmla="*/ 157 w 403"/>
                <a:gd name="T41" fmla="*/ 343 h 394"/>
                <a:gd name="T42" fmla="*/ 253 w 403"/>
                <a:gd name="T43" fmla="*/ 393 h 394"/>
                <a:gd name="T44" fmla="*/ 392 w 403"/>
                <a:gd name="T45" fmla="*/ 259 h 394"/>
                <a:gd name="T46" fmla="*/ 373 w 403"/>
                <a:gd name="T47" fmla="*/ 247 h 394"/>
                <a:gd name="T48" fmla="*/ 358 w 403"/>
                <a:gd name="T49" fmla="*/ 259 h 394"/>
                <a:gd name="T50" fmla="*/ 259 w 403"/>
                <a:gd name="T51" fmla="*/ 365 h 394"/>
                <a:gd name="T52" fmla="*/ 219 w 403"/>
                <a:gd name="T53" fmla="*/ 320 h 394"/>
                <a:gd name="T54" fmla="*/ 234 w 403"/>
                <a:gd name="T55" fmla="*/ 227 h 394"/>
                <a:gd name="T56" fmla="*/ 259 w 403"/>
                <a:gd name="T57" fmla="*/ 109 h 394"/>
                <a:gd name="T58" fmla="*/ 318 w 403"/>
                <a:gd name="T59" fmla="*/ 32 h 394"/>
                <a:gd name="T60" fmla="*/ 353 w 403"/>
                <a:gd name="T61" fmla="*/ 45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3" h="394">
                  <a:moveTo>
                    <a:pt x="353" y="45"/>
                  </a:moveTo>
                  <a:cubicBezTo>
                    <a:pt x="328" y="53"/>
                    <a:pt x="315" y="83"/>
                    <a:pt x="315" y="101"/>
                  </a:cubicBezTo>
                  <a:cubicBezTo>
                    <a:pt x="315" y="122"/>
                    <a:pt x="325" y="142"/>
                    <a:pt x="350" y="142"/>
                  </a:cubicBezTo>
                  <a:cubicBezTo>
                    <a:pt x="373" y="142"/>
                    <a:pt x="402" y="118"/>
                    <a:pt x="402" y="75"/>
                  </a:cubicBezTo>
                  <a:cubicBezTo>
                    <a:pt x="402" y="28"/>
                    <a:pt x="363" y="0"/>
                    <a:pt x="320" y="0"/>
                  </a:cubicBezTo>
                  <a:cubicBezTo>
                    <a:pt x="279" y="0"/>
                    <a:pt x="253" y="36"/>
                    <a:pt x="244" y="53"/>
                  </a:cubicBezTo>
                  <a:cubicBezTo>
                    <a:pt x="228" y="14"/>
                    <a:pt x="187" y="0"/>
                    <a:pt x="147" y="0"/>
                  </a:cubicBezTo>
                  <a:cubicBezTo>
                    <a:pt x="59" y="0"/>
                    <a:pt x="10" y="105"/>
                    <a:pt x="10" y="134"/>
                  </a:cubicBezTo>
                  <a:cubicBezTo>
                    <a:pt x="10" y="146"/>
                    <a:pt x="20" y="146"/>
                    <a:pt x="27" y="146"/>
                  </a:cubicBezTo>
                  <a:cubicBezTo>
                    <a:pt x="37" y="146"/>
                    <a:pt x="40" y="146"/>
                    <a:pt x="42" y="134"/>
                  </a:cubicBezTo>
                  <a:cubicBezTo>
                    <a:pt x="62" y="57"/>
                    <a:pt x="114" y="32"/>
                    <a:pt x="142" y="32"/>
                  </a:cubicBezTo>
                  <a:cubicBezTo>
                    <a:pt x="171" y="32"/>
                    <a:pt x="182" y="47"/>
                    <a:pt x="182" y="73"/>
                  </a:cubicBezTo>
                  <a:cubicBezTo>
                    <a:pt x="182" y="89"/>
                    <a:pt x="172" y="138"/>
                    <a:pt x="167" y="170"/>
                  </a:cubicBezTo>
                  <a:lnTo>
                    <a:pt x="142" y="288"/>
                  </a:lnTo>
                  <a:cubicBezTo>
                    <a:pt x="132" y="338"/>
                    <a:pt x="107" y="365"/>
                    <a:pt x="82" y="365"/>
                  </a:cubicBezTo>
                  <a:cubicBezTo>
                    <a:pt x="79" y="365"/>
                    <a:pt x="62" y="365"/>
                    <a:pt x="49" y="353"/>
                  </a:cubicBezTo>
                  <a:cubicBezTo>
                    <a:pt x="74" y="343"/>
                    <a:pt x="87" y="314"/>
                    <a:pt x="87" y="292"/>
                  </a:cubicBezTo>
                  <a:cubicBezTo>
                    <a:pt x="87" y="272"/>
                    <a:pt x="74" y="253"/>
                    <a:pt x="52" y="253"/>
                  </a:cubicBezTo>
                  <a:cubicBezTo>
                    <a:pt x="27" y="253"/>
                    <a:pt x="0" y="278"/>
                    <a:pt x="0" y="318"/>
                  </a:cubicBezTo>
                  <a:cubicBezTo>
                    <a:pt x="0" y="365"/>
                    <a:pt x="37" y="393"/>
                    <a:pt x="80" y="393"/>
                  </a:cubicBezTo>
                  <a:cubicBezTo>
                    <a:pt x="120" y="393"/>
                    <a:pt x="149" y="357"/>
                    <a:pt x="157" y="343"/>
                  </a:cubicBezTo>
                  <a:cubicBezTo>
                    <a:pt x="172" y="379"/>
                    <a:pt x="213" y="393"/>
                    <a:pt x="253" y="393"/>
                  </a:cubicBezTo>
                  <a:cubicBezTo>
                    <a:pt x="343" y="393"/>
                    <a:pt x="392" y="290"/>
                    <a:pt x="392" y="259"/>
                  </a:cubicBezTo>
                  <a:cubicBezTo>
                    <a:pt x="392" y="247"/>
                    <a:pt x="382" y="247"/>
                    <a:pt x="373" y="247"/>
                  </a:cubicBezTo>
                  <a:cubicBezTo>
                    <a:pt x="365" y="247"/>
                    <a:pt x="361" y="247"/>
                    <a:pt x="358" y="259"/>
                  </a:cubicBezTo>
                  <a:cubicBezTo>
                    <a:pt x="338" y="338"/>
                    <a:pt x="288" y="365"/>
                    <a:pt x="259" y="365"/>
                  </a:cubicBezTo>
                  <a:cubicBezTo>
                    <a:pt x="231" y="365"/>
                    <a:pt x="219" y="349"/>
                    <a:pt x="219" y="320"/>
                  </a:cubicBezTo>
                  <a:cubicBezTo>
                    <a:pt x="219" y="304"/>
                    <a:pt x="229" y="257"/>
                    <a:pt x="234" y="227"/>
                  </a:cubicBezTo>
                  <a:cubicBezTo>
                    <a:pt x="239" y="205"/>
                    <a:pt x="254" y="122"/>
                    <a:pt x="259" y="109"/>
                  </a:cubicBezTo>
                  <a:cubicBezTo>
                    <a:pt x="269" y="59"/>
                    <a:pt x="293" y="32"/>
                    <a:pt x="318" y="32"/>
                  </a:cubicBezTo>
                  <a:cubicBezTo>
                    <a:pt x="323" y="32"/>
                    <a:pt x="340" y="32"/>
                    <a:pt x="353" y="4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Freeform 46">
              <a:extLst>
                <a:ext uri="{FF2B5EF4-FFF2-40B4-BE49-F238E27FC236}">
                  <a16:creationId xmlns:a16="http://schemas.microsoft.com/office/drawing/2014/main" id="{13B62634-DD4A-449D-B7D2-B1779245D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" y="3140"/>
              <a:ext cx="57" cy="193"/>
            </a:xfrm>
            <a:custGeom>
              <a:avLst/>
              <a:gdLst>
                <a:gd name="T0" fmla="*/ 102 w 254"/>
                <a:gd name="T1" fmla="*/ 744 h 856"/>
                <a:gd name="T2" fmla="*/ 7 w 254"/>
                <a:gd name="T3" fmla="*/ 839 h 856"/>
                <a:gd name="T4" fmla="*/ 0 w 254"/>
                <a:gd name="T5" fmla="*/ 847 h 856"/>
                <a:gd name="T6" fmla="*/ 13 w 254"/>
                <a:gd name="T7" fmla="*/ 855 h 856"/>
                <a:gd name="T8" fmla="*/ 149 w 254"/>
                <a:gd name="T9" fmla="*/ 750 h 856"/>
                <a:gd name="T10" fmla="*/ 149 w 254"/>
                <a:gd name="T11" fmla="*/ 555 h 856"/>
                <a:gd name="T12" fmla="*/ 179 w 254"/>
                <a:gd name="T13" fmla="*/ 464 h 856"/>
                <a:gd name="T14" fmla="*/ 244 w 254"/>
                <a:gd name="T15" fmla="*/ 438 h 856"/>
                <a:gd name="T16" fmla="*/ 253 w 254"/>
                <a:gd name="T17" fmla="*/ 428 h 856"/>
                <a:gd name="T18" fmla="*/ 241 w 254"/>
                <a:gd name="T19" fmla="*/ 418 h 856"/>
                <a:gd name="T20" fmla="*/ 152 w 254"/>
                <a:gd name="T21" fmla="*/ 343 h 856"/>
                <a:gd name="T22" fmla="*/ 149 w 254"/>
                <a:gd name="T23" fmla="*/ 302 h 856"/>
                <a:gd name="T24" fmla="*/ 149 w 254"/>
                <a:gd name="T25" fmla="*/ 132 h 856"/>
                <a:gd name="T26" fmla="*/ 117 w 254"/>
                <a:gd name="T27" fmla="*/ 34 h 856"/>
                <a:gd name="T28" fmla="*/ 13 w 254"/>
                <a:gd name="T29" fmla="*/ 0 h 856"/>
                <a:gd name="T30" fmla="*/ 0 w 254"/>
                <a:gd name="T31" fmla="*/ 10 h 856"/>
                <a:gd name="T32" fmla="*/ 12 w 254"/>
                <a:gd name="T33" fmla="*/ 20 h 856"/>
                <a:gd name="T34" fmla="*/ 100 w 254"/>
                <a:gd name="T35" fmla="*/ 93 h 856"/>
                <a:gd name="T36" fmla="*/ 102 w 254"/>
                <a:gd name="T37" fmla="*/ 134 h 856"/>
                <a:gd name="T38" fmla="*/ 102 w 254"/>
                <a:gd name="T39" fmla="*/ 314 h 856"/>
                <a:gd name="T40" fmla="*/ 131 w 254"/>
                <a:gd name="T41" fmla="*/ 393 h 856"/>
                <a:gd name="T42" fmla="*/ 187 w 254"/>
                <a:gd name="T43" fmla="*/ 428 h 856"/>
                <a:gd name="T44" fmla="*/ 102 w 254"/>
                <a:gd name="T45" fmla="*/ 537 h 856"/>
                <a:gd name="T46" fmla="*/ 102 w 254"/>
                <a:gd name="T47" fmla="*/ 744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856">
                  <a:moveTo>
                    <a:pt x="102" y="744"/>
                  </a:moveTo>
                  <a:cubicBezTo>
                    <a:pt x="102" y="776"/>
                    <a:pt x="84" y="835"/>
                    <a:pt x="7" y="839"/>
                  </a:cubicBezTo>
                  <a:cubicBezTo>
                    <a:pt x="3" y="839"/>
                    <a:pt x="0" y="843"/>
                    <a:pt x="0" y="847"/>
                  </a:cubicBezTo>
                  <a:cubicBezTo>
                    <a:pt x="0" y="855"/>
                    <a:pt x="8" y="855"/>
                    <a:pt x="13" y="855"/>
                  </a:cubicBezTo>
                  <a:cubicBezTo>
                    <a:pt x="84" y="855"/>
                    <a:pt x="149" y="815"/>
                    <a:pt x="149" y="750"/>
                  </a:cubicBezTo>
                  <a:lnTo>
                    <a:pt x="149" y="555"/>
                  </a:lnTo>
                  <a:cubicBezTo>
                    <a:pt x="149" y="523"/>
                    <a:pt x="149" y="495"/>
                    <a:pt x="179" y="464"/>
                  </a:cubicBezTo>
                  <a:cubicBezTo>
                    <a:pt x="202" y="440"/>
                    <a:pt x="229" y="438"/>
                    <a:pt x="244" y="438"/>
                  </a:cubicBezTo>
                  <a:cubicBezTo>
                    <a:pt x="249" y="438"/>
                    <a:pt x="253" y="434"/>
                    <a:pt x="253" y="428"/>
                  </a:cubicBezTo>
                  <a:cubicBezTo>
                    <a:pt x="253" y="422"/>
                    <a:pt x="248" y="422"/>
                    <a:pt x="241" y="418"/>
                  </a:cubicBezTo>
                  <a:cubicBezTo>
                    <a:pt x="194" y="415"/>
                    <a:pt x="159" y="385"/>
                    <a:pt x="152" y="343"/>
                  </a:cubicBezTo>
                  <a:cubicBezTo>
                    <a:pt x="149" y="332"/>
                    <a:pt x="149" y="330"/>
                    <a:pt x="149" y="302"/>
                  </a:cubicBezTo>
                  <a:lnTo>
                    <a:pt x="149" y="132"/>
                  </a:lnTo>
                  <a:cubicBezTo>
                    <a:pt x="149" y="95"/>
                    <a:pt x="149" y="69"/>
                    <a:pt x="117" y="34"/>
                  </a:cubicBezTo>
                  <a:cubicBezTo>
                    <a:pt x="87" y="8"/>
                    <a:pt x="38" y="0"/>
                    <a:pt x="13" y="0"/>
                  </a:cubicBezTo>
                  <a:cubicBezTo>
                    <a:pt x="8" y="0"/>
                    <a:pt x="0" y="0"/>
                    <a:pt x="0" y="10"/>
                  </a:cubicBezTo>
                  <a:cubicBezTo>
                    <a:pt x="0" y="16"/>
                    <a:pt x="3" y="16"/>
                    <a:pt x="12" y="20"/>
                  </a:cubicBezTo>
                  <a:cubicBezTo>
                    <a:pt x="57" y="22"/>
                    <a:pt x="92" y="51"/>
                    <a:pt x="100" y="93"/>
                  </a:cubicBezTo>
                  <a:cubicBezTo>
                    <a:pt x="102" y="101"/>
                    <a:pt x="102" y="101"/>
                    <a:pt x="102" y="134"/>
                  </a:cubicBezTo>
                  <a:lnTo>
                    <a:pt x="102" y="314"/>
                  </a:lnTo>
                  <a:cubicBezTo>
                    <a:pt x="102" y="353"/>
                    <a:pt x="109" y="367"/>
                    <a:pt x="131" y="393"/>
                  </a:cubicBezTo>
                  <a:cubicBezTo>
                    <a:pt x="147" y="413"/>
                    <a:pt x="164" y="424"/>
                    <a:pt x="187" y="428"/>
                  </a:cubicBezTo>
                  <a:cubicBezTo>
                    <a:pt x="129" y="448"/>
                    <a:pt x="102" y="488"/>
                    <a:pt x="102" y="537"/>
                  </a:cubicBezTo>
                  <a:lnTo>
                    <a:pt x="102" y="7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6" name="Group 120">
            <a:extLst>
              <a:ext uri="{FF2B5EF4-FFF2-40B4-BE49-F238E27FC236}">
                <a16:creationId xmlns:a16="http://schemas.microsoft.com/office/drawing/2014/main" id="{47802AB1-3498-4474-8FA3-0E6A1DCD7EA6}"/>
              </a:ext>
            </a:extLst>
          </p:cNvPr>
          <p:cNvGrpSpPr>
            <a:grpSpLocks/>
          </p:cNvGrpSpPr>
          <p:nvPr/>
        </p:nvGrpSpPr>
        <p:grpSpPr bwMode="auto">
          <a:xfrm>
            <a:off x="9156568" y="6204685"/>
            <a:ext cx="754062" cy="322262"/>
            <a:chOff x="5579" y="4377"/>
            <a:chExt cx="475" cy="203"/>
          </a:xfrm>
        </p:grpSpPr>
        <p:sp>
          <p:nvSpPr>
            <p:cNvPr id="97" name="Freeform 121">
              <a:extLst>
                <a:ext uri="{FF2B5EF4-FFF2-40B4-BE49-F238E27FC236}">
                  <a16:creationId xmlns:a16="http://schemas.microsoft.com/office/drawing/2014/main" id="{E22996D8-6AE8-41CF-8AB5-7A02FAC56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" y="4378"/>
              <a:ext cx="475" cy="200"/>
            </a:xfrm>
            <a:custGeom>
              <a:avLst/>
              <a:gdLst>
                <a:gd name="T0" fmla="*/ 1050 w 2101"/>
                <a:gd name="T1" fmla="*/ 887 h 888"/>
                <a:gd name="T2" fmla="*/ 0 w 2101"/>
                <a:gd name="T3" fmla="*/ 887 h 888"/>
                <a:gd name="T4" fmla="*/ 0 w 2101"/>
                <a:gd name="T5" fmla="*/ 0 h 888"/>
                <a:gd name="T6" fmla="*/ 2100 w 2101"/>
                <a:gd name="T7" fmla="*/ 0 h 888"/>
                <a:gd name="T8" fmla="*/ 2100 w 2101"/>
                <a:gd name="T9" fmla="*/ 887 h 888"/>
                <a:gd name="T10" fmla="*/ 1050 w 2101"/>
                <a:gd name="T11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1" h="888">
                  <a:moveTo>
                    <a:pt x="1050" y="887"/>
                  </a:moveTo>
                  <a:lnTo>
                    <a:pt x="0" y="887"/>
                  </a:lnTo>
                  <a:lnTo>
                    <a:pt x="0" y="0"/>
                  </a:lnTo>
                  <a:lnTo>
                    <a:pt x="2100" y="0"/>
                  </a:lnTo>
                  <a:lnTo>
                    <a:pt x="2100" y="887"/>
                  </a:lnTo>
                  <a:lnTo>
                    <a:pt x="1050" y="8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Freeform 122">
              <a:extLst>
                <a:ext uri="{FF2B5EF4-FFF2-40B4-BE49-F238E27FC236}">
                  <a16:creationId xmlns:a16="http://schemas.microsoft.com/office/drawing/2014/main" id="{8AEA1672-C825-4B3A-8519-D6C788A00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4462"/>
              <a:ext cx="81" cy="119"/>
            </a:xfrm>
            <a:custGeom>
              <a:avLst/>
              <a:gdLst>
                <a:gd name="T0" fmla="*/ 355 w 360"/>
                <a:gd name="T1" fmla="*/ 50 h 527"/>
                <a:gd name="T2" fmla="*/ 359 w 360"/>
                <a:gd name="T3" fmla="*/ 33 h 527"/>
                <a:gd name="T4" fmla="*/ 337 w 360"/>
                <a:gd name="T5" fmla="*/ 10 h 527"/>
                <a:gd name="T6" fmla="*/ 308 w 360"/>
                <a:gd name="T7" fmla="*/ 25 h 527"/>
                <a:gd name="T8" fmla="*/ 297 w 360"/>
                <a:gd name="T9" fmla="*/ 69 h 527"/>
                <a:gd name="T10" fmla="*/ 282 w 360"/>
                <a:gd name="T11" fmla="*/ 135 h 527"/>
                <a:gd name="T12" fmla="*/ 246 w 360"/>
                <a:gd name="T13" fmla="*/ 281 h 527"/>
                <a:gd name="T14" fmla="*/ 161 w 360"/>
                <a:gd name="T15" fmla="*/ 351 h 527"/>
                <a:gd name="T16" fmla="*/ 110 w 360"/>
                <a:gd name="T17" fmla="*/ 283 h 527"/>
                <a:gd name="T18" fmla="*/ 152 w 360"/>
                <a:gd name="T19" fmla="*/ 125 h 527"/>
                <a:gd name="T20" fmla="*/ 165 w 360"/>
                <a:gd name="T21" fmla="*/ 67 h 527"/>
                <a:gd name="T22" fmla="*/ 101 w 360"/>
                <a:gd name="T23" fmla="*/ 0 h 527"/>
                <a:gd name="T24" fmla="*/ 0 w 360"/>
                <a:gd name="T25" fmla="*/ 125 h 527"/>
                <a:gd name="T26" fmla="*/ 9 w 360"/>
                <a:gd name="T27" fmla="*/ 135 h 527"/>
                <a:gd name="T28" fmla="*/ 22 w 360"/>
                <a:gd name="T29" fmla="*/ 118 h 527"/>
                <a:gd name="T30" fmla="*/ 101 w 360"/>
                <a:gd name="T31" fmla="*/ 19 h 527"/>
                <a:gd name="T32" fmla="*/ 119 w 360"/>
                <a:gd name="T33" fmla="*/ 44 h 527"/>
                <a:gd name="T34" fmla="*/ 106 w 360"/>
                <a:gd name="T35" fmla="*/ 102 h 527"/>
                <a:gd name="T36" fmla="*/ 62 w 360"/>
                <a:gd name="T37" fmla="*/ 272 h 527"/>
                <a:gd name="T38" fmla="*/ 156 w 360"/>
                <a:gd name="T39" fmla="*/ 370 h 527"/>
                <a:gd name="T40" fmla="*/ 233 w 360"/>
                <a:gd name="T41" fmla="*/ 333 h 527"/>
                <a:gd name="T42" fmla="*/ 185 w 360"/>
                <a:gd name="T43" fmla="*/ 461 h 527"/>
                <a:gd name="T44" fmla="*/ 99 w 360"/>
                <a:gd name="T45" fmla="*/ 511 h 527"/>
                <a:gd name="T46" fmla="*/ 40 w 360"/>
                <a:gd name="T47" fmla="*/ 476 h 527"/>
                <a:gd name="T48" fmla="*/ 75 w 360"/>
                <a:gd name="T49" fmla="*/ 466 h 527"/>
                <a:gd name="T50" fmla="*/ 88 w 360"/>
                <a:gd name="T51" fmla="*/ 432 h 527"/>
                <a:gd name="T52" fmla="*/ 59 w 360"/>
                <a:gd name="T53" fmla="*/ 403 h 527"/>
                <a:gd name="T54" fmla="*/ 15 w 360"/>
                <a:gd name="T55" fmla="*/ 457 h 527"/>
                <a:gd name="T56" fmla="*/ 99 w 360"/>
                <a:gd name="T57" fmla="*/ 526 h 527"/>
                <a:gd name="T58" fmla="*/ 279 w 360"/>
                <a:gd name="T59" fmla="*/ 360 h 527"/>
                <a:gd name="T60" fmla="*/ 355 w 360"/>
                <a:gd name="T61" fmla="*/ 5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0" h="527">
                  <a:moveTo>
                    <a:pt x="355" y="50"/>
                  </a:moveTo>
                  <a:cubicBezTo>
                    <a:pt x="359" y="39"/>
                    <a:pt x="359" y="37"/>
                    <a:pt x="359" y="33"/>
                  </a:cubicBezTo>
                  <a:cubicBezTo>
                    <a:pt x="359" y="15"/>
                    <a:pt x="348" y="10"/>
                    <a:pt x="337" y="10"/>
                  </a:cubicBezTo>
                  <a:cubicBezTo>
                    <a:pt x="328" y="10"/>
                    <a:pt x="315" y="13"/>
                    <a:pt x="308" y="25"/>
                  </a:cubicBezTo>
                  <a:cubicBezTo>
                    <a:pt x="306" y="31"/>
                    <a:pt x="301" y="56"/>
                    <a:pt x="297" y="69"/>
                  </a:cubicBezTo>
                  <a:cubicBezTo>
                    <a:pt x="293" y="91"/>
                    <a:pt x="286" y="114"/>
                    <a:pt x="282" y="135"/>
                  </a:cubicBezTo>
                  <a:lnTo>
                    <a:pt x="246" y="281"/>
                  </a:lnTo>
                  <a:cubicBezTo>
                    <a:pt x="244" y="293"/>
                    <a:pt x="211" y="351"/>
                    <a:pt x="161" y="351"/>
                  </a:cubicBezTo>
                  <a:cubicBezTo>
                    <a:pt x="119" y="351"/>
                    <a:pt x="110" y="316"/>
                    <a:pt x="110" y="283"/>
                  </a:cubicBezTo>
                  <a:cubicBezTo>
                    <a:pt x="110" y="247"/>
                    <a:pt x="125" y="199"/>
                    <a:pt x="152" y="125"/>
                  </a:cubicBezTo>
                  <a:cubicBezTo>
                    <a:pt x="163" y="93"/>
                    <a:pt x="165" y="83"/>
                    <a:pt x="165" y="67"/>
                  </a:cubicBezTo>
                  <a:cubicBezTo>
                    <a:pt x="165" y="31"/>
                    <a:pt x="141" y="0"/>
                    <a:pt x="101" y="0"/>
                  </a:cubicBezTo>
                  <a:cubicBezTo>
                    <a:pt x="29" y="0"/>
                    <a:pt x="0" y="118"/>
                    <a:pt x="0" y="125"/>
                  </a:cubicBezTo>
                  <a:cubicBezTo>
                    <a:pt x="0" y="135"/>
                    <a:pt x="7" y="135"/>
                    <a:pt x="9" y="135"/>
                  </a:cubicBezTo>
                  <a:cubicBezTo>
                    <a:pt x="18" y="135"/>
                    <a:pt x="18" y="131"/>
                    <a:pt x="22" y="118"/>
                  </a:cubicBezTo>
                  <a:cubicBezTo>
                    <a:pt x="42" y="42"/>
                    <a:pt x="75" y="19"/>
                    <a:pt x="101" y="19"/>
                  </a:cubicBezTo>
                  <a:cubicBezTo>
                    <a:pt x="106" y="19"/>
                    <a:pt x="119" y="19"/>
                    <a:pt x="119" y="44"/>
                  </a:cubicBezTo>
                  <a:cubicBezTo>
                    <a:pt x="119" y="66"/>
                    <a:pt x="112" y="85"/>
                    <a:pt x="106" y="102"/>
                  </a:cubicBezTo>
                  <a:cubicBezTo>
                    <a:pt x="75" y="187"/>
                    <a:pt x="62" y="235"/>
                    <a:pt x="62" y="272"/>
                  </a:cubicBezTo>
                  <a:cubicBezTo>
                    <a:pt x="62" y="345"/>
                    <a:pt x="110" y="370"/>
                    <a:pt x="156" y="370"/>
                  </a:cubicBezTo>
                  <a:cubicBezTo>
                    <a:pt x="187" y="370"/>
                    <a:pt x="213" y="357"/>
                    <a:pt x="233" y="333"/>
                  </a:cubicBezTo>
                  <a:cubicBezTo>
                    <a:pt x="224" y="374"/>
                    <a:pt x="216" y="414"/>
                    <a:pt x="185" y="461"/>
                  </a:cubicBezTo>
                  <a:cubicBezTo>
                    <a:pt x="163" y="488"/>
                    <a:pt x="134" y="511"/>
                    <a:pt x="99" y="511"/>
                  </a:cubicBezTo>
                  <a:cubicBezTo>
                    <a:pt x="88" y="511"/>
                    <a:pt x="53" y="507"/>
                    <a:pt x="40" y="476"/>
                  </a:cubicBezTo>
                  <a:cubicBezTo>
                    <a:pt x="53" y="476"/>
                    <a:pt x="62" y="476"/>
                    <a:pt x="75" y="466"/>
                  </a:cubicBezTo>
                  <a:cubicBezTo>
                    <a:pt x="81" y="461"/>
                    <a:pt x="88" y="449"/>
                    <a:pt x="88" y="432"/>
                  </a:cubicBezTo>
                  <a:cubicBezTo>
                    <a:pt x="88" y="407"/>
                    <a:pt x="66" y="403"/>
                    <a:pt x="59" y="403"/>
                  </a:cubicBezTo>
                  <a:cubicBezTo>
                    <a:pt x="42" y="403"/>
                    <a:pt x="15" y="416"/>
                    <a:pt x="15" y="457"/>
                  </a:cubicBezTo>
                  <a:cubicBezTo>
                    <a:pt x="15" y="497"/>
                    <a:pt x="51" y="526"/>
                    <a:pt x="99" y="526"/>
                  </a:cubicBezTo>
                  <a:cubicBezTo>
                    <a:pt x="180" y="526"/>
                    <a:pt x="260" y="453"/>
                    <a:pt x="279" y="360"/>
                  </a:cubicBezTo>
                  <a:lnTo>
                    <a:pt x="355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" name="Freeform 123">
              <a:extLst>
                <a:ext uri="{FF2B5EF4-FFF2-40B4-BE49-F238E27FC236}">
                  <a16:creationId xmlns:a16="http://schemas.microsoft.com/office/drawing/2014/main" id="{8BAB4CAE-DB57-43F7-B978-B4C9B60AE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" y="4459"/>
              <a:ext cx="134" cy="84"/>
            </a:xfrm>
            <a:custGeom>
              <a:avLst/>
              <a:gdLst>
                <a:gd name="T0" fmla="*/ 407 w 595"/>
                <a:gd name="T1" fmla="*/ 79 h 377"/>
                <a:gd name="T2" fmla="*/ 414 w 595"/>
                <a:gd name="T3" fmla="*/ 42 h 377"/>
                <a:gd name="T4" fmla="*/ 377 w 595"/>
                <a:gd name="T5" fmla="*/ 8 h 377"/>
                <a:gd name="T6" fmla="*/ 328 w 595"/>
                <a:gd name="T7" fmla="*/ 50 h 377"/>
                <a:gd name="T8" fmla="*/ 286 w 595"/>
                <a:gd name="T9" fmla="*/ 218 h 377"/>
                <a:gd name="T10" fmla="*/ 282 w 595"/>
                <a:gd name="T11" fmla="*/ 266 h 377"/>
                <a:gd name="T12" fmla="*/ 284 w 595"/>
                <a:gd name="T13" fmla="*/ 291 h 377"/>
                <a:gd name="T14" fmla="*/ 216 w 595"/>
                <a:gd name="T15" fmla="*/ 347 h 377"/>
                <a:gd name="T16" fmla="*/ 154 w 595"/>
                <a:gd name="T17" fmla="*/ 279 h 377"/>
                <a:gd name="T18" fmla="*/ 196 w 595"/>
                <a:gd name="T19" fmla="*/ 125 h 377"/>
                <a:gd name="T20" fmla="*/ 209 w 595"/>
                <a:gd name="T21" fmla="*/ 73 h 377"/>
                <a:gd name="T22" fmla="*/ 121 w 595"/>
                <a:gd name="T23" fmla="*/ 0 h 377"/>
                <a:gd name="T24" fmla="*/ 0 w 595"/>
                <a:gd name="T25" fmla="*/ 127 h 377"/>
                <a:gd name="T26" fmla="*/ 20 w 595"/>
                <a:gd name="T27" fmla="*/ 139 h 377"/>
                <a:gd name="T28" fmla="*/ 37 w 595"/>
                <a:gd name="T29" fmla="*/ 129 h 377"/>
                <a:gd name="T30" fmla="*/ 117 w 595"/>
                <a:gd name="T31" fmla="*/ 31 h 377"/>
                <a:gd name="T32" fmla="*/ 130 w 595"/>
                <a:gd name="T33" fmla="*/ 48 h 377"/>
                <a:gd name="T34" fmla="*/ 112 w 595"/>
                <a:gd name="T35" fmla="*/ 112 h 377"/>
                <a:gd name="T36" fmla="*/ 70 w 595"/>
                <a:gd name="T37" fmla="*/ 264 h 377"/>
                <a:gd name="T38" fmla="*/ 211 w 595"/>
                <a:gd name="T39" fmla="*/ 376 h 377"/>
                <a:gd name="T40" fmla="*/ 299 w 595"/>
                <a:gd name="T41" fmla="*/ 330 h 377"/>
                <a:gd name="T42" fmla="*/ 416 w 595"/>
                <a:gd name="T43" fmla="*/ 376 h 377"/>
                <a:gd name="T44" fmla="*/ 539 w 595"/>
                <a:gd name="T45" fmla="*/ 281 h 377"/>
                <a:gd name="T46" fmla="*/ 594 w 595"/>
                <a:gd name="T47" fmla="*/ 73 h 377"/>
                <a:gd name="T48" fmla="*/ 541 w 595"/>
                <a:gd name="T49" fmla="*/ 0 h 377"/>
                <a:gd name="T50" fmla="*/ 482 w 595"/>
                <a:gd name="T51" fmla="*/ 62 h 377"/>
                <a:gd name="T52" fmla="*/ 506 w 595"/>
                <a:gd name="T53" fmla="*/ 96 h 377"/>
                <a:gd name="T54" fmla="*/ 542 w 595"/>
                <a:gd name="T55" fmla="*/ 150 h 377"/>
                <a:gd name="T56" fmla="*/ 498 w 595"/>
                <a:gd name="T57" fmla="*/ 283 h 377"/>
                <a:gd name="T58" fmla="*/ 420 w 595"/>
                <a:gd name="T59" fmla="*/ 347 h 377"/>
                <a:gd name="T60" fmla="*/ 365 w 595"/>
                <a:gd name="T61" fmla="*/ 281 h 377"/>
                <a:gd name="T62" fmla="*/ 376 w 595"/>
                <a:gd name="T63" fmla="*/ 208 h 377"/>
                <a:gd name="T64" fmla="*/ 396 w 595"/>
                <a:gd name="T65" fmla="*/ 125 h 377"/>
                <a:gd name="T66" fmla="*/ 407 w 595"/>
                <a:gd name="T67" fmla="*/ 7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5" h="377">
                  <a:moveTo>
                    <a:pt x="407" y="79"/>
                  </a:moveTo>
                  <a:cubicBezTo>
                    <a:pt x="409" y="69"/>
                    <a:pt x="414" y="48"/>
                    <a:pt x="414" y="42"/>
                  </a:cubicBezTo>
                  <a:cubicBezTo>
                    <a:pt x="414" y="25"/>
                    <a:pt x="399" y="8"/>
                    <a:pt x="377" y="8"/>
                  </a:cubicBezTo>
                  <a:cubicBezTo>
                    <a:pt x="365" y="8"/>
                    <a:pt x="337" y="13"/>
                    <a:pt x="328" y="50"/>
                  </a:cubicBezTo>
                  <a:cubicBezTo>
                    <a:pt x="312" y="102"/>
                    <a:pt x="299" y="162"/>
                    <a:pt x="286" y="218"/>
                  </a:cubicBezTo>
                  <a:cubicBezTo>
                    <a:pt x="282" y="245"/>
                    <a:pt x="282" y="256"/>
                    <a:pt x="282" y="266"/>
                  </a:cubicBezTo>
                  <a:cubicBezTo>
                    <a:pt x="282" y="289"/>
                    <a:pt x="284" y="289"/>
                    <a:pt x="284" y="291"/>
                  </a:cubicBezTo>
                  <a:cubicBezTo>
                    <a:pt x="284" y="299"/>
                    <a:pt x="262" y="347"/>
                    <a:pt x="216" y="347"/>
                  </a:cubicBezTo>
                  <a:cubicBezTo>
                    <a:pt x="154" y="347"/>
                    <a:pt x="154" y="299"/>
                    <a:pt x="154" y="279"/>
                  </a:cubicBezTo>
                  <a:cubicBezTo>
                    <a:pt x="154" y="245"/>
                    <a:pt x="163" y="208"/>
                    <a:pt x="196" y="125"/>
                  </a:cubicBezTo>
                  <a:cubicBezTo>
                    <a:pt x="200" y="106"/>
                    <a:pt x="209" y="89"/>
                    <a:pt x="209" y="73"/>
                  </a:cubicBezTo>
                  <a:cubicBezTo>
                    <a:pt x="209" y="27"/>
                    <a:pt x="163" y="0"/>
                    <a:pt x="121" y="0"/>
                  </a:cubicBezTo>
                  <a:cubicBezTo>
                    <a:pt x="40" y="0"/>
                    <a:pt x="0" y="112"/>
                    <a:pt x="0" y="127"/>
                  </a:cubicBezTo>
                  <a:cubicBezTo>
                    <a:pt x="0" y="139"/>
                    <a:pt x="13" y="139"/>
                    <a:pt x="20" y="139"/>
                  </a:cubicBezTo>
                  <a:cubicBezTo>
                    <a:pt x="29" y="139"/>
                    <a:pt x="33" y="139"/>
                    <a:pt x="37" y="129"/>
                  </a:cubicBezTo>
                  <a:cubicBezTo>
                    <a:pt x="62" y="39"/>
                    <a:pt x="103" y="31"/>
                    <a:pt x="117" y="31"/>
                  </a:cubicBezTo>
                  <a:cubicBezTo>
                    <a:pt x="121" y="31"/>
                    <a:pt x="130" y="31"/>
                    <a:pt x="130" y="48"/>
                  </a:cubicBezTo>
                  <a:cubicBezTo>
                    <a:pt x="130" y="67"/>
                    <a:pt x="121" y="89"/>
                    <a:pt x="112" y="112"/>
                  </a:cubicBezTo>
                  <a:cubicBezTo>
                    <a:pt x="84" y="189"/>
                    <a:pt x="70" y="231"/>
                    <a:pt x="70" y="264"/>
                  </a:cubicBezTo>
                  <a:cubicBezTo>
                    <a:pt x="70" y="357"/>
                    <a:pt x="145" y="376"/>
                    <a:pt x="211" y="376"/>
                  </a:cubicBezTo>
                  <a:cubicBezTo>
                    <a:pt x="227" y="376"/>
                    <a:pt x="262" y="376"/>
                    <a:pt x="299" y="330"/>
                  </a:cubicBezTo>
                  <a:cubicBezTo>
                    <a:pt x="321" y="358"/>
                    <a:pt x="354" y="376"/>
                    <a:pt x="416" y="376"/>
                  </a:cubicBezTo>
                  <a:cubicBezTo>
                    <a:pt x="462" y="376"/>
                    <a:pt x="504" y="353"/>
                    <a:pt x="539" y="281"/>
                  </a:cubicBezTo>
                  <a:cubicBezTo>
                    <a:pt x="568" y="220"/>
                    <a:pt x="594" y="116"/>
                    <a:pt x="594" y="73"/>
                  </a:cubicBezTo>
                  <a:cubicBezTo>
                    <a:pt x="594" y="0"/>
                    <a:pt x="541" y="0"/>
                    <a:pt x="541" y="0"/>
                  </a:cubicBezTo>
                  <a:cubicBezTo>
                    <a:pt x="509" y="0"/>
                    <a:pt x="482" y="33"/>
                    <a:pt x="482" y="62"/>
                  </a:cubicBezTo>
                  <a:cubicBezTo>
                    <a:pt x="482" y="85"/>
                    <a:pt x="497" y="94"/>
                    <a:pt x="506" y="96"/>
                  </a:cubicBezTo>
                  <a:cubicBezTo>
                    <a:pt x="535" y="118"/>
                    <a:pt x="542" y="135"/>
                    <a:pt x="542" y="150"/>
                  </a:cubicBezTo>
                  <a:cubicBezTo>
                    <a:pt x="542" y="162"/>
                    <a:pt x="524" y="241"/>
                    <a:pt x="498" y="283"/>
                  </a:cubicBezTo>
                  <a:cubicBezTo>
                    <a:pt x="480" y="326"/>
                    <a:pt x="453" y="347"/>
                    <a:pt x="420" y="347"/>
                  </a:cubicBezTo>
                  <a:cubicBezTo>
                    <a:pt x="365" y="347"/>
                    <a:pt x="365" y="301"/>
                    <a:pt x="365" y="281"/>
                  </a:cubicBezTo>
                  <a:cubicBezTo>
                    <a:pt x="365" y="260"/>
                    <a:pt x="365" y="251"/>
                    <a:pt x="376" y="208"/>
                  </a:cubicBezTo>
                  <a:cubicBezTo>
                    <a:pt x="383" y="185"/>
                    <a:pt x="392" y="143"/>
                    <a:pt x="396" y="125"/>
                  </a:cubicBezTo>
                  <a:lnTo>
                    <a:pt x="407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" name="Freeform 124">
              <a:extLst>
                <a:ext uri="{FF2B5EF4-FFF2-40B4-BE49-F238E27FC236}">
                  <a16:creationId xmlns:a16="http://schemas.microsoft.com/office/drawing/2014/main" id="{CF8D4A95-5E87-4CBF-9C72-D23746E2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" y="4377"/>
              <a:ext cx="90" cy="89"/>
            </a:xfrm>
            <a:custGeom>
              <a:avLst/>
              <a:gdLst>
                <a:gd name="T0" fmla="*/ 216 w 400"/>
                <a:gd name="T1" fmla="*/ 27 h 396"/>
                <a:gd name="T2" fmla="*/ 381 w 400"/>
                <a:gd name="T3" fmla="*/ 27 h 396"/>
                <a:gd name="T4" fmla="*/ 399 w 400"/>
                <a:gd name="T5" fmla="*/ 13 h 396"/>
                <a:gd name="T6" fmla="*/ 381 w 400"/>
                <a:gd name="T7" fmla="*/ 0 h 396"/>
                <a:gd name="T8" fmla="*/ 22 w 400"/>
                <a:gd name="T9" fmla="*/ 0 h 396"/>
                <a:gd name="T10" fmla="*/ 0 w 400"/>
                <a:gd name="T11" fmla="*/ 13 h 396"/>
                <a:gd name="T12" fmla="*/ 22 w 400"/>
                <a:gd name="T13" fmla="*/ 27 h 396"/>
                <a:gd name="T14" fmla="*/ 189 w 400"/>
                <a:gd name="T15" fmla="*/ 27 h 396"/>
                <a:gd name="T16" fmla="*/ 189 w 400"/>
                <a:gd name="T17" fmla="*/ 374 h 396"/>
                <a:gd name="T18" fmla="*/ 200 w 400"/>
                <a:gd name="T19" fmla="*/ 395 h 396"/>
                <a:gd name="T20" fmla="*/ 216 w 400"/>
                <a:gd name="T21" fmla="*/ 374 h 396"/>
                <a:gd name="T22" fmla="*/ 216 w 400"/>
                <a:gd name="T23" fmla="*/ 2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396">
                  <a:moveTo>
                    <a:pt x="216" y="27"/>
                  </a:moveTo>
                  <a:lnTo>
                    <a:pt x="381" y="27"/>
                  </a:lnTo>
                  <a:cubicBezTo>
                    <a:pt x="388" y="27"/>
                    <a:pt x="399" y="27"/>
                    <a:pt x="399" y="13"/>
                  </a:cubicBezTo>
                  <a:cubicBezTo>
                    <a:pt x="399" y="0"/>
                    <a:pt x="388" y="0"/>
                    <a:pt x="381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7"/>
                    <a:pt x="13" y="27"/>
                    <a:pt x="22" y="27"/>
                  </a:cubicBezTo>
                  <a:lnTo>
                    <a:pt x="189" y="27"/>
                  </a:lnTo>
                  <a:lnTo>
                    <a:pt x="189" y="374"/>
                  </a:lnTo>
                  <a:cubicBezTo>
                    <a:pt x="189" y="384"/>
                    <a:pt x="189" y="395"/>
                    <a:pt x="200" y="395"/>
                  </a:cubicBezTo>
                  <a:cubicBezTo>
                    <a:pt x="216" y="395"/>
                    <a:pt x="216" y="384"/>
                    <a:pt x="216" y="374"/>
                  </a:cubicBez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Freeform 125">
              <a:extLst>
                <a:ext uri="{FF2B5EF4-FFF2-40B4-BE49-F238E27FC236}">
                  <a16:creationId xmlns:a16="http://schemas.microsoft.com/office/drawing/2014/main" id="{C1B92693-E94F-42B6-9164-924FF19A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" y="4460"/>
              <a:ext cx="99" cy="84"/>
            </a:xfrm>
            <a:custGeom>
              <a:avLst/>
              <a:gdLst>
                <a:gd name="T0" fmla="*/ 387 w 441"/>
                <a:gd name="T1" fmla="*/ 42 h 375"/>
                <a:gd name="T2" fmla="*/ 345 w 441"/>
                <a:gd name="T3" fmla="*/ 96 h 375"/>
                <a:gd name="T4" fmla="*/ 383 w 441"/>
                <a:gd name="T5" fmla="*/ 135 h 375"/>
                <a:gd name="T6" fmla="*/ 440 w 441"/>
                <a:gd name="T7" fmla="*/ 71 h 375"/>
                <a:gd name="T8" fmla="*/ 350 w 441"/>
                <a:gd name="T9" fmla="*/ 0 h 375"/>
                <a:gd name="T10" fmla="*/ 268 w 441"/>
                <a:gd name="T11" fmla="*/ 50 h 375"/>
                <a:gd name="T12" fmla="*/ 161 w 441"/>
                <a:gd name="T13" fmla="*/ 0 h 375"/>
                <a:gd name="T14" fmla="*/ 11 w 441"/>
                <a:gd name="T15" fmla="*/ 127 h 375"/>
                <a:gd name="T16" fmla="*/ 29 w 441"/>
                <a:gd name="T17" fmla="*/ 139 h 375"/>
                <a:gd name="T18" fmla="*/ 46 w 441"/>
                <a:gd name="T19" fmla="*/ 127 h 375"/>
                <a:gd name="T20" fmla="*/ 156 w 441"/>
                <a:gd name="T21" fmla="*/ 31 h 375"/>
                <a:gd name="T22" fmla="*/ 200 w 441"/>
                <a:gd name="T23" fmla="*/ 69 h 375"/>
                <a:gd name="T24" fmla="*/ 183 w 441"/>
                <a:gd name="T25" fmla="*/ 162 h 375"/>
                <a:gd name="T26" fmla="*/ 156 w 441"/>
                <a:gd name="T27" fmla="*/ 272 h 375"/>
                <a:gd name="T28" fmla="*/ 90 w 441"/>
                <a:gd name="T29" fmla="*/ 347 h 375"/>
                <a:gd name="T30" fmla="*/ 53 w 441"/>
                <a:gd name="T31" fmla="*/ 335 h 375"/>
                <a:gd name="T32" fmla="*/ 95 w 441"/>
                <a:gd name="T33" fmla="*/ 278 h 375"/>
                <a:gd name="T34" fmla="*/ 57 w 441"/>
                <a:gd name="T35" fmla="*/ 241 h 375"/>
                <a:gd name="T36" fmla="*/ 0 w 441"/>
                <a:gd name="T37" fmla="*/ 303 h 375"/>
                <a:gd name="T38" fmla="*/ 88 w 441"/>
                <a:gd name="T39" fmla="*/ 374 h 375"/>
                <a:gd name="T40" fmla="*/ 172 w 441"/>
                <a:gd name="T41" fmla="*/ 326 h 375"/>
                <a:gd name="T42" fmla="*/ 277 w 441"/>
                <a:gd name="T43" fmla="*/ 374 h 375"/>
                <a:gd name="T44" fmla="*/ 429 w 441"/>
                <a:gd name="T45" fmla="*/ 247 h 375"/>
                <a:gd name="T46" fmla="*/ 409 w 441"/>
                <a:gd name="T47" fmla="*/ 235 h 375"/>
                <a:gd name="T48" fmla="*/ 392 w 441"/>
                <a:gd name="T49" fmla="*/ 247 h 375"/>
                <a:gd name="T50" fmla="*/ 284 w 441"/>
                <a:gd name="T51" fmla="*/ 347 h 375"/>
                <a:gd name="T52" fmla="*/ 240 w 441"/>
                <a:gd name="T53" fmla="*/ 304 h 375"/>
                <a:gd name="T54" fmla="*/ 257 w 441"/>
                <a:gd name="T55" fmla="*/ 216 h 375"/>
                <a:gd name="T56" fmla="*/ 284 w 441"/>
                <a:gd name="T57" fmla="*/ 104 h 375"/>
                <a:gd name="T58" fmla="*/ 348 w 441"/>
                <a:gd name="T59" fmla="*/ 31 h 375"/>
                <a:gd name="T60" fmla="*/ 387 w 441"/>
                <a:gd name="T61" fmla="*/ 4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375">
                  <a:moveTo>
                    <a:pt x="387" y="42"/>
                  </a:moveTo>
                  <a:cubicBezTo>
                    <a:pt x="359" y="50"/>
                    <a:pt x="345" y="79"/>
                    <a:pt x="345" y="96"/>
                  </a:cubicBezTo>
                  <a:cubicBezTo>
                    <a:pt x="345" y="116"/>
                    <a:pt x="355" y="135"/>
                    <a:pt x="383" y="135"/>
                  </a:cubicBezTo>
                  <a:cubicBezTo>
                    <a:pt x="409" y="135"/>
                    <a:pt x="440" y="112"/>
                    <a:pt x="440" y="71"/>
                  </a:cubicBezTo>
                  <a:cubicBezTo>
                    <a:pt x="440" y="27"/>
                    <a:pt x="398" y="0"/>
                    <a:pt x="350" y="0"/>
                  </a:cubicBezTo>
                  <a:cubicBezTo>
                    <a:pt x="306" y="0"/>
                    <a:pt x="277" y="35"/>
                    <a:pt x="268" y="50"/>
                  </a:cubicBezTo>
                  <a:cubicBezTo>
                    <a:pt x="249" y="13"/>
                    <a:pt x="205" y="0"/>
                    <a:pt x="161" y="0"/>
                  </a:cubicBezTo>
                  <a:cubicBezTo>
                    <a:pt x="64" y="0"/>
                    <a:pt x="11" y="100"/>
                    <a:pt x="11" y="127"/>
                  </a:cubicBezTo>
                  <a:cubicBezTo>
                    <a:pt x="11" y="139"/>
                    <a:pt x="22" y="139"/>
                    <a:pt x="29" y="139"/>
                  </a:cubicBezTo>
                  <a:cubicBezTo>
                    <a:pt x="40" y="139"/>
                    <a:pt x="44" y="139"/>
                    <a:pt x="46" y="127"/>
                  </a:cubicBezTo>
                  <a:cubicBezTo>
                    <a:pt x="68" y="54"/>
                    <a:pt x="125" y="31"/>
                    <a:pt x="156" y="31"/>
                  </a:cubicBezTo>
                  <a:cubicBezTo>
                    <a:pt x="187" y="31"/>
                    <a:pt x="200" y="44"/>
                    <a:pt x="200" y="69"/>
                  </a:cubicBezTo>
                  <a:cubicBezTo>
                    <a:pt x="200" y="85"/>
                    <a:pt x="189" y="131"/>
                    <a:pt x="183" y="162"/>
                  </a:cubicBezTo>
                  <a:lnTo>
                    <a:pt x="156" y="272"/>
                  </a:lnTo>
                  <a:cubicBezTo>
                    <a:pt x="145" y="322"/>
                    <a:pt x="117" y="347"/>
                    <a:pt x="90" y="347"/>
                  </a:cubicBezTo>
                  <a:cubicBezTo>
                    <a:pt x="86" y="347"/>
                    <a:pt x="68" y="347"/>
                    <a:pt x="53" y="335"/>
                  </a:cubicBezTo>
                  <a:cubicBezTo>
                    <a:pt x="81" y="326"/>
                    <a:pt x="95" y="299"/>
                    <a:pt x="95" y="278"/>
                  </a:cubicBezTo>
                  <a:cubicBezTo>
                    <a:pt x="95" y="258"/>
                    <a:pt x="81" y="241"/>
                    <a:pt x="57" y="241"/>
                  </a:cubicBezTo>
                  <a:cubicBezTo>
                    <a:pt x="29" y="241"/>
                    <a:pt x="0" y="264"/>
                    <a:pt x="0" y="303"/>
                  </a:cubicBezTo>
                  <a:cubicBezTo>
                    <a:pt x="0" y="347"/>
                    <a:pt x="40" y="374"/>
                    <a:pt x="88" y="374"/>
                  </a:cubicBezTo>
                  <a:cubicBezTo>
                    <a:pt x="132" y="374"/>
                    <a:pt x="163" y="339"/>
                    <a:pt x="172" y="326"/>
                  </a:cubicBezTo>
                  <a:cubicBezTo>
                    <a:pt x="191" y="360"/>
                    <a:pt x="233" y="374"/>
                    <a:pt x="277" y="374"/>
                  </a:cubicBezTo>
                  <a:cubicBezTo>
                    <a:pt x="376" y="374"/>
                    <a:pt x="429" y="276"/>
                    <a:pt x="429" y="247"/>
                  </a:cubicBezTo>
                  <a:cubicBezTo>
                    <a:pt x="429" y="235"/>
                    <a:pt x="418" y="235"/>
                    <a:pt x="409" y="235"/>
                  </a:cubicBezTo>
                  <a:cubicBezTo>
                    <a:pt x="399" y="235"/>
                    <a:pt x="396" y="235"/>
                    <a:pt x="392" y="247"/>
                  </a:cubicBezTo>
                  <a:cubicBezTo>
                    <a:pt x="370" y="322"/>
                    <a:pt x="315" y="347"/>
                    <a:pt x="284" y="347"/>
                  </a:cubicBezTo>
                  <a:cubicBezTo>
                    <a:pt x="253" y="347"/>
                    <a:pt x="240" y="330"/>
                    <a:pt x="240" y="304"/>
                  </a:cubicBezTo>
                  <a:cubicBezTo>
                    <a:pt x="240" y="289"/>
                    <a:pt x="251" y="245"/>
                    <a:pt x="257" y="216"/>
                  </a:cubicBezTo>
                  <a:cubicBezTo>
                    <a:pt x="262" y="195"/>
                    <a:pt x="279" y="116"/>
                    <a:pt x="284" y="104"/>
                  </a:cubicBezTo>
                  <a:cubicBezTo>
                    <a:pt x="295" y="56"/>
                    <a:pt x="321" y="31"/>
                    <a:pt x="348" y="31"/>
                  </a:cubicBezTo>
                  <a:cubicBezTo>
                    <a:pt x="354" y="31"/>
                    <a:pt x="372" y="31"/>
                    <a:pt x="387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" name="Text Box 129">
            <a:extLst>
              <a:ext uri="{FF2B5EF4-FFF2-40B4-BE49-F238E27FC236}">
                <a16:creationId xmlns:a16="http://schemas.microsoft.com/office/drawing/2014/main" id="{94BE71E4-BAB7-47D2-8478-0826CBE01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168" y="5106135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p:sp>
        <p:nvSpPr>
          <p:cNvPr id="103" name="Text Box 130">
            <a:extLst>
              <a:ext uri="{FF2B5EF4-FFF2-40B4-BE49-F238E27FC236}">
                <a16:creationId xmlns:a16="http://schemas.microsoft.com/office/drawing/2014/main" id="{6DB8532C-B7A8-464F-923A-C1D8032E9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993" y="6131660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(1,0)</a:t>
            </a:r>
          </a:p>
        </p:txBody>
      </p:sp>
      <p:sp>
        <p:nvSpPr>
          <p:cNvPr id="104" name="Text Box 132">
            <a:extLst>
              <a:ext uri="{FF2B5EF4-FFF2-40B4-BE49-F238E27FC236}">
                <a16:creationId xmlns:a16="http://schemas.microsoft.com/office/drawing/2014/main" id="{0905B68C-B86A-43C7-B68B-476DB5F75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68" y="6131660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EA999F-7493-46FD-BAD3-9F21D2B99EC8}"/>
              </a:ext>
            </a:extLst>
          </p:cNvPr>
          <p:cNvSpPr txBox="1"/>
          <p:nvPr/>
        </p:nvSpPr>
        <p:spPr>
          <a:xfrm>
            <a:off x="2012147" y="3508198"/>
            <a:ext cx="14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Log(</a:t>
            </a:r>
            <a:r>
              <a:rPr lang="en-IN" dirty="0" err="1">
                <a:solidFill>
                  <a:srgbClr val="0000FF"/>
                </a:solidFill>
              </a:rPr>
              <a:t>istic</a:t>
            </a:r>
            <a:r>
              <a:rPr lang="en-IN" dirty="0">
                <a:solidFill>
                  <a:srgbClr val="0000FF"/>
                </a:solidFill>
              </a:rPr>
              <a:t>) Loss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9C0A63-BFAF-4B5B-AE18-A7B0F19681BC}"/>
              </a:ext>
            </a:extLst>
          </p:cNvPr>
          <p:cNvSpPr txBox="1"/>
          <p:nvPr/>
        </p:nvSpPr>
        <p:spPr>
          <a:xfrm>
            <a:off x="7049814" y="3509074"/>
            <a:ext cx="117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Hinge Loss</a:t>
            </a:r>
          </a:p>
        </p:txBody>
      </p:sp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49726CA9-41BB-4F8A-B6AD-549D75F66A2F}"/>
              </a:ext>
            </a:extLst>
          </p:cNvPr>
          <p:cNvSpPr/>
          <p:nvPr/>
        </p:nvSpPr>
        <p:spPr>
          <a:xfrm>
            <a:off x="3549345" y="3279105"/>
            <a:ext cx="2365310" cy="625286"/>
          </a:xfrm>
          <a:prstGeom prst="wedgeRectCallout">
            <a:avLst>
              <a:gd name="adj1" fmla="val -55746"/>
              <a:gd name="adj2" fmla="val 288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Already saw this in logistic regression (the likelihood resulted in this loss function)</a:t>
            </a:r>
          </a:p>
        </p:txBody>
      </p:sp>
      <p:sp>
        <p:nvSpPr>
          <p:cNvPr id="108" name="Speech Bubble: Rectangle 107">
            <a:extLst>
              <a:ext uri="{FF2B5EF4-FFF2-40B4-BE49-F238E27FC236}">
                <a16:creationId xmlns:a16="http://schemas.microsoft.com/office/drawing/2014/main" id="{49F13C04-A7EF-445F-B2EB-9671A17049B0}"/>
              </a:ext>
            </a:extLst>
          </p:cNvPr>
          <p:cNvSpPr/>
          <p:nvPr/>
        </p:nvSpPr>
        <p:spPr>
          <a:xfrm>
            <a:off x="3411810" y="5365811"/>
            <a:ext cx="2002973" cy="399956"/>
          </a:xfrm>
          <a:prstGeom prst="wedgeRectCallout">
            <a:avLst>
              <a:gd name="adj1" fmla="val -55746"/>
              <a:gd name="adj2" fmla="val 288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and Differentiable</a:t>
            </a:r>
          </a:p>
        </p:txBody>
      </p:sp>
      <p:sp>
        <p:nvSpPr>
          <p:cNvPr id="109" name="Speech Bubble: Rectangle 108">
            <a:extLst>
              <a:ext uri="{FF2B5EF4-FFF2-40B4-BE49-F238E27FC236}">
                <a16:creationId xmlns:a16="http://schemas.microsoft.com/office/drawing/2014/main" id="{218EDA61-9AE7-4F3B-A611-7DF2423E2F74}"/>
              </a:ext>
            </a:extLst>
          </p:cNvPr>
          <p:cNvSpPr/>
          <p:nvPr/>
        </p:nvSpPr>
        <p:spPr>
          <a:xfrm>
            <a:off x="8510908" y="5403255"/>
            <a:ext cx="2376035" cy="399956"/>
          </a:xfrm>
          <a:prstGeom prst="wedgeRectCallout">
            <a:avLst>
              <a:gd name="adj1" fmla="val -52395"/>
              <a:gd name="adj2" fmla="val 8546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and Non-differentiable</a:t>
            </a:r>
          </a:p>
        </p:txBody>
      </p:sp>
      <p:sp>
        <p:nvSpPr>
          <p:cNvPr id="110" name="Speech Bubble: Rectangle 109">
            <a:extLst>
              <a:ext uri="{FF2B5EF4-FFF2-40B4-BE49-F238E27FC236}">
                <a16:creationId xmlns:a16="http://schemas.microsoft.com/office/drawing/2014/main" id="{77482EA4-3B73-4B9D-A04E-E275F661C2B0}"/>
              </a:ext>
            </a:extLst>
          </p:cNvPr>
          <p:cNvSpPr/>
          <p:nvPr/>
        </p:nvSpPr>
        <p:spPr>
          <a:xfrm>
            <a:off x="9817761" y="2691689"/>
            <a:ext cx="2301875" cy="399956"/>
          </a:xfrm>
          <a:prstGeom prst="wedgeRectCallout">
            <a:avLst>
              <a:gd name="adj1" fmla="val -48158"/>
              <a:gd name="adj2" fmla="val 896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and Non-differentiable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3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8" grpId="0"/>
      <p:bldP spid="39" grpId="0"/>
      <p:bldP spid="41" grpId="0" animBg="1"/>
      <p:bldP spid="42" grpId="0" animBg="1"/>
      <p:bldP spid="43" grpId="0" animBg="1"/>
      <p:bldP spid="75" grpId="0"/>
      <p:bldP spid="76" grpId="0" animBg="1"/>
      <p:bldP spid="77" grpId="0" animBg="1"/>
      <p:bldP spid="78" grpId="0" animBg="1"/>
      <p:bldP spid="79" grpId="0" animBg="1"/>
      <p:bldP spid="102" grpId="0"/>
      <p:bldP spid="103" grpId="0"/>
      <p:bldP spid="104" grpId="0"/>
      <p:bldP spid="105" grpId="0"/>
      <p:bldP spid="106" grpId="0"/>
      <p:bldP spid="107" grpId="0" animBg="1"/>
      <p:bldP spid="108" grpId="0" animBg="1"/>
      <p:bldP spid="109" grpId="0" animBg="1"/>
      <p:bldP spid="1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by Optimizing Perceptron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ignore the bias term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now. So the hyperplane is simply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Perceptron loss function: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{0,−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. Let’s do SGD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we use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GB" sz="26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GB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3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6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Non-zero gradients only when the model makes a mistake on current example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SGD will update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only when there is a mistake (</a:t>
                </a:r>
                <a:r>
                  <a:rPr lang="en-GB" sz="2600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mistake-driven learning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751177-1B2B-4FC0-9B0C-3DE17545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88" y="2328862"/>
            <a:ext cx="34575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A0D504E-6A42-4EF4-AF02-675F8D2C8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30" y="2901455"/>
            <a:ext cx="6515565" cy="124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F52A7C-C87B-44B1-AF64-D347FDE01C8C}"/>
                  </a:ext>
                </a:extLst>
              </p:cNvPr>
              <p:cNvSpPr txBox="1"/>
              <p:nvPr/>
            </p:nvSpPr>
            <p:spPr>
              <a:xfrm>
                <a:off x="6541864" y="2333974"/>
                <a:ext cx="2685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 err="1">
                    <a:latin typeface="Abadi Extra Light" panose="020B0204020104020204" pitchFamily="34" charset="0"/>
                  </a:rPr>
                  <a:t>Subgradients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24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F52A7C-C87B-44B1-AF64-D347FDE0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864" y="2333974"/>
                <a:ext cx="2685415" cy="461665"/>
              </a:xfrm>
              <a:prstGeom prst="rect">
                <a:avLst/>
              </a:prstGeom>
              <a:blipFill>
                <a:blip r:embed="rId6"/>
                <a:stretch>
                  <a:fillRect l="-3401" t="-11842" b="-27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DF2CF71-CAF6-44F8-9C53-59B99F66CB63}"/>
              </a:ext>
            </a:extLst>
          </p:cNvPr>
          <p:cNvSpPr/>
          <p:nvPr/>
        </p:nvSpPr>
        <p:spPr>
          <a:xfrm>
            <a:off x="9575000" y="2361895"/>
            <a:ext cx="2301875" cy="539560"/>
          </a:xfrm>
          <a:prstGeom prst="wedgeRectCallout">
            <a:avLst>
              <a:gd name="adj1" fmla="val 28375"/>
              <a:gd name="adj2" fmla="val -1108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One randomly chosen example in each iteration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639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Perceptron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highlight>
                      <a:srgbClr val="FF00FF"/>
                    </a:highlight>
                    <a:latin typeface="Abadi Extra Light" panose="020B0204020104020204" pitchFamily="34" charset="0"/>
                  </a:rPr>
                  <a:t>Stochastic Sub-grad </a:t>
                </a:r>
                <a:r>
                  <a:rPr lang="en-GB" sz="2600" dirty="0" err="1">
                    <a:highlight>
                      <a:srgbClr val="FF00FF"/>
                    </a:highlight>
                    <a:latin typeface="Abadi Extra Light" panose="020B0204020104020204" pitchFamily="34" charset="0"/>
                  </a:rPr>
                  <a:t>desc</a:t>
                </a:r>
                <a:r>
                  <a:rPr lang="en-GB" sz="2600" dirty="0">
                    <a:highlight>
                      <a:srgbClr val="FF00FF"/>
                    </a:highlight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>
                    <a:highlight>
                      <a:srgbClr val="FF00FF"/>
                    </a:highlight>
                    <a:latin typeface="Abadi Extra Light" panose="020B0204020104020204" pitchFamily="34" charset="0"/>
                  </a:rPr>
                  <a:t>on Perceptron loss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is also known as the Perceptron algorithm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Cambria Math" panose="02040503050406030204" pitchFamily="18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An example of an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online learning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algorithm (processes one training ex. at a time)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easy to see that the final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has the form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1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1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b="1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is total number of mistakes made by the algorithm on example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As we’ll see, many other models also have weights 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in the form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r="-468" b="-75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4AE56F4-B530-4D02-BDDA-7667AF682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59" y="1808708"/>
            <a:ext cx="8556769" cy="261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DD54269-3EA4-4BEC-8EEF-E854E8DA2843}"/>
              </a:ext>
            </a:extLst>
          </p:cNvPr>
          <p:cNvSpPr/>
          <p:nvPr/>
        </p:nvSpPr>
        <p:spPr>
          <a:xfrm>
            <a:off x="186139" y="2295792"/>
            <a:ext cx="1600716" cy="821500"/>
          </a:xfrm>
          <a:prstGeom prst="wedgeRectCallout">
            <a:avLst>
              <a:gd name="adj1" fmla="val 64539"/>
              <a:gd name="adj2" fmla="val 128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An example may get chosen several times during the entire run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59E735C0-3E0A-4AB0-B326-88FB961100D1}"/>
                  </a:ext>
                </a:extLst>
              </p:cNvPr>
              <p:cNvSpPr/>
              <p:nvPr/>
            </p:nvSpPr>
            <p:spPr>
              <a:xfrm>
                <a:off x="10114079" y="5580406"/>
                <a:ext cx="1345284" cy="427840"/>
              </a:xfrm>
              <a:prstGeom prst="wedgeRectCallout">
                <a:avLst>
                  <a:gd name="adj1" fmla="val -48611"/>
                  <a:gd name="adj2" fmla="val 7878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be different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59E735C0-3E0A-4AB0-B326-88FB96110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079" y="5580406"/>
                <a:ext cx="1345284" cy="427840"/>
              </a:xfrm>
              <a:prstGeom prst="wedgeRectCallout">
                <a:avLst>
                  <a:gd name="adj1" fmla="val -48611"/>
                  <a:gd name="adj2" fmla="val 78786"/>
                </a:avLst>
              </a:prstGeom>
              <a:blipFill>
                <a:blip r:embed="rId5"/>
                <a:stretch>
                  <a:fillRect t="-8247" r="-131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DF1AB46-4B3F-4E6B-B0B7-D538FE068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0217" y="167674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12BCEB7-72C9-4CC4-9665-98B4FFD1221F}"/>
                  </a:ext>
                </a:extLst>
              </p:cNvPr>
              <p:cNvSpPr/>
              <p:nvPr/>
            </p:nvSpPr>
            <p:spPr>
              <a:xfrm>
                <a:off x="8067836" y="1770275"/>
                <a:ext cx="3122287" cy="1149094"/>
              </a:xfrm>
              <a:prstGeom prst="wedgeRectCallout">
                <a:avLst>
                  <a:gd name="adj1" fmla="val 57683"/>
                  <a:gd name="adj2" fmla="val -2518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Updates are “corrective”: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+1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after the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less negative. Likewise,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after the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less positive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12BCEB7-72C9-4CC4-9665-98B4FFD12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836" y="1770275"/>
                <a:ext cx="3122287" cy="1149094"/>
              </a:xfrm>
              <a:prstGeom prst="wedgeRectCallout">
                <a:avLst>
                  <a:gd name="adj1" fmla="val 57683"/>
                  <a:gd name="adj2" fmla="val -25182"/>
                </a:avLst>
              </a:prstGeom>
              <a:blipFill>
                <a:blip r:embed="rId7"/>
                <a:stretch>
                  <a:fillRect l="-359" t="-521" b="-4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3D2378C-3AB0-450E-B6B2-26FD01822F3A}"/>
              </a:ext>
            </a:extLst>
          </p:cNvPr>
          <p:cNvSpPr/>
          <p:nvPr/>
        </p:nvSpPr>
        <p:spPr>
          <a:xfrm>
            <a:off x="8931392" y="3117292"/>
            <a:ext cx="2898658" cy="1069854"/>
          </a:xfrm>
          <a:prstGeom prst="wedgeRectCallout">
            <a:avLst>
              <a:gd name="adj1" fmla="val -1944"/>
              <a:gd name="adj2" fmla="val -756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If training data is linearly separable, the Perceptron algo will converge in a finite number of iterations </a:t>
            </a:r>
          </a:p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(Block &amp;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Novikoff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theorem)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D3F8239-66CD-4DDF-8342-FDD618F9FCD9}"/>
              </a:ext>
            </a:extLst>
          </p:cNvPr>
          <p:cNvSpPr/>
          <p:nvPr/>
        </p:nvSpPr>
        <p:spPr>
          <a:xfrm>
            <a:off x="6330040" y="2526178"/>
            <a:ext cx="1439706" cy="360727"/>
          </a:xfrm>
          <a:prstGeom prst="wedgeRectCallout">
            <a:avLst>
              <a:gd name="adj1" fmla="val -38556"/>
              <a:gd name="adj2" fmla="val 9181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Mistake condition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60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Perceptron and (lack of) Margins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Perceptron would learn a hyperplane (of many possible) that separates the classes</a:t>
                </a: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Doesn’t guarantee any “margin” around the hyperplane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hyperplane can get arbitrarily close to some training example(s) on either side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may not be good for generalization performance</a:t>
                </a:r>
              </a:p>
              <a:p>
                <a:pPr marL="457200" lvl="1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artificially introduce margin by changing the mistake condition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Support Vector Machine (SVM) does it directly by learning the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max. margin hyperplane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C708A-EABF-45FB-9ABB-095BB45C4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079" y="1758891"/>
            <a:ext cx="2236922" cy="1946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E080139E-B6CE-4A95-A813-E44BE78A1A24}"/>
                  </a:ext>
                </a:extLst>
              </p:cNvPr>
              <p:cNvSpPr/>
              <p:nvPr/>
            </p:nvSpPr>
            <p:spPr>
              <a:xfrm>
                <a:off x="6487617" y="1722539"/>
                <a:ext cx="4018458" cy="1096162"/>
              </a:xfrm>
              <a:prstGeom prst="wedgeRectCallout">
                <a:avLst>
                  <a:gd name="adj1" fmla="val -60851"/>
                  <a:gd name="adj2" fmla="val -134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Basically, it will learn the hyperplane which corresponds to the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that minimizes the Perceptron loss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E080139E-B6CE-4A95-A813-E44BE78A1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17" y="1722539"/>
                <a:ext cx="4018458" cy="1096162"/>
              </a:xfrm>
              <a:prstGeom prst="wedgeRectCallout">
                <a:avLst>
                  <a:gd name="adj1" fmla="val -60851"/>
                  <a:gd name="adj2" fmla="val -1345"/>
                </a:avLst>
              </a:prstGeom>
              <a:blipFill>
                <a:blip r:embed="rId5"/>
                <a:stretch>
                  <a:fillRect b="-49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41D8107-6C98-4CBD-A28F-B3A4684CCCA4}"/>
                  </a:ext>
                </a:extLst>
              </p:cNvPr>
              <p:cNvSpPr/>
              <p:nvPr/>
            </p:nvSpPr>
            <p:spPr>
              <a:xfrm>
                <a:off x="8340120" y="4704321"/>
                <a:ext cx="2759977" cy="339755"/>
              </a:xfrm>
              <a:prstGeom prst="wedgeRectCallout">
                <a:avLst>
                  <a:gd name="adj1" fmla="val 44006"/>
                  <a:gd name="adj2" fmla="val 924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some pre-specified margin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41D8107-6C98-4CBD-A28F-B3A4684CC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120" y="4704321"/>
                <a:ext cx="2759977" cy="339755"/>
              </a:xfrm>
              <a:prstGeom prst="wedgeRectCallout">
                <a:avLst>
                  <a:gd name="adj1" fmla="val 44006"/>
                  <a:gd name="adj2" fmla="val 92481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81B1213-B7FC-4094-BEC0-5506A50A9944}"/>
              </a:ext>
            </a:extLst>
          </p:cNvPr>
          <p:cNvSpPr/>
          <p:nvPr/>
        </p:nvSpPr>
        <p:spPr>
          <a:xfrm>
            <a:off x="8865365" y="3143951"/>
            <a:ext cx="2759977" cy="895349"/>
          </a:xfrm>
          <a:prstGeom prst="wedgeRectCallout">
            <a:avLst>
              <a:gd name="adj1" fmla="val -37440"/>
              <a:gd name="adj2" fmla="val 7429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Kind of an “unsafe” situation to have – ideally would like it to be reasonably away from closest training examples from either class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9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Support Vector Machines</a:t>
            </a: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24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fd18c-690e-4f08-92f4-aa6f50b5c677" xsi:nil="true"/>
    <lcf76f155ced4ddcb4097134ff3c332f xmlns="8cf5328a-8617-474c-9909-cc45ad579cc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9A3EC7D05E48A26E4471E7A62B6A" ma:contentTypeVersion="11" ma:contentTypeDescription="Create a new document." ma:contentTypeScope="" ma:versionID="2dde37f5db1cf7b03ea35f5a5692b7ba">
  <xsd:schema xmlns:xsd="http://www.w3.org/2001/XMLSchema" xmlns:xs="http://www.w3.org/2001/XMLSchema" xmlns:p="http://schemas.microsoft.com/office/2006/metadata/properties" xmlns:ns2="8cf5328a-8617-474c-9909-cc45ad579cc9" xmlns:ns3="ed1fd18c-690e-4f08-92f4-aa6f50b5c677" targetNamespace="http://schemas.microsoft.com/office/2006/metadata/properties" ma:root="true" ma:fieldsID="528f55dff209735393200d9c6d45c750" ns2:_="" ns3:_="">
    <xsd:import namespace="8cf5328a-8617-474c-9909-cc45ad579cc9"/>
    <xsd:import namespace="ed1fd18c-690e-4f08-92f4-aa6f50b5c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328a-8617-474c-9909-cc45ad579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fd18c-690e-4f08-92f4-aa6f50b5c67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f5c1cf-cb2a-4f4a-a9ae-e1baf0ae920b}" ma:internalName="TaxCatchAll" ma:showField="CatchAllData" ma:web="ed1fd18c-690e-4f08-92f4-aa6f50b5c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8B9EFD-09EC-4824-BE7A-043D12EB9164}">
  <ds:schemaRefs>
    <ds:schemaRef ds:uri="http://schemas.microsoft.com/office/2006/metadata/properties"/>
    <ds:schemaRef ds:uri="http://schemas.microsoft.com/office/infopath/2007/PartnerControls"/>
    <ds:schemaRef ds:uri="ed1fd18c-690e-4f08-92f4-aa6f50b5c677"/>
    <ds:schemaRef ds:uri="8cf5328a-8617-474c-9909-cc45ad579cc9"/>
  </ds:schemaRefs>
</ds:datastoreItem>
</file>

<file path=customXml/itemProps2.xml><?xml version="1.0" encoding="utf-8"?>
<ds:datastoreItem xmlns:ds="http://schemas.openxmlformats.org/officeDocument/2006/customXml" ds:itemID="{6A16D2F1-E6A9-43F4-8517-12A7BD37B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C7BF18-3189-4302-8DC7-78A2B598F9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f5328a-8617-474c-9909-cc45ad579cc9"/>
    <ds:schemaRef ds:uri="ed1fd18c-690e-4f08-92f4-aa6f50b5c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1007</Words>
  <Application>Microsoft Office PowerPoint</Application>
  <PresentationFormat>Widescreen</PresentationFormat>
  <Paragraphs>171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Hyperplane based Classifiers: The Perceptron Algorithm</vt:lpstr>
      <vt:lpstr>Hyperplane</vt:lpstr>
      <vt:lpstr>Hyperplane based (binary) classification</vt:lpstr>
      <vt:lpstr>Interlude: Loss Functions for Classification</vt:lpstr>
      <vt:lpstr>Interlude: Loss Functions for Classification</vt:lpstr>
      <vt:lpstr>Learning by Optimizing Perceptron Loss</vt:lpstr>
      <vt:lpstr>The Perceptron Algorithm</vt:lpstr>
      <vt:lpstr>Perceptron and (lack of) Margins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 Gupta</dc:creator>
  <cp:lastModifiedBy>Anvit Gupta</cp:lastModifiedBy>
  <cp:revision>8</cp:revision>
  <dcterms:created xsi:type="dcterms:W3CDTF">2022-01-22T23:47:33Z</dcterms:created>
  <dcterms:modified xsi:type="dcterms:W3CDTF">2025-04-10T12:08:25Z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0x01010075079A3EC7D05E48A26E4471E7A62B6A</vt:lpwstr>
  </property>
</Properties>
</file>