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2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4"/>
  </p:sldMasterIdLst>
  <p:notesMasterIdLst>
    <p:notesMasterId r:id="rId23"/>
  </p:notesMasterIdLst>
  <p:sldIdLst>
    <p:sldId id="257" r:id="rId5"/>
    <p:sldId id="422" r:id="rId6"/>
    <p:sldId id="430" r:id="rId7"/>
    <p:sldId id="431" r:id="rId8"/>
    <p:sldId id="433" r:id="rId9"/>
    <p:sldId id="432" r:id="rId10"/>
    <p:sldId id="434" r:id="rId11"/>
    <p:sldId id="436" r:id="rId12"/>
    <p:sldId id="435" r:id="rId13"/>
    <p:sldId id="437" r:id="rId14"/>
    <p:sldId id="439" r:id="rId15"/>
    <p:sldId id="438" r:id="rId16"/>
    <p:sldId id="440" r:id="rId17"/>
    <p:sldId id="441" r:id="rId18"/>
    <p:sldId id="442" r:id="rId19"/>
    <p:sldId id="444" r:id="rId20"/>
    <p:sldId id="447" r:id="rId21"/>
    <p:sldId id="448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191" autoAdjust="0"/>
  </p:normalViewPr>
  <p:slideViewPr>
    <p:cSldViewPr snapToGrid="0">
      <p:cViewPr varScale="1">
        <p:scale>
          <a:sx n="52" d="100"/>
          <a:sy n="52" d="100"/>
        </p:scale>
        <p:origin x="1204" y="60"/>
      </p:cViewPr>
      <p:guideLst/>
    </p:cSldViewPr>
  </p:slideViewPr>
  <p:notesTextViewPr>
    <p:cViewPr>
      <p:scale>
        <a:sx n="1" d="1"/>
        <a:sy n="1" d="1"/>
      </p:scale>
      <p:origin x="0" y="-504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vit Gupta" userId="f53ebda82f5ae94a" providerId="LiveId" clId="{D31BA740-98AC-4A6E-9CBD-5EB149AB91D4}"/>
    <pc:docChg chg="modSld">
      <pc:chgData name="Anvit Gupta" userId="f53ebda82f5ae94a" providerId="LiveId" clId="{D31BA740-98AC-4A6E-9CBD-5EB149AB91D4}" dt="2025-05-07T10:23:12.441" v="145" actId="20577"/>
      <pc:docMkLst>
        <pc:docMk/>
      </pc:docMkLst>
      <pc:sldChg chg="modNotesTx">
        <pc:chgData name="Anvit Gupta" userId="f53ebda82f5ae94a" providerId="LiveId" clId="{D31BA740-98AC-4A6E-9CBD-5EB149AB91D4}" dt="2025-05-07T10:23:12.441" v="145" actId="20577"/>
        <pc:sldMkLst>
          <pc:docMk/>
          <pc:sldMk cId="901640794" sldId="440"/>
        </pc:sldMkLst>
      </pc:sldChg>
    </pc:docChg>
  </pc:docChgLst>
  <pc:docChgLst>
    <pc:chgData name="Anvit Gupta" userId="f53ebda82f5ae94a" providerId="LiveId" clId="{7A12F2EA-7343-4A3C-BDBD-A4BD719D9A7A}"/>
    <pc:docChg chg="custSel modSld">
      <pc:chgData name="Anvit Gupta" userId="f53ebda82f5ae94a" providerId="LiveId" clId="{7A12F2EA-7343-4A3C-BDBD-A4BD719D9A7A}" dt="2025-04-10T12:42:19.363" v="221" actId="20577"/>
      <pc:docMkLst>
        <pc:docMk/>
      </pc:docMkLst>
      <pc:sldChg chg="modNotesTx">
        <pc:chgData name="Anvit Gupta" userId="f53ebda82f5ae94a" providerId="LiveId" clId="{7A12F2EA-7343-4A3C-BDBD-A4BD719D9A7A}" dt="2025-04-10T12:12:10.294" v="73" actId="20577"/>
        <pc:sldMkLst>
          <pc:docMk/>
          <pc:sldMk cId="433224388" sldId="257"/>
        </pc:sldMkLst>
      </pc:sldChg>
      <pc:sldChg chg="modNotesTx">
        <pc:chgData name="Anvit Gupta" userId="f53ebda82f5ae94a" providerId="LiveId" clId="{7A12F2EA-7343-4A3C-BDBD-A4BD719D9A7A}" dt="2025-04-10T12:42:19.363" v="221" actId="20577"/>
        <pc:sldMkLst>
          <pc:docMk/>
          <pc:sldMk cId="901640794" sldId="44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99324D-53D9-4BFB-BC21-AA47221D3D8E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467A4-60D7-4BF9-AE55-BEFB8F4AC3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3959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SVM is a discriminative model as it directly computes decision boundary.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467A4-60D7-4BF9-AE55-BEFB8F4AC38C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40536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1650"/>
              </a:lnSpc>
              <a:spcBef>
                <a:spcPts val="750"/>
              </a:spcBef>
              <a:spcAft>
                <a:spcPts val="1500"/>
              </a:spcAft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001D35"/>
                </a:solidFill>
                <a:effectLst/>
              </a:rPr>
              <a:t>Why is Dual Preferred?</a:t>
            </a:r>
            <a:endParaRPr lang="en-US" b="0" dirty="0">
              <a:solidFill>
                <a:srgbClr val="001D35"/>
              </a:solidFill>
              <a:effectLst/>
            </a:endParaRPr>
          </a:p>
          <a:p>
            <a:pPr>
              <a:lnSpc>
                <a:spcPts val="165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545D7E"/>
                </a:solidFill>
                <a:effectLst/>
              </a:rPr>
              <a:t>Kernel Trick:</a:t>
            </a:r>
            <a:r>
              <a:rPr lang="en-US" dirty="0">
                <a:solidFill>
                  <a:srgbClr val="545D7E"/>
                </a:solidFill>
                <a:effectLst/>
              </a:rPr>
              <a:t> The dual formulation allows us to use kernels, which are functions that compute the dot product of data points in a higher-dimensional space without explicitly mapping the data.</a:t>
            </a:r>
          </a:p>
          <a:p>
            <a:pPr>
              <a:lnSpc>
                <a:spcPts val="165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545D7E"/>
                </a:solidFill>
                <a:effectLst/>
              </a:rPr>
              <a:t>Computational Efficiency:</a:t>
            </a:r>
            <a:r>
              <a:rPr lang="en-US" dirty="0">
                <a:solidFill>
                  <a:srgbClr val="545D7E"/>
                </a:solidFill>
                <a:effectLst/>
              </a:rPr>
              <a:t> For high-dimensional data, the dual problem is often more efficient than the primal problem because it depends only on the number of data points, not the number of features.</a:t>
            </a:r>
          </a:p>
          <a:p>
            <a:pPr>
              <a:lnSpc>
                <a:spcPts val="1650"/>
              </a:lnSpc>
              <a:spcBef>
                <a:spcPts val="600"/>
              </a:spcBef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545D7E"/>
                </a:solidFill>
                <a:effectLst/>
              </a:rPr>
              <a:t>Non-Linear Classification:</a:t>
            </a:r>
            <a:r>
              <a:rPr lang="en-US" dirty="0">
                <a:solidFill>
                  <a:srgbClr val="545D7E"/>
                </a:solidFill>
                <a:effectLst/>
              </a:rPr>
              <a:t> The kernel trick enables SVM to handle non-linear data, making it a powerful tool for various classification tasks.</a:t>
            </a:r>
          </a:p>
          <a:p>
            <a:pPr>
              <a:lnSpc>
                <a:spcPts val="1650"/>
              </a:lnSpc>
              <a:spcBef>
                <a:spcPts val="600"/>
              </a:spcBef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45D7E"/>
                </a:solidFill>
                <a:effectLst/>
              </a:rPr>
              <a:t>It also gives us intuitive observation that only support vectors matter in SVM as they have </a:t>
            </a:r>
            <a:r>
              <a:rPr lang="en-US" dirty="0" err="1">
                <a:solidFill>
                  <a:srgbClr val="545D7E"/>
                </a:solidFill>
                <a:effectLst/>
              </a:rPr>
              <a:t>alpha_n</a:t>
            </a:r>
            <a:r>
              <a:rPr lang="en-US" dirty="0">
                <a:solidFill>
                  <a:srgbClr val="545D7E"/>
                </a:solidFill>
                <a:effectLst/>
              </a:rPr>
              <a:t> != 0</a:t>
            </a:r>
          </a:p>
          <a:p>
            <a:pPr>
              <a:lnSpc>
                <a:spcPts val="1650"/>
              </a:lnSpc>
              <a:spcBef>
                <a:spcPts val="600"/>
              </a:spcBef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45D7E"/>
                </a:solidFill>
                <a:effectLst/>
              </a:rPr>
              <a:t>Various methods exists to solve the Dual problem for soft as well as </a:t>
            </a:r>
            <a:r>
              <a:rPr lang="en-US">
                <a:solidFill>
                  <a:srgbClr val="545D7E"/>
                </a:solidFill>
                <a:effectLst/>
              </a:rPr>
              <a:t>hard margin SVM.</a:t>
            </a:r>
            <a:endParaRPr lang="en-US" dirty="0">
              <a:solidFill>
                <a:srgbClr val="545D7E"/>
              </a:solidFill>
              <a:effectLst/>
            </a:endParaRPr>
          </a:p>
          <a:p>
            <a:pPr>
              <a:lnSpc>
                <a:spcPts val="1650"/>
              </a:lnSpc>
              <a:spcBef>
                <a:spcPts val="600"/>
              </a:spcBef>
              <a:spcAft>
                <a:spcPts val="15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545D7E"/>
              </a:solidFill>
              <a:effectLst/>
            </a:endParaRPr>
          </a:p>
          <a:p>
            <a:pPr>
              <a:lnSpc>
                <a:spcPts val="1650"/>
              </a:lnSpc>
              <a:spcBef>
                <a:spcPts val="600"/>
              </a:spcBef>
              <a:spcAft>
                <a:spcPts val="15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rgbClr val="545D7E"/>
              </a:solidFill>
              <a:effectLst/>
            </a:endParaRPr>
          </a:p>
          <a:p>
            <a:pPr algn="l">
              <a:lnSpc>
                <a:spcPts val="1650"/>
              </a:lnSpc>
              <a:spcBef>
                <a:spcPts val="75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Primal SVM</a:t>
            </a:r>
          </a:p>
          <a:p>
            <a:pPr algn="l">
              <a:lnSpc>
                <a:spcPts val="165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45D7E"/>
                </a:solidFill>
                <a:effectLst/>
                <a:latin typeface="Google Sans"/>
              </a:rPr>
              <a:t>The primal problem directly optimizes the parameters of the hyperplane (w and b) that separates the data.</a:t>
            </a:r>
          </a:p>
          <a:p>
            <a:pPr algn="l">
              <a:lnSpc>
                <a:spcPts val="165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45D7E"/>
                </a:solidFill>
                <a:effectLst/>
                <a:latin typeface="Google Sans"/>
              </a:rPr>
              <a:t>It's suitable for datasets with a small number of features and a large number of data points.</a:t>
            </a:r>
          </a:p>
          <a:p>
            <a:pPr algn="l">
              <a:lnSpc>
                <a:spcPts val="1650"/>
              </a:lnSpc>
              <a:spcBef>
                <a:spcPts val="600"/>
              </a:spcBef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45D7E"/>
                </a:solidFill>
                <a:effectLst/>
                <a:latin typeface="Google Sans"/>
              </a:rPr>
              <a:t>The primal problem can be computationally intensive for high-dimensional data.</a:t>
            </a:r>
          </a:p>
          <a:p>
            <a:pPr algn="l">
              <a:lnSpc>
                <a:spcPts val="1650"/>
              </a:lnSpc>
              <a:spcBef>
                <a:spcPts val="75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endParaRPr lang="en-US" b="1" i="0" dirty="0">
              <a:solidFill>
                <a:srgbClr val="001D35"/>
              </a:solidFill>
              <a:effectLst/>
              <a:latin typeface="Google Sans"/>
            </a:endParaRPr>
          </a:p>
          <a:p>
            <a:pPr algn="l">
              <a:lnSpc>
                <a:spcPts val="1650"/>
              </a:lnSpc>
              <a:spcBef>
                <a:spcPts val="75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Dual SVM</a:t>
            </a:r>
          </a:p>
          <a:p>
            <a:pPr algn="l">
              <a:lnSpc>
                <a:spcPts val="165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45D7E"/>
                </a:solidFill>
                <a:effectLst/>
                <a:latin typeface="Google Sans"/>
              </a:rPr>
              <a:t>The dual problem reformulates the optimization problem in terms of Lagrange multipliers (alpha) associated with the constraints.</a:t>
            </a:r>
          </a:p>
          <a:p>
            <a:pPr algn="l">
              <a:lnSpc>
                <a:spcPts val="165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45D7E"/>
                </a:solidFill>
                <a:effectLst/>
                <a:latin typeface="Google Sans"/>
              </a:rPr>
              <a:t>It's particularly useful for datasets with a large number of features and a small number of data points.</a:t>
            </a:r>
          </a:p>
          <a:p>
            <a:pPr algn="l">
              <a:lnSpc>
                <a:spcPts val="165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45D7E"/>
                </a:solidFill>
                <a:effectLst/>
                <a:latin typeface="Google Sans"/>
              </a:rPr>
              <a:t>The dual formulation enables the use of the "kernel trick".</a:t>
            </a:r>
          </a:p>
          <a:p>
            <a:pPr algn="l">
              <a:lnSpc>
                <a:spcPts val="165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45D7E"/>
                </a:solidFill>
                <a:effectLst/>
                <a:latin typeface="Google Sans"/>
              </a:rPr>
              <a:t>The kernel trick allows us to perform non-linear classification in high-dimensional feature spaces without explicitly mapping the data into that space.</a:t>
            </a:r>
          </a:p>
          <a:p>
            <a:pPr algn="l">
              <a:lnSpc>
                <a:spcPts val="1650"/>
              </a:lnSpc>
              <a:spcBef>
                <a:spcPts val="600"/>
              </a:spcBef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545D7E"/>
                </a:solidFill>
                <a:effectLst/>
                <a:latin typeface="Google Sans"/>
              </a:rPr>
              <a:t>The solution to the dual problem is often sparse, meaning that only a subset of the Lagrange multipliers are non-zero, corresponding to the support vectors.</a:t>
            </a:r>
          </a:p>
          <a:p>
            <a:pPr>
              <a:lnSpc>
                <a:spcPts val="1650"/>
              </a:lnSpc>
              <a:spcBef>
                <a:spcPts val="600"/>
              </a:spcBef>
              <a:spcAft>
                <a:spcPts val="1500"/>
              </a:spcAft>
              <a:buFont typeface="Arial" panose="020B0604020202020204" pitchFamily="34" charset="0"/>
              <a:buNone/>
            </a:pPr>
            <a:endParaRPr lang="en-US" dirty="0">
              <a:solidFill>
                <a:srgbClr val="545D7E"/>
              </a:solidFill>
              <a:effectLst/>
            </a:endParaRPr>
          </a:p>
          <a:p>
            <a:pPr>
              <a:buNone/>
            </a:pPr>
            <a:b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</a:b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B467A4-60D7-4BF9-AE55-BEFB8F4AC38C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5150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01A6-BB07-487E-BE62-8266473F6495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7FED-6384-42B0-A51A-9A1ABEE25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2088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01A6-BB07-487E-BE62-8266473F6495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7FED-6384-42B0-A51A-9A1ABEE25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6549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01A6-BB07-487E-BE62-8266473F6495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7FED-6384-42B0-A51A-9A1ABEE25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1369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01A6-BB07-487E-BE62-8266473F6495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7FED-6384-42B0-A51A-9A1ABEE25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8830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01A6-BB07-487E-BE62-8266473F6495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7FED-6384-42B0-A51A-9A1ABEE25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1236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01A6-BB07-487E-BE62-8266473F6495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7FED-6384-42B0-A51A-9A1ABEE25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1655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01A6-BB07-487E-BE62-8266473F6495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7FED-6384-42B0-A51A-9A1ABEE25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1126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01A6-BB07-487E-BE62-8266473F6495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7FED-6384-42B0-A51A-9A1ABEE25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9013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01A6-BB07-487E-BE62-8266473F6495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7FED-6384-42B0-A51A-9A1ABEE25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8547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01A6-BB07-487E-BE62-8266473F6495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7FED-6384-42B0-A51A-9A1ABEE25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7162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701A6-BB07-487E-BE62-8266473F6495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E7FED-6384-42B0-A51A-9A1ABEE25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578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A701A6-BB07-487E-BE62-8266473F6495}" type="datetimeFigureOut">
              <a:rPr lang="en-IN" smtClean="0"/>
              <a:t>07-05-2025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E7FED-6384-42B0-A51A-9A1ABEE25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4126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image" Target="../media/image5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46.png"/><Relationship Id="rId5" Type="http://schemas.openxmlformats.org/officeDocument/2006/relationships/image" Target="../media/image5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image" Target="../media/image69.png"/><Relationship Id="rId18" Type="http://schemas.openxmlformats.org/officeDocument/2006/relationships/image" Target="../media/image73.png"/><Relationship Id="rId7" Type="http://schemas.openxmlformats.org/officeDocument/2006/relationships/image" Target="../media/image60.png"/><Relationship Id="rId12" Type="http://schemas.openxmlformats.org/officeDocument/2006/relationships/image" Target="../media/image68.png"/><Relationship Id="rId17" Type="http://schemas.openxmlformats.org/officeDocument/2006/relationships/image" Target="../media/image7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tags" Target="../tags/tag10.xml"/><Relationship Id="rId6" Type="http://schemas.openxmlformats.org/officeDocument/2006/relationships/image" Target="../media/image53.png"/><Relationship Id="rId11" Type="http://schemas.openxmlformats.org/officeDocument/2006/relationships/image" Target="../media/image65.png"/><Relationship Id="rId5" Type="http://schemas.openxmlformats.org/officeDocument/2006/relationships/image" Target="../media/image62.png"/><Relationship Id="rId15" Type="http://schemas.openxmlformats.org/officeDocument/2006/relationships/image" Target="../media/image71.png"/><Relationship Id="rId10" Type="http://schemas.openxmlformats.org/officeDocument/2006/relationships/image" Target="../media/image64.png"/><Relationship Id="rId9" Type="http://schemas.openxmlformats.org/officeDocument/2006/relationships/image" Target="../media/image63.png"/><Relationship Id="rId14" Type="http://schemas.openxmlformats.org/officeDocument/2006/relationships/image" Target="../media/image7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6" Type="http://schemas.openxmlformats.org/officeDocument/2006/relationships/image" Target="../media/image66.png"/><Relationship Id="rId5" Type="http://schemas.openxmlformats.org/officeDocument/2006/relationships/image" Target="../media/image7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7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6" Type="http://schemas.openxmlformats.org/officeDocument/2006/relationships/image" Target="../media/image67.png"/><Relationship Id="rId5" Type="http://schemas.openxmlformats.org/officeDocument/2006/relationships/image" Target="../media/image76.pn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image" Target="../media/image7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6" Type="http://schemas.openxmlformats.org/officeDocument/2006/relationships/image" Target="../media/image75.png"/><Relationship Id="rId5" Type="http://schemas.openxmlformats.org/officeDocument/2006/relationships/image" Target="../media/image7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5" Type="http://schemas.openxmlformats.org/officeDocument/2006/relationships/image" Target="../media/image8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7" Type="http://schemas.openxmlformats.org/officeDocument/2006/relationships/image" Target="../media/image15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6" Type="http://schemas.openxmlformats.org/officeDocument/2006/relationships/image" Target="../media/image80.png"/><Relationship Id="rId5" Type="http://schemas.openxmlformats.org/officeDocument/2006/relationships/image" Target="../media/image130.png"/><Relationship Id="rId9" Type="http://schemas.openxmlformats.org/officeDocument/2006/relationships/image" Target="../media/image17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5" Type="http://schemas.openxmlformats.org/officeDocument/2006/relationships/image" Target="../media/image20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7" Type="http://schemas.openxmlformats.org/officeDocument/2006/relationships/image" Target="../media/image21.png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9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7" Type="http://schemas.openxmlformats.org/officeDocument/2006/relationships/image" Target="../media/image3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16.png"/><Relationship Id="rId5" Type="http://schemas.openxmlformats.org/officeDocument/2006/relationships/image" Target="../media/image28.png"/><Relationship Id="rId9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7" Type="http://schemas.openxmlformats.org/officeDocument/2006/relationships/image" Target="../media/image3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16.png"/><Relationship Id="rId5" Type="http://schemas.openxmlformats.org/officeDocument/2006/relationships/image" Target="../media/image33.png"/><Relationship Id="rId9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image" Target="../media/image3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29.png"/><Relationship Id="rId5" Type="http://schemas.openxmlformats.org/officeDocument/2006/relationships/image" Target="../media/image3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7.png"/><Relationship Id="rId7" Type="http://schemas.openxmlformats.org/officeDocument/2006/relationships/image" Target="../media/image39.png"/><Relationship Id="rId12" Type="http://schemas.openxmlformats.org/officeDocument/2006/relationships/image" Target="../media/image43.png"/><Relationship Id="rId17" Type="http://schemas.openxmlformats.org/officeDocument/2006/relationships/image" Target="../media/image51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0.png"/><Relationship Id="rId1" Type="http://schemas.openxmlformats.org/officeDocument/2006/relationships/tags" Target="../tags/tag7.xml"/><Relationship Id="rId6" Type="http://schemas.openxmlformats.org/officeDocument/2006/relationships/image" Target="../media/image38.png"/><Relationship Id="rId11" Type="http://schemas.openxmlformats.org/officeDocument/2006/relationships/image" Target="../media/image45.png"/><Relationship Id="rId5" Type="http://schemas.openxmlformats.org/officeDocument/2006/relationships/image" Target="../media/image40.png"/><Relationship Id="rId15" Type="http://schemas.openxmlformats.org/officeDocument/2006/relationships/image" Target="../media/image49.png"/><Relationship Id="rId10" Type="http://schemas.openxmlformats.org/officeDocument/2006/relationships/image" Target="../media/image1.png"/><Relationship Id="rId9" Type="http://schemas.openxmlformats.org/officeDocument/2006/relationships/image" Target="../media/image42.png"/><Relationship Id="rId14" Type="http://schemas.openxmlformats.org/officeDocument/2006/relationships/image" Target="../media/image4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7" Type="http://schemas.openxmlformats.org/officeDocument/2006/relationships/image" Target="../media/image5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44.png"/><Relationship Id="rId11" Type="http://schemas.openxmlformats.org/officeDocument/2006/relationships/image" Target="../media/image58.png"/><Relationship Id="rId5" Type="http://schemas.openxmlformats.org/officeDocument/2006/relationships/image" Target="../media/image52.png"/><Relationship Id="rId10" Type="http://schemas.openxmlformats.org/officeDocument/2006/relationships/image" Target="../media/image57.png"/><Relationship Id="rId9" Type="http://schemas.openxmlformats.org/officeDocument/2006/relationships/image" Target="../media/image5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7AC89-BE04-43C0-8DE4-613238CF26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2483141"/>
            <a:ext cx="11869416" cy="1441952"/>
          </a:xfrm>
        </p:spPr>
        <p:txBody>
          <a:bodyPr>
            <a:noAutofit/>
          </a:bodyPr>
          <a:lstStyle/>
          <a:p>
            <a:r>
              <a:rPr lang="en-GB" sz="4400" b="1" dirty="0">
                <a:solidFill>
                  <a:schemeClr val="accent4"/>
                </a:solidFill>
                <a:latin typeface="Garamond" panose="02020404030301010803" pitchFamily="18" charset="0"/>
                <a:cs typeface="Aldhabi" panose="020B0604020202020204" pitchFamily="2" charset="-78"/>
              </a:rPr>
              <a:t>Hyperplane based Classifiers:</a:t>
            </a:r>
            <a:br>
              <a:rPr lang="en-GB" sz="4400" b="1" dirty="0">
                <a:solidFill>
                  <a:schemeClr val="accent4"/>
                </a:solidFill>
                <a:latin typeface="Garamond" panose="02020404030301010803" pitchFamily="18" charset="0"/>
                <a:cs typeface="Aldhabi" panose="020B0604020202020204" pitchFamily="2" charset="-78"/>
              </a:rPr>
            </a:br>
            <a:r>
              <a:rPr lang="en-GB" sz="4400" b="1" dirty="0">
                <a:solidFill>
                  <a:schemeClr val="accent4"/>
                </a:solidFill>
                <a:latin typeface="Garamond" panose="02020404030301010803" pitchFamily="18" charset="0"/>
                <a:cs typeface="Aldhabi" panose="020B0604020202020204" pitchFamily="2" charset="-78"/>
              </a:rPr>
              <a:t>Large-Margin Classification - SVM</a:t>
            </a:r>
            <a:endParaRPr lang="en-IN" sz="4000" b="1" dirty="0">
              <a:solidFill>
                <a:schemeClr val="accent4"/>
              </a:solidFill>
              <a:latin typeface="Garamond" panose="02020404030301010803" pitchFamily="18" charset="0"/>
              <a:cs typeface="Aldhabi" panose="020B0604020202020204" pitchFamily="2" charset="-78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C6B35E35-3332-49BE-87CC-1A3A25015570}"/>
              </a:ext>
            </a:extLst>
          </p:cNvPr>
          <p:cNvSpPr txBox="1">
            <a:spLocks/>
          </p:cNvSpPr>
          <p:nvPr/>
        </p:nvSpPr>
        <p:spPr>
          <a:xfrm>
            <a:off x="2955130" y="4144256"/>
            <a:ext cx="6281737" cy="820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200">
                <a:solidFill>
                  <a:schemeClr val="accent4"/>
                </a:solidFill>
                <a:latin typeface="Garamond" panose="02020404030301010803" pitchFamily="18" charset="0"/>
              </a:rPr>
              <a:t>CSN-382   </a:t>
            </a:r>
            <a:endParaRPr lang="en-IN" sz="3200" dirty="0">
              <a:solidFill>
                <a:schemeClr val="accent4"/>
              </a:solidFill>
              <a:latin typeface="Garamond" panose="02020404030301010803" pitchFamily="18" charset="0"/>
            </a:endParaRPr>
          </a:p>
          <a:p>
            <a:pPr algn="ctr"/>
            <a:endParaRPr lang="en-IN" sz="3200" dirty="0">
              <a:solidFill>
                <a:schemeClr val="accent4"/>
              </a:solidFill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224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600"/>
    </mc:Choice>
    <mc:Fallback xmlns="">
      <p:transition spd="slow" advTm="416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Solving Soft-Margin SVM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Recall the soft-margin SVM optimization problem</a:t>
                </a:r>
                <a:endParaRPr lang="en-IN" sz="8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N" dirty="0"/>
                  <a:t>           </a:t>
                </a: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Here </a:t>
                </a:r>
                <a14:m>
                  <m:oMath xmlns:m="http://schemas.openxmlformats.org/officeDocument/2006/math">
                    <m:r>
                      <a:rPr lang="en-IN" sz="2600" b="1" i="1" smtClean="0">
                        <a:latin typeface="Cambria Math" panose="02040503050406030204" pitchFamily="18" charset="0"/>
                      </a:rPr>
                      <m:t>𝝃</m:t>
                    </m:r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</a:t>
                </a:r>
                <a:r>
                  <a:rPr lang="en-GB" sz="2400" dirty="0">
                    <a:latin typeface="Abadi Extra Light" panose="020B0204020104020204" pitchFamily="34" charset="0"/>
                  </a:rPr>
                  <a:t>is the vector of </a:t>
                </a:r>
                <a:r>
                  <a:rPr lang="en-GB" sz="24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slack variables</a:t>
                </a:r>
                <a:endParaRPr lang="en-GB" sz="2600" dirty="0">
                  <a:solidFill>
                    <a:srgbClr val="0000FF"/>
                  </a:solidFill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Introduce Lagrange multipliers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for each constraint and solve </a:t>
                </a:r>
                <a:r>
                  <a:rPr lang="en-GB" sz="2600" dirty="0" err="1">
                    <a:latin typeface="Abadi Extra Light" panose="020B0204020104020204" pitchFamily="34" charset="0"/>
                  </a:rPr>
                  <a:t>Lagrangian</a:t>
                </a: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The terms in red </a:t>
                </a:r>
                <a:r>
                  <a:rPr lang="en-GB" sz="2600" dirty="0" err="1">
                    <a:latin typeface="Abadi Extra Light" panose="020B0204020104020204" pitchFamily="34" charset="0"/>
                  </a:rPr>
                  <a:t>color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 above were not present in the hard-margin SVM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Two set of dual variables </a:t>
                </a:r>
                <a14:m>
                  <m:oMath xmlns:m="http://schemas.openxmlformats.org/officeDocument/2006/math">
                    <m:r>
                      <a:rPr lang="en-IN" sz="2600" b="1" i="1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6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26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IN" sz="26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IN" sz="2600" b="1" i="1" smtClean="0">
                        <a:latin typeface="Cambria Math" panose="02040503050406030204" pitchFamily="18" charset="0"/>
                      </a:rPr>
                      <m:t>𝜷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6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26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IN" sz="26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Will eliminate the primal var </a:t>
                </a:r>
                <a14:m>
                  <m:oMath xmlns:m="http://schemas.openxmlformats.org/officeDocument/2006/math">
                    <m:r>
                      <a:rPr lang="en-GB" sz="2600" b="1" i="1" dirty="0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, </a:t>
                </a:r>
                <a:r>
                  <a:rPr lang="en-GB" sz="2600" b="1" i="1" dirty="0">
                    <a:latin typeface="Abadi Extra Light" panose="020B0204020104020204" pitchFamily="34" charset="0"/>
                  </a:rPr>
                  <a:t>b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IN" sz="2600" b="1" i="1">
                        <a:latin typeface="Cambria Math" panose="02040503050406030204" pitchFamily="18" charset="0"/>
                      </a:rPr>
                      <m:t>𝝃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to get dual problem containing the dual variables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5"/>
                <a:stretch>
                  <a:fillRect l="-831" t="-16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10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2EF42BCE-CD4B-4DA5-A36E-4EBB59A9A2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225" y="1652589"/>
            <a:ext cx="6515100" cy="1324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F25312C6-7975-49AE-8792-A83575E666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118" y="4057650"/>
            <a:ext cx="10282158" cy="965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87659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5035"/>
    </mc:Choice>
    <mc:Fallback xmlns="">
      <p:transition spd="slow" advTm="17503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Solving Soft-Margin SVM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The </a:t>
                </a:r>
                <a:r>
                  <a:rPr lang="en-GB" sz="2600" dirty="0" err="1">
                    <a:latin typeface="Abadi Extra Light" panose="020B0204020104020204" pitchFamily="34" charset="0"/>
                  </a:rPr>
                  <a:t>Lagrangian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 problem to solve</a:t>
                </a:r>
                <a:r>
                  <a:rPr lang="en-IN" dirty="0"/>
                  <a:t>           </a:t>
                </a: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Take (partial) derivatives of </a:t>
                </a:r>
                <a14:m>
                  <m:oMath xmlns:m="http://schemas.openxmlformats.org/officeDocument/2006/math">
                    <m:r>
                      <a:rPr lang="en-IN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 </a:t>
                </a:r>
                <a:r>
                  <a:rPr lang="en-IN" sz="2600" dirty="0" err="1">
                    <a:latin typeface="Abadi Extra Light" panose="020B0204020104020204" pitchFamily="34" charset="0"/>
                  </a:rPr>
                  <a:t>w.r.t.</a:t>
                </a:r>
                <a:r>
                  <a:rPr lang="en-IN" sz="2600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2600" b="1" i="1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IN" sz="2600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 and setting to zero gives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Using </a:t>
                </a:r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, 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b="0" i="1" smtClean="0">
                            <a:solidFill>
                              <a:srgbClr val="B806AB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0" i="1" smtClean="0">
                            <a:solidFill>
                              <a:srgbClr val="B806AB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sz="2600" b="0" i="1" smtClean="0">
                            <a:solidFill>
                              <a:srgbClr val="B806AB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2600" b="0" i="1" smtClean="0">
                        <a:solidFill>
                          <a:srgbClr val="B806AB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IN" sz="2600" b="0" i="1" smtClean="0">
                        <a:solidFill>
                          <a:srgbClr val="B806AB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IN" sz="2600" b="0" i="1" smtClean="0">
                        <a:solidFill>
                          <a:srgbClr val="B806AB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(for hard-margin,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≥0)</m:t>
                    </m:r>
                  </m:oMath>
                </a14:m>
                <a:endParaRPr lang="en-IN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Substituting these in the </a:t>
                </a:r>
                <a:r>
                  <a:rPr lang="en-GB" sz="2600" dirty="0" err="1">
                    <a:latin typeface="Abadi Extra Light" panose="020B0204020104020204" pitchFamily="34" charset="0"/>
                  </a:rPr>
                  <a:t>Lagrangian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gives the Dual problem</a:t>
                </a: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5"/>
                <a:stretch>
                  <a:fillRect l="-831" t="-131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11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F25312C6-7975-49AE-8792-A83575E666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518" y="1600200"/>
            <a:ext cx="10282158" cy="965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>
            <a:extLst>
              <a:ext uri="{FF2B5EF4-FFF2-40B4-BE49-F238E27FC236}">
                <a16:creationId xmlns:a16="http://schemas.microsoft.com/office/drawing/2014/main" id="{0AD8FA9D-1224-4580-8DAB-4FF47F9B32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7879" y="3177375"/>
            <a:ext cx="2838449" cy="901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C6E3EC8-72CC-4000-A3B7-9F85DB57B38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19771" y="3402740"/>
            <a:ext cx="2418381" cy="641114"/>
          </a:xfrm>
          <a:prstGeom prst="rect">
            <a:avLst/>
          </a:prstGeom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AAA18052-4426-42D5-9ED6-D648EBD84F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7417" y="3411450"/>
            <a:ext cx="2563520" cy="505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>
            <a:extLst>
              <a:ext uri="{FF2B5EF4-FFF2-40B4-BE49-F238E27FC236}">
                <a16:creationId xmlns:a16="http://schemas.microsoft.com/office/drawing/2014/main" id="{15B912A6-0741-4B31-BC5E-66A91BE663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8248" y="5046699"/>
            <a:ext cx="6532697" cy="80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FDEFF01-7722-4A67-85F4-3AB6BE7D7034}"/>
              </a:ext>
            </a:extLst>
          </p:cNvPr>
          <p:cNvSpPr/>
          <p:nvPr/>
        </p:nvSpPr>
        <p:spPr>
          <a:xfrm>
            <a:off x="4676775" y="3067569"/>
            <a:ext cx="2838449" cy="317667"/>
          </a:xfrm>
          <a:prstGeom prst="wedgeRectCallout">
            <a:avLst>
              <a:gd name="adj1" fmla="val -48798"/>
              <a:gd name="adj2" fmla="val 79671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Weighted sum of training inputs</a:t>
            </a:r>
          </a:p>
        </p:txBody>
      </p:sp>
      <p:pic>
        <p:nvPicPr>
          <p:cNvPr id="8200" name="Picture 8">
            <a:extLst>
              <a:ext uri="{FF2B5EF4-FFF2-40B4-BE49-F238E27FC236}">
                <a16:creationId xmlns:a16="http://schemas.microsoft.com/office/drawing/2014/main" id="{40366056-3519-42A0-AAE3-B442AB6E1E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1217" y="5886787"/>
            <a:ext cx="3432558" cy="723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Speech Bubble: Rectangle 12">
                <a:extLst>
                  <a:ext uri="{FF2B5EF4-FFF2-40B4-BE49-F238E27FC236}">
                    <a16:creationId xmlns:a16="http://schemas.microsoft.com/office/drawing/2014/main" id="{9FFF684C-A98A-422A-AC0B-210DF95A24F8}"/>
                  </a:ext>
                </a:extLst>
              </p:cNvPr>
              <p:cNvSpPr/>
              <p:nvPr/>
            </p:nvSpPr>
            <p:spPr>
              <a:xfrm>
                <a:off x="833518" y="5877599"/>
                <a:ext cx="2872000" cy="909449"/>
              </a:xfrm>
              <a:prstGeom prst="wedgeRectCallout">
                <a:avLst>
                  <a:gd name="adj1" fmla="val 58320"/>
                  <a:gd name="adj2" fmla="val -11991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i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Maximizing a concave function (or minimizing a convex function) </a:t>
                </a:r>
                <a:r>
                  <a:rPr lang="en-IN" sz="1600" i="0" dirty="0" err="1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s.t.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IN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IN" sz="16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en-IN" sz="1600" b="1" i="1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 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and</a:t>
                </a:r>
                <a:r>
                  <a:rPr lang="en-IN" sz="1600" b="1" i="1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I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IN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I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I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nary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600" b="1" i="1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. 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Many methods to solve it.</a:t>
                </a:r>
              </a:p>
            </p:txBody>
          </p:sp>
        </mc:Choice>
        <mc:Fallback xmlns="">
          <p:sp>
            <p:nvSpPr>
              <p:cNvPr id="13" name="Speech Bubble: Rectangle 12">
                <a:extLst>
                  <a:ext uri="{FF2B5EF4-FFF2-40B4-BE49-F238E27FC236}">
                    <a16:creationId xmlns:a16="http://schemas.microsoft.com/office/drawing/2014/main" id="{9FFF684C-A98A-422A-AC0B-210DF95A24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518" y="5877599"/>
                <a:ext cx="2872000" cy="909449"/>
              </a:xfrm>
              <a:prstGeom prst="wedgeRectCallout">
                <a:avLst>
                  <a:gd name="adj1" fmla="val 58320"/>
                  <a:gd name="adj2" fmla="val -11991"/>
                </a:avLst>
              </a:prstGeom>
              <a:blipFill>
                <a:blip r:embed="rId12"/>
                <a:stretch>
                  <a:fillRect l="-969" t="-9868" b="-44079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Speech Bubble: Rectangle 13">
                <a:extLst>
                  <a:ext uri="{FF2B5EF4-FFF2-40B4-BE49-F238E27FC236}">
                    <a16:creationId xmlns:a16="http://schemas.microsoft.com/office/drawing/2014/main" id="{87DC340C-2E95-4652-863C-EEE38F84C55B}"/>
                  </a:ext>
                </a:extLst>
              </p:cNvPr>
              <p:cNvSpPr/>
              <p:nvPr/>
            </p:nvSpPr>
            <p:spPr>
              <a:xfrm>
                <a:off x="7728323" y="5868074"/>
                <a:ext cx="3595607" cy="672173"/>
              </a:xfrm>
              <a:prstGeom prst="wedgeRectCallout">
                <a:avLst>
                  <a:gd name="adj1" fmla="val -61488"/>
                  <a:gd name="adj2" fmla="val -4228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i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In the solution, </a:t>
                </a:r>
                <a14:m>
                  <m:oMath xmlns:m="http://schemas.openxmlformats.org/officeDocument/2006/math">
                    <m:r>
                      <a:rPr lang="en-IN" sz="14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IN" sz="1400" i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will still be sparse just like the hard-margin SVM case. </a:t>
                </a:r>
                <a:r>
                  <a:rPr lang="en-GB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Nonzero</a:t>
                </a:r>
                <a:r>
                  <a:rPr lang="en-IN" sz="1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correspond to the support vectors</a:t>
                </a:r>
                <a:r>
                  <a:rPr lang="en-IN" sz="1400" i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  <a:endParaRPr lang="en-IN" sz="14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14" name="Speech Bubble: Rectangle 13">
                <a:extLst>
                  <a:ext uri="{FF2B5EF4-FFF2-40B4-BE49-F238E27FC236}">
                    <a16:creationId xmlns:a16="http://schemas.microsoft.com/office/drawing/2014/main" id="{87DC340C-2E95-4652-863C-EEE38F84C5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8323" y="5868074"/>
                <a:ext cx="3595607" cy="672173"/>
              </a:xfrm>
              <a:prstGeom prst="wedgeRectCallout">
                <a:avLst>
                  <a:gd name="adj1" fmla="val -61488"/>
                  <a:gd name="adj2" fmla="val -4228"/>
                </a:avLst>
              </a:prstGeom>
              <a:blipFill>
                <a:blip r:embed="rId13"/>
                <a:stretch>
                  <a:fillRect t="-5310" b="-11504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Speech Bubble: Rectangle 14">
                <a:extLst>
                  <a:ext uri="{FF2B5EF4-FFF2-40B4-BE49-F238E27FC236}">
                    <a16:creationId xmlns:a16="http://schemas.microsoft.com/office/drawing/2014/main" id="{A80408DD-02DA-42E3-A332-DF1B4B8FDA00}"/>
                  </a:ext>
                </a:extLst>
              </p:cNvPr>
              <p:cNvSpPr/>
              <p:nvPr/>
            </p:nvSpPr>
            <p:spPr>
              <a:xfrm>
                <a:off x="9335187" y="4623652"/>
                <a:ext cx="2424033" cy="634148"/>
              </a:xfrm>
              <a:prstGeom prst="wedgeRectCallout">
                <a:avLst>
                  <a:gd name="adj1" fmla="val -53237"/>
                  <a:gd name="adj2" fmla="val 74800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i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The dual variables </a:t>
                </a:r>
                <a14:m>
                  <m:oMath xmlns:m="http://schemas.openxmlformats.org/officeDocument/2006/math"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don’t appear in the dual problem!</a:t>
                </a:r>
              </a:p>
            </p:txBody>
          </p:sp>
        </mc:Choice>
        <mc:Fallback xmlns="">
          <p:sp>
            <p:nvSpPr>
              <p:cNvPr id="15" name="Speech Bubble: Rectangle 14">
                <a:extLst>
                  <a:ext uri="{FF2B5EF4-FFF2-40B4-BE49-F238E27FC236}">
                    <a16:creationId xmlns:a16="http://schemas.microsoft.com/office/drawing/2014/main" id="{A80408DD-02DA-42E3-A332-DF1B4B8FDA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5187" y="4623652"/>
                <a:ext cx="2424033" cy="634148"/>
              </a:xfrm>
              <a:prstGeom prst="wedgeRectCallout">
                <a:avLst>
                  <a:gd name="adj1" fmla="val -53237"/>
                  <a:gd name="adj2" fmla="val 74800"/>
                </a:avLst>
              </a:prstGeom>
              <a:blipFill>
                <a:blip r:embed="rId14"/>
                <a:stretch>
                  <a:fillRect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Speech Bubble: Rectangle 15">
                <a:extLst>
                  <a:ext uri="{FF2B5EF4-FFF2-40B4-BE49-F238E27FC236}">
                    <a16:creationId xmlns:a16="http://schemas.microsoft.com/office/drawing/2014/main" id="{555D2CBE-47F9-46C1-AF33-B90C3CDD31CD}"/>
                  </a:ext>
                </a:extLst>
              </p:cNvPr>
              <p:cNvSpPr/>
              <p:nvPr/>
            </p:nvSpPr>
            <p:spPr>
              <a:xfrm>
                <a:off x="85725" y="5027458"/>
                <a:ext cx="2622523" cy="699755"/>
              </a:xfrm>
              <a:prstGeom prst="wedgeRectCallout">
                <a:avLst>
                  <a:gd name="adj1" fmla="val 36130"/>
                  <a:gd name="adj2" fmla="val 68838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i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Given </a:t>
                </a:r>
                <a14:m>
                  <m:oMath xmlns:m="http://schemas.openxmlformats.org/officeDocument/2006/math">
                    <m:r>
                      <a:rPr lang="en-IN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IN" sz="16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can be found just like the hard-margin SVM case</a:t>
                </a:r>
              </a:p>
            </p:txBody>
          </p:sp>
        </mc:Choice>
        <mc:Fallback xmlns="">
          <p:sp>
            <p:nvSpPr>
              <p:cNvPr id="16" name="Speech Bubble: Rectangle 15">
                <a:extLst>
                  <a:ext uri="{FF2B5EF4-FFF2-40B4-BE49-F238E27FC236}">
                    <a16:creationId xmlns:a16="http://schemas.microsoft.com/office/drawing/2014/main" id="{555D2CBE-47F9-46C1-AF33-B90C3CDD31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25" y="5027458"/>
                <a:ext cx="2622523" cy="699755"/>
              </a:xfrm>
              <a:prstGeom prst="wedgeRectCallout">
                <a:avLst>
                  <a:gd name="adj1" fmla="val 36130"/>
                  <a:gd name="adj2" fmla="val 68838"/>
                </a:avLst>
              </a:prstGeom>
              <a:blipFill>
                <a:blip r:embed="rId15"/>
                <a:stretch>
                  <a:fillRect l="-924" t="-8511" r="-1848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B1BB27E6-643B-4A89-A066-B4179020E41C}"/>
              </a:ext>
            </a:extLst>
          </p:cNvPr>
          <p:cNvSpPr txBox="1"/>
          <p:nvPr/>
        </p:nvSpPr>
        <p:spPr>
          <a:xfrm>
            <a:off x="5974596" y="6599150"/>
            <a:ext cx="59269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(Note: For various SVM solvers, can see </a:t>
            </a:r>
            <a:r>
              <a:rPr lang="en-GB" sz="1200" dirty="0"/>
              <a:t>“Support Vector Machine Solvers” by </a:t>
            </a:r>
            <a:r>
              <a:rPr lang="en-GB" sz="1200" dirty="0" err="1"/>
              <a:t>Bottou</a:t>
            </a:r>
            <a:r>
              <a:rPr lang="en-GB" sz="1200" dirty="0"/>
              <a:t> and Lin)</a:t>
            </a:r>
            <a:endParaRPr lang="en-IN" sz="12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8511166-5140-48C4-BB1A-33105D1A0E1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1115676" y="394384"/>
            <a:ext cx="1004822" cy="9652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Speech Bubble: Rectangle 18">
                <a:extLst>
                  <a:ext uri="{FF2B5EF4-FFF2-40B4-BE49-F238E27FC236}">
                    <a16:creationId xmlns:a16="http://schemas.microsoft.com/office/drawing/2014/main" id="{DA78680D-83A4-45BF-ADE1-F6D966ECA8A5}"/>
                  </a:ext>
                </a:extLst>
              </p:cNvPr>
              <p:cNvSpPr/>
              <p:nvPr/>
            </p:nvSpPr>
            <p:spPr>
              <a:xfrm>
                <a:off x="7222255" y="470729"/>
                <a:ext cx="3704204" cy="702009"/>
              </a:xfrm>
              <a:prstGeom prst="wedgeRectCallout">
                <a:avLst>
                  <a:gd name="adj1" fmla="val 61345"/>
                  <a:gd name="adj2" fmla="val -13659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Note: if we </a:t>
                </a:r>
                <a:r>
                  <a:rPr lang="en-IN" sz="14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ignore the bias term </a:t>
                </a:r>
                <a14:m>
                  <m:oMath xmlns:m="http://schemas.openxmlformats.org/officeDocument/2006/math">
                    <m:r>
                      <a:rPr lang="en-IN" sz="1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IN" sz="14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 </a:t>
                </a:r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then we don’t need to handle the constraint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IN" sz="1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sz="1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sz="1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1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IN" sz="1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IN" sz="1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IN" sz="1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1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sz="1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nary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(problem becomes a bit more easy to solve)</a:t>
                </a:r>
              </a:p>
            </p:txBody>
          </p:sp>
        </mc:Choice>
        <mc:Fallback xmlns="">
          <p:sp>
            <p:nvSpPr>
              <p:cNvPr id="19" name="Speech Bubble: Rectangle 18">
                <a:extLst>
                  <a:ext uri="{FF2B5EF4-FFF2-40B4-BE49-F238E27FC236}">
                    <a16:creationId xmlns:a16="http://schemas.microsoft.com/office/drawing/2014/main" id="{DA78680D-83A4-45BF-ADE1-F6D966ECA8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2255" y="470729"/>
                <a:ext cx="3704204" cy="702009"/>
              </a:xfrm>
              <a:prstGeom prst="wedgeRectCallout">
                <a:avLst>
                  <a:gd name="adj1" fmla="val 61345"/>
                  <a:gd name="adj2" fmla="val -13659"/>
                </a:avLst>
              </a:prstGeom>
              <a:blipFill>
                <a:blip r:embed="rId17"/>
                <a:stretch>
                  <a:fillRect l="-292" t="-14407" b="-40678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Speech Bubble: Rectangle 19">
                <a:extLst>
                  <a:ext uri="{FF2B5EF4-FFF2-40B4-BE49-F238E27FC236}">
                    <a16:creationId xmlns:a16="http://schemas.microsoft.com/office/drawing/2014/main" id="{B915A7BD-3004-43C3-BB04-864E89D12435}"/>
                  </a:ext>
                </a:extLst>
              </p:cNvPr>
              <p:cNvSpPr/>
              <p:nvPr/>
            </p:nvSpPr>
            <p:spPr>
              <a:xfrm>
                <a:off x="6684324" y="1251272"/>
                <a:ext cx="4336743" cy="462733"/>
              </a:xfrm>
              <a:prstGeom prst="wedgeRectCallout">
                <a:avLst>
                  <a:gd name="adj1" fmla="val -2598"/>
                  <a:gd name="adj2" fmla="val -70460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Otherwise,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’s</a:t>
                </a:r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are coupled and some opt. techniques such as co-ordinate aspect can’t easily applied</a:t>
                </a:r>
              </a:p>
            </p:txBody>
          </p:sp>
        </mc:Choice>
        <mc:Fallback xmlns="">
          <p:sp>
            <p:nvSpPr>
              <p:cNvPr id="20" name="Speech Bubble: Rectangle 19">
                <a:extLst>
                  <a:ext uri="{FF2B5EF4-FFF2-40B4-BE49-F238E27FC236}">
                    <a16:creationId xmlns:a16="http://schemas.microsoft.com/office/drawing/2014/main" id="{B915A7BD-3004-43C3-BB04-864E89D124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4324" y="1251272"/>
                <a:ext cx="4336743" cy="462733"/>
              </a:xfrm>
              <a:prstGeom prst="wedgeRectCallout">
                <a:avLst>
                  <a:gd name="adj1" fmla="val -2598"/>
                  <a:gd name="adj2" fmla="val -70460"/>
                </a:avLst>
              </a:prstGeom>
              <a:blipFill>
                <a:blip r:embed="rId18"/>
                <a:stretch>
                  <a:fillRect l="-280" b="-13542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507030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9856"/>
    </mc:Choice>
    <mc:Fallback xmlns="">
      <p:transition spd="slow" advTm="33985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  <p:bldP spid="15" grpId="0" animBg="1"/>
      <p:bldP spid="16" grpId="0" animBg="1"/>
      <p:bldP spid="19" grpId="0" animBg="1"/>
      <p:bldP spid="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Support Vectors in Soft-Margin SVM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The hard-margin SVM solution had only one type of support vectors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All lied on the supporting hyperplanes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6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b>
                      <m:sSubPr>
                        <m:ctrlPr>
                          <a:rPr lang="en-IN" sz="2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2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IN" sz="2600" dirty="0">
                    <a:latin typeface="Cambria Math" panose="02040503050406030204" pitchFamily="18" charset="0"/>
                  </a:rPr>
                  <a:t> </a:t>
                </a:r>
                <a:r>
                  <a:rPr lang="en-IN" sz="2600" dirty="0">
                    <a:latin typeface="Abadi Extra Light" panose="020B0204020104020204" pitchFamily="34" charset="0"/>
                  </a:rPr>
                  <a:t>and</a:t>
                </a:r>
                <a:r>
                  <a:rPr lang="en-IN" sz="2600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6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b>
                      <m:sSubPr>
                        <m:ctrlPr>
                          <a:rPr lang="en-IN" sz="26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2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IN" sz="2600" i="1">
                        <a:latin typeface="Cambria Math" panose="02040503050406030204" pitchFamily="18" charset="0"/>
                      </a:rPr>
                      <m:t>=−1 </m:t>
                    </m:r>
                  </m:oMath>
                </a14:m>
                <a:endParaRPr lang="en-IN" sz="2600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lang="en-IN" sz="2600" dirty="0">
                  <a:latin typeface="Cambria Math" panose="02040503050406030204" pitchFamily="18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/>
                  <a:t> </a:t>
                </a:r>
                <a:r>
                  <a:rPr lang="en-IN" sz="2600" dirty="0">
                    <a:latin typeface="Abadi Extra Light" panose="020B0204020104020204" pitchFamily="34" charset="0"/>
                  </a:rPr>
                  <a:t>The soft-margin SVM solution has </a:t>
                </a:r>
                <a:r>
                  <a:rPr lang="en-IN" sz="2600" u="sng" dirty="0">
                    <a:latin typeface="Abadi Extra Light" panose="020B0204020104020204" pitchFamily="34" charset="0"/>
                  </a:rPr>
                  <a:t>three</a:t>
                </a:r>
                <a:r>
                  <a:rPr lang="en-IN" sz="2600" dirty="0">
                    <a:latin typeface="Abadi Extra Light" panose="020B0204020104020204" pitchFamily="34" charset="0"/>
                  </a:rPr>
                  <a:t> types of support vectors (with nonzero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2600" dirty="0"/>
                  <a:t>)          </a:t>
                </a: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5"/>
                <a:stretch>
                  <a:fillRect l="-831" t="-1645" r="-353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12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F3CEE21B-D9B8-4222-841B-E2BF6166D2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0150" y="3057525"/>
            <a:ext cx="3781425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D2098BF-040E-41C8-BD65-C616056CD125}"/>
              </a:ext>
            </a:extLst>
          </p:cNvPr>
          <p:cNvSpPr txBox="1"/>
          <p:nvPr/>
        </p:nvSpPr>
        <p:spPr>
          <a:xfrm>
            <a:off x="5362576" y="3152775"/>
            <a:ext cx="579943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sz="2400" dirty="0">
                <a:latin typeface="Abadi Extra Light" panose="020B0204020104020204" pitchFamily="34" charset="0"/>
              </a:rPr>
              <a:t>Lying on the supporting hyperplanes</a:t>
            </a:r>
          </a:p>
          <a:p>
            <a:pPr marL="457200" indent="-457200">
              <a:buFont typeface="+mj-lt"/>
              <a:buAutoNum type="arabicPeriod"/>
            </a:pPr>
            <a:endParaRPr lang="en-IN" sz="2400" dirty="0">
              <a:latin typeface="Abadi Extra Light" panose="020B0204020104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sz="2400" dirty="0">
                <a:latin typeface="Abadi Extra Light" panose="020B0204020104020204" pitchFamily="34" charset="0"/>
              </a:rPr>
              <a:t>Lying within the margin region but still on the correct side of the hyperplane</a:t>
            </a:r>
          </a:p>
          <a:p>
            <a:pPr marL="457200" indent="-457200">
              <a:buFont typeface="+mj-lt"/>
              <a:buAutoNum type="arabicPeriod"/>
            </a:pPr>
            <a:endParaRPr lang="en-IN" sz="2400" dirty="0">
              <a:latin typeface="Abadi Extra Light" panose="020B0204020104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sz="2400" dirty="0">
                <a:latin typeface="Abadi Extra Light" panose="020B0204020104020204" pitchFamily="34" charset="0"/>
              </a:rPr>
              <a:t>Lying on the wrong side of the hyperplane (misclassified training examples)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70715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502"/>
    </mc:Choice>
    <mc:Fallback xmlns="">
      <p:transition spd="slow" advTm="1205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SVMs via Dual Formulation: Some Comments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Recall the final dual objectives for hard-margin and soft-margin SVM</a:t>
                </a:r>
                <a:endParaRPr lang="en-IN" sz="8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N" dirty="0"/>
                  <a:t>           </a:t>
                </a: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The dual formulation is nice due to two primary reasons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latin typeface="Abadi Extra Light" panose="020B0204020104020204" pitchFamily="34" charset="0"/>
                  </a:rPr>
                  <a:t>Allows conveniently handling the margin based constraint (via </a:t>
                </a:r>
                <a:r>
                  <a:rPr lang="en-GB" sz="2200" dirty="0" err="1">
                    <a:latin typeface="Abadi Extra Light" panose="020B0204020104020204" pitchFamily="34" charset="0"/>
                  </a:rPr>
                  <a:t>Lagrangians</a:t>
                </a:r>
                <a:r>
                  <a:rPr lang="en-GB" sz="2200" dirty="0">
                    <a:latin typeface="Abadi Extra Light" panose="020B0204020104020204" pitchFamily="34" charset="0"/>
                  </a:rPr>
                  <a:t>)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latin typeface="Abadi Extra Light" panose="020B0204020104020204" pitchFamily="34" charset="0"/>
                  </a:rPr>
                  <a:t>Allows learning nonlinear separators by replacing </a:t>
                </a:r>
                <a:r>
                  <a:rPr lang="en-GB" sz="22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inner products </a:t>
                </a:r>
                <a:r>
                  <a:rPr lang="en-GB" sz="2200" dirty="0">
                    <a:latin typeface="Abadi Extra Light" panose="020B0204020104020204" pitchFamily="34" charset="0"/>
                  </a:rPr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𝑛𝑚</m:t>
                        </m:r>
                      </m:sub>
                    </m:sSub>
                    <m:r>
                      <a:rPr lang="en-IN" dirty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p>
                      <m:sSupPr>
                        <m:ctrlPr>
                          <a:rPr lang="en-IN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IN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  <m:sup>
                        <m:r>
                          <a:rPr lang="en-I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b>
                      <m:sSubPr>
                        <m:ctrlPr>
                          <a:rPr lang="en-I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GB" sz="2200" dirty="0">
                    <a:latin typeface="Abadi Extra Light" panose="020B0204020104020204" pitchFamily="34" charset="0"/>
                  </a:rPr>
                  <a:t> by general kernel-based similarities (more on this when we talk about kernels)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However, dual formulation can be expensive if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is large (esp. compared to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)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latin typeface="Abadi Extra Light" panose="020B0204020104020204" pitchFamily="34" charset="0"/>
                  </a:rPr>
                  <a:t>Need to solve for </a:t>
                </a:r>
                <a14:m>
                  <m:oMath xmlns:m="http://schemas.openxmlformats.org/officeDocument/2006/math">
                    <m:r>
                      <a:rPr lang="en-GB" sz="22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GB" sz="2200" dirty="0">
                    <a:latin typeface="Abadi Extra Light" panose="020B0204020104020204" pitchFamily="34" charset="0"/>
                  </a:rPr>
                  <a:t> variables </a:t>
                </a:r>
                <a14:m>
                  <m:oMath xmlns:m="http://schemas.openxmlformats.org/officeDocument/2006/math">
                    <m:r>
                      <a:rPr lang="en-IN" sz="2200" b="1" i="1" smtClean="0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IN" sz="2200" b="1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IN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2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2200" b="0" i="1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IN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IN" sz="2200" b="1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IN" sz="2200" b="1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latin typeface="Abadi Extra Light" panose="020B0204020104020204" pitchFamily="34" charset="0"/>
                  </a:rPr>
                  <a:t>Need to pre-compute and store </a:t>
                </a:r>
                <a14:m>
                  <m:oMath xmlns:m="http://schemas.openxmlformats.org/officeDocument/2006/math">
                    <m:r>
                      <a:rPr lang="en-GB" sz="220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sz="2200" i="1" dirty="0" smtClean="0">
                        <a:latin typeface="Cambria Math" panose="02040503050406030204" pitchFamily="18" charset="0"/>
                      </a:rPr>
                      <m:t>× </m:t>
                    </m:r>
                    <m:r>
                      <a:rPr lang="en-GB" sz="220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GB" sz="22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200" dirty="0">
                    <a:latin typeface="Abadi Extra Light" panose="020B0204020104020204" pitchFamily="34" charset="0"/>
                  </a:rPr>
                  <a:t>gram matrix </a:t>
                </a:r>
                <a:r>
                  <a:rPr lang="en-GB" sz="2200" b="1" dirty="0">
                    <a:latin typeface="Abadi Extra Light" panose="020B0204020104020204" pitchFamily="34" charset="0"/>
                  </a:rPr>
                  <a:t>G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Lot of work on speeding up SVM in these settings (e.g., can use co-ord. descent for </a:t>
                </a:r>
                <a14:m>
                  <m:oMath xmlns:m="http://schemas.openxmlformats.org/officeDocument/2006/math">
                    <m:r>
                      <a:rPr lang="en-IN" b="1" i="1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)</a:t>
                </a: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5"/>
                <a:stretch>
                  <a:fillRect l="-831" t="-1645" r="-83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13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BF7F50F3-6E62-4030-9921-FF700651A3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1132" y="1599743"/>
            <a:ext cx="4628790" cy="1459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Speech Bubble: Rectangle 5">
                <a:extLst>
                  <a:ext uri="{FF2B5EF4-FFF2-40B4-BE49-F238E27FC236}">
                    <a16:creationId xmlns:a16="http://schemas.microsoft.com/office/drawing/2014/main" id="{F4C25DAE-71F6-40B2-AB8B-3D3943351592}"/>
                  </a:ext>
                </a:extLst>
              </p:cNvPr>
              <p:cNvSpPr/>
              <p:nvPr/>
            </p:nvSpPr>
            <p:spPr>
              <a:xfrm>
                <a:off x="8310442" y="1599743"/>
                <a:ext cx="3314900" cy="857250"/>
              </a:xfrm>
              <a:prstGeom prst="wedgeRectCallout">
                <a:avLst>
                  <a:gd name="adj1" fmla="val -59674"/>
                  <a:gd name="adj2" fmla="val 36625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Note: Both these ignore the bias term </a:t>
                </a:r>
                <a14:m>
                  <m:oMath xmlns:m="http://schemas.openxmlformats.org/officeDocument/2006/math"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otherwise will need another constraint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I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I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I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nary>
                  </m:oMath>
                </a14:m>
                <a:endParaRPr lang="en-IN" sz="16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6" name="Speech Bubble: Rectangle 5">
                <a:extLst>
                  <a:ext uri="{FF2B5EF4-FFF2-40B4-BE49-F238E27FC236}">
                    <a16:creationId xmlns:a16="http://schemas.microsoft.com/office/drawing/2014/main" id="{F4C25DAE-71F6-40B2-AB8B-3D39433515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0442" y="1599743"/>
                <a:ext cx="3314900" cy="857250"/>
              </a:xfrm>
              <a:prstGeom prst="wedgeRectCallout">
                <a:avLst>
                  <a:gd name="adj1" fmla="val -59674"/>
                  <a:gd name="adj2" fmla="val 36625"/>
                </a:avLst>
              </a:prstGeom>
              <a:blipFill>
                <a:blip r:embed="rId7"/>
                <a:stretch>
                  <a:fillRect b="-63194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901640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1111"/>
    </mc:Choice>
    <mc:Fallback xmlns="">
      <p:transition spd="slow" advTm="25111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Solving for SVM in the Primal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Maximizing margin subject to constraints led to the soft-margin formulation of SVM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i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i="1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i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Note that slack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is the same 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max</m:t>
                    </m:r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{0,1−</m:t>
                    </m:r>
                    <m:sSub>
                      <m:sSub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sSub>
                          <m:sSubPr>
                            <m:ctrlP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I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IN" sz="2400" dirty="0">
                    <a:latin typeface="Cambria Math" panose="02040503050406030204" pitchFamily="18" charset="0"/>
                  </a:rPr>
                  <a:t>, </a:t>
                </a:r>
                <a:r>
                  <a:rPr lang="en-IN" sz="2400" dirty="0">
                    <a:latin typeface="Abadi Extra Light" panose="020B0204020104020204" pitchFamily="34" charset="0"/>
                  </a:rPr>
                  <a:t>i.e., hinge loss for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4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240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sz="24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2400" dirty="0">
                    <a:latin typeface="Abadi Extra Light" panose="020B0204020104020204" pitchFamily="34" charset="0"/>
                  </a:rPr>
                  <a:t>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Thus the above is equivalent to minimizing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solidFill>
                              <a:srgbClr val="A21C8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solidFill>
                              <a:srgbClr val="A21C8C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IN" b="0" i="1" smtClean="0">
                            <a:solidFill>
                              <a:srgbClr val="A21C8C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rgbClr val="A21C8C"/>
                    </a:solidFill>
                    <a:latin typeface="Abadi Extra Light" panose="020B0204020104020204" pitchFamily="34" charset="0"/>
                  </a:rPr>
                  <a:t> regularized hinge loss </a:t>
                </a:r>
                <a:endParaRPr lang="en-GB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Sum of slacks is like sum of hinge losses,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play similar roles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Can learn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600" b="1" i="1" dirty="0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directly by minimizing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600" b="1" i="1" dirty="0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using (stochastic)(sub)grad. descent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latin typeface="Abadi Extra Light" panose="020B0204020104020204" pitchFamily="34" charset="0"/>
                  </a:rPr>
                  <a:t>Hinge-loss version preferred for linear SVMs, or with other </a:t>
                </a:r>
                <a:r>
                  <a:rPr lang="en-GB" sz="2200" dirty="0" err="1">
                    <a:latin typeface="Abadi Extra Light" panose="020B0204020104020204" pitchFamily="34" charset="0"/>
                  </a:rPr>
                  <a:t>regularizers</a:t>
                </a:r>
                <a:r>
                  <a:rPr lang="en-GB" sz="2200" dirty="0">
                    <a:latin typeface="Abadi Extra Light" panose="020B0204020104020204" pitchFamily="34" charset="0"/>
                  </a:rPr>
                  <a:t> on </a:t>
                </a:r>
                <a14:m>
                  <m:oMath xmlns:m="http://schemas.openxmlformats.org/officeDocument/2006/math">
                    <m:r>
                      <a:rPr lang="en-GB" sz="2200" b="1" i="1" dirty="0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GB" sz="2600" b="1" dirty="0">
                    <a:latin typeface="Abadi Extra Light" panose="020B0204020104020204" pitchFamily="34" charset="0"/>
                  </a:rPr>
                  <a:t> 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(e.g.,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2600" b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5"/>
                <a:stretch>
                  <a:fillRect l="-935" t="-16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14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D3FED400-B1C1-41DB-B934-611677054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2186" y="1628775"/>
            <a:ext cx="5870286" cy="1259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>
            <a:extLst>
              <a:ext uri="{FF2B5EF4-FFF2-40B4-BE49-F238E27FC236}">
                <a16:creationId xmlns:a16="http://schemas.microsoft.com/office/drawing/2014/main" id="{7A992CE5-969F-47E4-B7C6-90A2D94E5A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377" y="4043284"/>
            <a:ext cx="5601350" cy="968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27645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6757"/>
    </mc:Choice>
    <mc:Fallback xmlns="">
      <p:transition spd="slow" advTm="38675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SVM: 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A hugely (perhaps the most!) popular classification algorithm</a:t>
                </a:r>
              </a:p>
              <a:p>
                <a:pPr marL="0" indent="0">
                  <a:buNone/>
                </a:pPr>
                <a:endParaRPr lang="en-GB" sz="1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Reasonably mature, highly optimized SVM </a:t>
                </a:r>
                <a:r>
                  <a:rPr lang="en-GB" sz="2600" dirty="0" err="1">
                    <a:latin typeface="Abadi Extra Light" panose="020B0204020104020204" pitchFamily="34" charset="0"/>
                  </a:rPr>
                  <a:t>softwares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 freely available (perhaps the reason why it is more popular than various other competing algorithms)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1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Some popular ones: </a:t>
                </a:r>
                <a:r>
                  <a:rPr lang="en-GB" sz="2600" dirty="0" err="1">
                    <a:latin typeface="Abadi Extra Light" panose="020B0204020104020204" pitchFamily="34" charset="0"/>
                  </a:rPr>
                  <a:t>libSVM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, LIBLINEAR, </a:t>
                </a:r>
                <a:r>
                  <a:rPr lang="en-GB" sz="2600" dirty="0" err="1">
                    <a:latin typeface="Abadi Extra Light" panose="020B0204020104020204" pitchFamily="34" charset="0"/>
                  </a:rPr>
                  <a:t>sklearn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 also provides SVM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1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Lots of work on scaling up SVMs</a:t>
                </a:r>
                <a:r>
                  <a:rPr lang="en-GB" sz="2600" baseline="30000" dirty="0">
                    <a:latin typeface="Abadi Extra Light" panose="020B0204020104020204" pitchFamily="34" charset="0"/>
                  </a:rPr>
                  <a:t>*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 (both large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and large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1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Extensions beyond binary classification (e.g., multiclass, structured outputs)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1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Can even be used for regression problems (Support Vector Regression)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1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Nonlinear extensions possible via kernels</a:t>
                </a:r>
                <a:r>
                  <a:rPr lang="en-IN" dirty="0"/>
                  <a:t>           </a:t>
                </a: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5"/>
                <a:stretch>
                  <a:fillRect l="-831" t="-16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15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2FC55C-F793-4069-B824-E90DDD42420C}"/>
              </a:ext>
            </a:extLst>
          </p:cNvPr>
          <p:cNvSpPr txBox="1"/>
          <p:nvPr/>
        </p:nvSpPr>
        <p:spPr>
          <a:xfrm>
            <a:off x="92364" y="6411319"/>
            <a:ext cx="38105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aseline="30000" dirty="0">
                <a:latin typeface="Abadi Extra Light" panose="020B0204020104020204" pitchFamily="34" charset="0"/>
              </a:rPr>
              <a:t>* </a:t>
            </a:r>
            <a:r>
              <a:rPr lang="en-GB" sz="1200" dirty="0"/>
              <a:t>See: “Support Vector Machine Solvers” by </a:t>
            </a:r>
            <a:r>
              <a:rPr lang="en-GB" sz="1200" dirty="0" err="1"/>
              <a:t>Bottou</a:t>
            </a:r>
            <a:r>
              <a:rPr lang="en-GB" sz="1200" dirty="0"/>
              <a:t> and Lin</a:t>
            </a:r>
            <a:endParaRPr lang="en-IN" sz="1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56784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155"/>
    </mc:Choice>
    <mc:Fallback xmlns="">
      <p:transition spd="slow" advTm="10515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Multi-class SVM using Binary SVM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Can use binary classifiers to solve multiclass problems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One-vs-All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 (also called </a:t>
                </a:r>
                <a:r>
                  <a:rPr lang="en-GB" sz="26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One-vs-Rest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): Construct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binary classification problems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8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N" dirty="0"/>
                  <a:t>           </a:t>
                </a: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All-Pairs: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 Learn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-choose-2 binary classifiers, one for each pair of classes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5"/>
                <a:stretch>
                  <a:fillRect l="-831" t="-16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16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AutoShape 1">
            <a:extLst>
              <a:ext uri="{FF2B5EF4-FFF2-40B4-BE49-F238E27FC236}">
                <a16:creationId xmlns:a16="http://schemas.microsoft.com/office/drawing/2014/main" id="{CC64F8EE-4643-4D89-A382-EEA82653BE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1390" y="4464870"/>
            <a:ext cx="360362" cy="323850"/>
          </a:xfrm>
          <a:prstGeom prst="star5">
            <a:avLst/>
          </a:prstGeom>
          <a:solidFill>
            <a:srgbClr val="FF3333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" name="AutoShape 2">
            <a:extLst>
              <a:ext uri="{FF2B5EF4-FFF2-40B4-BE49-F238E27FC236}">
                <a16:creationId xmlns:a16="http://schemas.microsoft.com/office/drawing/2014/main" id="{D46B00A9-502B-4F76-8146-3B8E0C4BB2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9902" y="4398090"/>
            <a:ext cx="360363" cy="323850"/>
          </a:xfrm>
          <a:prstGeom prst="star5">
            <a:avLst/>
          </a:prstGeom>
          <a:solidFill>
            <a:srgbClr val="FF3333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8" name="AutoShape 3">
            <a:extLst>
              <a:ext uri="{FF2B5EF4-FFF2-40B4-BE49-F238E27FC236}">
                <a16:creationId xmlns:a16="http://schemas.microsoft.com/office/drawing/2014/main" id="{DD53549F-E6BD-4174-AEA6-322CBB3271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9776" y="4135608"/>
            <a:ext cx="360362" cy="323850"/>
          </a:xfrm>
          <a:prstGeom prst="star5">
            <a:avLst/>
          </a:prstGeom>
          <a:solidFill>
            <a:srgbClr val="FF3333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9" name="AutoShape 4">
            <a:extLst>
              <a:ext uri="{FF2B5EF4-FFF2-40B4-BE49-F238E27FC236}">
                <a16:creationId xmlns:a16="http://schemas.microsoft.com/office/drawing/2014/main" id="{62BA4691-26DF-43D1-92E0-BD23774F20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2406" y="4696889"/>
            <a:ext cx="360362" cy="323850"/>
          </a:xfrm>
          <a:prstGeom prst="star5">
            <a:avLst/>
          </a:prstGeom>
          <a:solidFill>
            <a:srgbClr val="FF3333"/>
          </a:solidFill>
          <a:ln w="9525" cap="flat">
            <a:solidFill>
              <a:srgbClr val="FF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0" name="AutoShape 5">
            <a:extLst>
              <a:ext uri="{FF2B5EF4-FFF2-40B4-BE49-F238E27FC236}">
                <a16:creationId xmlns:a16="http://schemas.microsoft.com/office/drawing/2014/main" id="{A552CEF1-A740-4422-A063-D1A19C2B16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7177" y="2670200"/>
            <a:ext cx="323850" cy="287337"/>
          </a:xfrm>
          <a:prstGeom prst="triangle">
            <a:avLst>
              <a:gd name="adj" fmla="val 50000"/>
            </a:avLst>
          </a:prstGeom>
          <a:solidFill>
            <a:srgbClr val="0000FF"/>
          </a:solidFill>
          <a:ln w="9525" cap="flat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" name="AutoShape 6">
            <a:extLst>
              <a:ext uri="{FF2B5EF4-FFF2-40B4-BE49-F238E27FC236}">
                <a16:creationId xmlns:a16="http://schemas.microsoft.com/office/drawing/2014/main" id="{40A34755-8E6D-464F-B4F9-4514EFF2AA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7902" y="2274912"/>
            <a:ext cx="323850" cy="287338"/>
          </a:xfrm>
          <a:prstGeom prst="triangle">
            <a:avLst>
              <a:gd name="adj" fmla="val 50000"/>
            </a:avLst>
          </a:prstGeom>
          <a:solidFill>
            <a:srgbClr val="0000FF"/>
          </a:solidFill>
          <a:ln w="9525" cap="flat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" name="AutoShape 7">
            <a:extLst>
              <a:ext uri="{FF2B5EF4-FFF2-40B4-BE49-F238E27FC236}">
                <a16:creationId xmlns:a16="http://schemas.microsoft.com/office/drawing/2014/main" id="{4E92E6FE-B0B1-4CAD-BB1E-02B4699FB8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7902" y="2827436"/>
            <a:ext cx="323850" cy="287337"/>
          </a:xfrm>
          <a:prstGeom prst="triangle">
            <a:avLst>
              <a:gd name="adj" fmla="val 50000"/>
            </a:avLst>
          </a:prstGeom>
          <a:solidFill>
            <a:srgbClr val="0000FF"/>
          </a:solidFill>
          <a:ln w="9525" cap="flat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" name="AutoShape 8">
            <a:extLst>
              <a:ext uri="{FF2B5EF4-FFF2-40B4-BE49-F238E27FC236}">
                <a16:creationId xmlns:a16="http://schemas.microsoft.com/office/drawing/2014/main" id="{65437F75-6428-42CF-9F85-8883C83EF2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9589" y="2201887"/>
            <a:ext cx="323850" cy="287338"/>
          </a:xfrm>
          <a:prstGeom prst="triangle">
            <a:avLst>
              <a:gd name="adj" fmla="val 50000"/>
            </a:avLst>
          </a:prstGeom>
          <a:solidFill>
            <a:srgbClr val="0000FF"/>
          </a:solidFill>
          <a:ln w="9525" cap="flat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" name="AutoShape 9">
            <a:extLst>
              <a:ext uri="{FF2B5EF4-FFF2-40B4-BE49-F238E27FC236}">
                <a16:creationId xmlns:a16="http://schemas.microsoft.com/office/drawing/2014/main" id="{A823D9E4-FE04-45A7-92B1-DB52F131FF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9776" y="2598762"/>
            <a:ext cx="323850" cy="287338"/>
          </a:xfrm>
          <a:prstGeom prst="triangle">
            <a:avLst>
              <a:gd name="adj" fmla="val 50000"/>
            </a:avLst>
          </a:prstGeom>
          <a:solidFill>
            <a:srgbClr val="0000FF"/>
          </a:solidFill>
          <a:ln w="9525" cap="flat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" name="AutoShape 10">
            <a:extLst>
              <a:ext uri="{FF2B5EF4-FFF2-40B4-BE49-F238E27FC236}">
                <a16:creationId xmlns:a16="http://schemas.microsoft.com/office/drawing/2014/main" id="{B6FCD70B-F8E7-4989-9E0A-B8D5A9DE78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9952" y="3539794"/>
            <a:ext cx="395287" cy="395287"/>
          </a:xfrm>
          <a:prstGeom prst="diamond">
            <a:avLst/>
          </a:prstGeom>
          <a:solidFill>
            <a:srgbClr val="007826"/>
          </a:solidFill>
          <a:ln w="9525" cap="flat">
            <a:solidFill>
              <a:srgbClr val="00782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dirty="0"/>
          </a:p>
        </p:txBody>
      </p:sp>
      <p:sp>
        <p:nvSpPr>
          <p:cNvPr id="17" name="AutoShape 11">
            <a:extLst>
              <a:ext uri="{FF2B5EF4-FFF2-40B4-BE49-F238E27FC236}">
                <a16:creationId xmlns:a16="http://schemas.microsoft.com/office/drawing/2014/main" id="{9DD07243-C4D3-4107-8234-454CD76FFA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2979" y="3498989"/>
            <a:ext cx="395288" cy="395287"/>
          </a:xfrm>
          <a:prstGeom prst="diamond">
            <a:avLst/>
          </a:prstGeom>
          <a:solidFill>
            <a:srgbClr val="007826"/>
          </a:solidFill>
          <a:ln w="9525" cap="flat">
            <a:solidFill>
              <a:srgbClr val="00782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" name="AutoShape 12">
            <a:extLst>
              <a:ext uri="{FF2B5EF4-FFF2-40B4-BE49-F238E27FC236}">
                <a16:creationId xmlns:a16="http://schemas.microsoft.com/office/drawing/2014/main" id="{2D664E65-9A6D-4CBE-B30C-081E80D6AA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7692" y="3975887"/>
            <a:ext cx="395287" cy="395288"/>
          </a:xfrm>
          <a:prstGeom prst="diamond">
            <a:avLst/>
          </a:prstGeom>
          <a:solidFill>
            <a:srgbClr val="007826"/>
          </a:solidFill>
          <a:ln w="9525" cap="flat">
            <a:solidFill>
              <a:srgbClr val="00782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" name="AutoShape 13">
            <a:extLst>
              <a:ext uri="{FF2B5EF4-FFF2-40B4-BE49-F238E27FC236}">
                <a16:creationId xmlns:a16="http://schemas.microsoft.com/office/drawing/2014/main" id="{8FF206BC-C714-4150-BF90-7807182558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8355" y="3894276"/>
            <a:ext cx="395288" cy="395288"/>
          </a:xfrm>
          <a:prstGeom prst="diamond">
            <a:avLst/>
          </a:prstGeom>
          <a:solidFill>
            <a:srgbClr val="007826"/>
          </a:solidFill>
          <a:ln w="9525" cap="flat">
            <a:solidFill>
              <a:srgbClr val="007826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" name="Line 32">
            <a:extLst>
              <a:ext uri="{FF2B5EF4-FFF2-40B4-BE49-F238E27FC236}">
                <a16:creationId xmlns:a16="http://schemas.microsoft.com/office/drawing/2014/main" id="{624040E3-BC4E-4FB8-8FB4-9B6D2D115E4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33495" y="2904224"/>
            <a:ext cx="2952925" cy="1980103"/>
          </a:xfrm>
          <a:prstGeom prst="line">
            <a:avLst/>
          </a:prstGeom>
          <a:noFill/>
          <a:ln w="381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1" name="Line 33">
            <a:extLst>
              <a:ext uri="{FF2B5EF4-FFF2-40B4-BE49-F238E27FC236}">
                <a16:creationId xmlns:a16="http://schemas.microsoft.com/office/drawing/2014/main" id="{C4D555BF-0E5D-44C9-B749-4461A157C1F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14186" y="2426678"/>
            <a:ext cx="360363" cy="2535338"/>
          </a:xfrm>
          <a:prstGeom prst="line">
            <a:avLst/>
          </a:prstGeom>
          <a:noFill/>
          <a:ln w="381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2" name="Line 34">
            <a:extLst>
              <a:ext uri="{FF2B5EF4-FFF2-40B4-BE49-F238E27FC236}">
                <a16:creationId xmlns:a16="http://schemas.microsoft.com/office/drawing/2014/main" id="{2EE0A70F-A40F-4BCF-AFB7-096CF9A8B42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84055" y="2910536"/>
            <a:ext cx="2305054" cy="1114838"/>
          </a:xfrm>
          <a:prstGeom prst="line">
            <a:avLst/>
          </a:prstGeom>
          <a:noFill/>
          <a:ln w="381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3" name="Line 33">
            <a:extLst>
              <a:ext uri="{FF2B5EF4-FFF2-40B4-BE49-F238E27FC236}">
                <a16:creationId xmlns:a16="http://schemas.microsoft.com/office/drawing/2014/main" id="{0ECCF37E-A6B2-427E-AA5D-8A66FF94C99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12452" y="2489225"/>
            <a:ext cx="873660" cy="1284727"/>
          </a:xfrm>
          <a:prstGeom prst="line">
            <a:avLst/>
          </a:prstGeom>
          <a:noFill/>
          <a:ln w="38160" cap="flat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4" name="Line 33">
            <a:extLst>
              <a:ext uri="{FF2B5EF4-FFF2-40B4-BE49-F238E27FC236}">
                <a16:creationId xmlns:a16="http://schemas.microsoft.com/office/drawing/2014/main" id="{7FAE9498-E444-4B46-9C54-43DA6EA3EFE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790517" y="3773952"/>
            <a:ext cx="528626" cy="1182091"/>
          </a:xfrm>
          <a:prstGeom prst="line">
            <a:avLst/>
          </a:prstGeom>
          <a:noFill/>
          <a:ln w="38160" cap="flat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5" name="Line 33">
            <a:extLst>
              <a:ext uri="{FF2B5EF4-FFF2-40B4-BE49-F238E27FC236}">
                <a16:creationId xmlns:a16="http://schemas.microsoft.com/office/drawing/2014/main" id="{9CBA529D-3245-4CD2-BA3D-89F47E4AC51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111790" y="3603832"/>
            <a:ext cx="1656794" cy="178836"/>
          </a:xfrm>
          <a:prstGeom prst="line">
            <a:avLst/>
          </a:prstGeom>
          <a:noFill/>
          <a:ln w="38160" cap="flat">
            <a:solidFill>
              <a:srgbClr val="00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6" name="Speech Bubble: Rectangle 25">
            <a:extLst>
              <a:ext uri="{FF2B5EF4-FFF2-40B4-BE49-F238E27FC236}">
                <a16:creationId xmlns:a16="http://schemas.microsoft.com/office/drawing/2014/main" id="{038C6F82-83F0-49EF-9853-D7F5BE68DCBE}"/>
              </a:ext>
            </a:extLst>
          </p:cNvPr>
          <p:cNvSpPr/>
          <p:nvPr/>
        </p:nvSpPr>
        <p:spPr>
          <a:xfrm>
            <a:off x="7028641" y="2185852"/>
            <a:ext cx="1841598" cy="606745"/>
          </a:xfrm>
          <a:prstGeom prst="wedgeRectCallout">
            <a:avLst>
              <a:gd name="adj1" fmla="val -53290"/>
              <a:gd name="adj2" fmla="val 69034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Solid lines: one-vs-all boundaries</a:t>
            </a:r>
            <a:endParaRPr lang="en-IN" sz="1600" dirty="0">
              <a:solidFill>
                <a:srgbClr val="FF0000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27" name="Speech Bubble: Rectangle 26">
            <a:extLst>
              <a:ext uri="{FF2B5EF4-FFF2-40B4-BE49-F238E27FC236}">
                <a16:creationId xmlns:a16="http://schemas.microsoft.com/office/drawing/2014/main" id="{19802F22-DF4A-4E4B-91CC-C05F12F81024}"/>
              </a:ext>
            </a:extLst>
          </p:cNvPr>
          <p:cNvSpPr/>
          <p:nvPr/>
        </p:nvSpPr>
        <p:spPr>
          <a:xfrm>
            <a:off x="2168459" y="3167207"/>
            <a:ext cx="1841598" cy="767874"/>
          </a:xfrm>
          <a:prstGeom prst="wedgeRectCallout">
            <a:avLst>
              <a:gd name="adj1" fmla="val 87012"/>
              <a:gd name="adj2" fmla="val 19038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Dotted lines: Effective multi-class boundaries</a:t>
            </a:r>
            <a:endParaRPr lang="en-IN" sz="1600" dirty="0">
              <a:solidFill>
                <a:srgbClr val="FF0000"/>
              </a:solidFill>
              <a:latin typeface="Abadi Extra Light" panose="020B020402010402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A99BB88-893C-4677-ADF6-88169E5928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1310" y="5814997"/>
            <a:ext cx="3162915" cy="891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" name="Speech Bubble: Rectangle 27">
                <a:extLst>
                  <a:ext uri="{FF2B5EF4-FFF2-40B4-BE49-F238E27FC236}">
                    <a16:creationId xmlns:a16="http://schemas.microsoft.com/office/drawing/2014/main" id="{86502A14-ED04-48B1-A70D-468203FEBE0D}"/>
                  </a:ext>
                </a:extLst>
              </p:cNvPr>
              <p:cNvSpPr/>
              <p:nvPr/>
            </p:nvSpPr>
            <p:spPr>
              <a:xfrm>
                <a:off x="6790401" y="6310124"/>
                <a:ext cx="3162915" cy="522303"/>
              </a:xfrm>
              <a:prstGeom prst="wedgeRectCallout">
                <a:avLst>
                  <a:gd name="adj1" fmla="val -55105"/>
                  <a:gd name="adj2" fmla="val -45012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Positive score if class </a:t>
                </a:r>
                <a14:m>
                  <m:oMath xmlns:m="http://schemas.openxmlformats.org/officeDocument/2006/math"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wins over class </a:t>
                </a:r>
                <a14:m>
                  <m:oMath xmlns:m="http://schemas.openxmlformats.org/officeDocument/2006/math"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IN" sz="1600" dirty="0">
                    <a:solidFill>
                      <a:srgbClr val="FF0000"/>
                    </a:solidFill>
                    <a:latin typeface="Abadi Extra Light" panose="020B0204020104020204" pitchFamily="34" charset="0"/>
                  </a:rPr>
                  <a:t> 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in pairwise comparison</a:t>
                </a:r>
              </a:p>
            </p:txBody>
          </p:sp>
        </mc:Choice>
        <mc:Fallback xmlns="">
          <p:sp>
            <p:nvSpPr>
              <p:cNvPr id="28" name="Speech Bubble: Rectangle 27">
                <a:extLst>
                  <a:ext uri="{FF2B5EF4-FFF2-40B4-BE49-F238E27FC236}">
                    <a16:creationId xmlns:a16="http://schemas.microsoft.com/office/drawing/2014/main" id="{86502A14-ED04-48B1-A70D-468203FEBE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0401" y="6310124"/>
                <a:ext cx="3162915" cy="522303"/>
              </a:xfrm>
              <a:prstGeom prst="wedgeRectCallout">
                <a:avLst>
                  <a:gd name="adj1" fmla="val -55105"/>
                  <a:gd name="adj2" fmla="val -45012"/>
                </a:avLst>
              </a:prstGeom>
              <a:blipFill>
                <a:blip r:embed="rId7"/>
                <a:stretch>
                  <a:fillRect t="-7865" b="-16854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Speech Bubble: Rectangle 28">
                <a:extLst>
                  <a:ext uri="{FF2B5EF4-FFF2-40B4-BE49-F238E27FC236}">
                    <a16:creationId xmlns:a16="http://schemas.microsoft.com/office/drawing/2014/main" id="{F0720590-29E0-42DA-809C-25F5F2E65221}"/>
                  </a:ext>
                </a:extLst>
              </p:cNvPr>
              <p:cNvSpPr/>
              <p:nvPr/>
            </p:nvSpPr>
            <p:spPr>
              <a:xfrm>
                <a:off x="6956151" y="5609416"/>
                <a:ext cx="2502257" cy="522303"/>
              </a:xfrm>
              <a:prstGeom prst="wedgeRectCallout">
                <a:avLst>
                  <a:gd name="adj1" fmla="val -67040"/>
                  <a:gd name="adj2" fmla="val 38508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Weight vector of the pairwise classifier for class </a:t>
                </a:r>
                <a14:m>
                  <m:oMath xmlns:m="http://schemas.openxmlformats.org/officeDocument/2006/math"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IN" sz="1600" dirty="0">
                  <a:solidFill>
                    <a:srgbClr val="FF0000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29" name="Speech Bubble: Rectangle 28">
                <a:extLst>
                  <a:ext uri="{FF2B5EF4-FFF2-40B4-BE49-F238E27FC236}">
                    <a16:creationId xmlns:a16="http://schemas.microsoft.com/office/drawing/2014/main" id="{F0720590-29E0-42DA-809C-25F5F2E652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6151" y="5609416"/>
                <a:ext cx="2502257" cy="522303"/>
              </a:xfrm>
              <a:prstGeom prst="wedgeRectCallout">
                <a:avLst>
                  <a:gd name="adj1" fmla="val -67040"/>
                  <a:gd name="adj2" fmla="val 38508"/>
                </a:avLst>
              </a:prstGeom>
              <a:blipFill>
                <a:blip r:embed="rId8"/>
                <a:stretch>
                  <a:fillRect t="-6742" r="-2231" b="-17978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Speech Bubble: Rectangle 29">
                <a:extLst>
                  <a:ext uri="{FF2B5EF4-FFF2-40B4-BE49-F238E27FC236}">
                    <a16:creationId xmlns:a16="http://schemas.microsoft.com/office/drawing/2014/main" id="{61878248-D4D4-4E9B-8D90-48A3330CB27F}"/>
                  </a:ext>
                </a:extLst>
              </p:cNvPr>
              <p:cNvSpPr/>
              <p:nvPr/>
            </p:nvSpPr>
            <p:spPr>
              <a:xfrm>
                <a:off x="450787" y="5807906"/>
                <a:ext cx="2994161" cy="987362"/>
              </a:xfrm>
              <a:prstGeom prst="wedgeRectCallout">
                <a:avLst>
                  <a:gd name="adj1" fmla="val 59948"/>
                  <a:gd name="adj2" fmla="val 8084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Whichever class </a:t>
                </a:r>
                <a14:m>
                  <m:oMath xmlns:m="http://schemas.openxmlformats.org/officeDocument/2006/math"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wins the most over other classes (or has the largest total scores against all other classes) is the prediction</a:t>
                </a:r>
                <a:endParaRPr lang="en-IN" sz="1600" dirty="0">
                  <a:solidFill>
                    <a:srgbClr val="FF0000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30" name="Speech Bubble: Rectangle 29">
                <a:extLst>
                  <a:ext uri="{FF2B5EF4-FFF2-40B4-BE49-F238E27FC236}">
                    <a16:creationId xmlns:a16="http://schemas.microsoft.com/office/drawing/2014/main" id="{61878248-D4D4-4E9B-8D90-48A3330CB2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787" y="5807906"/>
                <a:ext cx="2994161" cy="987362"/>
              </a:xfrm>
              <a:prstGeom prst="wedgeRectCallout">
                <a:avLst>
                  <a:gd name="adj1" fmla="val 59948"/>
                  <a:gd name="adj2" fmla="val 8084"/>
                </a:avLst>
              </a:prstGeom>
              <a:blipFill>
                <a:blip r:embed="rId9"/>
                <a:stretch>
                  <a:fillRect l="-916" t="-5455" b="-10303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252460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5315"/>
    </mc:Choice>
    <mc:Fallback xmlns="">
      <p:transition spd="slow" advTm="37531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0" grpId="1" animBg="1"/>
      <p:bldP spid="20" grpId="2" animBg="1"/>
      <p:bldP spid="21" grpId="0" animBg="1"/>
      <p:bldP spid="21" grpId="1" animBg="1"/>
      <p:bldP spid="21" grpId="2" animBg="1"/>
      <p:bldP spid="22" grpId="0" animBg="1"/>
      <p:bldP spid="22" grpId="1" animBg="1"/>
      <p:bldP spid="22" grpId="2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One-class Classification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311" y="1132845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2600" dirty="0">
                <a:latin typeface="Abadi Extra Light" panose="020B0204020104020204" pitchFamily="34" charset="0"/>
              </a:rPr>
              <a:t>Can we learn from examples of just one class, say positive examples?</a:t>
            </a:r>
            <a:r>
              <a:rPr lang="en-IN" dirty="0"/>
              <a:t>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600" dirty="0">
                <a:latin typeface="Abadi Extra Light" panose="020B0204020104020204" pitchFamily="34" charset="0"/>
              </a:rPr>
              <a:t>May be desirable if there are many types of negative examples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GB" sz="2600" dirty="0">
                <a:latin typeface="Abadi Extra Light" panose="020B0204020104020204" pitchFamily="34" charset="0"/>
              </a:rPr>
              <a:t>One-class classification is an approach to learn using only one class of examples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800" dirty="0">
              <a:latin typeface="Abadi Extra Light" panose="020B0204020104020204" pitchFamily="34" charset="0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17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140C70F-2321-4AD0-9343-09730FBA38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0549" y="2331291"/>
            <a:ext cx="6047652" cy="3497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44B6736-5939-4B36-83C0-D13E5C6E4E21}"/>
              </a:ext>
            </a:extLst>
          </p:cNvPr>
          <p:cNvSpPr txBox="1"/>
          <p:nvPr/>
        </p:nvSpPr>
        <p:spPr>
          <a:xfrm>
            <a:off x="120072" y="6581001"/>
            <a:ext cx="20815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Pic credit: </a:t>
            </a:r>
            <a:r>
              <a:rPr lang="en-IN" sz="1200" dirty="0" err="1"/>
              <a:t>Refael</a:t>
            </a:r>
            <a:r>
              <a:rPr lang="en-IN" sz="1200" dirty="0"/>
              <a:t> </a:t>
            </a:r>
            <a:r>
              <a:rPr lang="en-IN" sz="1200" dirty="0" err="1"/>
              <a:t>Chickvashvili</a:t>
            </a:r>
            <a:r>
              <a:rPr lang="en-IN" sz="1200" dirty="0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53D54A-7BED-4CE0-81C8-2423E06AAF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21519" y="2946388"/>
            <a:ext cx="1004822" cy="965223"/>
          </a:xfrm>
          <a:prstGeom prst="rect">
            <a:avLst/>
          </a:prstGeom>
        </p:spPr>
      </p:pic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340B0D0-9876-49E9-915B-8EAE30F392D1}"/>
              </a:ext>
            </a:extLst>
          </p:cNvPr>
          <p:cNvSpPr/>
          <p:nvPr/>
        </p:nvSpPr>
        <p:spPr>
          <a:xfrm>
            <a:off x="8719127" y="2649871"/>
            <a:ext cx="2086811" cy="779129"/>
          </a:xfrm>
          <a:prstGeom prst="wedgeRectCallout">
            <a:avLst>
              <a:gd name="adj1" fmla="val 61742"/>
              <a:gd name="adj2" fmla="val 36285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“Outlier/Novelty Detection” problems can also be formulated like this</a:t>
            </a:r>
            <a:endParaRPr lang="en-IN" sz="1400" b="1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27517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9452"/>
    </mc:Choice>
    <mc:Fallback xmlns="">
      <p:transition spd="slow" advTm="17945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One-class Classification via SVM-type Methods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14819C9-D576-44D5-A1AF-875A21D5E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245" y="1130786"/>
            <a:ext cx="11740617" cy="555753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2600" dirty="0">
                <a:latin typeface="Abadi Extra Light" panose="020B0204020104020204" pitchFamily="34" charset="0"/>
              </a:rPr>
              <a:t>There are two popular SVM-type approaches to solve one-class problems</a:t>
            </a: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2600" dirty="0">
              <a:latin typeface="Abadi Extra Light" panose="020B0204020104020204" pitchFamily="34" charset="0"/>
            </a:endParaRPr>
          </a:p>
          <a:p>
            <a:pPr marL="0" indent="0">
              <a:buNone/>
            </a:pPr>
            <a:endParaRPr lang="en-GB" sz="800" dirty="0">
              <a:latin typeface="Abadi Extra Light" panose="020B0204020104020204" pitchFamily="34" charset="0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18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Oval 1">
            <a:extLst>
              <a:ext uri="{FF2B5EF4-FFF2-40B4-BE49-F238E27FC236}">
                <a16:creationId xmlns:a16="http://schemas.microsoft.com/office/drawing/2014/main" id="{03989CEE-2424-44C0-8B2E-A14429013F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4265" y="2666403"/>
            <a:ext cx="2627313" cy="2627312"/>
          </a:xfrm>
          <a:prstGeom prst="ellipse">
            <a:avLst/>
          </a:prstGeom>
          <a:solidFill>
            <a:srgbClr val="729FCF">
              <a:alpha val="999"/>
            </a:srgbClr>
          </a:solidFill>
          <a:ln w="38160" cap="flat">
            <a:solidFill>
              <a:srgbClr val="FF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1" name="Oval 4">
            <a:extLst>
              <a:ext uri="{FF2B5EF4-FFF2-40B4-BE49-F238E27FC236}">
                <a16:creationId xmlns:a16="http://schemas.microsoft.com/office/drawing/2014/main" id="{174FDB03-94B5-4039-8DA0-3F8EF5BEB4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8228" y="3925290"/>
            <a:ext cx="215900" cy="215900"/>
          </a:xfrm>
          <a:prstGeom prst="ellipse">
            <a:avLst/>
          </a:prstGeom>
          <a:solidFill>
            <a:srgbClr val="000000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3" name="AutoShape 5">
            <a:extLst>
              <a:ext uri="{FF2B5EF4-FFF2-40B4-BE49-F238E27FC236}">
                <a16:creationId xmlns:a16="http://schemas.microsoft.com/office/drawing/2014/main" id="{30507976-19F3-482D-AA00-656EF06F34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7503" y="3206153"/>
            <a:ext cx="323850" cy="323850"/>
          </a:xfrm>
          <a:prstGeom prst="star5">
            <a:avLst/>
          </a:prstGeom>
          <a:solidFill>
            <a:srgbClr val="0000F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4" name="AutoShape 6">
            <a:extLst>
              <a:ext uri="{FF2B5EF4-FFF2-40B4-BE49-F238E27FC236}">
                <a16:creationId xmlns:a16="http://schemas.microsoft.com/office/drawing/2014/main" id="{CE33A539-E0D8-4BCF-9420-26034FAE14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9303" y="2701328"/>
            <a:ext cx="323850" cy="323850"/>
          </a:xfrm>
          <a:prstGeom prst="star5">
            <a:avLst/>
          </a:prstGeom>
          <a:solidFill>
            <a:srgbClr val="0000F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5A5D6C41-5176-496C-81B8-BC1001EACD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9190" y="3961803"/>
            <a:ext cx="323850" cy="323850"/>
          </a:xfrm>
          <a:prstGeom prst="star5">
            <a:avLst/>
          </a:prstGeom>
          <a:solidFill>
            <a:srgbClr val="0000F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6" name="AutoShape 8">
            <a:extLst>
              <a:ext uri="{FF2B5EF4-FFF2-40B4-BE49-F238E27FC236}">
                <a16:creationId xmlns:a16="http://schemas.microsoft.com/office/drawing/2014/main" id="{2F1F5F60-CF70-49D2-B001-812B6847C8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4015" y="4717453"/>
            <a:ext cx="323850" cy="323850"/>
          </a:xfrm>
          <a:prstGeom prst="star5">
            <a:avLst/>
          </a:prstGeom>
          <a:solidFill>
            <a:srgbClr val="0000F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7" name="AutoShape 9">
            <a:extLst>
              <a:ext uri="{FF2B5EF4-FFF2-40B4-BE49-F238E27FC236}">
                <a16:creationId xmlns:a16="http://schemas.microsoft.com/office/drawing/2014/main" id="{25CB8A72-5F1F-4636-BE59-ADAA2CF190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6890" y="3745903"/>
            <a:ext cx="323850" cy="323850"/>
          </a:xfrm>
          <a:prstGeom prst="star5">
            <a:avLst/>
          </a:prstGeom>
          <a:solidFill>
            <a:srgbClr val="0000F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8" name="AutoShape 10">
            <a:extLst>
              <a:ext uri="{FF2B5EF4-FFF2-40B4-BE49-F238E27FC236}">
                <a16:creationId xmlns:a16="http://schemas.microsoft.com/office/drawing/2014/main" id="{845C18A0-66F0-4BEB-BCB5-7E82BE459E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2078" y="4069753"/>
            <a:ext cx="323850" cy="323850"/>
          </a:xfrm>
          <a:prstGeom prst="star5">
            <a:avLst/>
          </a:prstGeom>
          <a:solidFill>
            <a:srgbClr val="0000F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19" name="AutoShape 11">
            <a:extLst>
              <a:ext uri="{FF2B5EF4-FFF2-40B4-BE49-F238E27FC236}">
                <a16:creationId xmlns:a16="http://schemas.microsoft.com/office/drawing/2014/main" id="{46193434-A33E-4997-B566-C8083D2E5A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0390" y="3961803"/>
            <a:ext cx="323850" cy="323850"/>
          </a:xfrm>
          <a:prstGeom prst="star5">
            <a:avLst/>
          </a:prstGeom>
          <a:solidFill>
            <a:srgbClr val="0000F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0" name="AutoShape 12">
            <a:extLst>
              <a:ext uri="{FF2B5EF4-FFF2-40B4-BE49-F238E27FC236}">
                <a16:creationId xmlns:a16="http://schemas.microsoft.com/office/drawing/2014/main" id="{544D0991-8E8A-49FD-8B5B-EA00ECEE6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3153" y="4753965"/>
            <a:ext cx="323850" cy="323850"/>
          </a:xfrm>
          <a:prstGeom prst="star5">
            <a:avLst/>
          </a:prstGeom>
          <a:solidFill>
            <a:srgbClr val="0000F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1" name="AutoShape 13">
            <a:extLst>
              <a:ext uri="{FF2B5EF4-FFF2-40B4-BE49-F238E27FC236}">
                <a16:creationId xmlns:a16="http://schemas.microsoft.com/office/drawing/2014/main" id="{F2959B1B-4ED8-4544-BFFE-1646D5623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1465" y="4609503"/>
            <a:ext cx="323850" cy="323850"/>
          </a:xfrm>
          <a:prstGeom prst="star5">
            <a:avLst/>
          </a:prstGeom>
          <a:solidFill>
            <a:srgbClr val="0000F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2" name="AutoShape 14">
            <a:extLst>
              <a:ext uri="{FF2B5EF4-FFF2-40B4-BE49-F238E27FC236}">
                <a16:creationId xmlns:a16="http://schemas.microsoft.com/office/drawing/2014/main" id="{8399E492-49A0-47B0-8F70-9D3EE464B6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63515" y="2845790"/>
            <a:ext cx="323850" cy="323850"/>
          </a:xfrm>
          <a:prstGeom prst="star5">
            <a:avLst/>
          </a:prstGeom>
          <a:solidFill>
            <a:srgbClr val="0000F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3" name="AutoShape 15">
            <a:extLst>
              <a:ext uri="{FF2B5EF4-FFF2-40B4-BE49-F238E27FC236}">
                <a16:creationId xmlns:a16="http://schemas.microsoft.com/office/drawing/2014/main" id="{0419EAD7-511B-4FED-B272-E9840E3A08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5928" y="3458565"/>
            <a:ext cx="323850" cy="323850"/>
          </a:xfrm>
          <a:prstGeom prst="star5">
            <a:avLst/>
          </a:prstGeom>
          <a:solidFill>
            <a:srgbClr val="0000F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4" name="AutoShape 16">
            <a:extLst>
              <a:ext uri="{FF2B5EF4-FFF2-40B4-BE49-F238E27FC236}">
                <a16:creationId xmlns:a16="http://schemas.microsoft.com/office/drawing/2014/main" id="{C672A508-F6C5-4741-AE64-1A27F9D11D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6178" y="3350615"/>
            <a:ext cx="323850" cy="323850"/>
          </a:xfrm>
          <a:prstGeom prst="star5">
            <a:avLst/>
          </a:prstGeom>
          <a:solidFill>
            <a:srgbClr val="0000F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5" name="AutoShape 17">
            <a:extLst>
              <a:ext uri="{FF2B5EF4-FFF2-40B4-BE49-F238E27FC236}">
                <a16:creationId xmlns:a16="http://schemas.microsoft.com/office/drawing/2014/main" id="{D0295FFB-4E61-41AB-9CA6-5187C0C6BE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4378" y="4357090"/>
            <a:ext cx="323850" cy="323850"/>
          </a:xfrm>
          <a:prstGeom prst="star5">
            <a:avLst/>
          </a:prstGeom>
          <a:solidFill>
            <a:srgbClr val="0000F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26" name="Line 18">
            <a:extLst>
              <a:ext uri="{FF2B5EF4-FFF2-40B4-BE49-F238E27FC236}">
                <a16:creationId xmlns:a16="http://schemas.microsoft.com/office/drawing/2014/main" id="{A20DA415-F6B3-4E65-9F0D-2EFEC005BBF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490378" y="2807690"/>
            <a:ext cx="650875" cy="1119188"/>
          </a:xfrm>
          <a:prstGeom prst="line">
            <a:avLst/>
          </a:prstGeom>
          <a:noFill/>
          <a:ln w="1908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27" name="Group 19">
            <a:extLst>
              <a:ext uri="{FF2B5EF4-FFF2-40B4-BE49-F238E27FC236}">
                <a16:creationId xmlns:a16="http://schemas.microsoft.com/office/drawing/2014/main" id="{5E1E3BB5-5351-4740-933B-8C11F4880018}"/>
              </a:ext>
            </a:extLst>
          </p:cNvPr>
          <p:cNvGrpSpPr>
            <a:grpSpLocks/>
          </p:cNvGrpSpPr>
          <p:nvPr/>
        </p:nvGrpSpPr>
        <p:grpSpPr bwMode="auto">
          <a:xfrm>
            <a:off x="2777715" y="4038003"/>
            <a:ext cx="252413" cy="282575"/>
            <a:chOff x="1178" y="2293"/>
            <a:chExt cx="159" cy="178"/>
          </a:xfrm>
        </p:grpSpPr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B05870AE-C4E5-49C4-B5E1-1A16C87D04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8" y="2296"/>
              <a:ext cx="159" cy="172"/>
            </a:xfrm>
            <a:custGeom>
              <a:avLst/>
              <a:gdLst>
                <a:gd name="T0" fmla="*/ 354 w 706"/>
                <a:gd name="T1" fmla="*/ 760 h 761"/>
                <a:gd name="T2" fmla="*/ 0 w 706"/>
                <a:gd name="T3" fmla="*/ 760 h 761"/>
                <a:gd name="T4" fmla="*/ 0 w 706"/>
                <a:gd name="T5" fmla="*/ 0 h 761"/>
                <a:gd name="T6" fmla="*/ 705 w 706"/>
                <a:gd name="T7" fmla="*/ 0 h 761"/>
                <a:gd name="T8" fmla="*/ 705 w 706"/>
                <a:gd name="T9" fmla="*/ 760 h 761"/>
                <a:gd name="T10" fmla="*/ 354 w 706"/>
                <a:gd name="T11" fmla="*/ 760 h 7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06" h="761">
                  <a:moveTo>
                    <a:pt x="354" y="760"/>
                  </a:moveTo>
                  <a:lnTo>
                    <a:pt x="0" y="760"/>
                  </a:lnTo>
                  <a:lnTo>
                    <a:pt x="0" y="0"/>
                  </a:lnTo>
                  <a:lnTo>
                    <a:pt x="705" y="0"/>
                  </a:lnTo>
                  <a:lnTo>
                    <a:pt x="705" y="760"/>
                  </a:lnTo>
                  <a:lnTo>
                    <a:pt x="354" y="760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D6D2943A-0831-4C1D-8B2F-597EEEAF86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2" y="2293"/>
              <a:ext cx="144" cy="178"/>
            </a:xfrm>
            <a:custGeom>
              <a:avLst/>
              <a:gdLst>
                <a:gd name="T0" fmla="*/ 529 w 639"/>
                <a:gd name="T1" fmla="*/ 97 h 790"/>
                <a:gd name="T2" fmla="*/ 456 w 639"/>
                <a:gd name="T3" fmla="*/ 214 h 790"/>
                <a:gd name="T4" fmla="*/ 526 w 639"/>
                <a:gd name="T5" fmla="*/ 292 h 790"/>
                <a:gd name="T6" fmla="*/ 623 w 639"/>
                <a:gd name="T7" fmla="*/ 161 h 790"/>
                <a:gd name="T8" fmla="*/ 432 w 639"/>
                <a:gd name="T9" fmla="*/ 0 h 790"/>
                <a:gd name="T10" fmla="*/ 0 w 639"/>
                <a:gd name="T11" fmla="*/ 492 h 790"/>
                <a:gd name="T12" fmla="*/ 292 w 639"/>
                <a:gd name="T13" fmla="*/ 789 h 790"/>
                <a:gd name="T14" fmla="*/ 506 w 639"/>
                <a:gd name="T15" fmla="*/ 745 h 790"/>
                <a:gd name="T16" fmla="*/ 638 w 639"/>
                <a:gd name="T17" fmla="*/ 618 h 790"/>
                <a:gd name="T18" fmla="*/ 603 w 639"/>
                <a:gd name="T19" fmla="*/ 570 h 790"/>
                <a:gd name="T20" fmla="*/ 588 w 639"/>
                <a:gd name="T21" fmla="*/ 589 h 790"/>
                <a:gd name="T22" fmla="*/ 292 w 639"/>
                <a:gd name="T23" fmla="*/ 726 h 790"/>
                <a:gd name="T24" fmla="*/ 160 w 639"/>
                <a:gd name="T25" fmla="*/ 570 h 790"/>
                <a:gd name="T26" fmla="*/ 234 w 639"/>
                <a:gd name="T27" fmla="*/ 209 h 790"/>
                <a:gd name="T28" fmla="*/ 432 w 639"/>
                <a:gd name="T29" fmla="*/ 63 h 790"/>
                <a:gd name="T30" fmla="*/ 529 w 639"/>
                <a:gd name="T31" fmla="*/ 97 h 7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39" h="790">
                  <a:moveTo>
                    <a:pt x="529" y="97"/>
                  </a:moveTo>
                  <a:cubicBezTo>
                    <a:pt x="459" y="127"/>
                    <a:pt x="456" y="209"/>
                    <a:pt x="456" y="214"/>
                  </a:cubicBezTo>
                  <a:cubicBezTo>
                    <a:pt x="456" y="239"/>
                    <a:pt x="467" y="292"/>
                    <a:pt x="526" y="292"/>
                  </a:cubicBezTo>
                  <a:cubicBezTo>
                    <a:pt x="584" y="292"/>
                    <a:pt x="623" y="229"/>
                    <a:pt x="623" y="161"/>
                  </a:cubicBezTo>
                  <a:cubicBezTo>
                    <a:pt x="623" y="68"/>
                    <a:pt x="553" y="0"/>
                    <a:pt x="432" y="0"/>
                  </a:cubicBezTo>
                  <a:cubicBezTo>
                    <a:pt x="152" y="0"/>
                    <a:pt x="0" y="268"/>
                    <a:pt x="0" y="492"/>
                  </a:cubicBezTo>
                  <a:cubicBezTo>
                    <a:pt x="0" y="643"/>
                    <a:pt x="78" y="789"/>
                    <a:pt x="292" y="789"/>
                  </a:cubicBezTo>
                  <a:cubicBezTo>
                    <a:pt x="327" y="789"/>
                    <a:pt x="424" y="789"/>
                    <a:pt x="506" y="745"/>
                  </a:cubicBezTo>
                  <a:cubicBezTo>
                    <a:pt x="588" y="706"/>
                    <a:pt x="638" y="638"/>
                    <a:pt x="638" y="618"/>
                  </a:cubicBezTo>
                  <a:cubicBezTo>
                    <a:pt x="638" y="604"/>
                    <a:pt x="619" y="570"/>
                    <a:pt x="603" y="570"/>
                  </a:cubicBezTo>
                  <a:cubicBezTo>
                    <a:pt x="600" y="570"/>
                    <a:pt x="596" y="579"/>
                    <a:pt x="588" y="589"/>
                  </a:cubicBezTo>
                  <a:cubicBezTo>
                    <a:pt x="510" y="687"/>
                    <a:pt x="401" y="726"/>
                    <a:pt x="292" y="726"/>
                  </a:cubicBezTo>
                  <a:cubicBezTo>
                    <a:pt x="202" y="726"/>
                    <a:pt x="160" y="672"/>
                    <a:pt x="160" y="570"/>
                  </a:cubicBezTo>
                  <a:cubicBezTo>
                    <a:pt x="160" y="511"/>
                    <a:pt x="195" y="297"/>
                    <a:pt x="234" y="209"/>
                  </a:cubicBezTo>
                  <a:cubicBezTo>
                    <a:pt x="288" y="93"/>
                    <a:pt x="374" y="63"/>
                    <a:pt x="432" y="63"/>
                  </a:cubicBezTo>
                  <a:cubicBezTo>
                    <a:pt x="448" y="63"/>
                    <a:pt x="494" y="63"/>
                    <a:pt x="529" y="97"/>
                  </a:cubicBez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grpSp>
        <p:nvGrpSpPr>
          <p:cNvPr id="30" name="Group 22">
            <a:extLst>
              <a:ext uri="{FF2B5EF4-FFF2-40B4-BE49-F238E27FC236}">
                <a16:creationId xmlns:a16="http://schemas.microsoft.com/office/drawing/2014/main" id="{9477560F-07F6-4670-84C6-6F3B3D32B04D}"/>
              </a:ext>
            </a:extLst>
          </p:cNvPr>
          <p:cNvGrpSpPr>
            <a:grpSpLocks/>
          </p:cNvGrpSpPr>
          <p:nvPr/>
        </p:nvGrpSpPr>
        <p:grpSpPr bwMode="auto">
          <a:xfrm>
            <a:off x="2852328" y="3169640"/>
            <a:ext cx="300037" cy="284163"/>
            <a:chOff x="1225" y="1746"/>
            <a:chExt cx="189" cy="179"/>
          </a:xfrm>
        </p:grpSpPr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AC59E0D5-92B6-447E-BC0B-314D9BD6CD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5" y="1747"/>
              <a:ext cx="189" cy="172"/>
            </a:xfrm>
            <a:custGeom>
              <a:avLst/>
              <a:gdLst>
                <a:gd name="T0" fmla="*/ 418 w 839"/>
                <a:gd name="T1" fmla="*/ 763 h 764"/>
                <a:gd name="T2" fmla="*/ 0 w 839"/>
                <a:gd name="T3" fmla="*/ 763 h 764"/>
                <a:gd name="T4" fmla="*/ 0 w 839"/>
                <a:gd name="T5" fmla="*/ 0 h 764"/>
                <a:gd name="T6" fmla="*/ 838 w 839"/>
                <a:gd name="T7" fmla="*/ 0 h 764"/>
                <a:gd name="T8" fmla="*/ 838 w 839"/>
                <a:gd name="T9" fmla="*/ 763 h 764"/>
                <a:gd name="T10" fmla="*/ 418 w 839"/>
                <a:gd name="T11" fmla="*/ 763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39" h="764">
                  <a:moveTo>
                    <a:pt x="418" y="763"/>
                  </a:moveTo>
                  <a:lnTo>
                    <a:pt x="0" y="763"/>
                  </a:lnTo>
                  <a:lnTo>
                    <a:pt x="0" y="0"/>
                  </a:lnTo>
                  <a:lnTo>
                    <a:pt x="838" y="0"/>
                  </a:lnTo>
                  <a:lnTo>
                    <a:pt x="838" y="763"/>
                  </a:lnTo>
                  <a:lnTo>
                    <a:pt x="418" y="763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C30E5A43-CFB4-4C6A-8D02-5CC0645771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5" y="1746"/>
              <a:ext cx="176" cy="179"/>
            </a:xfrm>
            <a:custGeom>
              <a:avLst/>
              <a:gdLst>
                <a:gd name="T0" fmla="*/ 366 w 782"/>
                <a:gd name="T1" fmla="*/ 77 h 793"/>
                <a:gd name="T2" fmla="*/ 397 w 782"/>
                <a:gd name="T3" fmla="*/ 34 h 793"/>
                <a:gd name="T4" fmla="*/ 462 w 782"/>
                <a:gd name="T5" fmla="*/ 34 h 793"/>
                <a:gd name="T6" fmla="*/ 663 w 782"/>
                <a:gd name="T7" fmla="*/ 145 h 793"/>
                <a:gd name="T8" fmla="*/ 601 w 782"/>
                <a:gd name="T9" fmla="*/ 306 h 793"/>
                <a:gd name="T10" fmla="*/ 418 w 782"/>
                <a:gd name="T11" fmla="*/ 370 h 793"/>
                <a:gd name="T12" fmla="*/ 294 w 782"/>
                <a:gd name="T13" fmla="*/ 370 h 793"/>
                <a:gd name="T14" fmla="*/ 366 w 782"/>
                <a:gd name="T15" fmla="*/ 77 h 793"/>
                <a:gd name="T16" fmla="*/ 523 w 782"/>
                <a:gd name="T17" fmla="*/ 385 h 793"/>
                <a:gd name="T18" fmla="*/ 766 w 782"/>
                <a:gd name="T19" fmla="*/ 169 h 793"/>
                <a:gd name="T20" fmla="*/ 521 w 782"/>
                <a:gd name="T21" fmla="*/ 0 h 793"/>
                <a:gd name="T22" fmla="*/ 211 w 782"/>
                <a:gd name="T23" fmla="*/ 0 h 793"/>
                <a:gd name="T24" fmla="*/ 180 w 782"/>
                <a:gd name="T25" fmla="*/ 21 h 793"/>
                <a:gd name="T26" fmla="*/ 209 w 782"/>
                <a:gd name="T27" fmla="*/ 34 h 793"/>
                <a:gd name="T28" fmla="*/ 250 w 782"/>
                <a:gd name="T29" fmla="*/ 37 h 793"/>
                <a:gd name="T30" fmla="*/ 281 w 782"/>
                <a:gd name="T31" fmla="*/ 58 h 793"/>
                <a:gd name="T32" fmla="*/ 276 w 782"/>
                <a:gd name="T33" fmla="*/ 77 h 793"/>
                <a:gd name="T34" fmla="*/ 132 w 782"/>
                <a:gd name="T35" fmla="*/ 681 h 793"/>
                <a:gd name="T36" fmla="*/ 31 w 782"/>
                <a:gd name="T37" fmla="*/ 731 h 793"/>
                <a:gd name="T38" fmla="*/ 0 w 782"/>
                <a:gd name="T39" fmla="*/ 755 h 793"/>
                <a:gd name="T40" fmla="*/ 15 w 782"/>
                <a:gd name="T41" fmla="*/ 768 h 793"/>
                <a:gd name="T42" fmla="*/ 155 w 782"/>
                <a:gd name="T43" fmla="*/ 763 h 793"/>
                <a:gd name="T44" fmla="*/ 294 w 782"/>
                <a:gd name="T45" fmla="*/ 768 h 793"/>
                <a:gd name="T46" fmla="*/ 312 w 782"/>
                <a:gd name="T47" fmla="*/ 744 h 793"/>
                <a:gd name="T48" fmla="*/ 281 w 782"/>
                <a:gd name="T49" fmla="*/ 731 h 793"/>
                <a:gd name="T50" fmla="*/ 211 w 782"/>
                <a:gd name="T51" fmla="*/ 710 h 793"/>
                <a:gd name="T52" fmla="*/ 217 w 782"/>
                <a:gd name="T53" fmla="*/ 694 h 793"/>
                <a:gd name="T54" fmla="*/ 289 w 782"/>
                <a:gd name="T55" fmla="*/ 396 h 793"/>
                <a:gd name="T56" fmla="*/ 418 w 782"/>
                <a:gd name="T57" fmla="*/ 396 h 793"/>
                <a:gd name="T58" fmla="*/ 536 w 782"/>
                <a:gd name="T59" fmla="*/ 496 h 793"/>
                <a:gd name="T60" fmla="*/ 521 w 782"/>
                <a:gd name="T61" fmla="*/ 576 h 793"/>
                <a:gd name="T62" fmla="*/ 505 w 782"/>
                <a:gd name="T63" fmla="*/ 671 h 793"/>
                <a:gd name="T64" fmla="*/ 652 w 782"/>
                <a:gd name="T65" fmla="*/ 792 h 793"/>
                <a:gd name="T66" fmla="*/ 781 w 782"/>
                <a:gd name="T67" fmla="*/ 663 h 793"/>
                <a:gd name="T68" fmla="*/ 768 w 782"/>
                <a:gd name="T69" fmla="*/ 649 h 793"/>
                <a:gd name="T70" fmla="*/ 755 w 782"/>
                <a:gd name="T71" fmla="*/ 665 h 793"/>
                <a:gd name="T72" fmla="*/ 658 w 782"/>
                <a:gd name="T73" fmla="*/ 768 h 793"/>
                <a:gd name="T74" fmla="*/ 611 w 782"/>
                <a:gd name="T75" fmla="*/ 697 h 793"/>
                <a:gd name="T76" fmla="*/ 621 w 782"/>
                <a:gd name="T77" fmla="*/ 570 h 793"/>
                <a:gd name="T78" fmla="*/ 627 w 782"/>
                <a:gd name="T79" fmla="*/ 520 h 793"/>
                <a:gd name="T80" fmla="*/ 523 w 782"/>
                <a:gd name="T81" fmla="*/ 385 h 7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782" h="793">
                  <a:moveTo>
                    <a:pt x="366" y="77"/>
                  </a:moveTo>
                  <a:cubicBezTo>
                    <a:pt x="371" y="50"/>
                    <a:pt x="376" y="37"/>
                    <a:pt x="397" y="34"/>
                  </a:cubicBezTo>
                  <a:cubicBezTo>
                    <a:pt x="407" y="34"/>
                    <a:pt x="443" y="34"/>
                    <a:pt x="462" y="34"/>
                  </a:cubicBezTo>
                  <a:cubicBezTo>
                    <a:pt x="541" y="34"/>
                    <a:pt x="663" y="34"/>
                    <a:pt x="663" y="145"/>
                  </a:cubicBezTo>
                  <a:cubicBezTo>
                    <a:pt x="663" y="185"/>
                    <a:pt x="645" y="261"/>
                    <a:pt x="601" y="306"/>
                  </a:cubicBezTo>
                  <a:cubicBezTo>
                    <a:pt x="572" y="335"/>
                    <a:pt x="518" y="370"/>
                    <a:pt x="418" y="370"/>
                  </a:cubicBezTo>
                  <a:lnTo>
                    <a:pt x="294" y="370"/>
                  </a:lnTo>
                  <a:lnTo>
                    <a:pt x="366" y="77"/>
                  </a:lnTo>
                  <a:close/>
                  <a:moveTo>
                    <a:pt x="523" y="385"/>
                  </a:moveTo>
                  <a:cubicBezTo>
                    <a:pt x="632" y="359"/>
                    <a:pt x="766" y="282"/>
                    <a:pt x="766" y="169"/>
                  </a:cubicBezTo>
                  <a:cubicBezTo>
                    <a:pt x="766" y="71"/>
                    <a:pt x="668" y="0"/>
                    <a:pt x="521" y="0"/>
                  </a:cubicBezTo>
                  <a:lnTo>
                    <a:pt x="211" y="0"/>
                  </a:lnTo>
                  <a:cubicBezTo>
                    <a:pt x="188" y="0"/>
                    <a:pt x="180" y="0"/>
                    <a:pt x="180" y="21"/>
                  </a:cubicBezTo>
                  <a:cubicBezTo>
                    <a:pt x="180" y="34"/>
                    <a:pt x="188" y="34"/>
                    <a:pt x="209" y="34"/>
                  </a:cubicBezTo>
                  <a:cubicBezTo>
                    <a:pt x="211" y="34"/>
                    <a:pt x="232" y="34"/>
                    <a:pt x="250" y="37"/>
                  </a:cubicBezTo>
                  <a:cubicBezTo>
                    <a:pt x="271" y="37"/>
                    <a:pt x="281" y="42"/>
                    <a:pt x="281" y="58"/>
                  </a:cubicBezTo>
                  <a:cubicBezTo>
                    <a:pt x="281" y="58"/>
                    <a:pt x="278" y="63"/>
                    <a:pt x="276" y="77"/>
                  </a:cubicBezTo>
                  <a:lnTo>
                    <a:pt x="132" y="681"/>
                  </a:lnTo>
                  <a:cubicBezTo>
                    <a:pt x="119" y="723"/>
                    <a:pt x="119" y="731"/>
                    <a:pt x="31" y="731"/>
                  </a:cubicBezTo>
                  <a:cubicBezTo>
                    <a:pt x="10" y="731"/>
                    <a:pt x="0" y="731"/>
                    <a:pt x="0" y="755"/>
                  </a:cubicBezTo>
                  <a:cubicBezTo>
                    <a:pt x="0" y="768"/>
                    <a:pt x="13" y="768"/>
                    <a:pt x="15" y="768"/>
                  </a:cubicBezTo>
                  <a:cubicBezTo>
                    <a:pt x="46" y="768"/>
                    <a:pt x="121" y="763"/>
                    <a:pt x="155" y="763"/>
                  </a:cubicBezTo>
                  <a:cubicBezTo>
                    <a:pt x="183" y="763"/>
                    <a:pt x="260" y="768"/>
                    <a:pt x="294" y="768"/>
                  </a:cubicBezTo>
                  <a:cubicBezTo>
                    <a:pt x="302" y="768"/>
                    <a:pt x="312" y="768"/>
                    <a:pt x="312" y="744"/>
                  </a:cubicBezTo>
                  <a:cubicBezTo>
                    <a:pt x="312" y="731"/>
                    <a:pt x="307" y="731"/>
                    <a:pt x="281" y="731"/>
                  </a:cubicBezTo>
                  <a:cubicBezTo>
                    <a:pt x="245" y="731"/>
                    <a:pt x="211" y="731"/>
                    <a:pt x="211" y="710"/>
                  </a:cubicBezTo>
                  <a:cubicBezTo>
                    <a:pt x="211" y="708"/>
                    <a:pt x="214" y="700"/>
                    <a:pt x="217" y="694"/>
                  </a:cubicBezTo>
                  <a:lnTo>
                    <a:pt x="289" y="396"/>
                  </a:lnTo>
                  <a:lnTo>
                    <a:pt x="418" y="396"/>
                  </a:lnTo>
                  <a:cubicBezTo>
                    <a:pt x="518" y="396"/>
                    <a:pt x="536" y="459"/>
                    <a:pt x="536" y="496"/>
                  </a:cubicBezTo>
                  <a:cubicBezTo>
                    <a:pt x="536" y="515"/>
                    <a:pt x="531" y="552"/>
                    <a:pt x="521" y="576"/>
                  </a:cubicBezTo>
                  <a:cubicBezTo>
                    <a:pt x="516" y="607"/>
                    <a:pt x="505" y="647"/>
                    <a:pt x="505" y="671"/>
                  </a:cubicBezTo>
                  <a:cubicBezTo>
                    <a:pt x="505" y="792"/>
                    <a:pt x="637" y="792"/>
                    <a:pt x="652" y="792"/>
                  </a:cubicBezTo>
                  <a:cubicBezTo>
                    <a:pt x="745" y="792"/>
                    <a:pt x="781" y="678"/>
                    <a:pt x="781" y="663"/>
                  </a:cubicBezTo>
                  <a:cubicBezTo>
                    <a:pt x="781" y="649"/>
                    <a:pt x="768" y="649"/>
                    <a:pt x="768" y="649"/>
                  </a:cubicBezTo>
                  <a:cubicBezTo>
                    <a:pt x="755" y="649"/>
                    <a:pt x="755" y="660"/>
                    <a:pt x="755" y="665"/>
                  </a:cubicBezTo>
                  <a:cubicBezTo>
                    <a:pt x="730" y="747"/>
                    <a:pt x="683" y="768"/>
                    <a:pt x="658" y="768"/>
                  </a:cubicBezTo>
                  <a:cubicBezTo>
                    <a:pt x="616" y="768"/>
                    <a:pt x="611" y="742"/>
                    <a:pt x="611" y="697"/>
                  </a:cubicBezTo>
                  <a:cubicBezTo>
                    <a:pt x="611" y="663"/>
                    <a:pt x="616" y="607"/>
                    <a:pt x="621" y="570"/>
                  </a:cubicBezTo>
                  <a:cubicBezTo>
                    <a:pt x="624" y="557"/>
                    <a:pt x="627" y="531"/>
                    <a:pt x="627" y="520"/>
                  </a:cubicBezTo>
                  <a:cubicBezTo>
                    <a:pt x="627" y="430"/>
                    <a:pt x="554" y="399"/>
                    <a:pt x="523" y="38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33" name="AutoShape 25">
            <a:extLst>
              <a:ext uri="{FF2B5EF4-FFF2-40B4-BE49-F238E27FC236}">
                <a16:creationId xmlns:a16="http://schemas.microsoft.com/office/drawing/2014/main" id="{6F36064F-3F63-4D84-9EBA-49EA5A6F32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3903" y="4898428"/>
            <a:ext cx="323850" cy="323850"/>
          </a:xfrm>
          <a:prstGeom prst="star5">
            <a:avLst/>
          </a:prstGeom>
          <a:solidFill>
            <a:srgbClr val="0000F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4" name="AutoShape 26">
            <a:extLst>
              <a:ext uri="{FF2B5EF4-FFF2-40B4-BE49-F238E27FC236}">
                <a16:creationId xmlns:a16="http://schemas.microsoft.com/office/drawing/2014/main" id="{CC6A24BD-B499-4A28-A1A6-5957628B29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9636" y="4929836"/>
            <a:ext cx="323850" cy="323850"/>
          </a:xfrm>
          <a:prstGeom prst="star5">
            <a:avLst/>
          </a:prstGeom>
          <a:solidFill>
            <a:srgbClr val="0000F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5" name="AutoShape 27">
            <a:extLst>
              <a:ext uri="{FF2B5EF4-FFF2-40B4-BE49-F238E27FC236}">
                <a16:creationId xmlns:a16="http://schemas.microsoft.com/office/drawing/2014/main" id="{84BC5103-70FF-43C9-B976-98D91FD59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8672" y="3218309"/>
            <a:ext cx="323850" cy="323850"/>
          </a:xfrm>
          <a:prstGeom prst="star5">
            <a:avLst/>
          </a:prstGeom>
          <a:solidFill>
            <a:srgbClr val="0000F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6" name="Line 28">
            <a:extLst>
              <a:ext uri="{FF2B5EF4-FFF2-40B4-BE49-F238E27FC236}">
                <a16:creationId xmlns:a16="http://schemas.microsoft.com/office/drawing/2014/main" id="{F3302A2B-225E-46E1-8962-7B063F65315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34728" y="4753965"/>
            <a:ext cx="290512" cy="215900"/>
          </a:xfrm>
          <a:prstGeom prst="line">
            <a:avLst/>
          </a:prstGeom>
          <a:noFill/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37" name="Group 29">
            <a:extLst>
              <a:ext uri="{FF2B5EF4-FFF2-40B4-BE49-F238E27FC236}">
                <a16:creationId xmlns:a16="http://schemas.microsoft.com/office/drawing/2014/main" id="{E0231B2F-4D8B-4546-BEB2-523FD614BA37}"/>
              </a:ext>
            </a:extLst>
          </p:cNvPr>
          <p:cNvGrpSpPr>
            <a:grpSpLocks/>
          </p:cNvGrpSpPr>
          <p:nvPr/>
        </p:nvGrpSpPr>
        <p:grpSpPr bwMode="auto">
          <a:xfrm>
            <a:off x="1591853" y="4466628"/>
            <a:ext cx="285750" cy="358775"/>
            <a:chOff x="431" y="2563"/>
            <a:chExt cx="180" cy="226"/>
          </a:xfrm>
        </p:grpSpPr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547D74CC-EEAE-4432-B6AA-C128A9490B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" y="2564"/>
              <a:ext cx="181" cy="222"/>
            </a:xfrm>
            <a:custGeom>
              <a:avLst/>
              <a:gdLst>
                <a:gd name="T0" fmla="*/ 400 w 801"/>
                <a:gd name="T1" fmla="*/ 982 h 983"/>
                <a:gd name="T2" fmla="*/ 0 w 801"/>
                <a:gd name="T3" fmla="*/ 982 h 983"/>
                <a:gd name="T4" fmla="*/ 0 w 801"/>
                <a:gd name="T5" fmla="*/ 0 h 983"/>
                <a:gd name="T6" fmla="*/ 800 w 801"/>
                <a:gd name="T7" fmla="*/ 0 h 983"/>
                <a:gd name="T8" fmla="*/ 800 w 801"/>
                <a:gd name="T9" fmla="*/ 982 h 983"/>
                <a:gd name="T10" fmla="*/ 400 w 801"/>
                <a:gd name="T11" fmla="*/ 982 h 9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1" h="983">
                  <a:moveTo>
                    <a:pt x="400" y="982"/>
                  </a:moveTo>
                  <a:lnTo>
                    <a:pt x="0" y="982"/>
                  </a:lnTo>
                  <a:lnTo>
                    <a:pt x="0" y="0"/>
                  </a:lnTo>
                  <a:lnTo>
                    <a:pt x="800" y="0"/>
                  </a:lnTo>
                  <a:lnTo>
                    <a:pt x="800" y="982"/>
                  </a:lnTo>
                  <a:lnTo>
                    <a:pt x="400" y="982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132761D8-F7E9-460F-B465-7ECDE1BFB7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" y="2563"/>
              <a:ext cx="82" cy="226"/>
            </a:xfrm>
            <a:custGeom>
              <a:avLst/>
              <a:gdLst>
                <a:gd name="T0" fmla="*/ 112 w 368"/>
                <a:gd name="T1" fmla="*/ 433 h 1001"/>
                <a:gd name="T2" fmla="*/ 0 w 368"/>
                <a:gd name="T3" fmla="*/ 658 h 1001"/>
                <a:gd name="T4" fmla="*/ 24 w 368"/>
                <a:gd name="T5" fmla="*/ 747 h 1001"/>
                <a:gd name="T6" fmla="*/ 124 w 368"/>
                <a:gd name="T7" fmla="*/ 817 h 1001"/>
                <a:gd name="T8" fmla="*/ 231 w 368"/>
                <a:gd name="T9" fmla="*/ 869 h 1001"/>
                <a:gd name="T10" fmla="*/ 259 w 368"/>
                <a:gd name="T11" fmla="*/ 919 h 1001"/>
                <a:gd name="T12" fmla="*/ 218 w 368"/>
                <a:gd name="T13" fmla="*/ 979 h 1001"/>
                <a:gd name="T14" fmla="*/ 143 w 368"/>
                <a:gd name="T15" fmla="*/ 940 h 1001"/>
                <a:gd name="T16" fmla="*/ 133 w 368"/>
                <a:gd name="T17" fmla="*/ 935 h 1001"/>
                <a:gd name="T18" fmla="*/ 122 w 368"/>
                <a:gd name="T19" fmla="*/ 948 h 1001"/>
                <a:gd name="T20" fmla="*/ 218 w 368"/>
                <a:gd name="T21" fmla="*/ 1000 h 1001"/>
                <a:gd name="T22" fmla="*/ 308 w 368"/>
                <a:gd name="T23" fmla="*/ 883 h 1001"/>
                <a:gd name="T24" fmla="*/ 267 w 368"/>
                <a:gd name="T25" fmla="*/ 807 h 1001"/>
                <a:gd name="T26" fmla="*/ 212 w 368"/>
                <a:gd name="T27" fmla="*/ 781 h 1001"/>
                <a:gd name="T28" fmla="*/ 161 w 368"/>
                <a:gd name="T29" fmla="*/ 755 h 1001"/>
                <a:gd name="T30" fmla="*/ 110 w 368"/>
                <a:gd name="T31" fmla="*/ 726 h 1001"/>
                <a:gd name="T32" fmla="*/ 45 w 368"/>
                <a:gd name="T33" fmla="*/ 627 h 1001"/>
                <a:gd name="T34" fmla="*/ 151 w 368"/>
                <a:gd name="T35" fmla="*/ 439 h 1001"/>
                <a:gd name="T36" fmla="*/ 229 w 368"/>
                <a:gd name="T37" fmla="*/ 454 h 1001"/>
                <a:gd name="T38" fmla="*/ 308 w 368"/>
                <a:gd name="T39" fmla="*/ 418 h 1001"/>
                <a:gd name="T40" fmla="*/ 237 w 368"/>
                <a:gd name="T41" fmla="*/ 386 h 1001"/>
                <a:gd name="T42" fmla="*/ 161 w 368"/>
                <a:gd name="T43" fmla="*/ 399 h 1001"/>
                <a:gd name="T44" fmla="*/ 137 w 368"/>
                <a:gd name="T45" fmla="*/ 316 h 1001"/>
                <a:gd name="T46" fmla="*/ 233 w 368"/>
                <a:gd name="T47" fmla="*/ 125 h 1001"/>
                <a:gd name="T48" fmla="*/ 290 w 368"/>
                <a:gd name="T49" fmla="*/ 151 h 1001"/>
                <a:gd name="T50" fmla="*/ 367 w 368"/>
                <a:gd name="T51" fmla="*/ 117 h 1001"/>
                <a:gd name="T52" fmla="*/ 294 w 368"/>
                <a:gd name="T53" fmla="*/ 86 h 1001"/>
                <a:gd name="T54" fmla="*/ 241 w 368"/>
                <a:gd name="T55" fmla="*/ 94 h 1001"/>
                <a:gd name="T56" fmla="*/ 235 w 368"/>
                <a:gd name="T57" fmla="*/ 57 h 1001"/>
                <a:gd name="T58" fmla="*/ 241 w 368"/>
                <a:gd name="T59" fmla="*/ 16 h 1001"/>
                <a:gd name="T60" fmla="*/ 231 w 368"/>
                <a:gd name="T61" fmla="*/ 0 h 1001"/>
                <a:gd name="T62" fmla="*/ 212 w 368"/>
                <a:gd name="T63" fmla="*/ 57 h 1001"/>
                <a:gd name="T64" fmla="*/ 220 w 368"/>
                <a:gd name="T65" fmla="*/ 97 h 1001"/>
                <a:gd name="T66" fmla="*/ 69 w 368"/>
                <a:gd name="T67" fmla="*/ 305 h 1001"/>
                <a:gd name="T68" fmla="*/ 124 w 368"/>
                <a:gd name="T69" fmla="*/ 426 h 1001"/>
                <a:gd name="T70" fmla="*/ 112 w 368"/>
                <a:gd name="T71" fmla="*/ 433 h 1001"/>
                <a:gd name="T72" fmla="*/ 253 w 368"/>
                <a:gd name="T73" fmla="*/ 117 h 1001"/>
                <a:gd name="T74" fmla="*/ 296 w 368"/>
                <a:gd name="T75" fmla="*/ 110 h 1001"/>
                <a:gd name="T76" fmla="*/ 343 w 368"/>
                <a:gd name="T77" fmla="*/ 120 h 1001"/>
                <a:gd name="T78" fmla="*/ 290 w 368"/>
                <a:gd name="T79" fmla="*/ 125 h 1001"/>
                <a:gd name="T80" fmla="*/ 253 w 368"/>
                <a:gd name="T81" fmla="*/ 117 h 1001"/>
                <a:gd name="T82" fmla="*/ 186 w 368"/>
                <a:gd name="T83" fmla="*/ 418 h 1001"/>
                <a:gd name="T84" fmla="*/ 235 w 368"/>
                <a:gd name="T85" fmla="*/ 413 h 1001"/>
                <a:gd name="T86" fmla="*/ 284 w 368"/>
                <a:gd name="T87" fmla="*/ 418 h 1001"/>
                <a:gd name="T88" fmla="*/ 231 w 368"/>
                <a:gd name="T89" fmla="*/ 428 h 1001"/>
                <a:gd name="T90" fmla="*/ 186 w 368"/>
                <a:gd name="T91" fmla="*/ 418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68" h="1001">
                  <a:moveTo>
                    <a:pt x="112" y="433"/>
                  </a:moveTo>
                  <a:cubicBezTo>
                    <a:pt x="20" y="514"/>
                    <a:pt x="0" y="616"/>
                    <a:pt x="0" y="658"/>
                  </a:cubicBezTo>
                  <a:cubicBezTo>
                    <a:pt x="0" y="710"/>
                    <a:pt x="24" y="744"/>
                    <a:pt x="24" y="747"/>
                  </a:cubicBezTo>
                  <a:cubicBezTo>
                    <a:pt x="53" y="783"/>
                    <a:pt x="61" y="786"/>
                    <a:pt x="124" y="817"/>
                  </a:cubicBezTo>
                  <a:lnTo>
                    <a:pt x="231" y="869"/>
                  </a:lnTo>
                  <a:cubicBezTo>
                    <a:pt x="243" y="877"/>
                    <a:pt x="259" y="885"/>
                    <a:pt x="259" y="919"/>
                  </a:cubicBezTo>
                  <a:cubicBezTo>
                    <a:pt x="259" y="945"/>
                    <a:pt x="245" y="979"/>
                    <a:pt x="218" y="979"/>
                  </a:cubicBezTo>
                  <a:cubicBezTo>
                    <a:pt x="182" y="979"/>
                    <a:pt x="151" y="950"/>
                    <a:pt x="143" y="940"/>
                  </a:cubicBezTo>
                  <a:cubicBezTo>
                    <a:pt x="137" y="937"/>
                    <a:pt x="135" y="935"/>
                    <a:pt x="133" y="935"/>
                  </a:cubicBezTo>
                  <a:cubicBezTo>
                    <a:pt x="124" y="935"/>
                    <a:pt x="122" y="945"/>
                    <a:pt x="122" y="948"/>
                  </a:cubicBezTo>
                  <a:cubicBezTo>
                    <a:pt x="122" y="961"/>
                    <a:pt x="171" y="1000"/>
                    <a:pt x="218" y="1000"/>
                  </a:cubicBezTo>
                  <a:cubicBezTo>
                    <a:pt x="271" y="1000"/>
                    <a:pt x="308" y="937"/>
                    <a:pt x="308" y="883"/>
                  </a:cubicBezTo>
                  <a:cubicBezTo>
                    <a:pt x="308" y="830"/>
                    <a:pt x="278" y="809"/>
                    <a:pt x="267" y="807"/>
                  </a:cubicBezTo>
                  <a:cubicBezTo>
                    <a:pt x="255" y="799"/>
                    <a:pt x="224" y="783"/>
                    <a:pt x="212" y="781"/>
                  </a:cubicBezTo>
                  <a:cubicBezTo>
                    <a:pt x="196" y="768"/>
                    <a:pt x="180" y="762"/>
                    <a:pt x="161" y="755"/>
                  </a:cubicBezTo>
                  <a:lnTo>
                    <a:pt x="110" y="726"/>
                  </a:lnTo>
                  <a:cubicBezTo>
                    <a:pt x="71" y="705"/>
                    <a:pt x="45" y="674"/>
                    <a:pt x="45" y="627"/>
                  </a:cubicBezTo>
                  <a:cubicBezTo>
                    <a:pt x="45" y="582"/>
                    <a:pt x="78" y="486"/>
                    <a:pt x="151" y="439"/>
                  </a:cubicBezTo>
                  <a:cubicBezTo>
                    <a:pt x="182" y="454"/>
                    <a:pt x="208" y="454"/>
                    <a:pt x="229" y="454"/>
                  </a:cubicBezTo>
                  <a:cubicBezTo>
                    <a:pt x="253" y="454"/>
                    <a:pt x="308" y="454"/>
                    <a:pt x="308" y="418"/>
                  </a:cubicBezTo>
                  <a:cubicBezTo>
                    <a:pt x="308" y="389"/>
                    <a:pt x="269" y="386"/>
                    <a:pt x="237" y="386"/>
                  </a:cubicBezTo>
                  <a:cubicBezTo>
                    <a:pt x="220" y="386"/>
                    <a:pt x="196" y="386"/>
                    <a:pt x="161" y="399"/>
                  </a:cubicBezTo>
                  <a:cubicBezTo>
                    <a:pt x="143" y="373"/>
                    <a:pt x="137" y="337"/>
                    <a:pt x="137" y="316"/>
                  </a:cubicBezTo>
                  <a:cubicBezTo>
                    <a:pt x="137" y="251"/>
                    <a:pt x="169" y="170"/>
                    <a:pt x="233" y="125"/>
                  </a:cubicBezTo>
                  <a:cubicBezTo>
                    <a:pt x="249" y="151"/>
                    <a:pt x="269" y="151"/>
                    <a:pt x="290" y="151"/>
                  </a:cubicBezTo>
                  <a:cubicBezTo>
                    <a:pt x="310" y="151"/>
                    <a:pt x="367" y="151"/>
                    <a:pt x="367" y="117"/>
                  </a:cubicBezTo>
                  <a:cubicBezTo>
                    <a:pt x="367" y="89"/>
                    <a:pt x="329" y="86"/>
                    <a:pt x="294" y="86"/>
                  </a:cubicBezTo>
                  <a:cubicBezTo>
                    <a:pt x="282" y="86"/>
                    <a:pt x="261" y="86"/>
                    <a:pt x="241" y="94"/>
                  </a:cubicBezTo>
                  <a:cubicBezTo>
                    <a:pt x="237" y="81"/>
                    <a:pt x="235" y="76"/>
                    <a:pt x="235" y="57"/>
                  </a:cubicBezTo>
                  <a:cubicBezTo>
                    <a:pt x="235" y="42"/>
                    <a:pt x="241" y="18"/>
                    <a:pt x="241" y="16"/>
                  </a:cubicBezTo>
                  <a:cubicBezTo>
                    <a:pt x="241" y="5"/>
                    <a:pt x="235" y="0"/>
                    <a:pt x="231" y="0"/>
                  </a:cubicBezTo>
                  <a:cubicBezTo>
                    <a:pt x="212" y="0"/>
                    <a:pt x="212" y="50"/>
                    <a:pt x="212" y="57"/>
                  </a:cubicBezTo>
                  <a:cubicBezTo>
                    <a:pt x="212" y="76"/>
                    <a:pt x="220" y="94"/>
                    <a:pt x="220" y="97"/>
                  </a:cubicBezTo>
                  <a:cubicBezTo>
                    <a:pt x="127" y="133"/>
                    <a:pt x="69" y="219"/>
                    <a:pt x="69" y="305"/>
                  </a:cubicBezTo>
                  <a:cubicBezTo>
                    <a:pt x="69" y="347"/>
                    <a:pt x="84" y="394"/>
                    <a:pt x="124" y="426"/>
                  </a:cubicBezTo>
                  <a:lnTo>
                    <a:pt x="112" y="433"/>
                  </a:lnTo>
                  <a:close/>
                  <a:moveTo>
                    <a:pt x="253" y="117"/>
                  </a:moveTo>
                  <a:cubicBezTo>
                    <a:pt x="267" y="110"/>
                    <a:pt x="286" y="110"/>
                    <a:pt x="296" y="110"/>
                  </a:cubicBezTo>
                  <a:cubicBezTo>
                    <a:pt x="327" y="110"/>
                    <a:pt x="329" y="110"/>
                    <a:pt x="343" y="120"/>
                  </a:cubicBezTo>
                  <a:cubicBezTo>
                    <a:pt x="339" y="120"/>
                    <a:pt x="329" y="125"/>
                    <a:pt x="290" y="125"/>
                  </a:cubicBezTo>
                  <a:cubicBezTo>
                    <a:pt x="273" y="125"/>
                    <a:pt x="261" y="125"/>
                    <a:pt x="253" y="117"/>
                  </a:cubicBezTo>
                  <a:close/>
                  <a:moveTo>
                    <a:pt x="186" y="418"/>
                  </a:moveTo>
                  <a:cubicBezTo>
                    <a:pt x="206" y="413"/>
                    <a:pt x="224" y="413"/>
                    <a:pt x="235" y="413"/>
                  </a:cubicBezTo>
                  <a:cubicBezTo>
                    <a:pt x="267" y="413"/>
                    <a:pt x="269" y="413"/>
                    <a:pt x="284" y="418"/>
                  </a:cubicBezTo>
                  <a:cubicBezTo>
                    <a:pt x="280" y="426"/>
                    <a:pt x="269" y="428"/>
                    <a:pt x="231" y="428"/>
                  </a:cubicBezTo>
                  <a:cubicBezTo>
                    <a:pt x="210" y="428"/>
                    <a:pt x="200" y="428"/>
                    <a:pt x="186" y="41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0FE4DFCB-2F79-423A-AE26-72209983A4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" y="2698"/>
              <a:ext cx="83" cy="79"/>
            </a:xfrm>
            <a:custGeom>
              <a:avLst/>
              <a:gdLst>
                <a:gd name="T0" fmla="*/ 45 w 370"/>
                <a:gd name="T1" fmla="*/ 295 h 353"/>
                <a:gd name="T2" fmla="*/ 39 w 370"/>
                <a:gd name="T3" fmla="*/ 326 h 353"/>
                <a:gd name="T4" fmla="*/ 61 w 370"/>
                <a:gd name="T5" fmla="*/ 352 h 353"/>
                <a:gd name="T6" fmla="*/ 84 w 370"/>
                <a:gd name="T7" fmla="*/ 337 h 353"/>
                <a:gd name="T8" fmla="*/ 94 w 370"/>
                <a:gd name="T9" fmla="*/ 287 h 353"/>
                <a:gd name="T10" fmla="*/ 108 w 370"/>
                <a:gd name="T11" fmla="*/ 217 h 353"/>
                <a:gd name="T12" fmla="*/ 118 w 370"/>
                <a:gd name="T13" fmla="*/ 164 h 353"/>
                <a:gd name="T14" fmla="*/ 143 w 370"/>
                <a:gd name="T15" fmla="*/ 94 h 353"/>
                <a:gd name="T16" fmla="*/ 235 w 370"/>
                <a:gd name="T17" fmla="*/ 21 h 353"/>
                <a:gd name="T18" fmla="*/ 269 w 370"/>
                <a:gd name="T19" fmla="*/ 76 h 353"/>
                <a:gd name="T20" fmla="*/ 235 w 370"/>
                <a:gd name="T21" fmla="*/ 243 h 353"/>
                <a:gd name="T22" fmla="*/ 224 w 370"/>
                <a:gd name="T23" fmla="*/ 287 h 353"/>
                <a:gd name="T24" fmla="*/ 282 w 370"/>
                <a:gd name="T25" fmla="*/ 352 h 353"/>
                <a:gd name="T26" fmla="*/ 369 w 370"/>
                <a:gd name="T27" fmla="*/ 232 h 353"/>
                <a:gd name="T28" fmla="*/ 359 w 370"/>
                <a:gd name="T29" fmla="*/ 219 h 353"/>
                <a:gd name="T30" fmla="*/ 347 w 370"/>
                <a:gd name="T31" fmla="*/ 235 h 353"/>
                <a:gd name="T32" fmla="*/ 284 w 370"/>
                <a:gd name="T33" fmla="*/ 332 h 353"/>
                <a:gd name="T34" fmla="*/ 269 w 370"/>
                <a:gd name="T35" fmla="*/ 303 h 353"/>
                <a:gd name="T36" fmla="*/ 284 w 370"/>
                <a:gd name="T37" fmla="*/ 240 h 353"/>
                <a:gd name="T38" fmla="*/ 316 w 370"/>
                <a:gd name="T39" fmla="*/ 89 h 353"/>
                <a:gd name="T40" fmla="*/ 237 w 370"/>
                <a:gd name="T41" fmla="*/ 0 h 353"/>
                <a:gd name="T42" fmla="*/ 135 w 370"/>
                <a:gd name="T43" fmla="*/ 70 h 353"/>
                <a:gd name="T44" fmla="*/ 71 w 370"/>
                <a:gd name="T45" fmla="*/ 0 h 353"/>
                <a:gd name="T46" fmla="*/ 22 w 370"/>
                <a:gd name="T47" fmla="*/ 44 h 353"/>
                <a:gd name="T48" fmla="*/ 0 w 370"/>
                <a:gd name="T49" fmla="*/ 120 h 353"/>
                <a:gd name="T50" fmla="*/ 10 w 370"/>
                <a:gd name="T51" fmla="*/ 128 h 353"/>
                <a:gd name="T52" fmla="*/ 24 w 370"/>
                <a:gd name="T53" fmla="*/ 107 h 353"/>
                <a:gd name="T54" fmla="*/ 69 w 370"/>
                <a:gd name="T55" fmla="*/ 21 h 353"/>
                <a:gd name="T56" fmla="*/ 88 w 370"/>
                <a:gd name="T57" fmla="*/ 60 h 353"/>
                <a:gd name="T58" fmla="*/ 78 w 370"/>
                <a:gd name="T59" fmla="*/ 125 h 353"/>
                <a:gd name="T60" fmla="*/ 63 w 370"/>
                <a:gd name="T61" fmla="*/ 196 h 353"/>
                <a:gd name="T62" fmla="*/ 45 w 370"/>
                <a:gd name="T63" fmla="*/ 295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70" h="353">
                  <a:moveTo>
                    <a:pt x="45" y="295"/>
                  </a:moveTo>
                  <a:cubicBezTo>
                    <a:pt x="45" y="305"/>
                    <a:pt x="39" y="324"/>
                    <a:pt x="39" y="326"/>
                  </a:cubicBezTo>
                  <a:cubicBezTo>
                    <a:pt x="39" y="347"/>
                    <a:pt x="51" y="352"/>
                    <a:pt x="61" y="352"/>
                  </a:cubicBezTo>
                  <a:cubicBezTo>
                    <a:pt x="71" y="352"/>
                    <a:pt x="82" y="342"/>
                    <a:pt x="84" y="337"/>
                  </a:cubicBezTo>
                  <a:cubicBezTo>
                    <a:pt x="86" y="326"/>
                    <a:pt x="94" y="303"/>
                    <a:pt x="94" y="287"/>
                  </a:cubicBezTo>
                  <a:cubicBezTo>
                    <a:pt x="98" y="274"/>
                    <a:pt x="102" y="235"/>
                    <a:pt x="108" y="217"/>
                  </a:cubicBezTo>
                  <a:cubicBezTo>
                    <a:pt x="112" y="198"/>
                    <a:pt x="114" y="183"/>
                    <a:pt x="118" y="164"/>
                  </a:cubicBezTo>
                  <a:cubicBezTo>
                    <a:pt x="124" y="133"/>
                    <a:pt x="124" y="125"/>
                    <a:pt x="143" y="94"/>
                  </a:cubicBezTo>
                  <a:cubicBezTo>
                    <a:pt x="161" y="63"/>
                    <a:pt x="188" y="21"/>
                    <a:pt x="235" y="21"/>
                  </a:cubicBezTo>
                  <a:cubicBezTo>
                    <a:pt x="269" y="21"/>
                    <a:pt x="269" y="60"/>
                    <a:pt x="269" y="76"/>
                  </a:cubicBezTo>
                  <a:cubicBezTo>
                    <a:pt x="269" y="123"/>
                    <a:pt x="245" y="209"/>
                    <a:pt x="235" y="243"/>
                  </a:cubicBezTo>
                  <a:cubicBezTo>
                    <a:pt x="229" y="264"/>
                    <a:pt x="224" y="274"/>
                    <a:pt x="224" y="287"/>
                  </a:cubicBezTo>
                  <a:cubicBezTo>
                    <a:pt x="224" y="324"/>
                    <a:pt x="253" y="352"/>
                    <a:pt x="282" y="352"/>
                  </a:cubicBezTo>
                  <a:cubicBezTo>
                    <a:pt x="343" y="352"/>
                    <a:pt x="369" y="245"/>
                    <a:pt x="369" y="232"/>
                  </a:cubicBezTo>
                  <a:cubicBezTo>
                    <a:pt x="369" y="219"/>
                    <a:pt x="363" y="219"/>
                    <a:pt x="359" y="219"/>
                  </a:cubicBezTo>
                  <a:cubicBezTo>
                    <a:pt x="353" y="219"/>
                    <a:pt x="351" y="227"/>
                    <a:pt x="347" y="235"/>
                  </a:cubicBezTo>
                  <a:cubicBezTo>
                    <a:pt x="335" y="300"/>
                    <a:pt x="308" y="332"/>
                    <a:pt x="284" y="332"/>
                  </a:cubicBezTo>
                  <a:cubicBezTo>
                    <a:pt x="271" y="332"/>
                    <a:pt x="269" y="321"/>
                    <a:pt x="269" y="303"/>
                  </a:cubicBezTo>
                  <a:cubicBezTo>
                    <a:pt x="269" y="287"/>
                    <a:pt x="271" y="274"/>
                    <a:pt x="284" y="240"/>
                  </a:cubicBezTo>
                  <a:cubicBezTo>
                    <a:pt x="290" y="214"/>
                    <a:pt x="316" y="133"/>
                    <a:pt x="316" y="89"/>
                  </a:cubicBezTo>
                  <a:cubicBezTo>
                    <a:pt x="316" y="13"/>
                    <a:pt x="269" y="0"/>
                    <a:pt x="237" y="0"/>
                  </a:cubicBezTo>
                  <a:cubicBezTo>
                    <a:pt x="186" y="0"/>
                    <a:pt x="151" y="42"/>
                    <a:pt x="135" y="70"/>
                  </a:cubicBezTo>
                  <a:cubicBezTo>
                    <a:pt x="131" y="18"/>
                    <a:pt x="94" y="0"/>
                    <a:pt x="71" y="0"/>
                  </a:cubicBezTo>
                  <a:cubicBezTo>
                    <a:pt x="45" y="0"/>
                    <a:pt x="29" y="26"/>
                    <a:pt x="22" y="44"/>
                  </a:cubicBezTo>
                  <a:cubicBezTo>
                    <a:pt x="8" y="70"/>
                    <a:pt x="0" y="117"/>
                    <a:pt x="0" y="120"/>
                  </a:cubicBezTo>
                  <a:cubicBezTo>
                    <a:pt x="0" y="128"/>
                    <a:pt x="8" y="128"/>
                    <a:pt x="10" y="128"/>
                  </a:cubicBezTo>
                  <a:cubicBezTo>
                    <a:pt x="20" y="128"/>
                    <a:pt x="20" y="125"/>
                    <a:pt x="24" y="107"/>
                  </a:cubicBezTo>
                  <a:cubicBezTo>
                    <a:pt x="35" y="60"/>
                    <a:pt x="45" y="21"/>
                    <a:pt x="69" y="21"/>
                  </a:cubicBezTo>
                  <a:cubicBezTo>
                    <a:pt x="84" y="21"/>
                    <a:pt x="88" y="37"/>
                    <a:pt x="88" y="60"/>
                  </a:cubicBezTo>
                  <a:cubicBezTo>
                    <a:pt x="88" y="76"/>
                    <a:pt x="84" y="104"/>
                    <a:pt x="78" y="125"/>
                  </a:cubicBezTo>
                  <a:cubicBezTo>
                    <a:pt x="73" y="144"/>
                    <a:pt x="69" y="180"/>
                    <a:pt x="63" y="196"/>
                  </a:cubicBezTo>
                  <a:lnTo>
                    <a:pt x="45" y="29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41" name="Line 2">
            <a:extLst>
              <a:ext uri="{FF2B5EF4-FFF2-40B4-BE49-F238E27FC236}">
                <a16:creationId xmlns:a16="http://schemas.microsoft.com/office/drawing/2014/main" id="{6F991289-F357-455B-9F14-15A0BE22FB25}"/>
              </a:ext>
            </a:extLst>
          </p:cNvPr>
          <p:cNvSpPr>
            <a:spLocks noChangeShapeType="1"/>
          </p:cNvSpPr>
          <p:nvPr/>
        </p:nvSpPr>
        <p:spPr bwMode="auto">
          <a:xfrm>
            <a:off x="6308506" y="1956641"/>
            <a:ext cx="71438" cy="4859338"/>
          </a:xfrm>
          <a:prstGeom prst="line">
            <a:avLst/>
          </a:prstGeom>
          <a:noFill/>
          <a:ln w="291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2" name="Line 3">
            <a:extLst>
              <a:ext uri="{FF2B5EF4-FFF2-40B4-BE49-F238E27FC236}">
                <a16:creationId xmlns:a16="http://schemas.microsoft.com/office/drawing/2014/main" id="{40CF78B3-FDB5-4EE1-805F-0904518C516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37019" y="6457204"/>
            <a:ext cx="5619750" cy="36512"/>
          </a:xfrm>
          <a:prstGeom prst="line">
            <a:avLst/>
          </a:prstGeom>
          <a:noFill/>
          <a:ln w="291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3" name="AutoShape 33">
            <a:extLst>
              <a:ext uri="{FF2B5EF4-FFF2-40B4-BE49-F238E27FC236}">
                <a16:creationId xmlns:a16="http://schemas.microsoft.com/office/drawing/2014/main" id="{18FE9A25-2D66-43B9-B395-2E35DFB9FE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3044" y="3001216"/>
            <a:ext cx="323850" cy="323850"/>
          </a:xfrm>
          <a:prstGeom prst="star5">
            <a:avLst/>
          </a:prstGeom>
          <a:solidFill>
            <a:srgbClr val="0000F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4" name="AutoShape 34">
            <a:extLst>
              <a:ext uri="{FF2B5EF4-FFF2-40B4-BE49-F238E27FC236}">
                <a16:creationId xmlns:a16="http://schemas.microsoft.com/office/drawing/2014/main" id="{7898BF47-94D1-426E-A4F8-B448F0F051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6431" y="2496391"/>
            <a:ext cx="323850" cy="323850"/>
          </a:xfrm>
          <a:prstGeom prst="star5">
            <a:avLst/>
          </a:prstGeom>
          <a:solidFill>
            <a:srgbClr val="0000F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5" name="AutoShape 35">
            <a:extLst>
              <a:ext uri="{FF2B5EF4-FFF2-40B4-BE49-F238E27FC236}">
                <a16:creationId xmlns:a16="http://schemas.microsoft.com/office/drawing/2014/main" id="{3E70A4C4-4999-4FCA-A19A-9F2AAEF1D1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6319" y="3756866"/>
            <a:ext cx="323850" cy="323850"/>
          </a:xfrm>
          <a:prstGeom prst="star5">
            <a:avLst/>
          </a:prstGeom>
          <a:solidFill>
            <a:srgbClr val="0000F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6" name="AutoShape 36">
            <a:extLst>
              <a:ext uri="{FF2B5EF4-FFF2-40B4-BE49-F238E27FC236}">
                <a16:creationId xmlns:a16="http://schemas.microsoft.com/office/drawing/2014/main" id="{58161ADA-F368-4E8D-AEED-09DA7FB1B2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9556" y="4512516"/>
            <a:ext cx="323850" cy="323850"/>
          </a:xfrm>
          <a:prstGeom prst="star5">
            <a:avLst/>
          </a:prstGeom>
          <a:solidFill>
            <a:srgbClr val="0000F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" name="AutoShape 37">
            <a:extLst>
              <a:ext uri="{FF2B5EF4-FFF2-40B4-BE49-F238E27FC236}">
                <a16:creationId xmlns:a16="http://schemas.microsoft.com/office/drawing/2014/main" id="{049F247D-54D0-49D6-9981-C1F1FD96D9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4019" y="3540966"/>
            <a:ext cx="323850" cy="323850"/>
          </a:xfrm>
          <a:prstGeom prst="star5">
            <a:avLst/>
          </a:prstGeom>
          <a:solidFill>
            <a:srgbClr val="0000F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8" name="AutoShape 38">
            <a:extLst>
              <a:ext uri="{FF2B5EF4-FFF2-40B4-BE49-F238E27FC236}">
                <a16:creationId xmlns:a16="http://schemas.microsoft.com/office/drawing/2014/main" id="{51EBDA9C-7563-4AFB-A28B-2C467E36B4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67619" y="3864816"/>
            <a:ext cx="323850" cy="323850"/>
          </a:xfrm>
          <a:prstGeom prst="star5">
            <a:avLst/>
          </a:prstGeom>
          <a:solidFill>
            <a:srgbClr val="0000F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9" name="AutoShape 39">
            <a:extLst>
              <a:ext uri="{FF2B5EF4-FFF2-40B4-BE49-F238E27FC236}">
                <a16:creationId xmlns:a16="http://schemas.microsoft.com/office/drawing/2014/main" id="{E59F51B2-E899-4110-BC5C-FC729077D5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35931" y="3756866"/>
            <a:ext cx="323850" cy="323850"/>
          </a:xfrm>
          <a:prstGeom prst="star5">
            <a:avLst/>
          </a:prstGeom>
          <a:solidFill>
            <a:srgbClr val="0000F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0" name="AutoShape 40">
            <a:extLst>
              <a:ext uri="{FF2B5EF4-FFF2-40B4-BE49-F238E27FC236}">
                <a16:creationId xmlns:a16="http://schemas.microsoft.com/office/drawing/2014/main" id="{7096B7F7-0BBD-4CDD-A689-32DABC8120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0281" y="4549029"/>
            <a:ext cx="323850" cy="323850"/>
          </a:xfrm>
          <a:prstGeom prst="star5">
            <a:avLst/>
          </a:prstGeom>
          <a:solidFill>
            <a:srgbClr val="0000F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1" name="AutoShape 41">
            <a:extLst>
              <a:ext uri="{FF2B5EF4-FFF2-40B4-BE49-F238E27FC236}">
                <a16:creationId xmlns:a16="http://schemas.microsoft.com/office/drawing/2014/main" id="{196FBCFF-AE42-4290-BE92-0603E82123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7006" y="4404566"/>
            <a:ext cx="323850" cy="323850"/>
          </a:xfrm>
          <a:prstGeom prst="star5">
            <a:avLst/>
          </a:prstGeom>
          <a:solidFill>
            <a:srgbClr val="0000F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2" name="AutoShape 42">
            <a:extLst>
              <a:ext uri="{FF2B5EF4-FFF2-40B4-BE49-F238E27FC236}">
                <a16:creationId xmlns:a16="http://schemas.microsoft.com/office/drawing/2014/main" id="{90F63AF0-95D9-49C1-8F05-B201F6E6A9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39056" y="2640854"/>
            <a:ext cx="323850" cy="323850"/>
          </a:xfrm>
          <a:prstGeom prst="star5">
            <a:avLst/>
          </a:prstGeom>
          <a:solidFill>
            <a:srgbClr val="0000F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3" name="AutoShape 43">
            <a:extLst>
              <a:ext uri="{FF2B5EF4-FFF2-40B4-BE49-F238E27FC236}">
                <a16:creationId xmlns:a16="http://schemas.microsoft.com/office/drawing/2014/main" id="{60484CF4-3E7E-4099-975D-0B60F8AD4F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1469" y="3253629"/>
            <a:ext cx="323850" cy="323850"/>
          </a:xfrm>
          <a:prstGeom prst="star5">
            <a:avLst/>
          </a:prstGeom>
          <a:solidFill>
            <a:srgbClr val="0000F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4" name="AutoShape 44">
            <a:extLst>
              <a:ext uri="{FF2B5EF4-FFF2-40B4-BE49-F238E27FC236}">
                <a16:creationId xmlns:a16="http://schemas.microsoft.com/office/drawing/2014/main" id="{200096C6-DBC4-47ED-8817-E7A1F93A41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51719" y="3145679"/>
            <a:ext cx="323850" cy="323850"/>
          </a:xfrm>
          <a:prstGeom prst="star5">
            <a:avLst/>
          </a:prstGeom>
          <a:solidFill>
            <a:srgbClr val="0000F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5" name="AutoShape 45">
            <a:extLst>
              <a:ext uri="{FF2B5EF4-FFF2-40B4-BE49-F238E27FC236}">
                <a16:creationId xmlns:a16="http://schemas.microsoft.com/office/drawing/2014/main" id="{016BA9FD-7921-4C3A-BDB5-326BC4E18B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19919" y="4153741"/>
            <a:ext cx="323850" cy="323850"/>
          </a:xfrm>
          <a:prstGeom prst="star5">
            <a:avLst/>
          </a:prstGeom>
          <a:solidFill>
            <a:srgbClr val="0000F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6" name="AutoShape 46">
            <a:extLst>
              <a:ext uri="{FF2B5EF4-FFF2-40B4-BE49-F238E27FC236}">
                <a16:creationId xmlns:a16="http://schemas.microsoft.com/office/drawing/2014/main" id="{3A6EAA12-EA88-4492-AEFA-E4475B4C93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9444" y="4693491"/>
            <a:ext cx="323850" cy="323850"/>
          </a:xfrm>
          <a:prstGeom prst="star5">
            <a:avLst/>
          </a:prstGeom>
          <a:solidFill>
            <a:srgbClr val="0000F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7" name="AutoShape 47">
            <a:extLst>
              <a:ext uri="{FF2B5EF4-FFF2-40B4-BE49-F238E27FC236}">
                <a16:creationId xmlns:a16="http://schemas.microsoft.com/office/drawing/2014/main" id="{FBB57A2D-F59E-4A31-9A31-43D0CC2C74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8344" y="4764929"/>
            <a:ext cx="323850" cy="323850"/>
          </a:xfrm>
          <a:prstGeom prst="star5">
            <a:avLst/>
          </a:prstGeom>
          <a:solidFill>
            <a:srgbClr val="0000F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8" name="AutoShape 48">
            <a:extLst>
              <a:ext uri="{FF2B5EF4-FFF2-40B4-BE49-F238E27FC236}">
                <a16:creationId xmlns:a16="http://schemas.microsoft.com/office/drawing/2014/main" id="{B8026082-3927-4415-8C73-CBE8F463C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6569" y="2964704"/>
            <a:ext cx="323850" cy="323850"/>
          </a:xfrm>
          <a:prstGeom prst="star5">
            <a:avLst/>
          </a:prstGeom>
          <a:solidFill>
            <a:srgbClr val="0000FF"/>
          </a:solidFill>
          <a:ln w="9525" cap="flat">
            <a:solidFill>
              <a:srgbClr val="3465A4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9" name="Line 49">
            <a:extLst>
              <a:ext uri="{FF2B5EF4-FFF2-40B4-BE49-F238E27FC236}">
                <a16:creationId xmlns:a16="http://schemas.microsoft.com/office/drawing/2014/main" id="{8731CD33-E7B5-43D4-87AB-7A202875E283}"/>
              </a:ext>
            </a:extLst>
          </p:cNvPr>
          <p:cNvSpPr>
            <a:spLocks noChangeShapeType="1"/>
          </p:cNvSpPr>
          <p:nvPr/>
        </p:nvSpPr>
        <p:spPr bwMode="auto">
          <a:xfrm>
            <a:off x="6056094" y="2496391"/>
            <a:ext cx="3132137" cy="3887788"/>
          </a:xfrm>
          <a:prstGeom prst="line">
            <a:avLst/>
          </a:prstGeom>
          <a:noFill/>
          <a:ln w="38160" cap="flat">
            <a:solidFill>
              <a:srgbClr val="FF333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0" name="Oval 50">
            <a:extLst>
              <a:ext uri="{FF2B5EF4-FFF2-40B4-BE49-F238E27FC236}">
                <a16:creationId xmlns:a16="http://schemas.microsoft.com/office/drawing/2014/main" id="{A2F38A96-A0BA-4253-BC73-3140518FE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5481" y="6349254"/>
            <a:ext cx="252413" cy="252412"/>
          </a:xfrm>
          <a:prstGeom prst="ellipse">
            <a:avLst/>
          </a:prstGeom>
          <a:solidFill>
            <a:srgbClr val="007826"/>
          </a:solidFill>
          <a:ln w="9525" cap="flat">
            <a:solidFill>
              <a:srgbClr val="0099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" name="Text Box 51">
            <a:extLst>
              <a:ext uri="{FF2B5EF4-FFF2-40B4-BE49-F238E27FC236}">
                <a16:creationId xmlns:a16="http://schemas.microsoft.com/office/drawing/2014/main" id="{7AACF80F-7C28-4721-A0C1-F883999515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1381" y="6061916"/>
            <a:ext cx="788988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60876" rIns="90000" bIns="45000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r>
              <a:rPr lang="en-IN" altLang="en-US"/>
              <a:t>Origin</a:t>
            </a:r>
          </a:p>
        </p:txBody>
      </p:sp>
      <p:sp>
        <p:nvSpPr>
          <p:cNvPr id="62" name="Line 52">
            <a:extLst>
              <a:ext uri="{FF2B5EF4-FFF2-40B4-BE49-F238E27FC236}">
                <a16:creationId xmlns:a16="http://schemas.microsoft.com/office/drawing/2014/main" id="{89A27852-84CF-4EDF-B408-C4FBE53EE538}"/>
              </a:ext>
            </a:extLst>
          </p:cNvPr>
          <p:cNvSpPr>
            <a:spLocks noChangeShapeType="1"/>
          </p:cNvSpPr>
          <p:nvPr/>
        </p:nvSpPr>
        <p:spPr bwMode="auto">
          <a:xfrm>
            <a:off x="5695731" y="2748804"/>
            <a:ext cx="3132138" cy="3887787"/>
          </a:xfrm>
          <a:prstGeom prst="line">
            <a:avLst/>
          </a:prstGeom>
          <a:noFill/>
          <a:ln w="38160" cap="flat">
            <a:solidFill>
              <a:srgbClr val="FF3333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3" name="Line 53">
            <a:extLst>
              <a:ext uri="{FF2B5EF4-FFF2-40B4-BE49-F238E27FC236}">
                <a16:creationId xmlns:a16="http://schemas.microsoft.com/office/drawing/2014/main" id="{B7614523-259B-4319-9091-7D01DA1ADA66}"/>
              </a:ext>
            </a:extLst>
          </p:cNvPr>
          <p:cNvSpPr>
            <a:spLocks noChangeShapeType="1"/>
          </p:cNvSpPr>
          <p:nvPr/>
        </p:nvSpPr>
        <p:spPr bwMode="auto">
          <a:xfrm>
            <a:off x="6416456" y="2317004"/>
            <a:ext cx="3132138" cy="3887787"/>
          </a:xfrm>
          <a:prstGeom prst="line">
            <a:avLst/>
          </a:prstGeom>
          <a:noFill/>
          <a:ln w="38160" cap="flat">
            <a:solidFill>
              <a:srgbClr val="FF3333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64" name="Group 54">
            <a:extLst>
              <a:ext uri="{FF2B5EF4-FFF2-40B4-BE49-F238E27FC236}">
                <a16:creationId xmlns:a16="http://schemas.microsoft.com/office/drawing/2014/main" id="{27E962AB-5003-411C-94EB-10FF3E214279}"/>
              </a:ext>
            </a:extLst>
          </p:cNvPr>
          <p:cNvGrpSpPr>
            <a:grpSpLocks/>
          </p:cNvGrpSpPr>
          <p:nvPr/>
        </p:nvGrpSpPr>
        <p:grpSpPr bwMode="auto">
          <a:xfrm>
            <a:off x="7675344" y="4188666"/>
            <a:ext cx="285750" cy="358775"/>
            <a:chOff x="4195" y="2086"/>
            <a:chExt cx="180" cy="226"/>
          </a:xfrm>
        </p:grpSpPr>
        <p:sp>
          <p:nvSpPr>
            <p:cNvPr id="65" name="Freeform 55">
              <a:extLst>
                <a:ext uri="{FF2B5EF4-FFF2-40B4-BE49-F238E27FC236}">
                  <a16:creationId xmlns:a16="http://schemas.microsoft.com/office/drawing/2014/main" id="{B66F7F42-1D6E-426E-880A-24BE8AD1C7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5" y="2087"/>
              <a:ext cx="181" cy="222"/>
            </a:xfrm>
            <a:custGeom>
              <a:avLst/>
              <a:gdLst>
                <a:gd name="T0" fmla="*/ 400 w 801"/>
                <a:gd name="T1" fmla="*/ 982 h 983"/>
                <a:gd name="T2" fmla="*/ 0 w 801"/>
                <a:gd name="T3" fmla="*/ 982 h 983"/>
                <a:gd name="T4" fmla="*/ 0 w 801"/>
                <a:gd name="T5" fmla="*/ 0 h 983"/>
                <a:gd name="T6" fmla="*/ 800 w 801"/>
                <a:gd name="T7" fmla="*/ 0 h 983"/>
                <a:gd name="T8" fmla="*/ 800 w 801"/>
                <a:gd name="T9" fmla="*/ 982 h 983"/>
                <a:gd name="T10" fmla="*/ 400 w 801"/>
                <a:gd name="T11" fmla="*/ 982 h 9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01" h="983">
                  <a:moveTo>
                    <a:pt x="400" y="982"/>
                  </a:moveTo>
                  <a:lnTo>
                    <a:pt x="0" y="982"/>
                  </a:lnTo>
                  <a:lnTo>
                    <a:pt x="0" y="0"/>
                  </a:lnTo>
                  <a:lnTo>
                    <a:pt x="800" y="0"/>
                  </a:lnTo>
                  <a:lnTo>
                    <a:pt x="800" y="982"/>
                  </a:lnTo>
                  <a:lnTo>
                    <a:pt x="400" y="982"/>
                  </a:lnTo>
                </a:path>
              </a:pathLst>
            </a:custGeom>
            <a:solidFill>
              <a:srgbClr val="FFFFFF">
                <a:alpha val="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6" name="Freeform 56">
              <a:extLst>
                <a:ext uri="{FF2B5EF4-FFF2-40B4-BE49-F238E27FC236}">
                  <a16:creationId xmlns:a16="http://schemas.microsoft.com/office/drawing/2014/main" id="{7C383402-1DCC-4628-A13F-D4495264C8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0" y="2086"/>
              <a:ext cx="82" cy="226"/>
            </a:xfrm>
            <a:custGeom>
              <a:avLst/>
              <a:gdLst>
                <a:gd name="T0" fmla="*/ 112 w 368"/>
                <a:gd name="T1" fmla="*/ 433 h 1001"/>
                <a:gd name="T2" fmla="*/ 0 w 368"/>
                <a:gd name="T3" fmla="*/ 658 h 1001"/>
                <a:gd name="T4" fmla="*/ 24 w 368"/>
                <a:gd name="T5" fmla="*/ 747 h 1001"/>
                <a:gd name="T6" fmla="*/ 124 w 368"/>
                <a:gd name="T7" fmla="*/ 817 h 1001"/>
                <a:gd name="T8" fmla="*/ 231 w 368"/>
                <a:gd name="T9" fmla="*/ 869 h 1001"/>
                <a:gd name="T10" fmla="*/ 259 w 368"/>
                <a:gd name="T11" fmla="*/ 919 h 1001"/>
                <a:gd name="T12" fmla="*/ 218 w 368"/>
                <a:gd name="T13" fmla="*/ 979 h 1001"/>
                <a:gd name="T14" fmla="*/ 143 w 368"/>
                <a:gd name="T15" fmla="*/ 940 h 1001"/>
                <a:gd name="T16" fmla="*/ 133 w 368"/>
                <a:gd name="T17" fmla="*/ 935 h 1001"/>
                <a:gd name="T18" fmla="*/ 122 w 368"/>
                <a:gd name="T19" fmla="*/ 948 h 1001"/>
                <a:gd name="T20" fmla="*/ 218 w 368"/>
                <a:gd name="T21" fmla="*/ 1000 h 1001"/>
                <a:gd name="T22" fmla="*/ 308 w 368"/>
                <a:gd name="T23" fmla="*/ 883 h 1001"/>
                <a:gd name="T24" fmla="*/ 267 w 368"/>
                <a:gd name="T25" fmla="*/ 807 h 1001"/>
                <a:gd name="T26" fmla="*/ 212 w 368"/>
                <a:gd name="T27" fmla="*/ 781 h 1001"/>
                <a:gd name="T28" fmla="*/ 161 w 368"/>
                <a:gd name="T29" fmla="*/ 755 h 1001"/>
                <a:gd name="T30" fmla="*/ 110 w 368"/>
                <a:gd name="T31" fmla="*/ 726 h 1001"/>
                <a:gd name="T32" fmla="*/ 45 w 368"/>
                <a:gd name="T33" fmla="*/ 627 h 1001"/>
                <a:gd name="T34" fmla="*/ 151 w 368"/>
                <a:gd name="T35" fmla="*/ 439 h 1001"/>
                <a:gd name="T36" fmla="*/ 229 w 368"/>
                <a:gd name="T37" fmla="*/ 454 h 1001"/>
                <a:gd name="T38" fmla="*/ 308 w 368"/>
                <a:gd name="T39" fmla="*/ 418 h 1001"/>
                <a:gd name="T40" fmla="*/ 237 w 368"/>
                <a:gd name="T41" fmla="*/ 386 h 1001"/>
                <a:gd name="T42" fmla="*/ 161 w 368"/>
                <a:gd name="T43" fmla="*/ 399 h 1001"/>
                <a:gd name="T44" fmla="*/ 137 w 368"/>
                <a:gd name="T45" fmla="*/ 316 h 1001"/>
                <a:gd name="T46" fmla="*/ 233 w 368"/>
                <a:gd name="T47" fmla="*/ 125 h 1001"/>
                <a:gd name="T48" fmla="*/ 290 w 368"/>
                <a:gd name="T49" fmla="*/ 151 h 1001"/>
                <a:gd name="T50" fmla="*/ 367 w 368"/>
                <a:gd name="T51" fmla="*/ 117 h 1001"/>
                <a:gd name="T52" fmla="*/ 294 w 368"/>
                <a:gd name="T53" fmla="*/ 86 h 1001"/>
                <a:gd name="T54" fmla="*/ 241 w 368"/>
                <a:gd name="T55" fmla="*/ 94 h 1001"/>
                <a:gd name="T56" fmla="*/ 235 w 368"/>
                <a:gd name="T57" fmla="*/ 57 h 1001"/>
                <a:gd name="T58" fmla="*/ 241 w 368"/>
                <a:gd name="T59" fmla="*/ 16 h 1001"/>
                <a:gd name="T60" fmla="*/ 231 w 368"/>
                <a:gd name="T61" fmla="*/ 0 h 1001"/>
                <a:gd name="T62" fmla="*/ 212 w 368"/>
                <a:gd name="T63" fmla="*/ 57 h 1001"/>
                <a:gd name="T64" fmla="*/ 220 w 368"/>
                <a:gd name="T65" fmla="*/ 97 h 1001"/>
                <a:gd name="T66" fmla="*/ 69 w 368"/>
                <a:gd name="T67" fmla="*/ 305 h 1001"/>
                <a:gd name="T68" fmla="*/ 124 w 368"/>
                <a:gd name="T69" fmla="*/ 426 h 1001"/>
                <a:gd name="T70" fmla="*/ 112 w 368"/>
                <a:gd name="T71" fmla="*/ 433 h 1001"/>
                <a:gd name="T72" fmla="*/ 253 w 368"/>
                <a:gd name="T73" fmla="*/ 117 h 1001"/>
                <a:gd name="T74" fmla="*/ 296 w 368"/>
                <a:gd name="T75" fmla="*/ 110 h 1001"/>
                <a:gd name="T76" fmla="*/ 343 w 368"/>
                <a:gd name="T77" fmla="*/ 120 h 1001"/>
                <a:gd name="T78" fmla="*/ 290 w 368"/>
                <a:gd name="T79" fmla="*/ 125 h 1001"/>
                <a:gd name="T80" fmla="*/ 253 w 368"/>
                <a:gd name="T81" fmla="*/ 117 h 1001"/>
                <a:gd name="T82" fmla="*/ 186 w 368"/>
                <a:gd name="T83" fmla="*/ 418 h 1001"/>
                <a:gd name="T84" fmla="*/ 235 w 368"/>
                <a:gd name="T85" fmla="*/ 413 h 1001"/>
                <a:gd name="T86" fmla="*/ 284 w 368"/>
                <a:gd name="T87" fmla="*/ 418 h 1001"/>
                <a:gd name="T88" fmla="*/ 231 w 368"/>
                <a:gd name="T89" fmla="*/ 428 h 1001"/>
                <a:gd name="T90" fmla="*/ 186 w 368"/>
                <a:gd name="T91" fmla="*/ 418 h 10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68" h="1001">
                  <a:moveTo>
                    <a:pt x="112" y="433"/>
                  </a:moveTo>
                  <a:cubicBezTo>
                    <a:pt x="20" y="514"/>
                    <a:pt x="0" y="616"/>
                    <a:pt x="0" y="658"/>
                  </a:cubicBezTo>
                  <a:cubicBezTo>
                    <a:pt x="0" y="710"/>
                    <a:pt x="24" y="744"/>
                    <a:pt x="24" y="747"/>
                  </a:cubicBezTo>
                  <a:cubicBezTo>
                    <a:pt x="53" y="783"/>
                    <a:pt x="61" y="786"/>
                    <a:pt x="124" y="817"/>
                  </a:cubicBezTo>
                  <a:lnTo>
                    <a:pt x="231" y="869"/>
                  </a:lnTo>
                  <a:cubicBezTo>
                    <a:pt x="243" y="877"/>
                    <a:pt x="259" y="885"/>
                    <a:pt x="259" y="919"/>
                  </a:cubicBezTo>
                  <a:cubicBezTo>
                    <a:pt x="259" y="945"/>
                    <a:pt x="245" y="979"/>
                    <a:pt x="218" y="979"/>
                  </a:cubicBezTo>
                  <a:cubicBezTo>
                    <a:pt x="182" y="979"/>
                    <a:pt x="151" y="950"/>
                    <a:pt x="143" y="940"/>
                  </a:cubicBezTo>
                  <a:cubicBezTo>
                    <a:pt x="137" y="937"/>
                    <a:pt x="135" y="935"/>
                    <a:pt x="133" y="935"/>
                  </a:cubicBezTo>
                  <a:cubicBezTo>
                    <a:pt x="124" y="935"/>
                    <a:pt x="122" y="945"/>
                    <a:pt x="122" y="948"/>
                  </a:cubicBezTo>
                  <a:cubicBezTo>
                    <a:pt x="122" y="961"/>
                    <a:pt x="171" y="1000"/>
                    <a:pt x="218" y="1000"/>
                  </a:cubicBezTo>
                  <a:cubicBezTo>
                    <a:pt x="271" y="1000"/>
                    <a:pt x="308" y="937"/>
                    <a:pt x="308" y="883"/>
                  </a:cubicBezTo>
                  <a:cubicBezTo>
                    <a:pt x="308" y="830"/>
                    <a:pt x="278" y="809"/>
                    <a:pt x="267" y="807"/>
                  </a:cubicBezTo>
                  <a:cubicBezTo>
                    <a:pt x="255" y="799"/>
                    <a:pt x="224" y="783"/>
                    <a:pt x="212" y="781"/>
                  </a:cubicBezTo>
                  <a:cubicBezTo>
                    <a:pt x="196" y="768"/>
                    <a:pt x="180" y="762"/>
                    <a:pt x="161" y="755"/>
                  </a:cubicBezTo>
                  <a:lnTo>
                    <a:pt x="110" y="726"/>
                  </a:lnTo>
                  <a:cubicBezTo>
                    <a:pt x="71" y="705"/>
                    <a:pt x="45" y="674"/>
                    <a:pt x="45" y="627"/>
                  </a:cubicBezTo>
                  <a:cubicBezTo>
                    <a:pt x="45" y="582"/>
                    <a:pt x="78" y="486"/>
                    <a:pt x="151" y="439"/>
                  </a:cubicBezTo>
                  <a:cubicBezTo>
                    <a:pt x="182" y="454"/>
                    <a:pt x="208" y="454"/>
                    <a:pt x="229" y="454"/>
                  </a:cubicBezTo>
                  <a:cubicBezTo>
                    <a:pt x="253" y="454"/>
                    <a:pt x="308" y="454"/>
                    <a:pt x="308" y="418"/>
                  </a:cubicBezTo>
                  <a:cubicBezTo>
                    <a:pt x="308" y="389"/>
                    <a:pt x="269" y="386"/>
                    <a:pt x="237" y="386"/>
                  </a:cubicBezTo>
                  <a:cubicBezTo>
                    <a:pt x="220" y="386"/>
                    <a:pt x="196" y="386"/>
                    <a:pt x="161" y="399"/>
                  </a:cubicBezTo>
                  <a:cubicBezTo>
                    <a:pt x="143" y="373"/>
                    <a:pt x="137" y="337"/>
                    <a:pt x="137" y="316"/>
                  </a:cubicBezTo>
                  <a:cubicBezTo>
                    <a:pt x="137" y="251"/>
                    <a:pt x="169" y="170"/>
                    <a:pt x="233" y="125"/>
                  </a:cubicBezTo>
                  <a:cubicBezTo>
                    <a:pt x="249" y="151"/>
                    <a:pt x="269" y="151"/>
                    <a:pt x="290" y="151"/>
                  </a:cubicBezTo>
                  <a:cubicBezTo>
                    <a:pt x="310" y="151"/>
                    <a:pt x="367" y="151"/>
                    <a:pt x="367" y="117"/>
                  </a:cubicBezTo>
                  <a:cubicBezTo>
                    <a:pt x="367" y="89"/>
                    <a:pt x="329" y="86"/>
                    <a:pt x="294" y="86"/>
                  </a:cubicBezTo>
                  <a:cubicBezTo>
                    <a:pt x="282" y="86"/>
                    <a:pt x="261" y="86"/>
                    <a:pt x="241" y="94"/>
                  </a:cubicBezTo>
                  <a:cubicBezTo>
                    <a:pt x="237" y="81"/>
                    <a:pt x="235" y="76"/>
                    <a:pt x="235" y="57"/>
                  </a:cubicBezTo>
                  <a:cubicBezTo>
                    <a:pt x="235" y="42"/>
                    <a:pt x="241" y="18"/>
                    <a:pt x="241" y="16"/>
                  </a:cubicBezTo>
                  <a:cubicBezTo>
                    <a:pt x="241" y="5"/>
                    <a:pt x="235" y="0"/>
                    <a:pt x="231" y="0"/>
                  </a:cubicBezTo>
                  <a:cubicBezTo>
                    <a:pt x="212" y="0"/>
                    <a:pt x="212" y="50"/>
                    <a:pt x="212" y="57"/>
                  </a:cubicBezTo>
                  <a:cubicBezTo>
                    <a:pt x="212" y="76"/>
                    <a:pt x="220" y="94"/>
                    <a:pt x="220" y="97"/>
                  </a:cubicBezTo>
                  <a:cubicBezTo>
                    <a:pt x="127" y="133"/>
                    <a:pt x="69" y="219"/>
                    <a:pt x="69" y="305"/>
                  </a:cubicBezTo>
                  <a:cubicBezTo>
                    <a:pt x="69" y="347"/>
                    <a:pt x="84" y="394"/>
                    <a:pt x="124" y="426"/>
                  </a:cubicBezTo>
                  <a:lnTo>
                    <a:pt x="112" y="433"/>
                  </a:lnTo>
                  <a:close/>
                  <a:moveTo>
                    <a:pt x="253" y="117"/>
                  </a:moveTo>
                  <a:cubicBezTo>
                    <a:pt x="267" y="110"/>
                    <a:pt x="286" y="110"/>
                    <a:pt x="296" y="110"/>
                  </a:cubicBezTo>
                  <a:cubicBezTo>
                    <a:pt x="327" y="110"/>
                    <a:pt x="329" y="110"/>
                    <a:pt x="343" y="120"/>
                  </a:cubicBezTo>
                  <a:cubicBezTo>
                    <a:pt x="339" y="120"/>
                    <a:pt x="329" y="125"/>
                    <a:pt x="290" y="125"/>
                  </a:cubicBezTo>
                  <a:cubicBezTo>
                    <a:pt x="273" y="125"/>
                    <a:pt x="261" y="125"/>
                    <a:pt x="253" y="117"/>
                  </a:cubicBezTo>
                  <a:close/>
                  <a:moveTo>
                    <a:pt x="186" y="418"/>
                  </a:moveTo>
                  <a:cubicBezTo>
                    <a:pt x="206" y="413"/>
                    <a:pt x="224" y="413"/>
                    <a:pt x="235" y="413"/>
                  </a:cubicBezTo>
                  <a:cubicBezTo>
                    <a:pt x="267" y="413"/>
                    <a:pt x="269" y="413"/>
                    <a:pt x="284" y="418"/>
                  </a:cubicBezTo>
                  <a:cubicBezTo>
                    <a:pt x="280" y="426"/>
                    <a:pt x="269" y="428"/>
                    <a:pt x="231" y="428"/>
                  </a:cubicBezTo>
                  <a:cubicBezTo>
                    <a:pt x="210" y="428"/>
                    <a:pt x="200" y="428"/>
                    <a:pt x="186" y="41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7" name="Freeform 57">
              <a:extLst>
                <a:ext uri="{FF2B5EF4-FFF2-40B4-BE49-F238E27FC236}">
                  <a16:creationId xmlns:a16="http://schemas.microsoft.com/office/drawing/2014/main" id="{EDD6694E-C0B0-4F87-83A9-0047EB5C12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7" y="2222"/>
              <a:ext cx="83" cy="79"/>
            </a:xfrm>
            <a:custGeom>
              <a:avLst/>
              <a:gdLst>
                <a:gd name="T0" fmla="*/ 45 w 370"/>
                <a:gd name="T1" fmla="*/ 295 h 353"/>
                <a:gd name="T2" fmla="*/ 39 w 370"/>
                <a:gd name="T3" fmla="*/ 326 h 353"/>
                <a:gd name="T4" fmla="*/ 61 w 370"/>
                <a:gd name="T5" fmla="*/ 352 h 353"/>
                <a:gd name="T6" fmla="*/ 84 w 370"/>
                <a:gd name="T7" fmla="*/ 337 h 353"/>
                <a:gd name="T8" fmla="*/ 94 w 370"/>
                <a:gd name="T9" fmla="*/ 287 h 353"/>
                <a:gd name="T10" fmla="*/ 108 w 370"/>
                <a:gd name="T11" fmla="*/ 217 h 353"/>
                <a:gd name="T12" fmla="*/ 118 w 370"/>
                <a:gd name="T13" fmla="*/ 164 h 353"/>
                <a:gd name="T14" fmla="*/ 143 w 370"/>
                <a:gd name="T15" fmla="*/ 94 h 353"/>
                <a:gd name="T16" fmla="*/ 235 w 370"/>
                <a:gd name="T17" fmla="*/ 21 h 353"/>
                <a:gd name="T18" fmla="*/ 269 w 370"/>
                <a:gd name="T19" fmla="*/ 76 h 353"/>
                <a:gd name="T20" fmla="*/ 235 w 370"/>
                <a:gd name="T21" fmla="*/ 243 h 353"/>
                <a:gd name="T22" fmla="*/ 224 w 370"/>
                <a:gd name="T23" fmla="*/ 287 h 353"/>
                <a:gd name="T24" fmla="*/ 282 w 370"/>
                <a:gd name="T25" fmla="*/ 352 h 353"/>
                <a:gd name="T26" fmla="*/ 369 w 370"/>
                <a:gd name="T27" fmla="*/ 232 h 353"/>
                <a:gd name="T28" fmla="*/ 359 w 370"/>
                <a:gd name="T29" fmla="*/ 219 h 353"/>
                <a:gd name="T30" fmla="*/ 347 w 370"/>
                <a:gd name="T31" fmla="*/ 235 h 353"/>
                <a:gd name="T32" fmla="*/ 284 w 370"/>
                <a:gd name="T33" fmla="*/ 332 h 353"/>
                <a:gd name="T34" fmla="*/ 269 w 370"/>
                <a:gd name="T35" fmla="*/ 303 h 353"/>
                <a:gd name="T36" fmla="*/ 284 w 370"/>
                <a:gd name="T37" fmla="*/ 240 h 353"/>
                <a:gd name="T38" fmla="*/ 316 w 370"/>
                <a:gd name="T39" fmla="*/ 89 h 353"/>
                <a:gd name="T40" fmla="*/ 237 w 370"/>
                <a:gd name="T41" fmla="*/ 0 h 353"/>
                <a:gd name="T42" fmla="*/ 135 w 370"/>
                <a:gd name="T43" fmla="*/ 70 h 353"/>
                <a:gd name="T44" fmla="*/ 71 w 370"/>
                <a:gd name="T45" fmla="*/ 0 h 353"/>
                <a:gd name="T46" fmla="*/ 22 w 370"/>
                <a:gd name="T47" fmla="*/ 44 h 353"/>
                <a:gd name="T48" fmla="*/ 0 w 370"/>
                <a:gd name="T49" fmla="*/ 120 h 353"/>
                <a:gd name="T50" fmla="*/ 10 w 370"/>
                <a:gd name="T51" fmla="*/ 128 h 353"/>
                <a:gd name="T52" fmla="*/ 24 w 370"/>
                <a:gd name="T53" fmla="*/ 107 h 353"/>
                <a:gd name="T54" fmla="*/ 69 w 370"/>
                <a:gd name="T55" fmla="*/ 21 h 353"/>
                <a:gd name="T56" fmla="*/ 88 w 370"/>
                <a:gd name="T57" fmla="*/ 60 h 353"/>
                <a:gd name="T58" fmla="*/ 78 w 370"/>
                <a:gd name="T59" fmla="*/ 125 h 353"/>
                <a:gd name="T60" fmla="*/ 63 w 370"/>
                <a:gd name="T61" fmla="*/ 196 h 353"/>
                <a:gd name="T62" fmla="*/ 45 w 370"/>
                <a:gd name="T63" fmla="*/ 295 h 3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70" h="353">
                  <a:moveTo>
                    <a:pt x="45" y="295"/>
                  </a:moveTo>
                  <a:cubicBezTo>
                    <a:pt x="45" y="305"/>
                    <a:pt x="39" y="324"/>
                    <a:pt x="39" y="326"/>
                  </a:cubicBezTo>
                  <a:cubicBezTo>
                    <a:pt x="39" y="347"/>
                    <a:pt x="51" y="352"/>
                    <a:pt x="61" y="352"/>
                  </a:cubicBezTo>
                  <a:cubicBezTo>
                    <a:pt x="71" y="352"/>
                    <a:pt x="82" y="342"/>
                    <a:pt x="84" y="337"/>
                  </a:cubicBezTo>
                  <a:cubicBezTo>
                    <a:pt x="86" y="326"/>
                    <a:pt x="94" y="303"/>
                    <a:pt x="94" y="287"/>
                  </a:cubicBezTo>
                  <a:cubicBezTo>
                    <a:pt x="98" y="274"/>
                    <a:pt x="102" y="235"/>
                    <a:pt x="108" y="217"/>
                  </a:cubicBezTo>
                  <a:cubicBezTo>
                    <a:pt x="112" y="198"/>
                    <a:pt x="114" y="183"/>
                    <a:pt x="118" y="164"/>
                  </a:cubicBezTo>
                  <a:cubicBezTo>
                    <a:pt x="124" y="133"/>
                    <a:pt x="124" y="125"/>
                    <a:pt x="143" y="94"/>
                  </a:cubicBezTo>
                  <a:cubicBezTo>
                    <a:pt x="161" y="63"/>
                    <a:pt x="188" y="21"/>
                    <a:pt x="235" y="21"/>
                  </a:cubicBezTo>
                  <a:cubicBezTo>
                    <a:pt x="269" y="21"/>
                    <a:pt x="269" y="60"/>
                    <a:pt x="269" y="76"/>
                  </a:cubicBezTo>
                  <a:cubicBezTo>
                    <a:pt x="269" y="123"/>
                    <a:pt x="245" y="209"/>
                    <a:pt x="235" y="243"/>
                  </a:cubicBezTo>
                  <a:cubicBezTo>
                    <a:pt x="229" y="264"/>
                    <a:pt x="224" y="274"/>
                    <a:pt x="224" y="287"/>
                  </a:cubicBezTo>
                  <a:cubicBezTo>
                    <a:pt x="224" y="324"/>
                    <a:pt x="253" y="352"/>
                    <a:pt x="282" y="352"/>
                  </a:cubicBezTo>
                  <a:cubicBezTo>
                    <a:pt x="343" y="352"/>
                    <a:pt x="369" y="245"/>
                    <a:pt x="369" y="232"/>
                  </a:cubicBezTo>
                  <a:cubicBezTo>
                    <a:pt x="369" y="219"/>
                    <a:pt x="363" y="219"/>
                    <a:pt x="359" y="219"/>
                  </a:cubicBezTo>
                  <a:cubicBezTo>
                    <a:pt x="353" y="219"/>
                    <a:pt x="351" y="227"/>
                    <a:pt x="347" y="235"/>
                  </a:cubicBezTo>
                  <a:cubicBezTo>
                    <a:pt x="335" y="300"/>
                    <a:pt x="308" y="332"/>
                    <a:pt x="284" y="332"/>
                  </a:cubicBezTo>
                  <a:cubicBezTo>
                    <a:pt x="271" y="332"/>
                    <a:pt x="269" y="321"/>
                    <a:pt x="269" y="303"/>
                  </a:cubicBezTo>
                  <a:cubicBezTo>
                    <a:pt x="269" y="287"/>
                    <a:pt x="271" y="274"/>
                    <a:pt x="284" y="240"/>
                  </a:cubicBezTo>
                  <a:cubicBezTo>
                    <a:pt x="290" y="214"/>
                    <a:pt x="316" y="133"/>
                    <a:pt x="316" y="89"/>
                  </a:cubicBezTo>
                  <a:cubicBezTo>
                    <a:pt x="316" y="13"/>
                    <a:pt x="269" y="0"/>
                    <a:pt x="237" y="0"/>
                  </a:cubicBezTo>
                  <a:cubicBezTo>
                    <a:pt x="186" y="0"/>
                    <a:pt x="151" y="42"/>
                    <a:pt x="135" y="70"/>
                  </a:cubicBezTo>
                  <a:cubicBezTo>
                    <a:pt x="131" y="18"/>
                    <a:pt x="94" y="0"/>
                    <a:pt x="71" y="0"/>
                  </a:cubicBezTo>
                  <a:cubicBezTo>
                    <a:pt x="45" y="0"/>
                    <a:pt x="29" y="26"/>
                    <a:pt x="22" y="44"/>
                  </a:cubicBezTo>
                  <a:cubicBezTo>
                    <a:pt x="8" y="70"/>
                    <a:pt x="0" y="117"/>
                    <a:pt x="0" y="120"/>
                  </a:cubicBezTo>
                  <a:cubicBezTo>
                    <a:pt x="0" y="128"/>
                    <a:pt x="8" y="128"/>
                    <a:pt x="10" y="128"/>
                  </a:cubicBezTo>
                  <a:cubicBezTo>
                    <a:pt x="20" y="128"/>
                    <a:pt x="20" y="125"/>
                    <a:pt x="24" y="107"/>
                  </a:cubicBezTo>
                  <a:cubicBezTo>
                    <a:pt x="35" y="60"/>
                    <a:pt x="45" y="21"/>
                    <a:pt x="69" y="21"/>
                  </a:cubicBezTo>
                  <a:cubicBezTo>
                    <a:pt x="84" y="21"/>
                    <a:pt x="88" y="37"/>
                    <a:pt x="88" y="60"/>
                  </a:cubicBezTo>
                  <a:cubicBezTo>
                    <a:pt x="88" y="76"/>
                    <a:pt x="84" y="104"/>
                    <a:pt x="78" y="125"/>
                  </a:cubicBezTo>
                  <a:cubicBezTo>
                    <a:pt x="73" y="144"/>
                    <a:pt x="69" y="180"/>
                    <a:pt x="63" y="196"/>
                  </a:cubicBezTo>
                  <a:lnTo>
                    <a:pt x="45" y="295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5840" cap="flat">
                  <a:solidFill>
                    <a:srgbClr val="3465A4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  <p:sp>
        <p:nvSpPr>
          <p:cNvPr id="68" name="Line 58">
            <a:extLst>
              <a:ext uri="{FF2B5EF4-FFF2-40B4-BE49-F238E27FC236}">
                <a16:creationId xmlns:a16="http://schemas.microsoft.com/office/drawing/2014/main" id="{41E162C1-D5AE-49A0-A8EA-1F46A860356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38831" y="4404566"/>
            <a:ext cx="434975" cy="395288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Speech Bubble: Rectangle 68">
                <a:extLst>
                  <a:ext uri="{FF2B5EF4-FFF2-40B4-BE49-F238E27FC236}">
                    <a16:creationId xmlns:a16="http://schemas.microsoft.com/office/drawing/2014/main" id="{457162E1-2AA2-40BB-A555-527461DE9475}"/>
                  </a:ext>
                </a:extLst>
              </p:cNvPr>
              <p:cNvSpPr/>
              <p:nvPr/>
            </p:nvSpPr>
            <p:spPr>
              <a:xfrm>
                <a:off x="514159" y="5559166"/>
                <a:ext cx="2949356" cy="884531"/>
              </a:xfrm>
              <a:prstGeom prst="wedgeRectCallout">
                <a:avLst>
                  <a:gd name="adj1" fmla="val 40754"/>
                  <a:gd name="adj2" fmla="val -70830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Learn a ball of smallest possible radius </a:t>
                </a:r>
                <a14:m>
                  <m:oMath xmlns:m="http://schemas.openxmlformats.org/officeDocument/2006/math">
                    <m:r>
                      <a:rPr lang="en-GB" sz="1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GB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  <a:r>
                  <a:rPr lang="en-GB" sz="1400" dirty="0" err="1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centered</a:t>
                </a:r>
                <a:r>
                  <a:rPr lang="en-GB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at location </a:t>
                </a:r>
                <a14:m>
                  <m:oMath xmlns:m="http://schemas.openxmlformats.org/officeDocument/2006/math">
                    <m:r>
                      <a:rPr lang="en-GB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GB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that enclosed all positive examples (all some positives to “slack off” and fall outside)</a:t>
                </a:r>
                <a:endParaRPr lang="en-IN" sz="1400" b="1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69" name="Speech Bubble: Rectangle 68">
                <a:extLst>
                  <a:ext uri="{FF2B5EF4-FFF2-40B4-BE49-F238E27FC236}">
                    <a16:creationId xmlns:a16="http://schemas.microsoft.com/office/drawing/2014/main" id="{457162E1-2AA2-40BB-A555-527461DE94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159" y="5559166"/>
                <a:ext cx="2949356" cy="884531"/>
              </a:xfrm>
              <a:prstGeom prst="wedgeRectCallout">
                <a:avLst>
                  <a:gd name="adj1" fmla="val 40754"/>
                  <a:gd name="adj2" fmla="val -70830"/>
                </a:avLst>
              </a:prstGeom>
              <a:blipFill>
                <a:blip r:embed="rId5"/>
                <a:stretch>
                  <a:fillRect l="-411" b="-7222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21DD68D1-8046-43AC-80CE-ACBFE5F0B072}"/>
              </a:ext>
            </a:extLst>
          </p:cNvPr>
          <p:cNvSpPr txBox="1"/>
          <p:nvPr/>
        </p:nvSpPr>
        <p:spPr>
          <a:xfrm>
            <a:off x="1065026" y="1895344"/>
            <a:ext cx="40414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Abadi Extra Light" panose="020B0204020104020204" pitchFamily="34" charset="0"/>
              </a:rPr>
              <a:t>“Support Vector Data Description” (SVDD)</a:t>
            </a:r>
          </a:p>
          <a:p>
            <a:r>
              <a:rPr lang="en-IN" dirty="0">
                <a:latin typeface="Abadi Extra Light" panose="020B0204020104020204" pitchFamily="34" charset="0"/>
              </a:rPr>
              <a:t>             [Tax and </a:t>
            </a:r>
            <a:r>
              <a:rPr lang="en-IN" dirty="0" err="1">
                <a:latin typeface="Abadi Extra Light" panose="020B0204020104020204" pitchFamily="34" charset="0"/>
              </a:rPr>
              <a:t>Duin</a:t>
            </a:r>
            <a:r>
              <a:rPr lang="en-IN" dirty="0">
                <a:latin typeface="Abadi Extra Light" panose="020B0204020104020204" pitchFamily="34" charset="0"/>
              </a:rPr>
              <a:t>, 2004] 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F8F3FB2-3612-41CF-A75A-AC277A37CB60}"/>
              </a:ext>
            </a:extLst>
          </p:cNvPr>
          <p:cNvSpPr txBox="1"/>
          <p:nvPr/>
        </p:nvSpPr>
        <p:spPr>
          <a:xfrm>
            <a:off x="7125406" y="1646066"/>
            <a:ext cx="28266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Abadi Extra Light" panose="020B0204020104020204" pitchFamily="34" charset="0"/>
              </a:rPr>
              <a:t>“One-Class SVM” (OC-SVM)</a:t>
            </a:r>
          </a:p>
          <a:p>
            <a:r>
              <a:rPr lang="en-IN" dirty="0">
                <a:latin typeface="Abadi Extra Light" panose="020B0204020104020204" pitchFamily="34" charset="0"/>
              </a:rPr>
              <a:t>   [</a:t>
            </a:r>
            <a:r>
              <a:rPr lang="en-IN" dirty="0" err="1">
                <a:latin typeface="Abadi Extra Light" panose="020B0204020104020204" pitchFamily="34" charset="0"/>
              </a:rPr>
              <a:t>Schölkopf</a:t>
            </a:r>
            <a:r>
              <a:rPr lang="en-IN" dirty="0">
                <a:latin typeface="Abadi Extra Light" panose="020B0204020104020204" pitchFamily="34" charset="0"/>
              </a:rPr>
              <a:t> et al., 2001] </a:t>
            </a:r>
          </a:p>
        </p:txBody>
      </p:sp>
      <p:sp>
        <p:nvSpPr>
          <p:cNvPr id="71" name="Speech Bubble: Rectangle 70">
            <a:extLst>
              <a:ext uri="{FF2B5EF4-FFF2-40B4-BE49-F238E27FC236}">
                <a16:creationId xmlns:a16="http://schemas.microsoft.com/office/drawing/2014/main" id="{E3354A70-BA21-4B4B-804A-A785849A1CDD}"/>
              </a:ext>
            </a:extLst>
          </p:cNvPr>
          <p:cNvSpPr/>
          <p:nvPr/>
        </p:nvSpPr>
        <p:spPr>
          <a:xfrm>
            <a:off x="3881431" y="5528420"/>
            <a:ext cx="2449512" cy="676371"/>
          </a:xfrm>
          <a:prstGeom prst="wedgeRectCallout">
            <a:avLst>
              <a:gd name="adj1" fmla="val 41972"/>
              <a:gd name="adj2" fmla="val 68295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Pretend that origin represents all the negative examples (note: we aren’t given any of those)</a:t>
            </a:r>
            <a:endParaRPr lang="en-IN" sz="1400" b="1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72" name="Speech Bubble: Rectangle 71">
            <a:extLst>
              <a:ext uri="{FF2B5EF4-FFF2-40B4-BE49-F238E27FC236}">
                <a16:creationId xmlns:a16="http://schemas.microsoft.com/office/drawing/2014/main" id="{C5D2FCEB-91F1-4FF1-97A9-A269BA534148}"/>
              </a:ext>
            </a:extLst>
          </p:cNvPr>
          <p:cNvSpPr/>
          <p:nvPr/>
        </p:nvSpPr>
        <p:spPr>
          <a:xfrm>
            <a:off x="8336938" y="4789180"/>
            <a:ext cx="1739303" cy="464506"/>
          </a:xfrm>
          <a:prstGeom prst="wedgeRectCallout">
            <a:avLst>
              <a:gd name="adj1" fmla="val -82347"/>
              <a:gd name="adj2" fmla="val -9843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Allow some slack for the positive examples</a:t>
            </a:r>
            <a:endParaRPr lang="en-IN" sz="1400" b="1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73" name="Speech Bubble: Rectangle 72">
            <a:extLst>
              <a:ext uri="{FF2B5EF4-FFF2-40B4-BE49-F238E27FC236}">
                <a16:creationId xmlns:a16="http://schemas.microsoft.com/office/drawing/2014/main" id="{1308D5C5-D81A-41AA-A243-F736DB08C609}"/>
              </a:ext>
            </a:extLst>
          </p:cNvPr>
          <p:cNvSpPr/>
          <p:nvPr/>
        </p:nvSpPr>
        <p:spPr>
          <a:xfrm>
            <a:off x="9595326" y="6061916"/>
            <a:ext cx="1553643" cy="301170"/>
          </a:xfrm>
          <a:prstGeom prst="wedgeRectCallout">
            <a:avLst>
              <a:gd name="adj1" fmla="val -82347"/>
              <a:gd name="adj2" fmla="val -9843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Decision boundary</a:t>
            </a:r>
            <a:endParaRPr lang="en-IN" sz="1400" b="1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  <p:sp>
        <p:nvSpPr>
          <p:cNvPr id="74" name="Speech Bubble: Rectangle 73">
            <a:extLst>
              <a:ext uri="{FF2B5EF4-FFF2-40B4-BE49-F238E27FC236}">
                <a16:creationId xmlns:a16="http://schemas.microsoft.com/office/drawing/2014/main" id="{66AFC6BA-25C2-4870-B51D-5113381BD41D}"/>
              </a:ext>
            </a:extLst>
          </p:cNvPr>
          <p:cNvSpPr/>
          <p:nvPr/>
        </p:nvSpPr>
        <p:spPr>
          <a:xfrm>
            <a:off x="9782554" y="5433194"/>
            <a:ext cx="1978875" cy="429152"/>
          </a:xfrm>
          <a:prstGeom prst="wedgeRectCallout">
            <a:avLst>
              <a:gd name="adj1" fmla="val -81499"/>
              <a:gd name="adj2" fmla="val -2024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Supporting hyperplane (as in binary SVM)</a:t>
            </a:r>
            <a:endParaRPr lang="en-IN" sz="1400" b="1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82475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1638"/>
    </mc:Choice>
    <mc:Fallback xmlns="">
      <p:transition spd="slow" advTm="27163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33" grpId="0" animBg="1"/>
      <p:bldP spid="34" grpId="0" animBg="1"/>
      <p:bldP spid="35" grpId="0" animBg="1"/>
      <p:bldP spid="36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/>
      <p:bldP spid="62" grpId="0" animBg="1"/>
      <p:bldP spid="63" grpId="0" animBg="1"/>
      <p:bldP spid="68" grpId="0" animBg="1"/>
      <p:bldP spid="69" grpId="0" animBg="1"/>
      <p:bldP spid="5" grpId="0"/>
      <p:bldP spid="70" grpId="0"/>
      <p:bldP spid="71" grpId="0" animBg="1"/>
      <p:bldP spid="72" grpId="0" animBg="1"/>
      <p:bldP spid="73" grpId="0" animBg="1"/>
      <p:bldP spid="7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Support Vector Machine (SVM)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dirty="0">
                    <a:latin typeface="Abadi Extra Light" panose="020B0204020104020204" pitchFamily="34" charset="0"/>
                  </a:rPr>
                  <a:t>Hyperplane based classifier. Ensures a large margin around the hyperplane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Will assume a linear hyperplane to be of the form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4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IN" sz="24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(nonlinear ext. later)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Two other “supporting” hyperplanes defining a “no man’s land”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latin typeface="Abadi Extra Light" panose="020B0204020104020204" pitchFamily="34" charset="0"/>
                  </a:rPr>
                  <a:t>Ensure that </a:t>
                </a:r>
                <a:r>
                  <a:rPr lang="en-GB" sz="2200" u="sng" dirty="0">
                    <a:latin typeface="Abadi Extra Light" panose="020B0204020104020204" pitchFamily="34" charset="0"/>
                  </a:rPr>
                  <a:t>zero</a:t>
                </a:r>
                <a:r>
                  <a:rPr lang="en-GB" sz="2200" dirty="0">
                    <a:latin typeface="Abadi Extra Light" panose="020B0204020104020204" pitchFamily="34" charset="0"/>
                  </a:rPr>
                  <a:t> training examples fall in this region (will relax later)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200" dirty="0">
                    <a:latin typeface="Abadi Extra Light" panose="020B0204020104020204" pitchFamily="34" charset="0"/>
                  </a:rPr>
                  <a:t>The SVM idea: Position the hyperplane </a:t>
                </a:r>
                <a:r>
                  <a:rPr lang="en-GB" sz="2200" dirty="0" err="1">
                    <a:latin typeface="Abadi Extra Light" panose="020B0204020104020204" pitchFamily="34" charset="0"/>
                  </a:rPr>
                  <a:t>s.t.</a:t>
                </a:r>
                <a:r>
                  <a:rPr lang="en-GB" sz="2200" dirty="0">
                    <a:latin typeface="Abadi Extra Light" panose="020B0204020104020204" pitchFamily="34" charset="0"/>
                  </a:rPr>
                  <a:t> this region is as “wide” as possible</a:t>
                </a: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5"/>
                <a:stretch>
                  <a:fillRect l="-935" t="-1864" b="-219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2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D8BBE80-9C7A-47F4-97BF-7B13DFFFEC07}"/>
              </a:ext>
            </a:extLst>
          </p:cNvPr>
          <p:cNvSpPr/>
          <p:nvPr/>
        </p:nvSpPr>
        <p:spPr>
          <a:xfrm>
            <a:off x="1654933" y="4121301"/>
            <a:ext cx="176168" cy="18455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B898C4F-4E0F-4F03-A704-A0D5245B8CEE}"/>
              </a:ext>
            </a:extLst>
          </p:cNvPr>
          <p:cNvSpPr/>
          <p:nvPr/>
        </p:nvSpPr>
        <p:spPr>
          <a:xfrm>
            <a:off x="2201243" y="2526977"/>
            <a:ext cx="176168" cy="18455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71946F4-CC7E-4CEC-9537-2431C56CAAAC}"/>
              </a:ext>
            </a:extLst>
          </p:cNvPr>
          <p:cNvSpPr/>
          <p:nvPr/>
        </p:nvSpPr>
        <p:spPr>
          <a:xfrm>
            <a:off x="1920085" y="2636877"/>
            <a:ext cx="176168" cy="18455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DCCFB0E-B2C0-4F6D-A4B3-C58982163004}"/>
              </a:ext>
            </a:extLst>
          </p:cNvPr>
          <p:cNvSpPr/>
          <p:nvPr/>
        </p:nvSpPr>
        <p:spPr>
          <a:xfrm>
            <a:off x="2146719" y="2807303"/>
            <a:ext cx="176168" cy="18455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6BB689D-EA34-4A2F-89D9-172964C95BAB}"/>
              </a:ext>
            </a:extLst>
          </p:cNvPr>
          <p:cNvSpPr/>
          <p:nvPr/>
        </p:nvSpPr>
        <p:spPr>
          <a:xfrm>
            <a:off x="1920085" y="3437007"/>
            <a:ext cx="176168" cy="18455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39D163B-5885-41F3-AA57-42F8C169A6F8}"/>
              </a:ext>
            </a:extLst>
          </p:cNvPr>
          <p:cNvSpPr/>
          <p:nvPr/>
        </p:nvSpPr>
        <p:spPr>
          <a:xfrm>
            <a:off x="1800158" y="3036942"/>
            <a:ext cx="176168" cy="18455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6EA18A8-1FDF-4536-9651-DA066DDCFA4B}"/>
              </a:ext>
            </a:extLst>
          </p:cNvPr>
          <p:cNvSpPr/>
          <p:nvPr/>
        </p:nvSpPr>
        <p:spPr>
          <a:xfrm>
            <a:off x="1604420" y="3252449"/>
            <a:ext cx="176168" cy="18455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C15AB88-3065-4678-840D-1EE678511B34}"/>
              </a:ext>
            </a:extLst>
          </p:cNvPr>
          <p:cNvSpPr/>
          <p:nvPr/>
        </p:nvSpPr>
        <p:spPr>
          <a:xfrm>
            <a:off x="1654933" y="3697447"/>
            <a:ext cx="176168" cy="18455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E3D895A-E43D-401D-9256-E03514428122}"/>
              </a:ext>
            </a:extLst>
          </p:cNvPr>
          <p:cNvSpPr/>
          <p:nvPr/>
        </p:nvSpPr>
        <p:spPr>
          <a:xfrm>
            <a:off x="2113159" y="3200305"/>
            <a:ext cx="176168" cy="18455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2034B60-2A4E-4040-8C93-92BE930EB7C9}"/>
              </a:ext>
            </a:extLst>
          </p:cNvPr>
          <p:cNvSpPr/>
          <p:nvPr/>
        </p:nvSpPr>
        <p:spPr>
          <a:xfrm>
            <a:off x="2884330" y="2432259"/>
            <a:ext cx="176168" cy="18455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D50CD2A-23BB-4A38-9DA0-F68116C68C48}"/>
              </a:ext>
            </a:extLst>
          </p:cNvPr>
          <p:cNvSpPr/>
          <p:nvPr/>
        </p:nvSpPr>
        <p:spPr>
          <a:xfrm>
            <a:off x="2428856" y="2899582"/>
            <a:ext cx="176168" cy="18455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9F78864-F9A8-4C56-93EF-957F00C8CCDC}"/>
              </a:ext>
            </a:extLst>
          </p:cNvPr>
          <p:cNvSpPr/>
          <p:nvPr/>
        </p:nvSpPr>
        <p:spPr>
          <a:xfrm>
            <a:off x="2749326" y="3136200"/>
            <a:ext cx="176168" cy="18455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9EDDF5D-02CD-4225-AE52-BDB119EC8E71}"/>
              </a:ext>
            </a:extLst>
          </p:cNvPr>
          <p:cNvSpPr/>
          <p:nvPr/>
        </p:nvSpPr>
        <p:spPr>
          <a:xfrm>
            <a:off x="2522350" y="2552943"/>
            <a:ext cx="176168" cy="18455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4142E51-5102-4272-8451-41B58A2A61C6}"/>
              </a:ext>
            </a:extLst>
          </p:cNvPr>
          <p:cNvSpPr/>
          <p:nvPr/>
        </p:nvSpPr>
        <p:spPr>
          <a:xfrm rot="1917477">
            <a:off x="3068570" y="4311641"/>
            <a:ext cx="176168" cy="18455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304B767-8906-4D08-8795-2C88D922A690}"/>
              </a:ext>
            </a:extLst>
          </p:cNvPr>
          <p:cNvSpPr/>
          <p:nvPr/>
        </p:nvSpPr>
        <p:spPr>
          <a:xfrm rot="1917477">
            <a:off x="3938883" y="3268158"/>
            <a:ext cx="176168" cy="18455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5BB11C1-E6BA-4B23-BE59-F80200746DFA}"/>
              </a:ext>
            </a:extLst>
          </p:cNvPr>
          <p:cNvSpPr/>
          <p:nvPr/>
        </p:nvSpPr>
        <p:spPr>
          <a:xfrm rot="1917477">
            <a:off x="4097172" y="3904243"/>
            <a:ext cx="176168" cy="18455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4199467-344D-4327-B201-FC5C74C62A2C}"/>
              </a:ext>
            </a:extLst>
          </p:cNvPr>
          <p:cNvSpPr/>
          <p:nvPr/>
        </p:nvSpPr>
        <p:spPr>
          <a:xfrm rot="1917477">
            <a:off x="4288343" y="2984804"/>
            <a:ext cx="176168" cy="18455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F44801E-3891-4C75-86BB-98199EC9E5CA}"/>
              </a:ext>
            </a:extLst>
          </p:cNvPr>
          <p:cNvSpPr/>
          <p:nvPr/>
        </p:nvSpPr>
        <p:spPr>
          <a:xfrm rot="1917477">
            <a:off x="3126495" y="4785734"/>
            <a:ext cx="176168" cy="18455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21E2CCD-E7DE-4346-95C5-4B6AD0A8D2AA}"/>
              </a:ext>
            </a:extLst>
          </p:cNvPr>
          <p:cNvSpPr/>
          <p:nvPr/>
        </p:nvSpPr>
        <p:spPr>
          <a:xfrm rot="1917477">
            <a:off x="3574786" y="3941745"/>
            <a:ext cx="176168" cy="18455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DCC16F2-8138-4F06-B6DA-181A6CA7DC3B}"/>
              </a:ext>
            </a:extLst>
          </p:cNvPr>
          <p:cNvSpPr/>
          <p:nvPr/>
        </p:nvSpPr>
        <p:spPr>
          <a:xfrm rot="1917477">
            <a:off x="4425163" y="3913687"/>
            <a:ext cx="176168" cy="18455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F22C3C8-EFD8-40F6-B62A-F24478D26ABA}"/>
              </a:ext>
            </a:extLst>
          </p:cNvPr>
          <p:cNvSpPr/>
          <p:nvPr/>
        </p:nvSpPr>
        <p:spPr>
          <a:xfrm rot="1917477">
            <a:off x="3601505" y="4376135"/>
            <a:ext cx="176168" cy="18455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77F9C40-7A74-48B9-B5F0-8C781DF5E1E4}"/>
              </a:ext>
            </a:extLst>
          </p:cNvPr>
          <p:cNvSpPr/>
          <p:nvPr/>
        </p:nvSpPr>
        <p:spPr>
          <a:xfrm rot="1917477">
            <a:off x="3628550" y="4719971"/>
            <a:ext cx="176168" cy="18455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17D8934-1C0A-4B1F-8109-EAE894BB2093}"/>
              </a:ext>
            </a:extLst>
          </p:cNvPr>
          <p:cNvSpPr/>
          <p:nvPr/>
        </p:nvSpPr>
        <p:spPr>
          <a:xfrm rot="1917477">
            <a:off x="3899006" y="3605168"/>
            <a:ext cx="176168" cy="18455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6CF7ACF-E200-407E-8189-0AA25707553B}"/>
              </a:ext>
            </a:extLst>
          </p:cNvPr>
          <p:cNvSpPr/>
          <p:nvPr/>
        </p:nvSpPr>
        <p:spPr>
          <a:xfrm rot="1917477">
            <a:off x="3973594" y="4283217"/>
            <a:ext cx="176168" cy="18455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2F3AF9E-ED33-4CAF-991F-E30CB0A70410}"/>
              </a:ext>
            </a:extLst>
          </p:cNvPr>
          <p:cNvSpPr/>
          <p:nvPr/>
        </p:nvSpPr>
        <p:spPr>
          <a:xfrm rot="1917477">
            <a:off x="4293508" y="3431009"/>
            <a:ext cx="176168" cy="18455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8EAA82B-D053-43C2-AD71-32DBE8364738}"/>
              </a:ext>
            </a:extLst>
          </p:cNvPr>
          <p:cNvCxnSpPr>
            <a:cxnSpLocks/>
          </p:cNvCxnSpPr>
          <p:nvPr/>
        </p:nvCxnSpPr>
        <p:spPr>
          <a:xfrm flipH="1">
            <a:off x="2323834" y="2656391"/>
            <a:ext cx="1418485" cy="21195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74F7240-5D14-4B02-8492-8A1E67FC78D1}"/>
              </a:ext>
            </a:extLst>
          </p:cNvPr>
          <p:cNvCxnSpPr>
            <a:cxnSpLocks/>
          </p:cNvCxnSpPr>
          <p:nvPr/>
        </p:nvCxnSpPr>
        <p:spPr>
          <a:xfrm flipH="1">
            <a:off x="2054484" y="2547362"/>
            <a:ext cx="1351289" cy="2004268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C286C2C-0430-451E-9A57-9EFE2ECF979C}"/>
              </a:ext>
            </a:extLst>
          </p:cNvPr>
          <p:cNvCxnSpPr>
            <a:cxnSpLocks/>
          </p:cNvCxnSpPr>
          <p:nvPr/>
        </p:nvCxnSpPr>
        <p:spPr>
          <a:xfrm flipH="1">
            <a:off x="2622277" y="2807303"/>
            <a:ext cx="1431509" cy="217283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E00D796D-7BE2-40D1-AA01-C81A4E23C962}"/>
              </a:ext>
            </a:extLst>
          </p:cNvPr>
          <p:cNvSpPr/>
          <p:nvPr/>
        </p:nvSpPr>
        <p:spPr>
          <a:xfrm>
            <a:off x="2086529" y="3702529"/>
            <a:ext cx="176168" cy="18455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3AA53AD-4250-4611-8B53-A2CE18415BA2}"/>
                  </a:ext>
                </a:extLst>
              </p:cNvPr>
              <p:cNvSpPr txBox="1"/>
              <p:nvPr/>
            </p:nvSpPr>
            <p:spPr>
              <a:xfrm>
                <a:off x="1283507" y="4775891"/>
                <a:ext cx="13308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3AA53AD-4250-4611-8B53-A2CE18415B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3507" y="4775891"/>
                <a:ext cx="1330877" cy="276999"/>
              </a:xfrm>
              <a:prstGeom prst="rect">
                <a:avLst/>
              </a:prstGeom>
              <a:blipFill>
                <a:blip r:embed="rId6"/>
                <a:stretch>
                  <a:fillRect l="-2294" t="-4348" r="-3670" b="-65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A6F60FC-001B-4514-BB2C-C05A6769B246}"/>
                  </a:ext>
                </a:extLst>
              </p:cNvPr>
              <p:cNvSpPr txBox="1"/>
              <p:nvPr/>
            </p:nvSpPr>
            <p:spPr>
              <a:xfrm>
                <a:off x="4045533" y="2739528"/>
                <a:ext cx="15038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A6F60FC-001B-4514-BB2C-C05A6769B2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5533" y="2739528"/>
                <a:ext cx="1503810" cy="276999"/>
              </a:xfrm>
              <a:prstGeom prst="rect">
                <a:avLst/>
              </a:prstGeom>
              <a:blipFill>
                <a:blip r:embed="rId7"/>
                <a:stretch>
                  <a:fillRect l="-2033" t="-4348" r="-3252" b="-65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5120807-940B-4376-9C70-43750AFEDD45}"/>
                  </a:ext>
                </a:extLst>
              </p:cNvPr>
              <p:cNvSpPr txBox="1"/>
              <p:nvPr/>
            </p:nvSpPr>
            <p:spPr>
              <a:xfrm>
                <a:off x="3121105" y="2288915"/>
                <a:ext cx="13306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5120807-940B-4376-9C70-43750AFEDD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1105" y="2288915"/>
                <a:ext cx="1330684" cy="276999"/>
              </a:xfrm>
              <a:prstGeom prst="rect">
                <a:avLst/>
              </a:prstGeom>
              <a:blipFill>
                <a:blip r:embed="rId8"/>
                <a:stretch>
                  <a:fillRect l="-2294" t="-4348" r="-3670" b="-65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F0629332-19CC-4D37-BD7B-5FCB129BF777}"/>
              </a:ext>
            </a:extLst>
          </p:cNvPr>
          <p:cNvSpPr txBox="1"/>
          <p:nvPr/>
        </p:nvSpPr>
        <p:spPr>
          <a:xfrm>
            <a:off x="405041" y="2427414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Abadi Extra Light" panose="020B0204020104020204" pitchFamily="34" charset="0"/>
              </a:rPr>
              <a:t>Class +1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144C1FC-F489-4D89-B5A4-68FDB6F8589A}"/>
                  </a:ext>
                </a:extLst>
              </p:cNvPr>
              <p:cNvSpPr txBox="1"/>
              <p:nvPr/>
            </p:nvSpPr>
            <p:spPr>
              <a:xfrm>
                <a:off x="265245" y="2823327"/>
                <a:ext cx="13306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144C1FC-F489-4D89-B5A4-68FDB6F858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245" y="2823327"/>
                <a:ext cx="1330684" cy="276999"/>
              </a:xfrm>
              <a:prstGeom prst="rect">
                <a:avLst/>
              </a:prstGeom>
              <a:blipFill>
                <a:blip r:embed="rId9"/>
                <a:stretch>
                  <a:fillRect l="-2294" t="-4348" r="-3670" b="-1087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DBD31B22-7E3A-44F5-A6F1-8D0DACCEEB11}"/>
              </a:ext>
            </a:extLst>
          </p:cNvPr>
          <p:cNvSpPr txBox="1"/>
          <p:nvPr/>
        </p:nvSpPr>
        <p:spPr>
          <a:xfrm>
            <a:off x="4805725" y="3621565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Abadi Extra Light" panose="020B0204020104020204" pitchFamily="34" charset="0"/>
              </a:rPr>
              <a:t>Class -1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6D09E82-BC10-4161-90D4-EAD43477B4DB}"/>
                  </a:ext>
                </a:extLst>
              </p:cNvPr>
              <p:cNvSpPr txBox="1"/>
              <p:nvPr/>
            </p:nvSpPr>
            <p:spPr>
              <a:xfrm>
                <a:off x="4693903" y="3970952"/>
                <a:ext cx="15038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≤−1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6D09E82-BC10-4161-90D4-EAD43477B4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3903" y="3970952"/>
                <a:ext cx="1503810" cy="276999"/>
              </a:xfrm>
              <a:prstGeom prst="rect">
                <a:avLst/>
              </a:prstGeom>
              <a:blipFill>
                <a:blip r:embed="rId10"/>
                <a:stretch>
                  <a:fillRect l="-2024" t="-4348" r="-2834" b="-1087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2585E55-E20B-48A3-BD79-25AC09999BEF}"/>
                  </a:ext>
                </a:extLst>
              </p:cNvPr>
              <p:cNvSpPr txBox="1"/>
              <p:nvPr/>
            </p:nvSpPr>
            <p:spPr>
              <a:xfrm>
                <a:off x="7936023" y="2302639"/>
                <a:ext cx="288219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sSub>
                        <m:sSub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≥1    </m:t>
                      </m:r>
                      <m:r>
                        <m:rPr>
                          <m:sty m:val="p"/>
                        </m:rPr>
                        <a:rPr lang="en-IN" b="0" i="1" smtClean="0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=+1 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82585E55-E20B-48A3-BD79-25AC09999B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6023" y="2302639"/>
                <a:ext cx="2882199" cy="276999"/>
              </a:xfrm>
              <a:prstGeom prst="rect">
                <a:avLst/>
              </a:prstGeom>
              <a:blipFill>
                <a:blip r:embed="rId11"/>
                <a:stretch>
                  <a:fillRect t="-4444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4EF7A00-9D2E-4D2B-89F7-AB02CC517E7A}"/>
                  </a:ext>
                </a:extLst>
              </p:cNvPr>
              <p:cNvSpPr txBox="1"/>
              <p:nvPr/>
            </p:nvSpPr>
            <p:spPr>
              <a:xfrm>
                <a:off x="7930650" y="2630023"/>
                <a:ext cx="30040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sSub>
                        <m:sSubPr>
                          <m:ctrlPr>
                            <a:rPr lang="en-I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≤−1  </m:t>
                      </m:r>
                      <m:r>
                        <m:rPr>
                          <m:sty m:val="p"/>
                        </m:rPr>
                        <a:rPr lang="en-IN" b="0" i="1" smtClean="0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   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=−1 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4EF7A00-9D2E-4D2B-89F7-AB02CC517E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0650" y="2630023"/>
                <a:ext cx="3004027" cy="276999"/>
              </a:xfrm>
              <a:prstGeom prst="rect">
                <a:avLst/>
              </a:prstGeom>
              <a:blipFill>
                <a:blip r:embed="rId12"/>
                <a:stretch>
                  <a:fillRect t="-4348" b="-2391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35CADEC-EAB4-4B1C-91AF-5C6E4B5E221E}"/>
                  </a:ext>
                </a:extLst>
              </p:cNvPr>
              <p:cNvSpPr txBox="1"/>
              <p:nvPr/>
            </p:nvSpPr>
            <p:spPr>
              <a:xfrm>
                <a:off x="7930650" y="2990721"/>
                <a:ext cx="23106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IN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IN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IN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sSub>
                        <m:sSubPr>
                          <m:ctrlPr>
                            <a:rPr lang="en-IN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I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)≥1   ∀</m:t>
                      </m:r>
                      <m:r>
                        <a:rPr lang="en-I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35CADEC-EAB4-4B1C-91AF-5C6E4B5E22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0650" y="2990721"/>
                <a:ext cx="2310697" cy="276999"/>
              </a:xfrm>
              <a:prstGeom prst="rect">
                <a:avLst/>
              </a:prstGeom>
              <a:blipFill>
                <a:blip r:embed="rId13"/>
                <a:stretch>
                  <a:fillRect l="-2111" t="-4444" r="-1055" b="-355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31FEFF5-5470-4935-9A6A-A3E8689DBC68}"/>
                  </a:ext>
                </a:extLst>
              </p:cNvPr>
              <p:cNvSpPr txBox="1"/>
              <p:nvPr/>
            </p:nvSpPr>
            <p:spPr>
              <a:xfrm>
                <a:off x="7693807" y="3812092"/>
                <a:ext cx="2429768" cy="6581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I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IN" sz="20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1≤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IN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lim>
                      </m:limLow>
                      <m:f>
                        <m:fPr>
                          <m:ctrlPr>
                            <a:rPr lang="en-I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2000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IN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0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000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31FEFF5-5470-4935-9A6A-A3E8689DBC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3807" y="3812092"/>
                <a:ext cx="2429768" cy="65819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>
            <a:extLst>
              <a:ext uri="{FF2B5EF4-FFF2-40B4-BE49-F238E27FC236}">
                <a16:creationId xmlns:a16="http://schemas.microsoft.com/office/drawing/2014/main" id="{BAD58AED-1570-4C30-A21E-EC5F51462D03}"/>
              </a:ext>
            </a:extLst>
          </p:cNvPr>
          <p:cNvSpPr txBox="1"/>
          <p:nvPr/>
        </p:nvSpPr>
        <p:spPr>
          <a:xfrm>
            <a:off x="7541775" y="3404845"/>
            <a:ext cx="264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Abadi Extra Light" panose="020B0204020104020204" pitchFamily="34" charset="0"/>
              </a:rPr>
              <a:t>“Margin” of the hyperplane</a:t>
            </a:r>
          </a:p>
        </p:txBody>
      </p:sp>
      <p:sp>
        <p:nvSpPr>
          <p:cNvPr id="48" name="Speech Bubble: Rectangle 47">
            <a:extLst>
              <a:ext uri="{FF2B5EF4-FFF2-40B4-BE49-F238E27FC236}">
                <a16:creationId xmlns:a16="http://schemas.microsoft.com/office/drawing/2014/main" id="{A94F716C-056E-4D55-85BE-8FA91CBD65DD}"/>
              </a:ext>
            </a:extLst>
          </p:cNvPr>
          <p:cNvSpPr/>
          <p:nvPr/>
        </p:nvSpPr>
        <p:spPr>
          <a:xfrm>
            <a:off x="5553015" y="2791495"/>
            <a:ext cx="2210892" cy="506675"/>
          </a:xfrm>
          <a:prstGeom prst="wedgeRectCallout">
            <a:avLst>
              <a:gd name="adj1" fmla="val 51675"/>
              <a:gd name="adj2" fmla="val 85716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Distance from the </a:t>
            </a:r>
            <a:r>
              <a:rPr lang="en-IN" sz="1600" dirty="0">
                <a:solidFill>
                  <a:srgbClr val="0000FF"/>
                </a:solidFill>
                <a:latin typeface="Abadi Extra Light" panose="020B0204020104020204" pitchFamily="34" charset="0"/>
              </a:rPr>
              <a:t>closest point</a:t>
            </a:r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 (on either side)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58A37C7-D595-4806-8668-CBFA2863397A}"/>
                  </a:ext>
                </a:extLst>
              </p:cNvPr>
              <p:cNvSpPr txBox="1"/>
              <p:nvPr/>
            </p:nvSpPr>
            <p:spPr>
              <a:xfrm>
                <a:off x="8352546" y="4648457"/>
                <a:ext cx="2049151" cy="5575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I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Total</m:t>
                      </m:r>
                      <m:r>
                        <a:rPr lang="en-I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IN" b="0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margin</m:t>
                      </m:r>
                      <m:r>
                        <a:rPr lang="en-IN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I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1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IN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58A37C7-D595-4806-8668-CBFA286339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2546" y="4648457"/>
                <a:ext cx="2049151" cy="55758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Speech Bubble: Rectangle 48">
                <a:extLst>
                  <a:ext uri="{FF2B5EF4-FFF2-40B4-BE49-F238E27FC236}">
                    <a16:creationId xmlns:a16="http://schemas.microsoft.com/office/drawing/2014/main" id="{04849DEC-4AD6-4EF6-ADE8-4F50EA29C92C}"/>
                  </a:ext>
                </a:extLst>
              </p:cNvPr>
              <p:cNvSpPr/>
              <p:nvPr/>
            </p:nvSpPr>
            <p:spPr>
              <a:xfrm>
                <a:off x="5133104" y="4404839"/>
                <a:ext cx="2857616" cy="992962"/>
              </a:xfrm>
              <a:prstGeom prst="wedgeRectCallout">
                <a:avLst>
                  <a:gd name="adj1" fmla="val 62871"/>
                  <a:gd name="adj2" fmla="val 11864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Want the hyperplane </a:t>
                </a:r>
                <a14:m>
                  <m:oMath xmlns:m="http://schemas.openxmlformats.org/officeDocument/2006/math"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such that this </a:t>
                </a:r>
                <a:r>
                  <a:rPr lang="en-IN" sz="16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margin is maximized </a:t>
                </a:r>
                <a:r>
                  <a:rPr lang="en-IN" sz="1600" dirty="0">
                    <a:solidFill>
                      <a:srgbClr val="A21C8C"/>
                    </a:solidFill>
                    <a:latin typeface="Abadi Extra Light" panose="020B0204020104020204" pitchFamily="34" charset="0"/>
                  </a:rPr>
                  <a:t>(max-margin hyperplane) </a:t>
                </a:r>
                <a:r>
                  <a:rPr lang="en-IN" sz="1600" u="sng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and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16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IN" sz="16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16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IN" sz="16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IN" sz="16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16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sz="16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sSub>
                        <m:sSubPr>
                          <m:ctrlPr>
                            <a:rPr lang="en-IN" sz="16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1600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sz="16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sz="16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16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IN" sz="16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)≥1   ∀</m:t>
                      </m:r>
                      <m:r>
                        <a:rPr lang="en-IN" sz="16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IN" sz="16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9" name="Speech Bubble: Rectangle 48">
                <a:extLst>
                  <a:ext uri="{FF2B5EF4-FFF2-40B4-BE49-F238E27FC236}">
                    <a16:creationId xmlns:a16="http://schemas.microsoft.com/office/drawing/2014/main" id="{04849DEC-4AD6-4EF6-ADE8-4F50EA29C9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3104" y="4404839"/>
                <a:ext cx="2857616" cy="992962"/>
              </a:xfrm>
              <a:prstGeom prst="wedgeRectCallout">
                <a:avLst>
                  <a:gd name="adj1" fmla="val 62871"/>
                  <a:gd name="adj2" fmla="val 11864"/>
                </a:avLst>
              </a:prstGeom>
              <a:blipFill>
                <a:blip r:embed="rId16"/>
                <a:stretch>
                  <a:fillRect l="-746" t="-4848" b="-7273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A03E259-5E20-48AA-A417-BD74B2E8D14A}"/>
                  </a:ext>
                </a:extLst>
              </p:cNvPr>
              <p:cNvSpPr txBox="1"/>
              <p:nvPr/>
            </p:nvSpPr>
            <p:spPr>
              <a:xfrm>
                <a:off x="10241347" y="3849207"/>
                <a:ext cx="850617" cy="6194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0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I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0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IN" sz="20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A03E259-5E20-48AA-A417-BD74B2E8D1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1347" y="3849207"/>
                <a:ext cx="850617" cy="61946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Speech Bubble: Rectangle 50">
            <a:extLst>
              <a:ext uri="{FF2B5EF4-FFF2-40B4-BE49-F238E27FC236}">
                <a16:creationId xmlns:a16="http://schemas.microsoft.com/office/drawing/2014/main" id="{0B26E226-6ED5-47A9-8367-19BD02C71907}"/>
              </a:ext>
            </a:extLst>
          </p:cNvPr>
          <p:cNvSpPr/>
          <p:nvPr/>
        </p:nvSpPr>
        <p:spPr>
          <a:xfrm>
            <a:off x="3816240" y="4894031"/>
            <a:ext cx="1211550" cy="688613"/>
          </a:xfrm>
          <a:prstGeom prst="wedgeRectCallout">
            <a:avLst>
              <a:gd name="adj1" fmla="val 65410"/>
              <a:gd name="adj2" fmla="val 6943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Constrained optimization problem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56948556-AE05-487A-8DE3-6F56476CDD83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1091964" y="5617512"/>
            <a:ext cx="1004822" cy="9652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4" name="Speech Bubble: Rectangle 53">
                <a:extLst>
                  <a:ext uri="{FF2B5EF4-FFF2-40B4-BE49-F238E27FC236}">
                    <a16:creationId xmlns:a16="http://schemas.microsoft.com/office/drawing/2014/main" id="{0552E4CA-641B-40BA-8831-C1A8003F465F}"/>
                  </a:ext>
                </a:extLst>
              </p:cNvPr>
              <p:cNvSpPr/>
              <p:nvPr/>
            </p:nvSpPr>
            <p:spPr>
              <a:xfrm>
                <a:off x="8855598" y="5320995"/>
                <a:ext cx="2220785" cy="1056827"/>
              </a:xfrm>
              <a:prstGeom prst="wedgeRectCallout">
                <a:avLst>
                  <a:gd name="adj1" fmla="val 63512"/>
                  <a:gd name="adj2" fmla="val 19688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The 1/-1 in supp. </a:t>
                </a:r>
                <a:r>
                  <a:rPr lang="en-IN" sz="1400" dirty="0" err="1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h.p.</a:t>
                </a:r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equations is arbitrary; can replace by any scalar m/-m and solution won’t change, except a simple scaling of </a:t>
                </a:r>
                <a14:m>
                  <m:oMath xmlns:m="http://schemas.openxmlformats.org/officeDocument/2006/math">
                    <m:r>
                      <a:rPr lang="en-IN" sz="1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endParaRPr lang="en-IN" sz="1400" b="1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54" name="Speech Bubble: Rectangle 53">
                <a:extLst>
                  <a:ext uri="{FF2B5EF4-FFF2-40B4-BE49-F238E27FC236}">
                    <a16:creationId xmlns:a16="http://schemas.microsoft.com/office/drawing/2014/main" id="{0552E4CA-641B-40BA-8831-C1A8003F46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5598" y="5320995"/>
                <a:ext cx="2220785" cy="1056827"/>
              </a:xfrm>
              <a:prstGeom prst="wedgeRectCallout">
                <a:avLst>
                  <a:gd name="adj1" fmla="val 63512"/>
                  <a:gd name="adj2" fmla="val 19688"/>
                </a:avLst>
              </a:prstGeom>
              <a:blipFill>
                <a:blip r:embed="rId19"/>
                <a:stretch>
                  <a:fillRect l="-477" t="-5114" b="-9659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Speech Bubble: Rectangle 54">
            <a:extLst>
              <a:ext uri="{FF2B5EF4-FFF2-40B4-BE49-F238E27FC236}">
                <a16:creationId xmlns:a16="http://schemas.microsoft.com/office/drawing/2014/main" id="{987F87B6-5EB7-4A1F-8E20-21947FE2E6DE}"/>
              </a:ext>
            </a:extLst>
          </p:cNvPr>
          <p:cNvSpPr/>
          <p:nvPr/>
        </p:nvSpPr>
        <p:spPr>
          <a:xfrm>
            <a:off x="8607329" y="405597"/>
            <a:ext cx="2977867" cy="506675"/>
          </a:xfrm>
          <a:prstGeom prst="wedgeRectCallout">
            <a:avLst>
              <a:gd name="adj1" fmla="val -54188"/>
              <a:gd name="adj2" fmla="val 105585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SVM originally proposed by </a:t>
            </a:r>
            <a:r>
              <a:rPr lang="en-IN" sz="160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Vapnik</a:t>
            </a:r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 and colleagues in early 90s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Speech Bubble: Rectangle 55">
                <a:extLst>
                  <a:ext uri="{FF2B5EF4-FFF2-40B4-BE49-F238E27FC236}">
                    <a16:creationId xmlns:a16="http://schemas.microsoft.com/office/drawing/2014/main" id="{B123C208-033F-41B2-AA06-FCE7364277CB}"/>
                  </a:ext>
                </a:extLst>
              </p:cNvPr>
              <p:cNvSpPr/>
              <p:nvPr/>
            </p:nvSpPr>
            <p:spPr>
              <a:xfrm>
                <a:off x="10178412" y="3267502"/>
                <a:ext cx="1890933" cy="506675"/>
              </a:xfrm>
              <a:prstGeom prst="wedgeRectCallout">
                <a:avLst>
                  <a:gd name="adj1" fmla="val -50662"/>
                  <a:gd name="adj2" fmla="val 103705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Distance of an input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from the </a:t>
                </a:r>
                <a:r>
                  <a:rPr lang="en-IN" sz="1600" dirty="0" err="1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h.p.</a:t>
                </a:r>
                <a:endParaRPr lang="en-IN" sz="1600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56" name="Speech Bubble: Rectangle 55">
                <a:extLst>
                  <a:ext uri="{FF2B5EF4-FFF2-40B4-BE49-F238E27FC236}">
                    <a16:creationId xmlns:a16="http://schemas.microsoft.com/office/drawing/2014/main" id="{B123C208-033F-41B2-AA06-FCE7364277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8412" y="3267502"/>
                <a:ext cx="1890933" cy="506675"/>
              </a:xfrm>
              <a:prstGeom prst="wedgeRectCallout">
                <a:avLst>
                  <a:gd name="adj1" fmla="val -50662"/>
                  <a:gd name="adj2" fmla="val 103705"/>
                </a:avLst>
              </a:prstGeom>
              <a:blipFill>
                <a:blip r:embed="rId20"/>
                <a:stretch>
                  <a:fillRect t="-5970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892707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88646"/>
    </mc:Choice>
    <mc:Fallback xmlns="">
      <p:transition spd="slow" advTm="58864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6" grpId="0" animBg="1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3" grpId="0"/>
      <p:bldP spid="47" grpId="0"/>
      <p:bldP spid="48" grpId="0" animBg="1"/>
      <p:bldP spid="5" grpId="0"/>
      <p:bldP spid="49" grpId="0" animBg="1"/>
      <p:bldP spid="50" grpId="0"/>
      <p:bldP spid="51" grpId="0" animBg="1"/>
      <p:bldP spid="54" grpId="0" animBg="1"/>
      <p:bldP spid="55" grpId="0" animBg="1"/>
      <p:bldP spid="5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Hard-Margin SVM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Hard-Margin: Every training example must fulfil margin condition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I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b>
                      <m:sSubPr>
                        <m:ctrlPr>
                          <a:rPr lang="en-IN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I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)≥1</m:t>
                    </m:r>
                  </m:oMath>
                </a14:m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Meaning: Must not have any example in the no-man’s land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N" dirty="0"/>
                  <a:t>           </a:t>
                </a: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5"/>
                <a:stretch>
                  <a:fillRect l="-831" t="-16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3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3AF6BF3-6FD7-4A0F-9ED7-CC7E114F75FE}"/>
              </a:ext>
            </a:extLst>
          </p:cNvPr>
          <p:cNvSpPr/>
          <p:nvPr/>
        </p:nvSpPr>
        <p:spPr>
          <a:xfrm>
            <a:off x="1874009" y="4063300"/>
            <a:ext cx="176168" cy="18455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237BA4F-0016-4377-94AF-41FB5628AFFC}"/>
              </a:ext>
            </a:extLst>
          </p:cNvPr>
          <p:cNvSpPr/>
          <p:nvPr/>
        </p:nvSpPr>
        <p:spPr>
          <a:xfrm>
            <a:off x="2420319" y="2468976"/>
            <a:ext cx="176168" cy="18455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69976A7-3A9D-4525-ADE3-FA6DADCF3B83}"/>
              </a:ext>
            </a:extLst>
          </p:cNvPr>
          <p:cNvSpPr/>
          <p:nvPr/>
        </p:nvSpPr>
        <p:spPr>
          <a:xfrm>
            <a:off x="2139161" y="2578876"/>
            <a:ext cx="176168" cy="18455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FE1F28C-CB16-47ED-8F23-A7CA2CFC6E7A}"/>
              </a:ext>
            </a:extLst>
          </p:cNvPr>
          <p:cNvSpPr/>
          <p:nvPr/>
        </p:nvSpPr>
        <p:spPr>
          <a:xfrm>
            <a:off x="2365795" y="2749302"/>
            <a:ext cx="176168" cy="18455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7CCD056-F0AD-4FA5-9569-643BC00CAE2F}"/>
              </a:ext>
            </a:extLst>
          </p:cNvPr>
          <p:cNvSpPr/>
          <p:nvPr/>
        </p:nvSpPr>
        <p:spPr>
          <a:xfrm>
            <a:off x="2139161" y="3379006"/>
            <a:ext cx="176168" cy="18455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EEE07E4-A001-4473-B60B-3F45CFE5D9D2}"/>
              </a:ext>
            </a:extLst>
          </p:cNvPr>
          <p:cNvSpPr/>
          <p:nvPr/>
        </p:nvSpPr>
        <p:spPr>
          <a:xfrm>
            <a:off x="2019234" y="2978941"/>
            <a:ext cx="176168" cy="18455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26A7969-9C80-4740-A493-CB756CDBB4B0}"/>
              </a:ext>
            </a:extLst>
          </p:cNvPr>
          <p:cNvSpPr/>
          <p:nvPr/>
        </p:nvSpPr>
        <p:spPr>
          <a:xfrm>
            <a:off x="1823496" y="3194448"/>
            <a:ext cx="176168" cy="18455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19E1F89-0634-4857-812C-D45C0B73576D}"/>
              </a:ext>
            </a:extLst>
          </p:cNvPr>
          <p:cNvSpPr/>
          <p:nvPr/>
        </p:nvSpPr>
        <p:spPr>
          <a:xfrm>
            <a:off x="1874009" y="3639446"/>
            <a:ext cx="176168" cy="18455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1568C68-A583-46AE-B4E9-EA1D17E669C3}"/>
              </a:ext>
            </a:extLst>
          </p:cNvPr>
          <p:cNvSpPr/>
          <p:nvPr/>
        </p:nvSpPr>
        <p:spPr>
          <a:xfrm>
            <a:off x="2332235" y="3142304"/>
            <a:ext cx="176168" cy="18455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4EE6D31-8E80-4265-8C3F-D91BC1FCFF18}"/>
              </a:ext>
            </a:extLst>
          </p:cNvPr>
          <p:cNvSpPr/>
          <p:nvPr/>
        </p:nvSpPr>
        <p:spPr>
          <a:xfrm>
            <a:off x="3103406" y="2374258"/>
            <a:ext cx="176168" cy="18455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FD1A325-A0D9-42EC-9B8D-DB9304FCBE49}"/>
              </a:ext>
            </a:extLst>
          </p:cNvPr>
          <p:cNvSpPr/>
          <p:nvPr/>
        </p:nvSpPr>
        <p:spPr>
          <a:xfrm>
            <a:off x="2647932" y="2841581"/>
            <a:ext cx="176168" cy="18455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57E8FD0-6191-4DD1-A5E3-3C182371C3B9}"/>
              </a:ext>
            </a:extLst>
          </p:cNvPr>
          <p:cNvSpPr/>
          <p:nvPr/>
        </p:nvSpPr>
        <p:spPr>
          <a:xfrm>
            <a:off x="2968402" y="3078199"/>
            <a:ext cx="176168" cy="18455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BB3D3D9-836C-4C6F-98C0-BFFAC99B8DCB}"/>
              </a:ext>
            </a:extLst>
          </p:cNvPr>
          <p:cNvSpPr/>
          <p:nvPr/>
        </p:nvSpPr>
        <p:spPr>
          <a:xfrm>
            <a:off x="2741426" y="2494942"/>
            <a:ext cx="176168" cy="18455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0EF2CF7-4938-4B74-A0F1-5F3C73D517D8}"/>
              </a:ext>
            </a:extLst>
          </p:cNvPr>
          <p:cNvSpPr/>
          <p:nvPr/>
        </p:nvSpPr>
        <p:spPr>
          <a:xfrm rot="1917477">
            <a:off x="3287646" y="4253640"/>
            <a:ext cx="176168" cy="18455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6661FD9-099F-4043-AA60-1FE2E3A53B3A}"/>
              </a:ext>
            </a:extLst>
          </p:cNvPr>
          <p:cNvSpPr/>
          <p:nvPr/>
        </p:nvSpPr>
        <p:spPr>
          <a:xfrm rot="1917477">
            <a:off x="4157959" y="3210157"/>
            <a:ext cx="176168" cy="18455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7FABFE1-83DA-46F3-A1C8-1DA1A03B6271}"/>
              </a:ext>
            </a:extLst>
          </p:cNvPr>
          <p:cNvSpPr/>
          <p:nvPr/>
        </p:nvSpPr>
        <p:spPr>
          <a:xfrm rot="1917477">
            <a:off x="4316248" y="3846242"/>
            <a:ext cx="176168" cy="18455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C44B43B-A595-434D-9786-11C91418E7B8}"/>
              </a:ext>
            </a:extLst>
          </p:cNvPr>
          <p:cNvSpPr/>
          <p:nvPr/>
        </p:nvSpPr>
        <p:spPr>
          <a:xfrm rot="1917477">
            <a:off x="4507419" y="2926803"/>
            <a:ext cx="176168" cy="18455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801BEE2-8C24-4B0D-955A-E1BD5BF992A3}"/>
              </a:ext>
            </a:extLst>
          </p:cNvPr>
          <p:cNvSpPr/>
          <p:nvPr/>
        </p:nvSpPr>
        <p:spPr>
          <a:xfrm rot="1917477">
            <a:off x="3345571" y="4727733"/>
            <a:ext cx="176168" cy="18455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9662FB9-9A43-4F59-8A88-AFD53E8A2F1F}"/>
              </a:ext>
            </a:extLst>
          </p:cNvPr>
          <p:cNvSpPr/>
          <p:nvPr/>
        </p:nvSpPr>
        <p:spPr>
          <a:xfrm rot="1917477">
            <a:off x="3793862" y="3883744"/>
            <a:ext cx="176168" cy="18455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D5C6E47-71ED-4887-8C34-27674009D142}"/>
              </a:ext>
            </a:extLst>
          </p:cNvPr>
          <p:cNvSpPr/>
          <p:nvPr/>
        </p:nvSpPr>
        <p:spPr>
          <a:xfrm rot="1917477">
            <a:off x="4644239" y="3855686"/>
            <a:ext cx="176168" cy="18455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47663C3-3D18-42D0-AF95-E4A1DAADE765}"/>
              </a:ext>
            </a:extLst>
          </p:cNvPr>
          <p:cNvSpPr/>
          <p:nvPr/>
        </p:nvSpPr>
        <p:spPr>
          <a:xfrm rot="1917477">
            <a:off x="3820581" y="4318134"/>
            <a:ext cx="176168" cy="18455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14FF91C-C01D-487F-ACEF-9C30E04F354D}"/>
              </a:ext>
            </a:extLst>
          </p:cNvPr>
          <p:cNvSpPr/>
          <p:nvPr/>
        </p:nvSpPr>
        <p:spPr>
          <a:xfrm rot="1917477">
            <a:off x="3847626" y="4661970"/>
            <a:ext cx="176168" cy="18455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795CC72-C1F7-432A-B2F5-2E9C6F2D1B82}"/>
              </a:ext>
            </a:extLst>
          </p:cNvPr>
          <p:cNvSpPr/>
          <p:nvPr/>
        </p:nvSpPr>
        <p:spPr>
          <a:xfrm rot="1917477">
            <a:off x="4118082" y="3547167"/>
            <a:ext cx="176168" cy="18455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200F5DB-61D7-4D86-8437-1A6BC21E427B}"/>
              </a:ext>
            </a:extLst>
          </p:cNvPr>
          <p:cNvSpPr/>
          <p:nvPr/>
        </p:nvSpPr>
        <p:spPr>
          <a:xfrm rot="1917477">
            <a:off x="4192670" y="4225216"/>
            <a:ext cx="176168" cy="18455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76D915F-7F15-4517-A65E-85C39F96862E}"/>
              </a:ext>
            </a:extLst>
          </p:cNvPr>
          <p:cNvSpPr/>
          <p:nvPr/>
        </p:nvSpPr>
        <p:spPr>
          <a:xfrm rot="1917477">
            <a:off x="4512584" y="3373008"/>
            <a:ext cx="176168" cy="18455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080D0BF-93DB-4FBC-AF0C-2C57E2451D30}"/>
              </a:ext>
            </a:extLst>
          </p:cNvPr>
          <p:cNvCxnSpPr>
            <a:cxnSpLocks/>
          </p:cNvCxnSpPr>
          <p:nvPr/>
        </p:nvCxnSpPr>
        <p:spPr>
          <a:xfrm flipH="1">
            <a:off x="2542910" y="2598390"/>
            <a:ext cx="1418485" cy="21195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359555A-92D3-4CD5-B726-87C9868593B0}"/>
              </a:ext>
            </a:extLst>
          </p:cNvPr>
          <p:cNvCxnSpPr>
            <a:cxnSpLocks/>
          </p:cNvCxnSpPr>
          <p:nvPr/>
        </p:nvCxnSpPr>
        <p:spPr>
          <a:xfrm flipH="1">
            <a:off x="2273560" y="2489361"/>
            <a:ext cx="1351289" cy="2004268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708AED1-B043-40A5-BC79-2B566A16E459}"/>
              </a:ext>
            </a:extLst>
          </p:cNvPr>
          <p:cNvCxnSpPr>
            <a:cxnSpLocks/>
          </p:cNvCxnSpPr>
          <p:nvPr/>
        </p:nvCxnSpPr>
        <p:spPr>
          <a:xfrm flipH="1">
            <a:off x="2841353" y="2749302"/>
            <a:ext cx="1431509" cy="217283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B9BA17C8-3566-4AFA-8AC6-DD7B0E86CB59}"/>
              </a:ext>
            </a:extLst>
          </p:cNvPr>
          <p:cNvSpPr/>
          <p:nvPr/>
        </p:nvSpPr>
        <p:spPr>
          <a:xfrm>
            <a:off x="2305605" y="3644528"/>
            <a:ext cx="176168" cy="18455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F6A515F-1813-4CE5-9191-A7E3AB991E88}"/>
                  </a:ext>
                </a:extLst>
              </p:cNvPr>
              <p:cNvSpPr txBox="1"/>
              <p:nvPr/>
            </p:nvSpPr>
            <p:spPr>
              <a:xfrm>
                <a:off x="1502583" y="4717890"/>
                <a:ext cx="13308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F6A515F-1813-4CE5-9191-A7E3AB991E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2583" y="4717890"/>
                <a:ext cx="1330877" cy="276999"/>
              </a:xfrm>
              <a:prstGeom prst="rect">
                <a:avLst/>
              </a:prstGeom>
              <a:blipFill>
                <a:blip r:embed="rId6"/>
                <a:stretch>
                  <a:fillRect l="-2283" t="-4444" r="-3653" b="-88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12B8971-EAC4-4CF5-8B4D-76E01656356C}"/>
                  </a:ext>
                </a:extLst>
              </p:cNvPr>
              <p:cNvSpPr txBox="1"/>
              <p:nvPr/>
            </p:nvSpPr>
            <p:spPr>
              <a:xfrm>
                <a:off x="4264609" y="2681527"/>
                <a:ext cx="15038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12B8971-EAC4-4CF5-8B4D-76E0165635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4609" y="2681527"/>
                <a:ext cx="1503810" cy="276999"/>
              </a:xfrm>
              <a:prstGeom prst="rect">
                <a:avLst/>
              </a:prstGeom>
              <a:blipFill>
                <a:blip r:embed="rId7"/>
                <a:stretch>
                  <a:fillRect l="-2033" t="-4444" r="-3252" b="-88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8C1326E-80F3-4F6F-B01A-740B3D9DB83A}"/>
                  </a:ext>
                </a:extLst>
              </p:cNvPr>
              <p:cNvSpPr txBox="1"/>
              <p:nvPr/>
            </p:nvSpPr>
            <p:spPr>
              <a:xfrm>
                <a:off x="3340181" y="2230914"/>
                <a:ext cx="13306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8C1326E-80F3-4F6F-B01A-740B3D9DB8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0181" y="2230914"/>
                <a:ext cx="1330684" cy="276999"/>
              </a:xfrm>
              <a:prstGeom prst="rect">
                <a:avLst/>
              </a:prstGeom>
              <a:blipFill>
                <a:blip r:embed="rId8"/>
                <a:stretch>
                  <a:fillRect l="-2294" t="-4444" r="-3670" b="-88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1A861C6C-AE30-447C-BB95-8DCF31AC9D15}"/>
              </a:ext>
            </a:extLst>
          </p:cNvPr>
          <p:cNvSpPr txBox="1"/>
          <p:nvPr/>
        </p:nvSpPr>
        <p:spPr>
          <a:xfrm>
            <a:off x="624117" y="2369413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Abadi Extra Light" panose="020B0204020104020204" pitchFamily="34" charset="0"/>
              </a:rPr>
              <a:t>Class +1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9766D50-983C-41D1-A6B0-622878A8C8E5}"/>
                  </a:ext>
                </a:extLst>
              </p:cNvPr>
              <p:cNvSpPr txBox="1"/>
              <p:nvPr/>
            </p:nvSpPr>
            <p:spPr>
              <a:xfrm>
                <a:off x="484321" y="2765326"/>
                <a:ext cx="13306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9766D50-983C-41D1-A6B0-622878A8C8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321" y="2765326"/>
                <a:ext cx="1330684" cy="276999"/>
              </a:xfrm>
              <a:prstGeom prst="rect">
                <a:avLst/>
              </a:prstGeom>
              <a:blipFill>
                <a:blip r:embed="rId9"/>
                <a:stretch>
                  <a:fillRect l="-2283" t="-4444" r="-3653" b="-111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F27385C5-1B26-42C2-B69C-15A4036D3C06}"/>
              </a:ext>
            </a:extLst>
          </p:cNvPr>
          <p:cNvSpPr txBox="1"/>
          <p:nvPr/>
        </p:nvSpPr>
        <p:spPr>
          <a:xfrm>
            <a:off x="5024801" y="3563564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Abadi Extra Light" panose="020B0204020104020204" pitchFamily="34" charset="0"/>
              </a:rPr>
              <a:t>Class -1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D261009-EDAA-44B0-818D-4106162E494B}"/>
                  </a:ext>
                </a:extLst>
              </p:cNvPr>
              <p:cNvSpPr txBox="1"/>
              <p:nvPr/>
            </p:nvSpPr>
            <p:spPr>
              <a:xfrm>
                <a:off x="4912979" y="3912951"/>
                <a:ext cx="15038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≤−1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D261009-EDAA-44B0-818D-4106162E49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2979" y="3912951"/>
                <a:ext cx="1503810" cy="276999"/>
              </a:xfrm>
              <a:prstGeom prst="rect">
                <a:avLst/>
              </a:prstGeom>
              <a:blipFill>
                <a:blip r:embed="rId10"/>
                <a:stretch>
                  <a:fillRect l="-2024" t="-4444" r="-2834" b="-111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306D636-4D26-425A-9D99-EF9FBEB8B8CD}"/>
                  </a:ext>
                </a:extLst>
              </p:cNvPr>
              <p:cNvSpPr txBox="1"/>
              <p:nvPr/>
            </p:nvSpPr>
            <p:spPr>
              <a:xfrm>
                <a:off x="6416789" y="2140229"/>
                <a:ext cx="5375511" cy="23346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GB" sz="2400" dirty="0">
                    <a:latin typeface="Abadi Extra Light" panose="020B0204020104020204" pitchFamily="34" charset="0"/>
                  </a:rPr>
                  <a:t>Also want to maximize margin </a:t>
                </a:r>
                <a14:m>
                  <m:oMath xmlns:m="http://schemas.openxmlformats.org/officeDocument/2006/math">
                    <m:r>
                      <a:rPr lang="en-IN" sz="240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I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I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I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I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</m:den>
                    </m:f>
                  </m:oMath>
                </a14:m>
                <a:endParaRPr lang="en-IN" sz="2400" dirty="0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IN" sz="2400" dirty="0">
                  <a:latin typeface="Abadi Extra Light" panose="020B0204020104020204" pitchFamily="34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IN" sz="2400" dirty="0">
                    <a:latin typeface="Abadi Extra Light" panose="020B0204020104020204" pitchFamily="34" charset="0"/>
                  </a:rPr>
                  <a:t>Equivalent to </a:t>
                </a:r>
                <a:r>
                  <a:rPr lang="en-IN" sz="2400" u="sng" dirty="0">
                    <a:latin typeface="Abadi Extra Light" panose="020B0204020104020204" pitchFamily="34" charset="0"/>
                  </a:rPr>
                  <a:t>minimizing</a:t>
                </a:r>
                <a:r>
                  <a:rPr lang="en-IN" sz="2400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I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</m:e>
                      <m:sup>
                        <m:r>
                          <a:rPr lang="en-I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sz="2400" dirty="0">
                    <a:latin typeface="Abadi Extra Light" panose="020B0204020104020204" pitchFamily="34" charset="0"/>
                  </a:rPr>
                  <a:t> or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I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2400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</m:e>
                            </m:d>
                          </m:e>
                          <m:sup>
                            <m:r>
                              <a:rPr lang="en-I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I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IN" sz="2400" dirty="0">
                  <a:latin typeface="Abadi Extra Light" panose="020B0204020104020204" pitchFamily="34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GB" sz="2400" dirty="0">
                  <a:latin typeface="Abadi Extra Light" panose="020B0204020104020204" pitchFamily="34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GB" sz="2400" dirty="0">
                    <a:latin typeface="Abadi Extra Light" panose="020B0204020104020204" pitchFamily="34" charset="0"/>
                  </a:rPr>
                  <a:t>The objective </a:t>
                </a:r>
                <a:r>
                  <a:rPr lang="en-GB" sz="2400" dirty="0" err="1">
                    <a:latin typeface="Abadi Extra Light" panose="020B0204020104020204" pitchFamily="34" charset="0"/>
                  </a:rPr>
                  <a:t>func</a:t>
                </a:r>
                <a:r>
                  <a:rPr lang="en-GB" sz="2400" dirty="0">
                    <a:latin typeface="Abadi Extra Light" panose="020B0204020104020204" pitchFamily="34" charset="0"/>
                  </a:rPr>
                  <a:t>. for hard-margin SVM</a:t>
                </a:r>
                <a:endParaRPr lang="en-IN" sz="24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306D636-4D26-425A-9D99-EF9FBEB8B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6789" y="2140229"/>
                <a:ext cx="5375511" cy="2334678"/>
              </a:xfrm>
              <a:prstGeom prst="rect">
                <a:avLst/>
              </a:prstGeom>
              <a:blipFill>
                <a:blip r:embed="rId11"/>
                <a:stretch>
                  <a:fillRect l="-1589" b="-496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8B968FF9-3754-4FA0-9337-5BF681148C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834" y="4754249"/>
            <a:ext cx="5800725" cy="143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3" name="Speech Bubble: Rectangle 42">
                <a:extLst>
                  <a:ext uri="{FF2B5EF4-FFF2-40B4-BE49-F238E27FC236}">
                    <a16:creationId xmlns:a16="http://schemas.microsoft.com/office/drawing/2014/main" id="{341D5F5D-8A06-499B-989B-18D72CE31222}"/>
                  </a:ext>
                </a:extLst>
              </p:cNvPr>
              <p:cNvSpPr/>
              <p:nvPr/>
            </p:nvSpPr>
            <p:spPr>
              <a:xfrm>
                <a:off x="3252153" y="5285040"/>
                <a:ext cx="2405358" cy="941065"/>
              </a:xfrm>
              <a:prstGeom prst="wedgeRectCallout">
                <a:avLst>
                  <a:gd name="adj1" fmla="val 62786"/>
                  <a:gd name="adj2" fmla="val -37721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Constrained optimization problem with </a:t>
                </a:r>
                <a14:m>
                  <m:oMath xmlns:m="http://schemas.openxmlformats.org/officeDocument/2006/math"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inequality constraints. Objective and constraints both are convex</a:t>
                </a:r>
              </a:p>
            </p:txBody>
          </p:sp>
        </mc:Choice>
        <mc:Fallback xmlns="">
          <p:sp>
            <p:nvSpPr>
              <p:cNvPr id="43" name="Speech Bubble: Rectangle 42">
                <a:extLst>
                  <a:ext uri="{FF2B5EF4-FFF2-40B4-BE49-F238E27FC236}">
                    <a16:creationId xmlns:a16="http://schemas.microsoft.com/office/drawing/2014/main" id="{341D5F5D-8A06-499B-989B-18D72CE312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2153" y="5285040"/>
                <a:ext cx="2405358" cy="941065"/>
              </a:xfrm>
              <a:prstGeom prst="wedgeRectCallout">
                <a:avLst>
                  <a:gd name="adj1" fmla="val 62786"/>
                  <a:gd name="adj2" fmla="val -37721"/>
                </a:avLst>
              </a:prstGeom>
              <a:blipFill>
                <a:blip r:embed="rId13"/>
                <a:stretch>
                  <a:fillRect l="-885" t="-7643" b="-14013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811999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7385"/>
    </mc:Choice>
    <mc:Fallback xmlns="">
      <p:transition spd="slow" advTm="17738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4" grpId="0" animBg="1"/>
      <p:bldP spid="35" grpId="0"/>
      <p:bldP spid="36" grpId="0"/>
      <p:bldP spid="37" grpId="0"/>
      <p:bldP spid="38" grpId="0"/>
      <p:bldP spid="39" grpId="0"/>
      <p:bldP spid="40" grpId="0"/>
      <p:bldP spid="41" grpId="0"/>
      <p:bldP spid="4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Soft-Margin SVM (More Commonly Used)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34013" y="1130786"/>
                <a:ext cx="6571849" cy="3707914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Allow some training examples to fall within the no-man’s land (margin region)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1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Even okay for some training examples to fall totally on the wrong side of </a:t>
                </a:r>
                <a:r>
                  <a:rPr lang="en-GB" sz="2600" dirty="0" err="1">
                    <a:latin typeface="Abadi Extra Light" panose="020B0204020104020204" pitchFamily="34" charset="0"/>
                  </a:rPr>
                  <a:t>h.p.</a:t>
                </a: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1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Extent of “violation” by a training input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6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GB" sz="26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sz="2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60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sz="26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) is known as </a:t>
                </a:r>
                <a:r>
                  <a:rPr lang="en-GB" sz="26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slack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IN" sz="8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IN" sz="100" dirty="0">
                  <a:latin typeface="Cambria Math" panose="02040503050406030204" pitchFamily="18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 means totally on the wrong side</a:t>
                </a:r>
              </a:p>
              <a:p>
                <a:pPr marL="0" indent="0">
                  <a:buNone/>
                </a:pPr>
                <a:endParaRPr lang="en-IN" sz="8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N" dirty="0"/>
                  <a:t>           </a:t>
                </a: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34013" y="1130786"/>
                <a:ext cx="6571849" cy="3707914"/>
              </a:xfrm>
              <a:blipFill>
                <a:blip r:embed="rId5"/>
                <a:stretch>
                  <a:fillRect l="-1391" t="-2463" r="-26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4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7CFC167-FBD7-497C-95D4-5FCB44F14D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38" y="1055507"/>
            <a:ext cx="4886325" cy="394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6235991-DB49-4882-9C06-E6A59687F098}"/>
                  </a:ext>
                </a:extLst>
              </p:cNvPr>
              <p:cNvSpPr txBox="1"/>
              <p:nvPr/>
            </p:nvSpPr>
            <p:spPr>
              <a:xfrm>
                <a:off x="5034029" y="4762133"/>
                <a:ext cx="541924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sSub>
                        <m:sSubPr>
                          <m:ctrlPr>
                            <a:rPr lang="en-IN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≥1 −</m:t>
                      </m:r>
                      <m:sSub>
                        <m:sSubPr>
                          <m:ctrlPr>
                            <a:rPr lang="en-I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I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m:rPr>
                          <m:sty m:val="p"/>
                        </m:rPr>
                        <a:rPr lang="en-IN" sz="2800" b="0" i="1" smtClean="0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=+1 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6235991-DB49-4882-9C06-E6A59687F0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4029" y="4762133"/>
                <a:ext cx="5419240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4C9A7BE-2A30-442E-ABFA-96C83D004A9F}"/>
                  </a:ext>
                </a:extLst>
              </p:cNvPr>
              <p:cNvSpPr txBox="1"/>
              <p:nvPr/>
            </p:nvSpPr>
            <p:spPr>
              <a:xfrm>
                <a:off x="4995863" y="5283453"/>
                <a:ext cx="552984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sSub>
                        <m:sSubPr>
                          <m:ctrlPr>
                            <a:rPr lang="en-IN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≤−1+</m:t>
                      </m:r>
                      <m:sSub>
                        <m:sSubPr>
                          <m:ctrlPr>
                            <a:rPr lang="en-I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IN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IN" sz="2800" b="0" i="1" smtClean="0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    </m:t>
                      </m:r>
                      <m:sSub>
                        <m:sSubPr>
                          <m:ctrlPr>
                            <a:rPr lang="en-I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I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sz="2800" b="0" i="1" smtClean="0">
                          <a:latin typeface="Cambria Math" panose="02040503050406030204" pitchFamily="18" charset="0"/>
                        </a:rPr>
                        <m:t>=−1 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4C9A7BE-2A30-442E-ABFA-96C83D004A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5863" y="5283453"/>
                <a:ext cx="5529847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81096A9-86FF-4457-873D-EE97073C96C9}"/>
                  </a:ext>
                </a:extLst>
              </p:cNvPr>
              <p:cNvSpPr txBox="1"/>
              <p:nvPr/>
            </p:nvSpPr>
            <p:spPr>
              <a:xfrm>
                <a:off x="5123906" y="5847788"/>
                <a:ext cx="460170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IN" sz="280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IN" sz="28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IN" sz="2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sz="2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sSub>
                        <m:sSubPr>
                          <m:ctrlPr>
                            <a:rPr lang="en-IN" sz="2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IN" sz="2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I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)≥1 −</m:t>
                      </m:r>
                      <m:sSub>
                        <m:sSubPr>
                          <m:ctrlPr>
                            <a:rPr lang="en-I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IN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a:rPr lang="en-I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IN" sz="2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81096A9-86FF-4457-873D-EE97073C96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3906" y="5847788"/>
                <a:ext cx="4601709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3E7782EA-45D3-4E02-8565-DBED576AE3D7}"/>
              </a:ext>
            </a:extLst>
          </p:cNvPr>
          <p:cNvSpPr txBox="1"/>
          <p:nvPr/>
        </p:nvSpPr>
        <p:spPr>
          <a:xfrm>
            <a:off x="1543050" y="5847788"/>
            <a:ext cx="33490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latin typeface="Abadi Extra Light" panose="020B0204020104020204" pitchFamily="34" charset="0"/>
              </a:rPr>
              <a:t>Soft-margin constraint: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90654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8757"/>
    </mc:Choice>
    <mc:Fallback xmlns="">
      <p:transition spd="slow" advTm="30875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Soft-Margin SVM (</a:t>
            </a:r>
            <a:r>
              <a:rPr lang="en-GB" dirty="0" err="1">
                <a:solidFill>
                  <a:schemeClr val="accent2">
                    <a:lumMod val="75000"/>
                  </a:schemeClr>
                </a:solidFill>
              </a:rPr>
              <a:t>Contd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8151" y="1130786"/>
                <a:ext cx="11567712" cy="3707914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Goal: Still want to maximize the margin such that</a:t>
                </a:r>
              </a:p>
              <a:p>
                <a:pPr marL="0" indent="0">
                  <a:buNone/>
                </a:pPr>
                <a:endParaRPr lang="en-GB" sz="1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Soft-margin constraints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IN" sz="26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6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26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sz="26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6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en-IN" sz="2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b>
                      <m:sSubPr>
                        <m:ctrlPr>
                          <a:rPr lang="en-IN" sz="26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6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26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26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IN" sz="26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)≥1 −</m:t>
                    </m:r>
                    <m:sSub>
                      <m:sSubPr>
                        <m:ctrlPr>
                          <a:rPr lang="en-IN" sz="2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IN" sz="26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26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are satisfied for all training ex. </a:t>
                </a:r>
              </a:p>
              <a:p>
                <a:pPr marL="457200" lvl="1" indent="0">
                  <a:buNone/>
                </a:pPr>
                <a:endParaRPr lang="en-GB" sz="100" dirty="0">
                  <a:latin typeface="Abadi Extra Light" panose="020B0204020104020204" pitchFamily="34" charset="0"/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Do not have too many margin violations (sum of slacks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GB" sz="2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should be small)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1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8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N" dirty="0"/>
                  <a:t>           </a:t>
                </a: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8151" y="1130786"/>
                <a:ext cx="11567712" cy="3707914"/>
              </a:xfrm>
              <a:blipFill>
                <a:blip r:embed="rId5"/>
                <a:stretch>
                  <a:fillRect l="-843" t="-246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5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37B0A111-4816-4463-8F85-76CC33CFB4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31" y="2892705"/>
            <a:ext cx="3512327" cy="28345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FDBDFE9-EEB4-4C79-B28D-E5F19D49A584}"/>
                  </a:ext>
                </a:extLst>
              </p:cNvPr>
              <p:cNvSpPr txBox="1"/>
              <p:nvPr/>
            </p:nvSpPr>
            <p:spPr>
              <a:xfrm>
                <a:off x="3733258" y="2703016"/>
                <a:ext cx="8372617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GB" sz="2400" dirty="0">
                    <a:latin typeface="Abadi Extra Light" panose="020B0204020104020204" pitchFamily="34" charset="0"/>
                  </a:rPr>
                  <a:t>The objective </a:t>
                </a:r>
                <a:r>
                  <a:rPr lang="en-GB" sz="2400" dirty="0" err="1">
                    <a:latin typeface="Abadi Extra Light" panose="020B0204020104020204" pitchFamily="34" charset="0"/>
                  </a:rPr>
                  <a:t>func</a:t>
                </a:r>
                <a:r>
                  <a:rPr lang="en-GB" sz="2400" dirty="0">
                    <a:latin typeface="Abadi Extra Light" panose="020B0204020104020204" pitchFamily="34" charset="0"/>
                  </a:rPr>
                  <a:t>. for soft-margin SVM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GB" sz="2400" dirty="0">
                  <a:latin typeface="Abadi Extra Light" panose="020B0204020104020204" pitchFamily="34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GB" sz="2400" dirty="0">
                  <a:latin typeface="Abadi Extra Light" panose="020B0204020104020204" pitchFamily="34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GB" sz="2400" dirty="0">
                  <a:latin typeface="Abadi Extra Light" panose="020B0204020104020204" pitchFamily="34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GB" sz="2400" dirty="0">
                  <a:latin typeface="Abadi Extra Light" panose="020B0204020104020204" pitchFamily="34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GB" sz="2400" dirty="0">
                  <a:latin typeface="Abadi Extra Light" panose="020B0204020104020204" pitchFamily="34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GB" sz="2400" dirty="0">
                    <a:latin typeface="Abadi Extra Light" panose="020B0204020104020204" pitchFamily="34" charset="0"/>
                  </a:rPr>
                  <a:t>Hyperparameter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GB" sz="2400" dirty="0">
                    <a:latin typeface="Abadi Extra Light" panose="020B0204020104020204" pitchFamily="34" charset="0"/>
                  </a:rPr>
                  <a:t> controls the trade off between large margin and small training error (need to tune)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:r>
                  <a:rPr lang="en-GB" sz="2400" dirty="0">
                    <a:latin typeface="Abadi Extra Light" panose="020B0204020104020204" pitchFamily="34" charset="0"/>
                  </a:rPr>
                  <a:t>Large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GB" sz="2400" dirty="0">
                    <a:latin typeface="Abadi Extra Light" panose="020B0204020104020204" pitchFamily="34" charset="0"/>
                  </a:rPr>
                  <a:t>: small training error but also small margin (bad)</a:t>
                </a:r>
              </a:p>
              <a:p>
                <a:pPr marL="742950" lvl="1" indent="-285750">
                  <a:buFont typeface="Wingdings" panose="05000000000000000000" pitchFamily="2" charset="2"/>
                  <a:buChar char="§"/>
                </a:pPr>
                <a:r>
                  <a:rPr lang="en-GB" sz="2400" dirty="0">
                    <a:latin typeface="Abadi Extra Light" panose="020B0204020104020204" pitchFamily="34" charset="0"/>
                  </a:rPr>
                  <a:t>Small </a:t>
                </a:r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GB" sz="2400" dirty="0">
                    <a:latin typeface="Abadi Extra Light" panose="020B0204020104020204" pitchFamily="34" charset="0"/>
                  </a:rPr>
                  <a:t>: large margin but large training error (bad)</a:t>
                </a:r>
                <a:endParaRPr lang="en-IN" sz="24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FDBDFE9-EEB4-4C79-B28D-E5F19D49A5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258" y="2703016"/>
                <a:ext cx="8372617" cy="3785652"/>
              </a:xfrm>
              <a:prstGeom prst="rect">
                <a:avLst/>
              </a:prstGeom>
              <a:blipFill>
                <a:blip r:embed="rId7"/>
                <a:stretch>
                  <a:fillRect l="-946" t="-1449" b="-257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>
            <a:extLst>
              <a:ext uri="{FF2B5EF4-FFF2-40B4-BE49-F238E27FC236}">
                <a16:creationId xmlns:a16="http://schemas.microsoft.com/office/drawing/2014/main" id="{F644F72B-BC3D-45F8-99A4-BDA33AE215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1630" y="3275558"/>
            <a:ext cx="6972300" cy="150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peech Bubble: Rectangle 9">
                <a:extLst>
                  <a:ext uri="{FF2B5EF4-FFF2-40B4-BE49-F238E27FC236}">
                    <a16:creationId xmlns:a16="http://schemas.microsoft.com/office/drawing/2014/main" id="{8B1F0AC1-97EB-4385-9D66-80887E23F763}"/>
                  </a:ext>
                </a:extLst>
              </p:cNvPr>
              <p:cNvSpPr/>
              <p:nvPr/>
            </p:nvSpPr>
            <p:spPr>
              <a:xfrm>
                <a:off x="9749264" y="3347028"/>
                <a:ext cx="2405358" cy="941065"/>
              </a:xfrm>
              <a:prstGeom prst="wedgeRectCallout">
                <a:avLst>
                  <a:gd name="adj1" fmla="val -74432"/>
                  <a:gd name="adj2" fmla="val 50765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Constrained optimization problem with </a:t>
                </a:r>
                <a14:m>
                  <m:oMath xmlns:m="http://schemas.openxmlformats.org/officeDocument/2006/math">
                    <m:r>
                      <a:rPr lang="en-IN" sz="16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inequality constraints. Objective and constraints both are convex</a:t>
                </a:r>
              </a:p>
            </p:txBody>
          </p:sp>
        </mc:Choice>
        <mc:Fallback xmlns="">
          <p:sp>
            <p:nvSpPr>
              <p:cNvPr id="10" name="Speech Bubble: Rectangle 9">
                <a:extLst>
                  <a:ext uri="{FF2B5EF4-FFF2-40B4-BE49-F238E27FC236}">
                    <a16:creationId xmlns:a16="http://schemas.microsoft.com/office/drawing/2014/main" id="{8B1F0AC1-97EB-4385-9D66-80887E23F7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9264" y="3347028"/>
                <a:ext cx="2405358" cy="941065"/>
              </a:xfrm>
              <a:prstGeom prst="wedgeRectCallout">
                <a:avLst>
                  <a:gd name="adj1" fmla="val -74432"/>
                  <a:gd name="adj2" fmla="val 50765"/>
                </a:avLst>
              </a:prstGeom>
              <a:blipFill>
                <a:blip r:embed="rId9"/>
                <a:stretch>
                  <a:fillRect t="-7453" r="-398" b="-11180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3717CE12-10F8-4E6B-A6A0-C90D341F46AA}"/>
              </a:ext>
            </a:extLst>
          </p:cNvPr>
          <p:cNvSpPr/>
          <p:nvPr/>
        </p:nvSpPr>
        <p:spPr>
          <a:xfrm>
            <a:off x="9469727" y="1126496"/>
            <a:ext cx="1854203" cy="539798"/>
          </a:xfrm>
          <a:prstGeom prst="wedgeRectCallout">
            <a:avLst>
              <a:gd name="adj1" fmla="val -61298"/>
              <a:gd name="adj2" fmla="val 150171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Sum of slacks is like the training error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FDD8BAA-C4CE-4784-84C2-A12A1FCF51A6}"/>
              </a:ext>
            </a:extLst>
          </p:cNvPr>
          <p:cNvSpPr/>
          <p:nvPr/>
        </p:nvSpPr>
        <p:spPr>
          <a:xfrm>
            <a:off x="7837780" y="3275558"/>
            <a:ext cx="772610" cy="1084006"/>
          </a:xfrm>
          <a:prstGeom prst="ellipse">
            <a:avLst/>
          </a:prstGeom>
          <a:solidFill>
            <a:schemeClr val="accent1">
              <a:alpha val="4000"/>
            </a:schemeClr>
          </a:solidFill>
          <a:ln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EE96B0F-8ED5-44BC-97D0-02FE924674E7}"/>
              </a:ext>
            </a:extLst>
          </p:cNvPr>
          <p:cNvSpPr/>
          <p:nvPr/>
        </p:nvSpPr>
        <p:spPr>
          <a:xfrm>
            <a:off x="6642060" y="3250438"/>
            <a:ext cx="772610" cy="1084006"/>
          </a:xfrm>
          <a:prstGeom prst="ellipse">
            <a:avLst/>
          </a:prstGeom>
          <a:solidFill>
            <a:schemeClr val="accent1">
              <a:alpha val="4000"/>
            </a:schemeClr>
          </a:solidFill>
          <a:ln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A1711890-66E7-4472-8B13-32C8671FFC39}"/>
              </a:ext>
            </a:extLst>
          </p:cNvPr>
          <p:cNvSpPr/>
          <p:nvPr/>
        </p:nvSpPr>
        <p:spPr>
          <a:xfrm>
            <a:off x="5190836" y="3074242"/>
            <a:ext cx="1406086" cy="539798"/>
          </a:xfrm>
          <a:prstGeom prst="wedgeRectCallout">
            <a:avLst>
              <a:gd name="adj1" fmla="val 59077"/>
              <a:gd name="adj2" fmla="val 30395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Inversely prop. to margin</a:t>
            </a:r>
          </a:p>
        </p:txBody>
      </p: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680ACDD0-D5F8-478B-AF32-51F51F3EBE4C}"/>
              </a:ext>
            </a:extLst>
          </p:cNvPr>
          <p:cNvSpPr/>
          <p:nvPr/>
        </p:nvSpPr>
        <p:spPr>
          <a:xfrm>
            <a:off x="8769151" y="3188848"/>
            <a:ext cx="880102" cy="425192"/>
          </a:xfrm>
          <a:prstGeom prst="wedgeRectCallout">
            <a:avLst>
              <a:gd name="adj1" fmla="val -58589"/>
              <a:gd name="adj2" fmla="val 100537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  <a:latin typeface="Abadi Extra Light" panose="020B0204020104020204" pitchFamily="34" charset="0"/>
              </a:rPr>
              <a:t>training error</a:t>
            </a:r>
          </a:p>
        </p:txBody>
      </p:sp>
      <p:sp>
        <p:nvSpPr>
          <p:cNvPr id="21" name="Speech Bubble: Rectangle 20">
            <a:extLst>
              <a:ext uri="{FF2B5EF4-FFF2-40B4-BE49-F238E27FC236}">
                <a16:creationId xmlns:a16="http://schemas.microsoft.com/office/drawing/2014/main" id="{F4B390A7-4806-4734-9779-2BF14EBC396D}"/>
              </a:ext>
            </a:extLst>
          </p:cNvPr>
          <p:cNvSpPr/>
          <p:nvPr/>
        </p:nvSpPr>
        <p:spPr>
          <a:xfrm>
            <a:off x="7144785" y="3046928"/>
            <a:ext cx="1549563" cy="310585"/>
          </a:xfrm>
          <a:prstGeom prst="wedgeRectCallout">
            <a:avLst>
              <a:gd name="adj1" fmla="val -17036"/>
              <a:gd name="adj2" fmla="val 137782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dirty="0">
                <a:solidFill>
                  <a:schemeClr val="tx1"/>
                </a:solidFill>
                <a:latin typeface="Abadi Extra Light" panose="020B0204020104020204" pitchFamily="34" charset="0"/>
              </a:rPr>
              <a:t>Trade-off </a:t>
            </a:r>
            <a:r>
              <a:rPr lang="en-IN" sz="1200" dirty="0" err="1">
                <a:solidFill>
                  <a:schemeClr val="tx1"/>
                </a:solidFill>
                <a:latin typeface="Abadi Extra Light" panose="020B0204020104020204" pitchFamily="34" charset="0"/>
              </a:rPr>
              <a:t>hyperparam</a:t>
            </a:r>
            <a:endParaRPr lang="en-IN" sz="1200" dirty="0">
              <a:solidFill>
                <a:schemeClr val="tx1"/>
              </a:solidFill>
              <a:latin typeface="Abadi Extra Light" panose="020B02040201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32444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8922"/>
    </mc:Choice>
    <mc:Fallback xmlns="">
      <p:transition spd="slow" advTm="37892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2721" y="2750957"/>
            <a:ext cx="5897430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Solving the SVM Problem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6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39737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820"/>
    </mc:Choice>
    <mc:Fallback xmlns="">
      <p:transition spd="slow" advTm="2282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Solving Hard-Margin SVM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The hard-margin SVM optimization problem is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i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i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i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A </a:t>
                </a:r>
                <a:r>
                  <a:rPr lang="en-GB" sz="26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constrained optimization 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problem. One option is to solve using </a:t>
                </a:r>
                <a:r>
                  <a:rPr lang="en-GB" sz="26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Lagrange’s method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Introduce Lagrange multipliers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=1,…, </m:t>
                    </m:r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, one for each constraint, and solve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IN" sz="2600" b="1" i="1" smtClean="0"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denotes the vector of Lagrange multipliers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 It is easier (and helpful; we will soon see why) to solve the dual: min and then max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IN" sz="800" i="1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r>
                  <a:rPr lang="en-IN" dirty="0"/>
                  <a:t>           </a:t>
                </a: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5"/>
                <a:stretch>
                  <a:fillRect l="-831" t="-16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7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311AFF-DE77-4436-931C-2B1CFE7227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00350" y="1538287"/>
            <a:ext cx="6457950" cy="1457325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72D11945-3668-4C71-9CCA-0270B59EEA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825" y="4214813"/>
            <a:ext cx="7048500" cy="110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0101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296"/>
    </mc:Choice>
    <mc:Fallback xmlns="">
      <p:transition spd="slow" advTm="15029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Solving Hard-Margin SVM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The dual problem (min then max) is</a:t>
                </a:r>
                <a:endParaRPr lang="en-GB" sz="2600" i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i="1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800" i="1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IN" sz="2600" dirty="0">
                    <a:latin typeface="Abadi Extra Light" panose="020B0204020104020204" pitchFamily="34" charset="0"/>
                  </a:rPr>
                  <a:t>Take (partial) derivatives of </a:t>
                </a:r>
                <a14:m>
                  <m:oMath xmlns:m="http://schemas.openxmlformats.org/officeDocument/2006/math">
                    <m:r>
                      <a:rPr lang="en-IN" sz="2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 </a:t>
                </a:r>
                <a:r>
                  <a:rPr lang="en-IN" sz="2600" dirty="0" err="1">
                    <a:latin typeface="Abadi Extra Light" panose="020B0204020104020204" pitchFamily="34" charset="0"/>
                  </a:rPr>
                  <a:t>w.r.t.</a:t>
                </a:r>
                <a:r>
                  <a:rPr lang="en-IN" sz="2600" dirty="0"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2600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IN" sz="2600" dirty="0">
                    <a:latin typeface="Abadi Extra Light" panose="020B0204020104020204" pitchFamily="34" charset="0"/>
                  </a:rPr>
                  <a:t> and setting them to zero gives (verify)</a:t>
                </a:r>
              </a:p>
              <a:p>
                <a:pPr marL="0" indent="0">
                  <a:buNone/>
                </a:pPr>
                <a:r>
                  <a:rPr lang="en-IN" dirty="0"/>
                  <a:t>           </a:t>
                </a: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The solution </a:t>
                </a:r>
                <a14:m>
                  <m:oMath xmlns:m="http://schemas.openxmlformats.org/officeDocument/2006/math">
                    <m:r>
                      <a:rPr lang="en-GB" sz="2600" b="1" i="1" dirty="0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is simply a </a:t>
                </a:r>
                <a:r>
                  <a:rPr lang="en-GB" sz="26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weighted sum of all the training inputs</a:t>
                </a:r>
                <a:endParaRPr lang="en-GB" sz="2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Substituting </a:t>
                </a:r>
                <a14:m>
                  <m:oMath xmlns:m="http://schemas.openxmlformats.org/officeDocument/2006/math"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IN" sz="2600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limLoc m:val="subSup"/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6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2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in the </a:t>
                </a:r>
                <a:r>
                  <a:rPr lang="en-GB" sz="2600" dirty="0" err="1">
                    <a:latin typeface="Abadi Extra Light" panose="020B0204020104020204" pitchFamily="34" charset="0"/>
                  </a:rPr>
                  <a:t>Lagrangian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, we get the dual problem as (verify)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5"/>
                <a:stretch>
                  <a:fillRect l="-831" t="-1645" r="-57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8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2450042E-EEE1-4155-ABA2-B76D728051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8764" y="1509044"/>
            <a:ext cx="5494472" cy="86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3B070D38-88C1-4ED0-8FB5-1ED679EB0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049" y="2778421"/>
            <a:ext cx="2762250" cy="926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0ECD1326-BD54-47AD-950F-4F47304E13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4830" y="2786701"/>
            <a:ext cx="2762250" cy="883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494B9050-BA15-477C-BF36-B50615960F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6049" y="4894188"/>
            <a:ext cx="4514703" cy="833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F9AE182-0ACE-47FA-9090-4F4B4F6399A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001040" y="4816922"/>
            <a:ext cx="1004822" cy="965223"/>
          </a:xfrm>
          <a:prstGeom prst="rect">
            <a:avLst/>
          </a:prstGeom>
        </p:spPr>
      </p:pic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8F4F0405-49CD-45EA-8882-0F2129224FDC}"/>
              </a:ext>
            </a:extLst>
          </p:cNvPr>
          <p:cNvSpPr/>
          <p:nvPr/>
        </p:nvSpPr>
        <p:spPr>
          <a:xfrm>
            <a:off x="7355121" y="4893267"/>
            <a:ext cx="3456702" cy="702009"/>
          </a:xfrm>
          <a:prstGeom prst="wedgeRectCallout">
            <a:avLst>
              <a:gd name="adj1" fmla="val 61345"/>
              <a:gd name="adj2" fmla="val -13659"/>
            </a:avLst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400" dirty="0">
                <a:solidFill>
                  <a:schemeClr val="tx1"/>
                </a:solidFill>
                <a:latin typeface="Abadi Extra Light" panose="020B0204020104020204" pitchFamily="34" charset="0"/>
              </a:rPr>
              <a:t>Note that inputs appear only as pairwise dot products. This will be useful later on when we make SVM nonlinear using </a:t>
            </a:r>
            <a:r>
              <a:rPr lang="en-IN" sz="1400" dirty="0">
                <a:solidFill>
                  <a:srgbClr val="B806AB"/>
                </a:solidFill>
                <a:latin typeface="Abadi Extra Light" panose="020B0204020104020204" pitchFamily="34" charset="0"/>
              </a:rPr>
              <a:t>kernel methods</a:t>
            </a:r>
            <a:endParaRPr lang="en-IN" sz="1400" b="1" dirty="0">
              <a:solidFill>
                <a:srgbClr val="B806AB"/>
              </a:solidFill>
              <a:latin typeface="Abadi Extra Light" panose="020B0204020104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Speech Bubble: Rectangle 14">
                <a:extLst>
                  <a:ext uri="{FF2B5EF4-FFF2-40B4-BE49-F238E27FC236}">
                    <a16:creationId xmlns:a16="http://schemas.microsoft.com/office/drawing/2014/main" id="{1C38765B-A3DD-49C5-8D99-3B1C764BA500}"/>
                  </a:ext>
                </a:extLst>
              </p:cNvPr>
              <p:cNvSpPr/>
              <p:nvPr/>
            </p:nvSpPr>
            <p:spPr>
              <a:xfrm>
                <a:off x="9003753" y="3489174"/>
                <a:ext cx="2405358" cy="574265"/>
              </a:xfrm>
              <a:prstGeom prst="wedgeRectCallout">
                <a:avLst>
                  <a:gd name="adj1" fmla="val -46113"/>
                  <a:gd name="adj2" fmla="val 73674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tells us how important training example </a:t>
                </a:r>
                <a:r>
                  <a:rPr lang="en-GB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GB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GB" sz="16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)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is </a:t>
                </a:r>
              </a:p>
            </p:txBody>
          </p:sp>
        </mc:Choice>
        <mc:Fallback xmlns="">
          <p:sp>
            <p:nvSpPr>
              <p:cNvPr id="15" name="Speech Bubble: Rectangle 14">
                <a:extLst>
                  <a:ext uri="{FF2B5EF4-FFF2-40B4-BE49-F238E27FC236}">
                    <a16:creationId xmlns:a16="http://schemas.microsoft.com/office/drawing/2014/main" id="{1C38765B-A3DD-49C5-8D99-3B1C764BA5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3753" y="3489174"/>
                <a:ext cx="2405358" cy="574265"/>
              </a:xfrm>
              <a:prstGeom prst="wedgeRectCallout">
                <a:avLst>
                  <a:gd name="adj1" fmla="val -46113"/>
                  <a:gd name="adj2" fmla="val 73674"/>
                </a:avLst>
              </a:prstGeom>
              <a:blipFill>
                <a:blip r:embed="rId11"/>
                <a:stretch>
                  <a:fillRect l="-1256" t="-1626" r="-2764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30" name="Picture 10">
            <a:extLst>
              <a:ext uri="{FF2B5EF4-FFF2-40B4-BE49-F238E27FC236}">
                <a16:creationId xmlns:a16="http://schemas.microsoft.com/office/drawing/2014/main" id="{D574D164-2246-43AC-BB67-A4AE4968F4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613" y="5741377"/>
            <a:ext cx="3045819" cy="682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Speech Bubble: Rectangle 17">
                <a:extLst>
                  <a:ext uri="{FF2B5EF4-FFF2-40B4-BE49-F238E27FC236}">
                    <a16:creationId xmlns:a16="http://schemas.microsoft.com/office/drawing/2014/main" id="{5E6EC7EA-62C8-4973-AB02-DA3166EA0AD5}"/>
                  </a:ext>
                </a:extLst>
              </p:cNvPr>
              <p:cNvSpPr/>
              <p:nvPr/>
            </p:nvSpPr>
            <p:spPr>
              <a:xfrm>
                <a:off x="6491800" y="5757664"/>
                <a:ext cx="4671499" cy="590935"/>
              </a:xfrm>
              <a:prstGeom prst="wedgeRectCallout">
                <a:avLst>
                  <a:gd name="adj1" fmla="val -55504"/>
                  <a:gd name="adj2" fmla="val 21865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b="1" i="0" dirty="0">
                    <a:solidFill>
                      <a:schemeClr val="tx1"/>
                    </a:solidFill>
                    <a:latin typeface="+mj-lt"/>
                  </a:rPr>
                  <a:t>G</a:t>
                </a:r>
                <a:r>
                  <a:rPr lang="en-IN" sz="1600" b="0" dirty="0">
                    <a:solidFill>
                      <a:schemeClr val="tx1"/>
                    </a:solidFill>
                  </a:rPr>
                  <a:t> </a:t>
                </a:r>
                <a:r>
                  <a:rPr lang="en-IN" sz="1600" dirty="0">
                    <a:solidFill>
                      <a:schemeClr val="tx1"/>
                    </a:solidFill>
                  </a:rPr>
                  <a:t>is an </a:t>
                </a:r>
                <a14:m>
                  <m:oMath xmlns:m="http://schemas.openxmlformats.org/officeDocument/2006/math">
                    <m:r>
                      <a:rPr lang="en-IN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IN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 </m:t>
                    </m:r>
                    <m:r>
                      <a:rPr lang="en-IN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IN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600" dirty="0" err="1">
                    <a:solidFill>
                      <a:schemeClr val="tx1"/>
                    </a:solidFill>
                  </a:rPr>
                  <a:t>p.s.d.</a:t>
                </a:r>
                <a:r>
                  <a:rPr lang="en-IN" sz="1600" dirty="0">
                    <a:solidFill>
                      <a:schemeClr val="tx1"/>
                    </a:solidFill>
                  </a:rPr>
                  <a:t> matrix, also called the </a:t>
                </a:r>
                <a:r>
                  <a:rPr lang="en-IN" sz="1600" b="0" dirty="0">
                    <a:solidFill>
                      <a:srgbClr val="0000FF"/>
                    </a:solidFill>
                  </a:rPr>
                  <a:t>Gram Matrix,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IN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𝑛𝑚</m:t>
                        </m:r>
                      </m:sub>
                    </m:sSub>
                    <m:r>
                      <a:rPr lang="en-IN" sz="16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IN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p>
                      <m:sSupPr>
                        <m:ctrlPr>
                          <a:rPr lang="en-IN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IN" sz="16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16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  <m:sup>
                        <m:r>
                          <a:rPr lang="en-IN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b>
                      <m:sSubPr>
                        <m:ctrlPr>
                          <a:rPr lang="en-IN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6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IN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IN" sz="1600" i="1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and</a:t>
                </a:r>
                <a:r>
                  <a:rPr lang="en-IN" sz="1600" i="1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  <a:r>
                  <a:rPr lang="en-IN" sz="1600" b="1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1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is a vector of all 1s</a:t>
                </a:r>
                <a:r>
                  <a:rPr lang="en-IN" sz="1600" i="1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8" name="Speech Bubble: Rectangle 17">
                <a:extLst>
                  <a:ext uri="{FF2B5EF4-FFF2-40B4-BE49-F238E27FC236}">
                    <a16:creationId xmlns:a16="http://schemas.microsoft.com/office/drawing/2014/main" id="{5E6EC7EA-62C8-4973-AB02-DA3166EA0A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1800" y="5757664"/>
                <a:ext cx="4671499" cy="590935"/>
              </a:xfrm>
              <a:prstGeom prst="wedgeRectCallout">
                <a:avLst>
                  <a:gd name="adj1" fmla="val -55504"/>
                  <a:gd name="adj2" fmla="val 21865"/>
                </a:avLst>
              </a:prstGeom>
              <a:blipFill>
                <a:blip r:embed="rId13"/>
                <a:stretch>
                  <a:fillRect t="-1000" b="-10000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Speech Bubble: Rectangle 18">
                <a:extLst>
                  <a:ext uri="{FF2B5EF4-FFF2-40B4-BE49-F238E27FC236}">
                    <a16:creationId xmlns:a16="http://schemas.microsoft.com/office/drawing/2014/main" id="{1C559052-E066-4D49-9C05-6AC3A2E64B98}"/>
                  </a:ext>
                </a:extLst>
              </p:cNvPr>
              <p:cNvSpPr/>
              <p:nvPr/>
            </p:nvSpPr>
            <p:spPr>
              <a:xfrm>
                <a:off x="265245" y="5893874"/>
                <a:ext cx="2872000" cy="909449"/>
              </a:xfrm>
              <a:prstGeom prst="wedgeRectCallout">
                <a:avLst>
                  <a:gd name="adj1" fmla="val 58320"/>
                  <a:gd name="adj2" fmla="val -11991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i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Maximizing a concave function (or minimizing a convex function) </a:t>
                </a:r>
                <a:r>
                  <a:rPr lang="en-IN" sz="1600" i="0" dirty="0" err="1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s.t.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𝜶</m:t>
                    </m:r>
                    <m:r>
                      <a:rPr lang="en-IN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IN" sz="1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IN" sz="1600" b="1" i="1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and</a:t>
                </a:r>
                <a:r>
                  <a:rPr lang="en-IN" sz="1600" b="1" i="1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IN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IN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I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I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nary>
                    <m:r>
                      <a:rPr lang="en-I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1600" b="1" i="1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. </a:t>
                </a:r>
                <a:r>
                  <a:rPr lang="en-IN" sz="16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Many methods to solve it.</a:t>
                </a:r>
              </a:p>
            </p:txBody>
          </p:sp>
        </mc:Choice>
        <mc:Fallback xmlns="">
          <p:sp>
            <p:nvSpPr>
              <p:cNvPr id="19" name="Speech Bubble: Rectangle 18">
                <a:extLst>
                  <a:ext uri="{FF2B5EF4-FFF2-40B4-BE49-F238E27FC236}">
                    <a16:creationId xmlns:a16="http://schemas.microsoft.com/office/drawing/2014/main" id="{1C559052-E066-4D49-9C05-6AC3A2E64B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245" y="5893874"/>
                <a:ext cx="2872000" cy="909449"/>
              </a:xfrm>
              <a:prstGeom prst="wedgeRectCallout">
                <a:avLst>
                  <a:gd name="adj1" fmla="val 58320"/>
                  <a:gd name="adj2" fmla="val -11991"/>
                </a:avLst>
              </a:prstGeom>
              <a:blipFill>
                <a:blip r:embed="rId14"/>
                <a:stretch>
                  <a:fillRect l="-969" t="-9868" b="-44079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Speech Bubble: Rectangle 19">
                <a:extLst>
                  <a:ext uri="{FF2B5EF4-FFF2-40B4-BE49-F238E27FC236}">
                    <a16:creationId xmlns:a16="http://schemas.microsoft.com/office/drawing/2014/main" id="{D24AE259-00D0-4F15-9461-53522BC7E515}"/>
                  </a:ext>
                </a:extLst>
              </p:cNvPr>
              <p:cNvSpPr/>
              <p:nvPr/>
            </p:nvSpPr>
            <p:spPr>
              <a:xfrm>
                <a:off x="33691" y="4914623"/>
                <a:ext cx="2575173" cy="909449"/>
              </a:xfrm>
              <a:prstGeom prst="wedgeRectCallout">
                <a:avLst>
                  <a:gd name="adj1" fmla="val 39088"/>
                  <a:gd name="adj2" fmla="val 60275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600" i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This is also a </a:t>
                </a:r>
                <a:r>
                  <a:rPr lang="en-IN" sz="1600" i="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“quadratic program” (QP) </a:t>
                </a:r>
                <a:r>
                  <a:rPr lang="en-IN" sz="1600" i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– a quadratic function of the variables </a:t>
                </a:r>
                <a14:m>
                  <m:oMath xmlns:m="http://schemas.openxmlformats.org/officeDocument/2006/math">
                    <m:r>
                      <a:rPr lang="en-IN" sz="16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IN" sz="1600" i="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</a:t>
                </a:r>
                <a:endParaRPr lang="en-IN" sz="1600" b="1" i="1" dirty="0">
                  <a:solidFill>
                    <a:schemeClr val="tx1"/>
                  </a:solidFill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20" name="Speech Bubble: Rectangle 19">
                <a:extLst>
                  <a:ext uri="{FF2B5EF4-FFF2-40B4-BE49-F238E27FC236}">
                    <a16:creationId xmlns:a16="http://schemas.microsoft.com/office/drawing/2014/main" id="{D24AE259-00D0-4F15-9461-53522BC7E5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91" y="4914623"/>
                <a:ext cx="2575173" cy="909449"/>
              </a:xfrm>
              <a:prstGeom prst="wedgeRectCallout">
                <a:avLst>
                  <a:gd name="adj1" fmla="val 39088"/>
                  <a:gd name="adj2" fmla="val 60275"/>
                </a:avLst>
              </a:prstGeom>
              <a:blipFill>
                <a:blip r:embed="rId15"/>
                <a:stretch>
                  <a:fillRect l="-1176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D545238C-63B7-42D0-A9A0-03DADCD003AE}"/>
              </a:ext>
            </a:extLst>
          </p:cNvPr>
          <p:cNvSpPr txBox="1"/>
          <p:nvPr/>
        </p:nvSpPr>
        <p:spPr>
          <a:xfrm>
            <a:off x="4067174" y="6558960"/>
            <a:ext cx="59269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(Note: For various SVM solvers, can see </a:t>
            </a:r>
            <a:r>
              <a:rPr lang="en-GB" sz="1200" dirty="0"/>
              <a:t>“Support Vector Machine Solvers” by </a:t>
            </a:r>
            <a:r>
              <a:rPr lang="en-GB" sz="1200" dirty="0" err="1"/>
              <a:t>Bottou</a:t>
            </a:r>
            <a:r>
              <a:rPr lang="en-GB" sz="1200" dirty="0"/>
              <a:t> and Lin)</a:t>
            </a:r>
            <a:endParaRPr lang="en-IN" sz="1200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50EC44E-73E0-4A57-91CF-B845E0A0378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846671" y="586869"/>
            <a:ext cx="1004822" cy="9652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Speech Bubble: Rectangle 22">
                <a:extLst>
                  <a:ext uri="{FF2B5EF4-FFF2-40B4-BE49-F238E27FC236}">
                    <a16:creationId xmlns:a16="http://schemas.microsoft.com/office/drawing/2014/main" id="{97132D3C-19A9-475D-AE51-B379F1978C99}"/>
                  </a:ext>
                </a:extLst>
              </p:cNvPr>
              <p:cNvSpPr/>
              <p:nvPr/>
            </p:nvSpPr>
            <p:spPr>
              <a:xfrm>
                <a:off x="6953250" y="663214"/>
                <a:ext cx="3704204" cy="702009"/>
              </a:xfrm>
              <a:prstGeom prst="wedgeRectCallout">
                <a:avLst>
                  <a:gd name="adj1" fmla="val 61345"/>
                  <a:gd name="adj2" fmla="val -13659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Note: if we </a:t>
                </a:r>
                <a:r>
                  <a:rPr lang="en-IN" sz="14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ignore the bias term </a:t>
                </a:r>
                <a14:m>
                  <m:oMath xmlns:m="http://schemas.openxmlformats.org/officeDocument/2006/math">
                    <m:r>
                      <a:rPr lang="en-IN" sz="1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IN" sz="1400" dirty="0">
                    <a:solidFill>
                      <a:srgbClr val="0000FF"/>
                    </a:solidFill>
                    <a:latin typeface="Abadi Extra Light" panose="020B0204020104020204" pitchFamily="34" charset="0"/>
                  </a:rPr>
                  <a:t> </a:t>
                </a:r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then we don’t need to handle the constraint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IN" sz="1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IN" sz="1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IN" sz="1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1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en-IN" sz="1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IN" sz="1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IN" sz="1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IN" sz="1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sz="1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nary>
                  </m:oMath>
                </a14:m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(problem becomes a bit more easy to solve)</a:t>
                </a:r>
              </a:p>
            </p:txBody>
          </p:sp>
        </mc:Choice>
        <mc:Fallback xmlns="">
          <p:sp>
            <p:nvSpPr>
              <p:cNvPr id="23" name="Speech Bubble: Rectangle 22">
                <a:extLst>
                  <a:ext uri="{FF2B5EF4-FFF2-40B4-BE49-F238E27FC236}">
                    <a16:creationId xmlns:a16="http://schemas.microsoft.com/office/drawing/2014/main" id="{97132D3C-19A9-475D-AE51-B379F1978C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3250" y="663214"/>
                <a:ext cx="3704204" cy="702009"/>
              </a:xfrm>
              <a:prstGeom prst="wedgeRectCallout">
                <a:avLst>
                  <a:gd name="adj1" fmla="val 61345"/>
                  <a:gd name="adj2" fmla="val -13659"/>
                </a:avLst>
              </a:prstGeom>
              <a:blipFill>
                <a:blip r:embed="rId16"/>
                <a:stretch>
                  <a:fillRect l="-292" t="-15254" b="-39831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Speech Bubble: Rectangle 23">
                <a:extLst>
                  <a:ext uri="{FF2B5EF4-FFF2-40B4-BE49-F238E27FC236}">
                    <a16:creationId xmlns:a16="http://schemas.microsoft.com/office/drawing/2014/main" id="{CF0CD586-3383-4B80-810A-8280A17AA7AC}"/>
                  </a:ext>
                </a:extLst>
              </p:cNvPr>
              <p:cNvSpPr/>
              <p:nvPr/>
            </p:nvSpPr>
            <p:spPr>
              <a:xfrm>
                <a:off x="9144000" y="1615622"/>
                <a:ext cx="2861862" cy="702009"/>
              </a:xfrm>
              <a:prstGeom prst="wedgeRectCallout">
                <a:avLst>
                  <a:gd name="adj1" fmla="val -6551"/>
                  <a:gd name="adj2" fmla="val -86927"/>
                </a:avLst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Otherwise,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’s</a:t>
                </a:r>
                <a:r>
                  <a:rPr lang="en-IN" sz="1400" dirty="0">
                    <a:solidFill>
                      <a:schemeClr val="tx1"/>
                    </a:solidFill>
                    <a:latin typeface="Abadi Extra Light" panose="020B0204020104020204" pitchFamily="34" charset="0"/>
                  </a:rPr>
                  <a:t> are coupled and some opt. techniques such as co-ordinate ascent can’t easily be applied</a:t>
                </a:r>
              </a:p>
            </p:txBody>
          </p:sp>
        </mc:Choice>
        <mc:Fallback xmlns="">
          <p:sp>
            <p:nvSpPr>
              <p:cNvPr id="24" name="Speech Bubble: Rectangle 23">
                <a:extLst>
                  <a:ext uri="{FF2B5EF4-FFF2-40B4-BE49-F238E27FC236}">
                    <a16:creationId xmlns:a16="http://schemas.microsoft.com/office/drawing/2014/main" id="{CF0CD586-3383-4B80-810A-8280A17AA7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0" y="1615622"/>
                <a:ext cx="2861862" cy="702009"/>
              </a:xfrm>
              <a:prstGeom prst="wedgeRectCallout">
                <a:avLst>
                  <a:gd name="adj1" fmla="val -6551"/>
                  <a:gd name="adj2" fmla="val -86927"/>
                </a:avLst>
              </a:prstGeom>
              <a:blipFill>
                <a:blip r:embed="rId17"/>
                <a:stretch>
                  <a:fillRect l="-424" b="-6790"/>
                </a:stretch>
              </a:blipFill>
              <a:ln w="1905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661852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5343"/>
    </mc:Choice>
    <mc:Fallback xmlns="">
      <p:transition spd="slow" advTm="56534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 animBg="1"/>
      <p:bldP spid="18" grpId="0" animBg="1"/>
      <p:bldP spid="19" grpId="0" animBg="1"/>
      <p:bldP spid="20" grpId="0" animBg="1"/>
      <p:bldP spid="7" grpId="0"/>
      <p:bldP spid="23" grpId="0" animBg="1"/>
      <p:bldP spid="2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7946-FC7F-477C-9867-0ED704A8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245" y="169682"/>
            <a:ext cx="11740617" cy="82150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Solving Hard-Margin SVM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One we have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’s by solving the dual, we can get </a:t>
                </a:r>
                <a14:m>
                  <m:oMath xmlns:m="http://schemas.openxmlformats.org/officeDocument/2006/math">
                    <m:r>
                      <a:rPr lang="en-IN" sz="2600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GB" sz="200" b="1" dirty="0">
                    <a:latin typeface="Abadi Extra Light" panose="020B0204020104020204" pitchFamily="34" charset="0"/>
                  </a:rPr>
                  <a:t>           </a:t>
                </a:r>
                <a:r>
                  <a:rPr lang="en-GB" sz="2600" dirty="0">
                    <a:latin typeface="Abadi Extra Light" panose="020B0204020104020204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GB" sz="26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 as</a:t>
                </a:r>
                <a:endParaRPr lang="en-GB" sz="200" b="1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IN" sz="8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N" dirty="0"/>
                  <a:t>           </a:t>
                </a: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GB" sz="2600" dirty="0">
                    <a:latin typeface="Abadi Extra Light" panose="020B0204020104020204" pitchFamily="34" charset="0"/>
                  </a:rPr>
                  <a:t>A nice property: Most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sz="26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sz="2600" dirty="0">
                    <a:latin typeface="Abadi Extra Light" panose="020B0204020104020204" pitchFamily="34" charset="0"/>
                  </a:rPr>
                  <a:t>’s in the solution will be zero (sparse solution)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2600" dirty="0">
                  <a:latin typeface="Abadi Extra Light" panose="020B0204020104020204" pitchFamily="34" charset="0"/>
                </a:endParaRPr>
              </a:p>
              <a:p>
                <a:pPr marL="0" indent="0">
                  <a:buNone/>
                </a:pPr>
                <a:endParaRPr lang="en-GB" sz="8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314819C9-D576-44D5-A1AF-875A21D5E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5245" y="1130786"/>
                <a:ext cx="11740617" cy="5557532"/>
              </a:xfrm>
              <a:blipFill>
                <a:blip r:embed="rId5"/>
                <a:stretch>
                  <a:fillRect l="-831" t="-16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77B66E3-3803-4788-BC62-221F4919C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30" y="136939"/>
            <a:ext cx="602825" cy="365125"/>
          </a:xfrm>
        </p:spPr>
        <p:txBody>
          <a:bodyPr/>
          <a:lstStyle/>
          <a:p>
            <a:fld id="{80FED9D3-AF84-488D-8A6A-726D5349CDAB}" type="slidenum">
              <a:rPr lang="en-IN" sz="280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9</a:t>
            </a:fld>
            <a:endParaRPr lang="en-IN" sz="28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8F9B6254-AA19-4C68-B39A-4DCBDCFAA7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425" y="1719263"/>
            <a:ext cx="7505700" cy="105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8F526C6D-0695-48B0-8901-F7F8485F8AC9}"/>
              </a:ext>
            </a:extLst>
          </p:cNvPr>
          <p:cNvSpPr/>
          <p:nvPr/>
        </p:nvSpPr>
        <p:spPr>
          <a:xfrm>
            <a:off x="759584" y="5375687"/>
            <a:ext cx="176168" cy="18455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1645446-7E92-43E5-B206-5CCBAAE4823A}"/>
              </a:ext>
            </a:extLst>
          </p:cNvPr>
          <p:cNvSpPr/>
          <p:nvPr/>
        </p:nvSpPr>
        <p:spPr>
          <a:xfrm>
            <a:off x="1305894" y="3781363"/>
            <a:ext cx="176168" cy="18455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461F612-AD13-482C-AB19-30B097401987}"/>
              </a:ext>
            </a:extLst>
          </p:cNvPr>
          <p:cNvSpPr/>
          <p:nvPr/>
        </p:nvSpPr>
        <p:spPr>
          <a:xfrm>
            <a:off x="1024736" y="3891263"/>
            <a:ext cx="176168" cy="18455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476871F-CC89-4759-9268-2AD5A983C6A2}"/>
              </a:ext>
            </a:extLst>
          </p:cNvPr>
          <p:cNvSpPr/>
          <p:nvPr/>
        </p:nvSpPr>
        <p:spPr>
          <a:xfrm>
            <a:off x="1251370" y="4061689"/>
            <a:ext cx="176168" cy="18455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033F984-F330-4DE5-BC9C-C2C4538357A1}"/>
              </a:ext>
            </a:extLst>
          </p:cNvPr>
          <p:cNvSpPr/>
          <p:nvPr/>
        </p:nvSpPr>
        <p:spPr>
          <a:xfrm>
            <a:off x="1024736" y="4691393"/>
            <a:ext cx="176168" cy="18455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FA51F89-0C36-4418-9174-CA935151D5CD}"/>
              </a:ext>
            </a:extLst>
          </p:cNvPr>
          <p:cNvSpPr/>
          <p:nvPr/>
        </p:nvSpPr>
        <p:spPr>
          <a:xfrm>
            <a:off x="904809" y="4291328"/>
            <a:ext cx="176168" cy="18455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E95D484-CF98-430A-B065-D5A3A0DBE908}"/>
              </a:ext>
            </a:extLst>
          </p:cNvPr>
          <p:cNvSpPr/>
          <p:nvPr/>
        </p:nvSpPr>
        <p:spPr>
          <a:xfrm>
            <a:off x="709071" y="4506835"/>
            <a:ext cx="176168" cy="18455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A2A3B25-EB9E-40A1-BD32-B5D4555E6F0D}"/>
              </a:ext>
            </a:extLst>
          </p:cNvPr>
          <p:cNvSpPr/>
          <p:nvPr/>
        </p:nvSpPr>
        <p:spPr>
          <a:xfrm>
            <a:off x="759584" y="4951833"/>
            <a:ext cx="176168" cy="18455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6B67339-066D-4FE3-B135-3698E318BD37}"/>
              </a:ext>
            </a:extLst>
          </p:cNvPr>
          <p:cNvSpPr/>
          <p:nvPr/>
        </p:nvSpPr>
        <p:spPr>
          <a:xfrm>
            <a:off x="1217810" y="4454691"/>
            <a:ext cx="176168" cy="18455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59A9224-18DE-4332-AEC5-57D98FE2A445}"/>
              </a:ext>
            </a:extLst>
          </p:cNvPr>
          <p:cNvSpPr/>
          <p:nvPr/>
        </p:nvSpPr>
        <p:spPr>
          <a:xfrm>
            <a:off x="1988981" y="3686645"/>
            <a:ext cx="176168" cy="18455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F3DDAD4-0903-45E1-A69E-7A2D4A1CCB49}"/>
              </a:ext>
            </a:extLst>
          </p:cNvPr>
          <p:cNvSpPr/>
          <p:nvPr/>
        </p:nvSpPr>
        <p:spPr>
          <a:xfrm>
            <a:off x="1533507" y="4153968"/>
            <a:ext cx="176168" cy="18455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58C42E4-D0D5-44A7-A8CC-AAA3D65B00A0}"/>
              </a:ext>
            </a:extLst>
          </p:cNvPr>
          <p:cNvSpPr/>
          <p:nvPr/>
        </p:nvSpPr>
        <p:spPr>
          <a:xfrm>
            <a:off x="1853977" y="4390586"/>
            <a:ext cx="176168" cy="18455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492DAA4-CFD8-4BD2-A5A0-DFEEC69EC45F}"/>
              </a:ext>
            </a:extLst>
          </p:cNvPr>
          <p:cNvSpPr/>
          <p:nvPr/>
        </p:nvSpPr>
        <p:spPr>
          <a:xfrm>
            <a:off x="1627001" y="3807329"/>
            <a:ext cx="176168" cy="18455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85A87FE-6F39-4B05-9002-0717BD49FA19}"/>
              </a:ext>
            </a:extLst>
          </p:cNvPr>
          <p:cNvSpPr/>
          <p:nvPr/>
        </p:nvSpPr>
        <p:spPr>
          <a:xfrm rot="1917477">
            <a:off x="2173221" y="5566027"/>
            <a:ext cx="176168" cy="18455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BD59B97-5C3A-4965-9D4F-736A70B0E244}"/>
              </a:ext>
            </a:extLst>
          </p:cNvPr>
          <p:cNvSpPr/>
          <p:nvPr/>
        </p:nvSpPr>
        <p:spPr>
          <a:xfrm rot="1917477">
            <a:off x="3043534" y="4522544"/>
            <a:ext cx="176168" cy="18455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72D2064-C6C7-4AF0-969D-D6A0DA94F696}"/>
              </a:ext>
            </a:extLst>
          </p:cNvPr>
          <p:cNvSpPr/>
          <p:nvPr/>
        </p:nvSpPr>
        <p:spPr>
          <a:xfrm rot="1917477">
            <a:off x="3201823" y="5158629"/>
            <a:ext cx="176168" cy="18455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FB312D3-22D8-42A3-A45D-8E671362D587}"/>
              </a:ext>
            </a:extLst>
          </p:cNvPr>
          <p:cNvSpPr/>
          <p:nvPr/>
        </p:nvSpPr>
        <p:spPr>
          <a:xfrm rot="1917477">
            <a:off x="3392994" y="4239190"/>
            <a:ext cx="176168" cy="18455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6DE4225-56B5-496D-807E-A7C90D6E07ED}"/>
              </a:ext>
            </a:extLst>
          </p:cNvPr>
          <p:cNvSpPr/>
          <p:nvPr/>
        </p:nvSpPr>
        <p:spPr>
          <a:xfrm rot="1917477">
            <a:off x="2231146" y="6040120"/>
            <a:ext cx="176168" cy="18455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6D9D8D0-EE3E-4D39-8E34-61E530C8FD1E}"/>
              </a:ext>
            </a:extLst>
          </p:cNvPr>
          <p:cNvSpPr/>
          <p:nvPr/>
        </p:nvSpPr>
        <p:spPr>
          <a:xfrm rot="1917477">
            <a:off x="2679437" y="5196131"/>
            <a:ext cx="176168" cy="18455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F9D300F-8A93-4454-AF9D-1FBF18CF7C84}"/>
              </a:ext>
            </a:extLst>
          </p:cNvPr>
          <p:cNvSpPr/>
          <p:nvPr/>
        </p:nvSpPr>
        <p:spPr>
          <a:xfrm rot="1917477">
            <a:off x="3529814" y="5168073"/>
            <a:ext cx="176168" cy="18455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D4DDCAF-1D61-4970-A705-728CFB7C31C5}"/>
              </a:ext>
            </a:extLst>
          </p:cNvPr>
          <p:cNvSpPr/>
          <p:nvPr/>
        </p:nvSpPr>
        <p:spPr>
          <a:xfrm rot="1917477">
            <a:off x="2706156" y="5630521"/>
            <a:ext cx="176168" cy="18455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8A9DD61-8E98-48AF-AACD-0497DE3C2CD5}"/>
              </a:ext>
            </a:extLst>
          </p:cNvPr>
          <p:cNvSpPr/>
          <p:nvPr/>
        </p:nvSpPr>
        <p:spPr>
          <a:xfrm rot="1917477">
            <a:off x="2733201" y="5974357"/>
            <a:ext cx="176168" cy="18455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FC83C75-92D2-4BBC-9D80-99FFB25C77F9}"/>
              </a:ext>
            </a:extLst>
          </p:cNvPr>
          <p:cNvSpPr/>
          <p:nvPr/>
        </p:nvSpPr>
        <p:spPr>
          <a:xfrm rot="1917477">
            <a:off x="3003657" y="4859554"/>
            <a:ext cx="176168" cy="18455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98897DA-CB16-44B7-9587-3F94D09914BA}"/>
              </a:ext>
            </a:extLst>
          </p:cNvPr>
          <p:cNvSpPr/>
          <p:nvPr/>
        </p:nvSpPr>
        <p:spPr>
          <a:xfrm rot="1917477">
            <a:off x="3078245" y="5537603"/>
            <a:ext cx="176168" cy="18455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B7222DE-9C57-46B7-8D5A-BB841679923B}"/>
              </a:ext>
            </a:extLst>
          </p:cNvPr>
          <p:cNvSpPr/>
          <p:nvPr/>
        </p:nvSpPr>
        <p:spPr>
          <a:xfrm rot="1917477">
            <a:off x="3398159" y="4685395"/>
            <a:ext cx="176168" cy="18455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320E9DE-79B8-49EB-85B1-A7AD01B221E2}"/>
              </a:ext>
            </a:extLst>
          </p:cNvPr>
          <p:cNvCxnSpPr>
            <a:cxnSpLocks/>
          </p:cNvCxnSpPr>
          <p:nvPr/>
        </p:nvCxnSpPr>
        <p:spPr>
          <a:xfrm flipH="1">
            <a:off x="1428485" y="3910777"/>
            <a:ext cx="1418485" cy="21195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F8A6EB5-898C-4DEC-BB7C-89E916307566}"/>
              </a:ext>
            </a:extLst>
          </p:cNvPr>
          <p:cNvCxnSpPr>
            <a:cxnSpLocks/>
          </p:cNvCxnSpPr>
          <p:nvPr/>
        </p:nvCxnSpPr>
        <p:spPr>
          <a:xfrm flipH="1">
            <a:off x="1159135" y="3801748"/>
            <a:ext cx="1351289" cy="2004268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23A409B-D41A-4CED-BCDA-D132FF9B3CD7}"/>
              </a:ext>
            </a:extLst>
          </p:cNvPr>
          <p:cNvCxnSpPr>
            <a:cxnSpLocks/>
          </p:cNvCxnSpPr>
          <p:nvPr/>
        </p:nvCxnSpPr>
        <p:spPr>
          <a:xfrm flipH="1">
            <a:off x="1726928" y="4061689"/>
            <a:ext cx="1431509" cy="217283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DD070750-87E0-4E66-9F7B-BEBA1D7A1EA4}"/>
              </a:ext>
            </a:extLst>
          </p:cNvPr>
          <p:cNvSpPr/>
          <p:nvPr/>
        </p:nvSpPr>
        <p:spPr>
          <a:xfrm>
            <a:off x="1191180" y="4956915"/>
            <a:ext cx="176168" cy="18455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B044053-F43B-4C95-A9D0-3C470294AC7B}"/>
                  </a:ext>
                </a:extLst>
              </p:cNvPr>
              <p:cNvSpPr txBox="1"/>
              <p:nvPr/>
            </p:nvSpPr>
            <p:spPr>
              <a:xfrm>
                <a:off x="388158" y="6030277"/>
                <a:ext cx="13308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B044053-F43B-4C95-A9D0-3C470294A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58" y="6030277"/>
                <a:ext cx="1330877" cy="276999"/>
              </a:xfrm>
              <a:prstGeom prst="rect">
                <a:avLst/>
              </a:prstGeom>
              <a:blipFill>
                <a:blip r:embed="rId7"/>
                <a:stretch>
                  <a:fillRect l="-2294" t="-4348" r="-3670" b="-65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7086297-4001-4C59-85EE-EC7A78BA9B69}"/>
                  </a:ext>
                </a:extLst>
              </p:cNvPr>
              <p:cNvSpPr txBox="1"/>
              <p:nvPr/>
            </p:nvSpPr>
            <p:spPr>
              <a:xfrm>
                <a:off x="3150184" y="3993914"/>
                <a:ext cx="15038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7086297-4001-4C59-85EE-EC7A78BA9B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0184" y="3993914"/>
                <a:ext cx="1503810" cy="276999"/>
              </a:xfrm>
              <a:prstGeom prst="rect">
                <a:avLst/>
              </a:prstGeom>
              <a:blipFill>
                <a:blip r:embed="rId8"/>
                <a:stretch>
                  <a:fillRect l="-2033" t="-4348" r="-3252" b="-65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0454D86-C909-449D-9942-26BF273B734C}"/>
                  </a:ext>
                </a:extLst>
              </p:cNvPr>
              <p:cNvSpPr txBox="1"/>
              <p:nvPr/>
            </p:nvSpPr>
            <p:spPr>
              <a:xfrm>
                <a:off x="2225756" y="3543301"/>
                <a:ext cx="13306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IN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0454D86-C909-449D-9942-26BF273B73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5756" y="3543301"/>
                <a:ext cx="1330684" cy="276999"/>
              </a:xfrm>
              <a:prstGeom prst="rect">
                <a:avLst/>
              </a:prstGeom>
              <a:blipFill>
                <a:blip r:embed="rId9"/>
                <a:stretch>
                  <a:fillRect l="-2294" t="-4348" r="-4128" b="-65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2AB0827-C331-4BD8-9960-98BC75FBA604}"/>
                  </a:ext>
                </a:extLst>
              </p:cNvPr>
              <p:cNvSpPr txBox="1"/>
              <p:nvPr/>
            </p:nvSpPr>
            <p:spPr>
              <a:xfrm>
                <a:off x="4845007" y="3574533"/>
                <a:ext cx="6953250" cy="31854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IN" sz="2400" dirty="0">
                    <a:latin typeface="Abadi Extra Light" panose="020B0204020104020204" pitchFamily="34" charset="0"/>
                  </a:rPr>
                  <a:t>Reason: KKT conditions</a:t>
                </a:r>
              </a:p>
              <a:p>
                <a:endParaRPr lang="en-IN" sz="200" dirty="0">
                  <a:latin typeface="Abadi Extra Light" panose="020B0204020104020204" pitchFamily="34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IN" sz="100" dirty="0">
                  <a:latin typeface="Abadi Extra Light" panose="020B0204020104020204" pitchFamily="34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IN" sz="2400" dirty="0">
                    <a:latin typeface="Abadi Extra Light" panose="020B0204020104020204" pitchFamily="34" charset="0"/>
                  </a:rPr>
                  <a:t>For the optimal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sz="2400" dirty="0">
                    <a:latin typeface="Abadi Extra Light" panose="020B0204020104020204" pitchFamily="34" charset="0"/>
                  </a:rPr>
                  <a:t>’s, we must have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GB" sz="200" dirty="0">
                  <a:latin typeface="Abadi Extra Light" panose="020B0204020104020204" pitchFamily="34" charset="0"/>
                </a:endParaRPr>
              </a:p>
              <a:p>
                <a:endParaRPr lang="en-GB" sz="400" dirty="0">
                  <a:latin typeface="Abadi Extra Light" panose="020B0204020104020204" pitchFamily="34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GB" sz="2400" dirty="0">
                    <a:latin typeface="Abadi Extra Light" panose="020B0204020104020204" pitchFamily="34" charset="0"/>
                  </a:rPr>
                  <a:t>Thus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sz="2400" dirty="0">
                    <a:latin typeface="Abadi Extra Light" panose="020B0204020104020204" pitchFamily="34" charset="0"/>
                  </a:rPr>
                  <a:t> nonzero only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I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I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  <m:sup>
                            <m:r>
                              <a:rPr lang="en-I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  <m:sSub>
                          <m:sSubPr>
                            <m:ctrlPr>
                              <a:rPr lang="en-I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IN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I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IN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GB" sz="2400" dirty="0">
                    <a:latin typeface="Abadi Extra Light" panose="020B0204020104020204" pitchFamily="34" charset="0"/>
                  </a:rPr>
                  <a:t>, i.e., the training example lies on the boundary</a:t>
                </a:r>
              </a:p>
              <a:p>
                <a:endParaRPr lang="en-GB" sz="2400" dirty="0">
                  <a:latin typeface="Abadi Extra Light" panose="020B0204020104020204" pitchFamily="34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GB" sz="2400" dirty="0">
                  <a:latin typeface="Abadi Extra Light" panose="020B0204020104020204" pitchFamily="34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GB" sz="2400" dirty="0">
                    <a:latin typeface="Abadi Extra Light" panose="020B0204020104020204" pitchFamily="34" charset="0"/>
                  </a:rPr>
                  <a:t>These examples are called </a:t>
                </a:r>
                <a:r>
                  <a:rPr lang="en-GB" sz="2400" dirty="0">
                    <a:solidFill>
                      <a:srgbClr val="B806AB"/>
                    </a:solidFill>
                    <a:latin typeface="Abadi Extra Light" panose="020B0204020104020204" pitchFamily="34" charset="0"/>
                  </a:rPr>
                  <a:t>support vectors </a:t>
                </a:r>
              </a:p>
              <a:p>
                <a:r>
                  <a:rPr lang="en-GB" sz="2400" dirty="0">
                    <a:latin typeface="Abadi Extra Light" panose="020B0204020104020204" pitchFamily="34" charset="0"/>
                  </a:rPr>
                  <a:t>	</a:t>
                </a:r>
                <a:endParaRPr lang="en-IN" sz="2400" dirty="0">
                  <a:latin typeface="Abadi Extra Light" panose="020B0204020104020204" pitchFamily="34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2AB0827-C331-4BD8-9960-98BC75FBA6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5007" y="3574533"/>
                <a:ext cx="6953250" cy="3185487"/>
              </a:xfrm>
              <a:prstGeom prst="rect">
                <a:avLst/>
              </a:prstGeom>
              <a:blipFill>
                <a:blip r:embed="rId10"/>
                <a:stretch>
                  <a:fillRect l="-1228" t="-1721" r="-87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EB17807-73DE-443D-A454-99913D04A84D}"/>
                  </a:ext>
                </a:extLst>
              </p:cNvPr>
              <p:cNvSpPr txBox="1"/>
              <p:nvPr/>
            </p:nvSpPr>
            <p:spPr>
              <a:xfrm>
                <a:off x="6147070" y="5363449"/>
                <a:ext cx="361605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IN" sz="24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{"/>
                          <m:endChr m:val="}"/>
                          <m:ctrlPr>
                            <a:rPr lang="en-I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I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I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I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I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sz="2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I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I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sz="2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IN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I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IN" sz="24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d>
                      <m:r>
                        <a:rPr lang="en-I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IN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EB17807-73DE-443D-A454-99913D04A8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7070" y="5363449"/>
                <a:ext cx="3616055" cy="369332"/>
              </a:xfrm>
              <a:prstGeom prst="rect">
                <a:avLst/>
              </a:prstGeom>
              <a:blipFill>
                <a:blip r:embed="rId11"/>
                <a:stretch>
                  <a:fillRect l="-673" r="-1515" b="-26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2869156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7392"/>
    </mc:Choice>
    <mc:Fallback xmlns="">
      <p:transition spd="slow" advTm="15739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5" grpId="0" animBg="1"/>
      <p:bldP spid="36" grpId="0"/>
      <p:bldP spid="37" grpId="0"/>
      <p:bldP spid="38" grpId="0"/>
      <p:bldP spid="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8|27.5|27.3|16.6|14.7|12.3|46.2|27|18.2|61.2|24.2|20.3|24.9|25.3|27.4|37.2|43|16.7|46.9|25.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|1.2|8.2|19.3|8.7|1.1|9.5|15.6|41.1|9|22.7|40.6|41.1|49.7|15.8|1|10|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7|3.6|16.4|0.3|24.2|12.7|31.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6|1.1|18.8|29.2|9.3|23|35.1|53.7|8.8|32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3|2.6|27.4|101.4|12|122.6|24.9|24.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6|4.3|6.3|13.6|14.1|18.4|31|11.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.5|8|46.2|11|10.1|1|3.3|1.2|17.8|1|18.4|8.8|2|23.5|32.4|46.2|17.9|45.8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5.4|15.9|42.3|40|23.7|10.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|12.3|23.1|70.8|67.7|37.5|3|3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4|18.6|8.5|1.4|1|0.9|7.6|8.7|54.7|13.5|21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8|69.8|7.1|58|43.9|26|35.6|1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1|6.9|9.9|41|35.3|24.9|7|80.1|12.9|12.9|2.3|2.1|15.6|20.1|41.3|22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8.4|26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7|1.3|18.2|12.9|16.7|57.9|11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5|7.8|21.6|10.1|16.4|20.1|1.2|75.5|51.1|37.7|10.2|20.6|67.9|65|31|39.7|43|2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8.3|33.8|28.1|8.4|8.7|8.2|9.6|35.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1|1.4|24.2|13|24.9|52.2|20|11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5079A3EC7D05E48A26E4471E7A62B6A" ma:contentTypeVersion="11" ma:contentTypeDescription="Create a new document." ma:contentTypeScope="" ma:versionID="2dde37f5db1cf7b03ea35f5a5692b7ba">
  <xsd:schema xmlns:xsd="http://www.w3.org/2001/XMLSchema" xmlns:xs="http://www.w3.org/2001/XMLSchema" xmlns:p="http://schemas.microsoft.com/office/2006/metadata/properties" xmlns:ns2="8cf5328a-8617-474c-9909-cc45ad579cc9" xmlns:ns3="ed1fd18c-690e-4f08-92f4-aa6f50b5c677" targetNamespace="http://schemas.microsoft.com/office/2006/metadata/properties" ma:root="true" ma:fieldsID="528f55dff209735393200d9c6d45c750" ns2:_="" ns3:_="">
    <xsd:import namespace="8cf5328a-8617-474c-9909-cc45ad579cc9"/>
    <xsd:import namespace="ed1fd18c-690e-4f08-92f4-aa6f50b5c6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f5328a-8617-474c-9909-cc45ad579cc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337c2620-d1ec-4608-ab47-b8d402b41a8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1fd18c-690e-4f08-92f4-aa6f50b5c677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1af5c1cf-cb2a-4f4a-a9ae-e1baf0ae920b}" ma:internalName="TaxCatchAll" ma:showField="CatchAllData" ma:web="ed1fd18c-690e-4f08-92f4-aa6f50b5c67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d1fd18c-690e-4f08-92f4-aa6f50b5c677" xsi:nil="true"/>
    <lcf76f155ced4ddcb4097134ff3c332f xmlns="8cf5328a-8617-474c-9909-cc45ad579cc9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B0BEB8C0-F05F-400D-BFB9-E532B26092E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cf5328a-8617-474c-9909-cc45ad579cc9"/>
    <ds:schemaRef ds:uri="ed1fd18c-690e-4f08-92f4-aa6f50b5c6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666A7FF-F278-4267-B9DD-4513552B82F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386BED3-F67E-44FB-B4E5-F48EDCB547BA}">
  <ds:schemaRefs>
    <ds:schemaRef ds:uri="http://schemas.microsoft.com/office/2006/metadata/properties"/>
    <ds:schemaRef ds:uri="http://schemas.microsoft.com/office/infopath/2007/PartnerControls"/>
    <ds:schemaRef ds:uri="ed1fd18c-690e-4f08-92f4-aa6f50b5c677"/>
    <ds:schemaRef ds:uri="8cf5328a-8617-474c-9909-cc45ad579cc9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</TotalTime>
  <Words>2417</Words>
  <Application>Microsoft Office PowerPoint</Application>
  <PresentationFormat>Widescreen</PresentationFormat>
  <Paragraphs>369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Abadi Extra Light</vt:lpstr>
      <vt:lpstr>Aptos</vt:lpstr>
      <vt:lpstr>Arial</vt:lpstr>
      <vt:lpstr>Calibri</vt:lpstr>
      <vt:lpstr>Calibri Light</vt:lpstr>
      <vt:lpstr>Cambria Math</vt:lpstr>
      <vt:lpstr>Garamond</vt:lpstr>
      <vt:lpstr>Google Sans</vt:lpstr>
      <vt:lpstr>Wingdings</vt:lpstr>
      <vt:lpstr>Office Theme</vt:lpstr>
      <vt:lpstr>Hyperplane based Classifiers: Large-Margin Classification - SVM</vt:lpstr>
      <vt:lpstr>Support Vector Machine (SVM)</vt:lpstr>
      <vt:lpstr>Hard-Margin SVM</vt:lpstr>
      <vt:lpstr>Soft-Margin SVM (More Commonly Used)</vt:lpstr>
      <vt:lpstr>Soft-Margin SVM (Contd)</vt:lpstr>
      <vt:lpstr>Solving the SVM Problem</vt:lpstr>
      <vt:lpstr>Solving Hard-Margin SVM</vt:lpstr>
      <vt:lpstr>Solving Hard-Margin SVM</vt:lpstr>
      <vt:lpstr>Solving Hard-Margin SVM</vt:lpstr>
      <vt:lpstr>Solving Soft-Margin SVM</vt:lpstr>
      <vt:lpstr>Solving Soft-Margin SVM</vt:lpstr>
      <vt:lpstr>Support Vectors in Soft-Margin SVM</vt:lpstr>
      <vt:lpstr>SVMs via Dual Formulation: Some Comments</vt:lpstr>
      <vt:lpstr>Solving for SVM in the Primal</vt:lpstr>
      <vt:lpstr>SVM: Summary</vt:lpstr>
      <vt:lpstr>Multi-class SVM using Binary SVM</vt:lpstr>
      <vt:lpstr>One-class Classification</vt:lpstr>
      <vt:lpstr>One-class Classification via SVM-type Methods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Anvit Gupta</dc:creator>
  <cp:lastModifiedBy>Anvit Gupta</cp:lastModifiedBy>
  <cp:revision>11</cp:revision>
  <dcterms:created xsi:type="dcterms:W3CDTF">2022-01-22T23:47:33Z</dcterms:created>
  <dcterms:modified xsi:type="dcterms:W3CDTF">2025-05-07T10:23:15Z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0x01010075079A3EC7D05E48A26E4471E7A62B6A</vt:lpwstr>
  </property>
</Properties>
</file>