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3"/>
  </p:notesMasterIdLst>
  <p:sldIdLst>
    <p:sldId id="257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46" r:id="rId13"/>
    <p:sldId id="458" r:id="rId14"/>
    <p:sldId id="460" r:id="rId15"/>
    <p:sldId id="461" r:id="rId16"/>
    <p:sldId id="459" r:id="rId17"/>
    <p:sldId id="473" r:id="rId18"/>
    <p:sldId id="478" r:id="rId19"/>
    <p:sldId id="468" r:id="rId20"/>
    <p:sldId id="464" r:id="rId21"/>
    <p:sldId id="4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05F9AE-36B9-4CDD-8EC8-760A700FCAB8}" v="2" dt="2025-05-07T10:44:34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31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/>
    </p:cSldViewPr>
  </p:slideViewPr>
  <p:notesTextViewPr>
    <p:cViewPr>
      <p:scale>
        <a:sx n="1" d="1"/>
        <a:sy n="1" d="1"/>
      </p:scale>
      <p:origin x="0" y="-9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9805F9AE-36B9-4CDD-8EC8-760A700FCAB8}"/>
    <pc:docChg chg="custSel modSld">
      <pc:chgData name="Anvit Gupta" userId="f53ebda82f5ae94a" providerId="LiveId" clId="{9805F9AE-36B9-4CDD-8EC8-760A700FCAB8}" dt="2025-05-07T10:56:09.340" v="343" actId="20577"/>
      <pc:docMkLst>
        <pc:docMk/>
      </pc:docMkLst>
      <pc:sldChg chg="modSp">
        <pc:chgData name="Anvit Gupta" userId="f53ebda82f5ae94a" providerId="LiveId" clId="{9805F9AE-36B9-4CDD-8EC8-760A700FCAB8}" dt="2025-05-07T10:39:59.837" v="0" actId="13926"/>
        <pc:sldMkLst>
          <pc:docMk/>
          <pc:sldMk cId="824673317" sldId="456"/>
        </pc:sldMkLst>
        <pc:spChg chg="mod">
          <ac:chgData name="Anvit Gupta" userId="f53ebda82f5ae94a" providerId="LiveId" clId="{9805F9AE-36B9-4CDD-8EC8-760A700FCAB8}" dt="2025-05-07T10:39:59.837" v="0" actId="13926"/>
          <ac:spMkLst>
            <pc:docMk/>
            <pc:sldMk cId="824673317" sldId="456"/>
            <ac:spMk id="4" creationId="{314819C9-D576-44D5-A1AF-875A21D5EF79}"/>
          </ac:spMkLst>
        </pc:spChg>
      </pc:sldChg>
      <pc:sldChg chg="modSp">
        <pc:chgData name="Anvit Gupta" userId="f53ebda82f5ae94a" providerId="LiveId" clId="{9805F9AE-36B9-4CDD-8EC8-760A700FCAB8}" dt="2025-05-07T10:44:34.252" v="1" actId="13926"/>
        <pc:sldMkLst>
          <pc:docMk/>
          <pc:sldMk cId="3656465483" sldId="458"/>
        </pc:sldMkLst>
        <pc:spChg chg="mod">
          <ac:chgData name="Anvit Gupta" userId="f53ebda82f5ae94a" providerId="LiveId" clId="{9805F9AE-36B9-4CDD-8EC8-760A700FCAB8}" dt="2025-05-07T10:44:34.252" v="1" actId="13926"/>
          <ac:spMkLst>
            <pc:docMk/>
            <pc:sldMk cId="3656465483" sldId="458"/>
            <ac:spMk id="4" creationId="{314819C9-D576-44D5-A1AF-875A21D5EF79}"/>
          </ac:spMkLst>
        </pc:spChg>
      </pc:sldChg>
      <pc:sldChg chg="modNotesTx">
        <pc:chgData name="Anvit Gupta" userId="f53ebda82f5ae94a" providerId="LiveId" clId="{9805F9AE-36B9-4CDD-8EC8-760A700FCAB8}" dt="2025-05-07T10:56:09.340" v="343" actId="20577"/>
        <pc:sldMkLst>
          <pc:docMk/>
          <pc:sldMk cId="211215099" sldId="4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162C0-5241-46E0-869F-F9FB7A4D5917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DC444-FAC7-4DA7-B2CD-8D8EAC3C53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04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mapping phi can be infinite dimensional or may have range space as very large dimensional and hence we can’t compute w during training. We only store alpha and the training data (just like KNN).</a:t>
            </a:r>
          </a:p>
          <a:p>
            <a:r>
              <a:rPr lang="en-US" dirty="0"/>
              <a:t>At test time, the value of w can be calculated and then used for prediction.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0DC444-FAC7-4DA7-B2CD-8D8EAC3C5353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3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9.png"/><Relationship Id="rId5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48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52.png"/><Relationship Id="rId9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210.png"/><Relationship Id="rId7" Type="http://schemas.openxmlformats.org/officeDocument/2006/relationships/image" Target="../media/image7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Relationship Id="rId9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62.png"/><Relationship Id="rId5" Type="http://schemas.openxmlformats.org/officeDocument/2006/relationships/image" Target="../media/image40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png"/><Relationship Id="rId1" Type="http://schemas.openxmlformats.org/officeDocument/2006/relationships/tags" Target="../tags/tag8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013" y="2362200"/>
            <a:ext cx="11701636" cy="1371344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Turning Linear Models into Nonlinear Models using Kernel Methods</a:t>
            </a:r>
            <a:endParaRPr lang="en-IN" sz="40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4F2359B-88E1-4B40-BAED-A73395C5D99F}"/>
              </a:ext>
            </a:extLst>
          </p:cNvPr>
          <p:cNvSpPr txBox="1">
            <a:spLocks/>
          </p:cNvSpPr>
          <p:nvPr/>
        </p:nvSpPr>
        <p:spPr>
          <a:xfrm>
            <a:off x="2955130" y="4144256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5"/>
    </mc:Choice>
    <mc:Fallback xmlns="">
      <p:transition spd="slow" advTm="2265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highlight>
                      <a:srgbClr val="00FF00"/>
                    </a:highlight>
                    <a:latin typeface="Abadi Extra Light" panose="020B0204020104020204" pitchFamily="34" charset="0"/>
                  </a:rPr>
                  <a:t>Every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highlight>
                      <a:srgbClr val="00FF00"/>
                    </a:highlight>
                    <a:latin typeface="Abadi Extra Light" panose="020B0204020104020204" pitchFamily="34" charset="0"/>
                  </a:rPr>
                  <a:t> implicitly defines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highlight>
                          <a:srgbClr val="00FF00"/>
                        </a:highlight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highlight>
                    <a:srgbClr val="00FF00"/>
                  </a:highlight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takes input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and maps it to a new “feature space” </a:t>
                </a:r>
                <a14:m>
                  <m:oMath xmlns:m="http://schemas.openxmlformats.org/officeDocument/2006/math">
                    <m:r>
                      <a:rPr lang="en-GB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kernel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seen as taking two points as inputs and computing their inner-product based similarity in the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needs to be a vector space with a dot product defined on it (a.k.a.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Hilbert space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Is any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some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 kernel function?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No. The function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must satisfy </a:t>
                </a:r>
                <a:r>
                  <a:rPr lang="en-GB" sz="22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Mercer’s Condition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C284356C-7AC9-44ED-949F-239F5391A6BA}"/>
                  </a:ext>
                </a:extLst>
              </p:cNvPr>
              <p:cNvSpPr/>
              <p:nvPr/>
            </p:nvSpPr>
            <p:spPr>
              <a:xfrm>
                <a:off x="6920917" y="169682"/>
                <a:ext cx="4403013" cy="845186"/>
              </a:xfrm>
              <a:prstGeom prst="wedgeRectCallout">
                <a:avLst>
                  <a:gd name="adj1" fmla="val -47266"/>
                  <a:gd name="adj2" fmla="val 726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 saw, kernel function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defines a feature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for a two-dim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C284356C-7AC9-44ED-949F-239F5391A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17" y="169682"/>
                <a:ext cx="4403013" cy="845186"/>
              </a:xfrm>
              <a:prstGeom prst="wedgeRectCallout">
                <a:avLst>
                  <a:gd name="adj1" fmla="val -47266"/>
                  <a:gd name="adj2" fmla="val 72600"/>
                </a:avLst>
              </a:prstGeom>
              <a:blipFill>
                <a:blip r:embed="rId6"/>
                <a:stretch>
                  <a:fillRect l="-551" t="-2874" r="-96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A4236A4-65D8-41F9-A00C-670940593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390" y="3385677"/>
            <a:ext cx="644842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A7125B5-35B0-44F4-A5DD-D746A560B6EB}"/>
                  </a:ext>
                </a:extLst>
              </p:cNvPr>
              <p:cNvSpPr/>
              <p:nvPr/>
            </p:nvSpPr>
            <p:spPr>
              <a:xfrm>
                <a:off x="6434354" y="2861802"/>
                <a:ext cx="4723003" cy="1047750"/>
              </a:xfrm>
              <a:prstGeom prst="wedgeRectCallout">
                <a:avLst>
                  <a:gd name="adj1" fmla="val -65424"/>
                  <a:gd name="adj2" fmla="val 2577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some kernels, as we will see shortly,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(and thus the new feature space </a:t>
                </a:r>
                <a14:m>
                  <m:oMath xmlns:m="http://schemas.openxmlformats.org/officeDocument/2006/math">
                    <m:r>
                      <a:rPr lang="en-GB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GB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 can be very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high-dimensional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or even be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infinite dimensional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(but we don’t need to compute it anyway, so it is not an issue)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CA7125B5-35B0-44F4-A5DD-D746A560B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54" y="2861802"/>
                <a:ext cx="4723003" cy="1047750"/>
              </a:xfrm>
              <a:prstGeom prst="wedgeRectCallout">
                <a:avLst>
                  <a:gd name="adj1" fmla="val -65424"/>
                  <a:gd name="adj2" fmla="val 25777"/>
                </a:avLst>
              </a:prstGeom>
              <a:blipFill>
                <a:blip r:embed="rId8"/>
                <a:stretch>
                  <a:fillRect t="-1714" r="-442" b="-74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646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221"/>
    </mc:Choice>
    <mc:Fallback xmlns="">
      <p:transition spd="slow" advTm="2432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(.,.) to be a kernel function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must define a dot product for some Hilbert Space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is true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symmetric</a:t>
                </a:r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positive semi-definite </a:t>
                </a:r>
                <a:r>
                  <a:rPr lang="en-GB" dirty="0">
                    <a:latin typeface="Abadi Extra Light" panose="020B0204020104020204" pitchFamily="34" charset="0"/>
                  </a:rPr>
                  <a:t>(</a:t>
                </a:r>
                <a:r>
                  <a:rPr lang="en-GB" dirty="0" err="1">
                    <a:latin typeface="Abadi Extra Light" panose="020B0204020104020204" pitchFamily="34" charset="0"/>
                  </a:rPr>
                  <a:t>p.s.d.</a:t>
                </a:r>
                <a:r>
                  <a:rPr lang="en-GB" dirty="0">
                    <a:latin typeface="Abadi Extra Light" panose="020B0204020104020204" pitchFamily="34" charset="0"/>
                  </a:rPr>
                  <a:t>) function (though there are</a:t>
                </a:r>
              </a:p>
              <a:p>
                <a:pPr marL="457200" lvl="1" indent="0">
                  <a:buNone/>
                </a:pPr>
                <a:r>
                  <a:rPr lang="en-GB" dirty="0">
                    <a:latin typeface="Abadi Extra Light" panose="020B0204020104020204" pitchFamily="34" charset="0"/>
                  </a:rPr>
                  <a:t>exceptions; there are also “indefinite” kernels)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above condition is essentially known as Mercer’s Condition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be two kernel functions then the following are as well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simple sum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scalar product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: direct product of two kernels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 r="-7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/>
              <p:nvPr/>
            </p:nvSpPr>
            <p:spPr>
              <a:xfrm>
                <a:off x="4787821" y="2989413"/>
                <a:ext cx="2616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6ACF40-422A-4D17-8C1D-8B835A83C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821" y="2989413"/>
                <a:ext cx="261635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/>
              <p:nvPr/>
            </p:nvSpPr>
            <p:spPr>
              <a:xfrm>
                <a:off x="4024422" y="3344461"/>
                <a:ext cx="4560736" cy="11301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limLoc m:val="undOvr"/>
                          <m:subHide m:val="on"/>
                          <m:supHide m:val="on"/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≥0 </m:t>
                          </m:r>
                        </m:e>
                      </m:nary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4251C4-D932-4758-B8B9-60F5EC69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422" y="3344461"/>
                <a:ext cx="4560736" cy="11301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/>
              <p:nvPr/>
            </p:nvSpPr>
            <p:spPr>
              <a:xfrm>
                <a:off x="407769" y="319372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all “square integrable” functions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(such functions satisfy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 ∞</m:t>
                        </m:r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F11F031-3736-46A2-8B4E-764CC1AD9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69" y="3193721"/>
                <a:ext cx="3474129" cy="576194"/>
              </a:xfrm>
              <a:prstGeom prst="wedgeRectCallout">
                <a:avLst>
                  <a:gd name="adj1" fmla="val 56968"/>
                  <a:gd name="adj2" fmla="val 50898"/>
                </a:avLst>
              </a:prstGeom>
              <a:blipFill>
                <a:blip r:embed="rId8"/>
                <a:stretch>
                  <a:fillRect l="-809" t="-39604" b="-11089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/>
              <p:nvPr/>
            </p:nvSpPr>
            <p:spPr>
              <a:xfrm>
                <a:off x="8310101" y="240158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Loosely speaking a PSD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function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here means that if we evaluation this function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inputs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pairs) then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will be PSD (also called a kernel matrix)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31290989-9011-464B-9CAE-564EA7C0D8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101" y="2401584"/>
                <a:ext cx="3695761" cy="1130181"/>
              </a:xfrm>
              <a:prstGeom prst="wedgeRectCallout">
                <a:avLst>
                  <a:gd name="adj1" fmla="val -42518"/>
                  <a:gd name="adj2" fmla="val 64617"/>
                </a:avLst>
              </a:prstGeom>
              <a:blipFill>
                <a:blip r:embed="rId9"/>
                <a:stretch>
                  <a:fillRect l="-657" r="-1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9AA3FDB4-DEBD-485E-9997-6E6ACD635700}"/>
              </a:ext>
            </a:extLst>
          </p:cNvPr>
          <p:cNvSpPr/>
          <p:nvPr/>
        </p:nvSpPr>
        <p:spPr>
          <a:xfrm>
            <a:off x="7404178" y="5293383"/>
            <a:ext cx="3979491" cy="576194"/>
          </a:xfrm>
          <a:prstGeom prst="wedgeRectCallout">
            <a:avLst>
              <a:gd name="adj1" fmla="val -58455"/>
              <a:gd name="adj2" fmla="val 407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also combine these rules and the resulting function will also be a kernel function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57E3013-7437-46F7-84ED-05154E38D41E}"/>
              </a:ext>
            </a:extLst>
          </p:cNvPr>
          <p:cNvSpPr/>
          <p:nvPr/>
        </p:nvSpPr>
        <p:spPr>
          <a:xfrm>
            <a:off x="8882048" y="4335123"/>
            <a:ext cx="2334033" cy="576194"/>
          </a:xfrm>
          <a:prstGeom prst="wedgeRectCallout">
            <a:avLst>
              <a:gd name="adj1" fmla="val -58455"/>
              <a:gd name="adj2" fmla="val 4070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easily verify that the Mercer’s Condition holds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7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65"/>
    </mc:Choice>
    <mc:Fallback xmlns="">
      <p:transition spd="slow" advTm="2969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 animBg="1"/>
      <p:bldP spid="10" grpId="0" animBg="1"/>
      <p:bldP spid="11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Some Pre-defined Kernel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Linear kernel: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Quadratic Kernel: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Polynomial Kernel (of degree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32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(1+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Radial Basis Function (RBF) or “Gaussian” Kernel: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1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Gaussian kernel gives a similarity score between 0 and 1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a hyperparameter (called the kernel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bandwidth parameter</a:t>
                </a:r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The RBF kernel corresponds to an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infinite dim.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dirty="0">
                    <a:latin typeface="Abadi Extra Light" panose="020B0204020104020204" pitchFamily="34" charset="0"/>
                  </a:rPr>
                  <a:t>(i.e., you can’t actually write down or store the map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explicitly – but we don’t need to do that anyway </a:t>
                </a:r>
                <a:r>
                  <a:rPr lang="en-GB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)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  <a:sym typeface="Wingdings" panose="05000000000000000000" pitchFamily="2" charset="2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Also called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“stationary kernel”</a:t>
                </a:r>
                <a:r>
                  <a:rPr lang="en-GB" dirty="0">
                    <a:latin typeface="Abadi Extra Light" panose="020B0204020104020204" pitchFamily="34" charset="0"/>
                  </a:rPr>
                  <a:t>: only depends on the distance between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(translating both by the same amount won’t change the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 hyperparameters (e.g.,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) can be set via cross-validation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 r="-312" b="-24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4786D-7CF3-4751-B132-262E1588E1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10479" y="772241"/>
            <a:ext cx="1010687" cy="96522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71227309-9AAB-48C9-A688-227D3A26B79A}"/>
              </a:ext>
            </a:extLst>
          </p:cNvPr>
          <p:cNvSpPr/>
          <p:nvPr/>
        </p:nvSpPr>
        <p:spPr>
          <a:xfrm>
            <a:off x="8869303" y="804984"/>
            <a:ext cx="2183524" cy="819558"/>
          </a:xfrm>
          <a:prstGeom prst="wedgeRectCallout">
            <a:avLst>
              <a:gd name="adj1" fmla="val 69697"/>
              <a:gd name="adj2" fmla="val 27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>
                <a:solidFill>
                  <a:schemeClr val="tx1"/>
                </a:solidFill>
                <a:latin typeface="Abadi Extra Light" panose="020B0204020104020204" pitchFamily="34" charset="0"/>
              </a:rPr>
              <a:t>Remember that kernels are a notion of similarity between pairs of inputs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3E39FD7-4154-4B21-92A5-01F28C01D912}"/>
              </a:ext>
            </a:extLst>
          </p:cNvPr>
          <p:cNvSpPr/>
          <p:nvPr/>
        </p:nvSpPr>
        <p:spPr>
          <a:xfrm>
            <a:off x="9286382" y="3680640"/>
            <a:ext cx="2537342" cy="819558"/>
          </a:xfrm>
          <a:prstGeom prst="wedgeRectCallout">
            <a:avLst>
              <a:gd name="adj1" fmla="val -58896"/>
              <a:gd name="adj2" fmla="val 28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Controls how the distance between two inputs should be converted into a similarity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14BD988-040E-4E7E-8F2D-CD642DF6DA52}"/>
              </a:ext>
            </a:extLst>
          </p:cNvPr>
          <p:cNvSpPr/>
          <p:nvPr/>
        </p:nvSpPr>
        <p:spPr>
          <a:xfrm>
            <a:off x="8500718" y="1734951"/>
            <a:ext cx="3115104" cy="730875"/>
          </a:xfrm>
          <a:prstGeom prst="wedgeRectCallout">
            <a:avLst>
              <a:gd name="adj1" fmla="val -1141"/>
              <a:gd name="adj2" fmla="val -6806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Kernels can have a pre-defined form or can be learned from data (a bit advanced for this course)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D71F101-5419-4D60-B493-FD2513E91EF6}"/>
              </a:ext>
            </a:extLst>
          </p:cNvPr>
          <p:cNvSpPr/>
          <p:nvPr/>
        </p:nvSpPr>
        <p:spPr>
          <a:xfrm>
            <a:off x="5681318" y="860189"/>
            <a:ext cx="2819400" cy="819558"/>
          </a:xfrm>
          <a:prstGeom prst="wedgeRectCallout">
            <a:avLst>
              <a:gd name="adj1" fmla="val 65569"/>
              <a:gd name="adj2" fmla="val -67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Several other kernels proposed for non-vector data, such as trees, strings, etc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245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344"/>
    </mc:Choice>
    <mc:Fallback xmlns="">
      <p:transition spd="slow" advTm="4183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RBF Kernel = Infinite Dimensional Mapping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We saw that the RBF/Gaussian kernel is defined as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600" b="1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600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1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Using this kernel corresponds to mapping data to </a:t>
                </a:r>
                <a:r>
                  <a:rPr lang="en-GB" sz="26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infinite 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Here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m:rPr>
                        <m:sty m:val="p"/>
                      </m:rPr>
                      <a:rPr lang="en-I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</a:t>
                </a:r>
                <a:r>
                  <a:rPr lang="en-IN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r>
                      <m:rPr>
                        <m:sty m:val="p"/>
                      </m:rPr>
                      <a:rPr lang="en-I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But again, note that we never need to 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compute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easily computable from its definition itself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[−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in this case)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/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[−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C5AC79-3CB8-4C4A-9C20-65DC56CD8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682" y="2493649"/>
                <a:ext cx="398872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/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assuming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be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scalars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212B09-C737-44FF-8941-79A80EABB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6332" y="2570592"/>
                <a:ext cx="4257126" cy="276999"/>
              </a:xfrm>
              <a:prstGeom prst="rect">
                <a:avLst/>
              </a:prstGeom>
              <a:blipFill>
                <a:blip r:embed="rId7"/>
                <a:stretch>
                  <a:fillRect l="-1433" t="-4444" r="-1719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/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IN" sz="2800" i="1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BFC55A-C1E3-4831-A048-00A4EDB0B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064140"/>
                <a:ext cx="534473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/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sSup>
                      <m:sSupPr>
                        <m:ctrlP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IN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num>
                          <m:den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00D4F3-8402-447A-9FFA-BC0EC3837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02" y="3634631"/>
                <a:ext cx="5344732" cy="693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/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IN" sz="2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DB74EFD-00DE-4F87-8ACF-30888BE90B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318" y="4467566"/>
                <a:ext cx="242771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/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an infinite-dim vector (ignoring the constants coming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terms</a:t>
                </a: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8C3DCB08-B376-48B4-B631-BEB32508F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780" y="4484619"/>
                <a:ext cx="3835082" cy="592651"/>
              </a:xfrm>
              <a:prstGeom prst="wedgeRectCallout">
                <a:avLst>
                  <a:gd name="adj1" fmla="val -43354"/>
                  <a:gd name="adj2" fmla="val 75098"/>
                </a:avLst>
              </a:prstGeom>
              <a:blipFill>
                <a:blip r:embed="rId11"/>
                <a:stretch>
                  <a:fillRect l="-633" t="-158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0130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380"/>
    </mc:Choice>
    <mc:Fallback xmlns="">
      <p:transition spd="slow" advTm="220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6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Using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Kernels can turn many linear models into nonlinear </a:t>
                </a:r>
                <a:r>
                  <a:rPr lang="en-IN" dirty="0">
                    <a:latin typeface="Abadi Extra Light" panose="020B0204020104020204" pitchFamily="34" charset="0"/>
                  </a:rPr>
                  <a:t>models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that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represents a dot product in some high-dim feature space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b="1" u="sng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</a:t>
                </a:r>
                <a:r>
                  <a:rPr lang="en-GB" dirty="0">
                    <a:latin typeface="Abadi Extra Light" panose="020B0204020104020204" pitchFamily="34" charset="0"/>
                  </a:rPr>
                  <a:t> Any ML model/algo in which, during training and test, inputs only appear as dot product </a:t>
                </a:r>
                <a:r>
                  <a:rPr lang="en-IN" dirty="0">
                    <a:latin typeface="Abadi Extra Light" panose="020B0204020104020204" pitchFamily="34" charset="0"/>
                  </a:rPr>
                  <a:t>can be “kernelized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Just replace each term of the form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Most ML models/algos can be easily kernelized, e.g.,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Distance based methods, Perceptron, SVM, linear regression,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Many of the unsupervised learning algorithms too can be kernelized (e.g., K-means clustering, Principal Component Analysis, etc. - will see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985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009"/>
    </mc:Choice>
    <mc:Fallback xmlns="">
      <p:transition spd="slow" advTm="1920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An Aside: Kernelizing a Euclidean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Many algorithms, e.g., </a:t>
                </a:r>
                <a:r>
                  <a:rPr lang="en-IN" dirty="0" err="1">
                    <a:latin typeface="Abadi Extra Light" panose="020B0204020104020204" pitchFamily="34" charset="0"/>
                  </a:rPr>
                  <a:t>LwP</a:t>
                </a:r>
                <a:r>
                  <a:rPr lang="en-IN" dirty="0">
                    <a:latin typeface="Abadi Extra Light" panose="020B0204020104020204" pitchFamily="34" charset="0"/>
                  </a:rPr>
                  <a:t>, KNN, etc. use Euclidean distances, e.g., </a:t>
                </a:r>
              </a:p>
              <a:p>
                <a:pPr marL="0" indent="0">
                  <a:buNone/>
                </a:pPr>
                <a:endParaRPr lang="en-I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This can be kernelized as well by replacing the above norms and inner products by their kernelized versions, assuming a kernel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feature map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15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33503-2B03-41FB-B16A-51BAAFFFB20B}"/>
                  </a:ext>
                </a:extLst>
              </p:cNvPr>
              <p:cNvSpPr txBox="1"/>
              <p:nvPr/>
            </p:nvSpPr>
            <p:spPr>
              <a:xfrm>
                <a:off x="1127431" y="1773536"/>
                <a:ext cx="29965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933503-2B03-41FB-B16A-51BAAFFFB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31" y="1773536"/>
                <a:ext cx="299652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BB34E6-F9C0-423A-928D-63D01C0CDD07}"/>
                  </a:ext>
                </a:extLst>
              </p:cNvPr>
              <p:cNvSpPr txBox="1"/>
              <p:nvPr/>
            </p:nvSpPr>
            <p:spPr>
              <a:xfrm>
                <a:off x="894095" y="3429000"/>
                <a:ext cx="520097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BB34E6-F9C0-423A-928D-63D01C0CD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95" y="3429000"/>
                <a:ext cx="520097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AC135-7782-49C3-BBDA-44358DC19CDC}"/>
                  </a:ext>
                </a:extLst>
              </p:cNvPr>
              <p:cNvSpPr txBox="1"/>
              <p:nvPr/>
            </p:nvSpPr>
            <p:spPr>
              <a:xfrm>
                <a:off x="4326820" y="1761134"/>
                <a:ext cx="36174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7AC135-7782-49C3-BBDA-44358DC19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20" y="1761134"/>
                <a:ext cx="3617465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2C383-F0FE-483C-B843-39CDCCED0981}"/>
                  </a:ext>
                </a:extLst>
              </p:cNvPr>
              <p:cNvSpPr txBox="1"/>
              <p:nvPr/>
            </p:nvSpPr>
            <p:spPr>
              <a:xfrm>
                <a:off x="8007877" y="1733736"/>
                <a:ext cx="33366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822C383-F0FE-483C-B843-39CDCCED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877" y="1733736"/>
                <a:ext cx="333668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6774-9C99-40E9-8EA5-45D1766E6438}"/>
                  </a:ext>
                </a:extLst>
              </p:cNvPr>
              <p:cNvSpPr txBox="1"/>
              <p:nvPr/>
            </p:nvSpPr>
            <p:spPr>
              <a:xfrm>
                <a:off x="3152508" y="4056144"/>
                <a:ext cx="66471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9496774-9C99-40E9-8EA5-45D1766E6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8" y="4056144"/>
                <a:ext cx="6647141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FBFF-C837-4DA7-8904-65B091711544}"/>
                  </a:ext>
                </a:extLst>
              </p:cNvPr>
              <p:cNvSpPr txBox="1"/>
              <p:nvPr/>
            </p:nvSpPr>
            <p:spPr>
              <a:xfrm>
                <a:off x="3152507" y="4698894"/>
                <a:ext cx="46585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B8FBFF-C837-4DA7-8904-65B091711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507" y="4698894"/>
                <a:ext cx="465851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1181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525"/>
    </mc:Choice>
    <mc:Fallback xmlns="">
      <p:transition spd="slow" advTm="1165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609" y="2845770"/>
            <a:ext cx="6664061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Nonlinear SVM using Kernels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804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1"/>
    </mc:Choice>
    <mc:Fallback xmlns="">
      <p:transition spd="slow" advTm="876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Recall the soft-margin linear SVM objective (with no bias term)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To kernelize, we can simply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b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I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..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for </a:t>
                </a:r>
                <a:r>
                  <a:rPr lang="en-GB" sz="2000" dirty="0">
                    <a:latin typeface="Abadi Extra Light" panose="020B0204020104020204" pitchFamily="34" charset="0"/>
                  </a:rPr>
                  <a:t>a suitable kernel function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problem can now be solved just like the linear SVM case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new SVM learns a linear separator in kernel-induced feature space ℱ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corresponds to a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non-linear separator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the original feature space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/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</m:t>
                        </m:r>
                        <m:r>
                          <m:rPr>
                            <m:sty m:val="p"/>
                          </m:rPr>
                          <a:rPr lang="en-I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lim>
                    </m:limLow>
                  </m:oMath>
                </a14:m>
                <a:r>
                  <a:rPr lang="en-IN" sz="28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IN" sz="28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𝛂</m:t>
                        </m:r>
                      </m:e>
                      <m:sup>
                        <m:r>
                          <a:rPr lang="en-IN" sz="2800" b="1" i="0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IN" sz="2800" b="1" i="0" dirty="0" smtClean="0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CB2A7DD-6D35-42D7-A5D7-2C255348A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983" y="1552693"/>
                <a:ext cx="4679343" cy="731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/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IN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16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B9EEF877-0EB2-4771-902B-4B68E4F4D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735" y="1552693"/>
                <a:ext cx="1568906" cy="470303"/>
              </a:xfrm>
              <a:prstGeom prst="wedgeRectCallout">
                <a:avLst>
                  <a:gd name="adj1" fmla="val -69727"/>
                  <a:gd name="adj2" fmla="val 33410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6176C51-D273-43B9-B16C-6CF3A25EF77F}"/>
              </a:ext>
            </a:extLst>
          </p:cNvPr>
          <p:cNvSpPr/>
          <p:nvPr/>
        </p:nvSpPr>
        <p:spPr>
          <a:xfrm>
            <a:off x="9046699" y="969724"/>
            <a:ext cx="1848117" cy="470303"/>
          </a:xfrm>
          <a:prstGeom prst="wedgeRectCallout">
            <a:avLst>
              <a:gd name="adj1" fmla="val -41828"/>
              <a:gd name="adj2" fmla="val 9091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only appear as dot products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  <a:sym typeface="Wingdings" panose="05000000000000000000" pitchFamily="2" charset="2"/>
              </a:rPr>
              <a:t></a:t>
            </a:r>
            <a:endParaRPr lang="en-IN" sz="16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A2270-8D83-43E0-9891-70114AE4E3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9930" y="4709274"/>
            <a:ext cx="4131637" cy="20358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769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666"/>
    </mc:Choice>
    <mc:Fallback xmlns="">
      <p:transition spd="slow" advTm="1466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Kernelized SVM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SVM weight vector for the kernelized case will be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        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We can’t store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unless the feature mapping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finite dimensional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practice, we store the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IN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’s and the training data for test time (just like KNN)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In fact, need to store only training examples for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is nonzero (i.e., the support vectors)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new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(assuming hyperplane’s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will be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prediction cost also scales linearly with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(unlike a linear model where we only need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whose cost only depends 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not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Also note that, for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unkernelized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(i.e., linear) SVM, </a:t>
                </a:r>
                <a14:m>
                  <m:oMath xmlns:m="http://schemas.openxmlformats.org/officeDocument/2006/math">
                    <m:r>
                      <a:rPr lang="en-IN" sz="24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400" b="1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can be computed and stored as a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 vector and 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time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206" r="-3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/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DFD76C-6F5E-4744-87FD-4804BAC19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41" y="4094058"/>
                <a:ext cx="2806281" cy="369332"/>
              </a:xfrm>
              <a:prstGeom prst="rect">
                <a:avLst/>
              </a:prstGeom>
              <a:blipFill>
                <a:blip r:embed="rId6"/>
                <a:stretch>
                  <a:fillRect l="-1952" t="-1667" r="-3254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/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IN" sz="20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931492-4695-4878-B91D-E07C0FD7D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22" y="3913463"/>
                <a:ext cx="3921779" cy="730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/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0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010D4B0-9B02-40C3-A707-D7FE34822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261" y="3952448"/>
                <a:ext cx="3514873" cy="6915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1121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252"/>
    </mc:Choice>
    <mc:Fallback xmlns="">
      <p:transition spd="slow" advTm="387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accent2">
                    <a:lumMod val="75000"/>
                  </a:schemeClr>
                </a:solidFill>
              </a:rPr>
              <a:t>Linear Models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Nice and interpretable but can’t learn “difficult” nonlinear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So, are linear models useless for such problems?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5A28BA-CB9F-452D-BD18-AB3E86FCB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69" y="2027464"/>
            <a:ext cx="8640661" cy="28030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632"/>
    </mc:Choice>
    <mc:Fallback xmlns="">
      <p:transition spd="slow" advTm="816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following one-dimensional inputs from two classes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Can’t separate using a linear hyperplane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47F3A58-2EE0-4D94-842F-49CDC69F1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5" y="5250964"/>
            <a:ext cx="7429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/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AAA25F-E463-48FD-9BAA-7EF34679C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809" y="5173216"/>
                <a:ext cx="36343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546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02"/>
    </mc:Choice>
    <mc:Fallback xmlns="">
      <p:transition spd="slow" advTm="36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Consider mapping each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two-dimensions 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60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Classes are now linearly separable in the two-dimensional space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3804D00-BAE8-431D-857D-85DE20C41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286" y="1812439"/>
            <a:ext cx="74295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99BE2-4D2E-4A7D-9D5A-7F8200C1894F}"/>
              </a:ext>
            </a:extLst>
          </p:cNvPr>
          <p:cNvCxnSpPr>
            <a:cxnSpLocks/>
          </p:cNvCxnSpPr>
          <p:nvPr/>
        </p:nvCxnSpPr>
        <p:spPr>
          <a:xfrm flipV="1">
            <a:off x="2449585" y="4949506"/>
            <a:ext cx="6996800" cy="58722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345BD09-60AF-47EC-B754-DAFB65198C96}"/>
              </a:ext>
            </a:extLst>
          </p:cNvPr>
          <p:cNvSpPr/>
          <p:nvPr/>
        </p:nvSpPr>
        <p:spPr>
          <a:xfrm>
            <a:off x="1760181" y="4420996"/>
            <a:ext cx="1630066" cy="375367"/>
          </a:xfrm>
          <a:prstGeom prst="wedgeRectCallout">
            <a:avLst>
              <a:gd name="adj1" fmla="val -922"/>
              <a:gd name="adj2" fmla="val 805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Linear hyperplane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06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569"/>
    </mc:Choice>
    <mc:Fallback xmlns="">
      <p:transition spd="slow" advTm="1075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The same idea can be applied for nonlinear regression as well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04831C-5245-4352-BE21-4C6E1329C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235" y="2522341"/>
            <a:ext cx="3214477" cy="290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62F098F-5A2D-4FD5-8947-4479D8614F6F}"/>
                  </a:ext>
                </a:extLst>
              </p:cNvPr>
              <p:cNvSpPr/>
              <p:nvPr/>
            </p:nvSpPr>
            <p:spPr>
              <a:xfrm>
                <a:off x="265246" y="2436878"/>
                <a:ext cx="2079990" cy="826440"/>
              </a:xfrm>
              <a:prstGeom prst="wedgeRectCallout">
                <a:avLst>
                  <a:gd name="adj1" fmla="val 64318"/>
                  <a:gd name="adj2" fmla="val 4351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 a linear relationship between inputs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 outputs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62F098F-5A2D-4FD5-8947-4479D8614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6" y="2436878"/>
                <a:ext cx="2079990" cy="826440"/>
              </a:xfrm>
              <a:prstGeom prst="wedgeRectCallout">
                <a:avLst>
                  <a:gd name="adj1" fmla="val 64318"/>
                  <a:gd name="adj2" fmla="val 43511"/>
                </a:avLst>
              </a:prstGeom>
              <a:blipFill>
                <a:blip r:embed="rId6"/>
                <a:stretch>
                  <a:fillRect l="-1259"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CD85B672-2192-4962-BDFD-AA7AB5D8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939" y="2436878"/>
            <a:ext cx="3214477" cy="2988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BB1CE4-6B2E-4186-864A-B2356DD41AD0}"/>
                  </a:ext>
                </a:extLst>
              </p:cNvPr>
              <p:cNvSpPr txBox="1"/>
              <p:nvPr/>
            </p:nvSpPr>
            <p:spPr>
              <a:xfrm>
                <a:off x="6043276" y="2112608"/>
                <a:ext cx="41034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GB" sz="2400" b="1" i="1" dirty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GB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IN" sz="2400" b="0" i="1" dirty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sz="2400" b="0" i="1" dirty="0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GB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3BB1CE4-6B2E-4186-864A-B2356DD41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276" y="2112608"/>
                <a:ext cx="4103431" cy="369332"/>
              </a:xfrm>
              <a:prstGeom prst="rect">
                <a:avLst/>
              </a:prstGeom>
              <a:blipFill>
                <a:blip r:embed="rId8"/>
                <a:stretch>
                  <a:fillRect l="-297" r="-2080" b="-3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03AC4081-8FEE-470F-AC3B-333CA627F22B}"/>
              </a:ext>
            </a:extLst>
          </p:cNvPr>
          <p:cNvSpPr/>
          <p:nvPr/>
        </p:nvSpPr>
        <p:spPr>
          <a:xfrm>
            <a:off x="147798" y="3477510"/>
            <a:ext cx="2197437" cy="574100"/>
          </a:xfrm>
          <a:prstGeom prst="wedgeRectCallout">
            <a:avLst>
              <a:gd name="adj1" fmla="val 1410"/>
              <a:gd name="adj2" fmla="val -921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linear regression model will not work well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0C5A6AE-888E-4E9D-8732-5A441344EBEB}"/>
              </a:ext>
            </a:extLst>
          </p:cNvPr>
          <p:cNvSpPr/>
          <p:nvPr/>
        </p:nvSpPr>
        <p:spPr>
          <a:xfrm>
            <a:off x="9600522" y="3477509"/>
            <a:ext cx="2405340" cy="1035767"/>
          </a:xfrm>
          <a:prstGeom prst="wedgeRectCallout">
            <a:avLst>
              <a:gd name="adj1" fmla="val -74179"/>
              <a:gd name="adj2" fmla="val -3953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 linear regression model will work well with this new two-dim representation of the original one-dim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331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802"/>
    </mc:Choice>
    <mc:Fallback xmlns="">
      <p:transition spd="slow" advTm="1058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Linear Models for Nonlinear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assume a feature mapping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that maps/transforms the inputs to a “nice” space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.. and then happily apply a linear model in the new space!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852FAF1-11C3-47F5-9783-7BFE50F08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38" y="2898287"/>
            <a:ext cx="3238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0CBC260-CE47-4EC1-9FF2-99F47ECC7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0165" y="2726836"/>
            <a:ext cx="363855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74C5963-0DFD-4AD6-BE4B-4C1EFE59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410" y="1677126"/>
            <a:ext cx="4742576" cy="98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A8C18DF-AD5C-4C60-BAA4-BF4ED6AADDFE}"/>
              </a:ext>
            </a:extLst>
          </p:cNvPr>
          <p:cNvSpPr/>
          <p:nvPr/>
        </p:nvSpPr>
        <p:spPr>
          <a:xfrm>
            <a:off x="9660952" y="3016115"/>
            <a:ext cx="2405340" cy="1035767"/>
          </a:xfrm>
          <a:prstGeom prst="wedgeRectCallout">
            <a:avLst>
              <a:gd name="adj1" fmla="val -70691"/>
              <a:gd name="adj2" fmla="val 4955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linear model in the new feature space corresponds to a nonlinear model in the original feature space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64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80"/>
    </mc:Choice>
    <mc:Fallback xmlns="">
      <p:transition spd="slow" advTm="141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Not Every Mapping is Helpful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Not every higher-dim mapping helps in learning nonlinear patterns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Must be a </a:t>
            </a:r>
            <a:r>
              <a:rPr lang="en-GB" sz="2600" u="sng" dirty="0">
                <a:highlight>
                  <a:srgbClr val="00FF00"/>
                </a:highlight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highlight>
                  <a:srgbClr val="00FF00"/>
                </a:highlight>
                <a:latin typeface="Abadi Extra Light" panose="020B0204020104020204" pitchFamily="34" charset="0"/>
              </a:rPr>
              <a:t> mapping</a:t>
            </a:r>
          </a:p>
          <a:p>
            <a:pPr marL="0" indent="0">
              <a:buNone/>
            </a:pPr>
            <a:endParaRPr lang="en-GB" sz="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For the </a:t>
            </a:r>
            <a:r>
              <a:rPr lang="en-GB" sz="2600" dirty="0" err="1">
                <a:latin typeface="Abadi Extra Light" panose="020B0204020104020204" pitchFamily="34" charset="0"/>
              </a:rPr>
              <a:t>nonlin</a:t>
            </a:r>
            <a:r>
              <a:rPr lang="en-GB" sz="2600" dirty="0">
                <a:latin typeface="Abadi Extra Light" panose="020B0204020104020204" pitchFamily="34" charset="0"/>
              </a:rPr>
              <a:t> </a:t>
            </a:r>
            <a:r>
              <a:rPr lang="en-GB" sz="2600" dirty="0" err="1">
                <a:latin typeface="Abadi Extra Light" panose="020B0204020104020204" pitchFamily="34" charset="0"/>
              </a:rPr>
              <a:t>classfn</a:t>
            </a:r>
            <a:r>
              <a:rPr lang="en-GB" sz="2600" dirty="0">
                <a:latin typeface="Abadi Extra Light" panose="020B0204020104020204" pitchFamily="34" charset="0"/>
              </a:rPr>
              <a:t> problem we saw earlier, consider some possible mappings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lang="en-IN" dirty="0"/>
              <a:t>           </a:t>
            </a: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FDBB3CD-690A-47B7-8A2C-582DF55E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232" y="2996837"/>
            <a:ext cx="3280080" cy="156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7415070-20CC-4555-B4CE-4DCE6FBE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797" y="2931131"/>
            <a:ext cx="2999778" cy="1555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85299E1-5E61-4857-A684-D4805849E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312" y="4626451"/>
            <a:ext cx="2453934" cy="1853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467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317"/>
    </mc:Choice>
    <mc:Fallback xmlns="">
      <p:transition spd="slow" advTm="1823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How to get these “good” (nonlinear) mappings?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try to learn the mapping from the data itself (e.g.,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deep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- later)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pre-defined “good” mappings (e.g., defined by kernel functions - today’s topic)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Kernel: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(.,.) that gives dot product similarity b/w two inputs, 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9ABC377-D269-4854-A0ED-90812D21B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661" y="2483695"/>
            <a:ext cx="3993433" cy="27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4CDED8E0-51F9-478A-9401-F2CEE6B0A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38" y="3429000"/>
            <a:ext cx="11811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806D83A-E5A5-4E58-B649-770C8BA3C00C}"/>
              </a:ext>
            </a:extLst>
          </p:cNvPr>
          <p:cNvSpPr/>
          <p:nvPr/>
        </p:nvSpPr>
        <p:spPr>
          <a:xfrm>
            <a:off x="1446345" y="2948449"/>
            <a:ext cx="2537342" cy="1238249"/>
          </a:xfrm>
          <a:prstGeom prst="wedgeRectCallout">
            <a:avLst>
              <a:gd name="adj1" fmla="val -63168"/>
              <a:gd name="adj2" fmla="val 3999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Even if I knew a good mapping, it seems I need to apply it for every input. Won’t this be computationally expensive?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B0A7EDF-CE9E-48C7-B15A-7CA3B9BA99EE}"/>
              </a:ext>
            </a:extLst>
          </p:cNvPr>
          <p:cNvSpPr/>
          <p:nvPr/>
        </p:nvSpPr>
        <p:spPr>
          <a:xfrm>
            <a:off x="1139023" y="4427106"/>
            <a:ext cx="2537342" cy="819558"/>
          </a:xfrm>
          <a:prstGeom prst="wedgeRectCallout">
            <a:avLst>
              <a:gd name="adj1" fmla="val 3617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Also, the number of features will increase? Will it not slow down the learning algorithm?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EC1CEE-09DD-4301-BF70-AAC662A9E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86599" y="2165629"/>
            <a:ext cx="1010687" cy="965223"/>
          </a:xfrm>
          <a:prstGeom prst="rect">
            <a:avLst/>
          </a:prstGeom>
        </p:spPr>
      </p:pic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6A008ED-A28C-442B-B97B-950B917A5B4A}"/>
              </a:ext>
            </a:extLst>
          </p:cNvPr>
          <p:cNvSpPr/>
          <p:nvPr/>
        </p:nvSpPr>
        <p:spPr>
          <a:xfrm>
            <a:off x="8350770" y="2300776"/>
            <a:ext cx="2537342" cy="819558"/>
          </a:xfrm>
          <a:prstGeom prst="wedgeRectCallout">
            <a:avLst>
              <a:gd name="adj1" fmla="val 61145"/>
              <a:gd name="adj2" fmla="val -311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Thankfully, using kernels, you don’t need to compute these mappings explicitly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C0B3116C-1535-40C5-98B8-8A5A02859F36}"/>
              </a:ext>
            </a:extLst>
          </p:cNvPr>
          <p:cNvSpPr/>
          <p:nvPr/>
        </p:nvSpPr>
        <p:spPr>
          <a:xfrm>
            <a:off x="8315393" y="3211431"/>
            <a:ext cx="2537342" cy="489495"/>
          </a:xfrm>
          <a:prstGeom prst="wedgeRectCallout">
            <a:avLst>
              <a:gd name="adj1" fmla="val 36679"/>
              <a:gd name="adj2" fmla="val -8233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kernel will define an “implicit” feature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/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3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36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CFF2F-57B4-4434-8B10-E391EECC7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9662" y="6074770"/>
                <a:ext cx="5434245" cy="553998"/>
              </a:xfrm>
              <a:prstGeom prst="rect">
                <a:avLst/>
              </a:prstGeom>
              <a:blipFill>
                <a:blip r:embed="rId9"/>
                <a:stretch>
                  <a:fillRect t="-24444" r="-4260" b="-5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/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a high-dim space implicitly defined by an underlying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associated this this kernel function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(.,.)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7F12958-78E0-48DD-A791-350C34E39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716" y="4864730"/>
                <a:ext cx="3629553" cy="819558"/>
              </a:xfrm>
              <a:prstGeom prst="wedgeRectCallout">
                <a:avLst>
                  <a:gd name="adj1" fmla="val -66566"/>
                  <a:gd name="adj2" fmla="val 46256"/>
                </a:avLst>
              </a:prstGeom>
              <a:blipFill>
                <a:blip r:embed="rId10"/>
                <a:stretch>
                  <a:fillRect t="-1460" r="-993" b="-87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/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As we will see,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GB" sz="1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(.,.) does not require computing the mapping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CD4499B1-5646-4FE8-AB54-183CD0EE0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11" y="6075088"/>
                <a:ext cx="3801748" cy="613230"/>
              </a:xfrm>
              <a:prstGeom prst="wedgeRectCallout">
                <a:avLst>
                  <a:gd name="adj1" fmla="val 57077"/>
                  <a:gd name="adj2" fmla="val -5268"/>
                </a:avLst>
              </a:prstGeom>
              <a:blipFill>
                <a:blip r:embed="rId11"/>
                <a:stretch>
                  <a:fillRect l="-592" b="-77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4D1749D-B7F6-4B10-84BE-FCE1A0303988}"/>
              </a:ext>
            </a:extLst>
          </p:cNvPr>
          <p:cNvSpPr/>
          <p:nvPr/>
        </p:nvSpPr>
        <p:spPr>
          <a:xfrm>
            <a:off x="8092716" y="3860700"/>
            <a:ext cx="4062480" cy="808789"/>
          </a:xfrm>
          <a:prstGeom prst="wedgeRectCallout">
            <a:avLst>
              <a:gd name="adj1" fmla="val -738"/>
              <a:gd name="adj2" fmla="val -6678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idea can be applied to any ML algo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in which training and test stage only require computing pairwise similarities b/w inputs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902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614"/>
    </mc:Choice>
    <mc:Fallback xmlns="">
      <p:transition spd="slow" advTm="3256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3" grpId="0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Kernels as (Implicit) Feature 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Consider two inputs (in the same two-dim feature space): </a:t>
                </a:r>
                <a14:m>
                  <m:oMath xmlns:m="http://schemas.openxmlformats.org/officeDocument/2006/math"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IN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800" i="1" dirty="0">
                    <a:latin typeface="Cambria Math" panose="02040503050406030204" pitchFamily="18" charset="0"/>
                  </a:rPr>
                  <a:t> 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we have a function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(.,.)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which takes two inputs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computes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Also didn’t have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Defn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/>
                  <a:t>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gives that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/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0DFE8C-DF14-4AE6-87FF-0C367BB2F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76" y="2334076"/>
                <a:ext cx="271843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/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3D5322-EEEE-4ED1-98B2-4FE83C634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720" y="2872447"/>
                <a:ext cx="2775568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/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this as a notion of similarity b/w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7F2A3887-FC42-4C46-818B-79E8D3574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7718" y="2173170"/>
                <a:ext cx="2537342" cy="570741"/>
              </a:xfrm>
              <a:prstGeom prst="wedgeRectCallout">
                <a:avLst>
                  <a:gd name="adj1" fmla="val -58870"/>
                  <a:gd name="adj2" fmla="val 25979"/>
                </a:avLst>
              </a:prstGeom>
              <a:blipFill>
                <a:blip r:embed="rId8"/>
                <a:stretch>
                  <a:fillRect t="-2062" b="-123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/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not a dot/inner product similarity but similarity using a more general function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(square of dot product)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E73530E-CA34-4592-92DA-8F389C750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077" y="2079135"/>
                <a:ext cx="2945607" cy="1008755"/>
              </a:xfrm>
              <a:prstGeom prst="wedgeRectCallout">
                <a:avLst>
                  <a:gd name="adj1" fmla="val -64160"/>
                  <a:gd name="adj2" fmla="val 38"/>
                </a:avLst>
              </a:prstGeom>
              <a:blipFill>
                <a:blip r:embed="rId9"/>
                <a:stretch>
                  <a:fillRect t="-4142" b="-88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/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E1A45E-6CCE-4DBA-8F9F-028E094B0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249" y="3584522"/>
                <a:ext cx="4328621" cy="4366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/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ad>
                              <m:radPr>
                                <m:degHide m:val="on"/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N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I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3AF7EE7-0202-4B4F-A64D-AF7090DDF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195455"/>
                <a:ext cx="5662704" cy="5915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/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800" b="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IN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628595-F08F-425B-BC2A-CA5F9194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016" y="4961302"/>
                <a:ext cx="224298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/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kernel function </a:t>
                </a:r>
                <a14:m>
                  <m:oMath xmlns:m="http://schemas.openxmlformats.org/officeDocument/2006/math"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</a:endParaRPr>
              </a:p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defined a feature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such that for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[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I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8ED7C38E-B014-4AE8-A933-8DF65D349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" y="4237076"/>
                <a:ext cx="3064515" cy="1281560"/>
              </a:xfrm>
              <a:prstGeom prst="wedgeRectCallout">
                <a:avLst>
                  <a:gd name="adj1" fmla="val 56356"/>
                  <a:gd name="adj2" fmla="val 20689"/>
                </a:avLst>
              </a:prstGeom>
              <a:blipFill>
                <a:blip r:embed="rId13"/>
                <a:stretch>
                  <a:fillRect l="-742" t="-3756" b="-422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/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Dot product similarity in the new feature space defined by the mapping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IN" sz="16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47054FD3-A17B-48A9-9FF9-37DE8103D2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834" y="4926631"/>
                <a:ext cx="2356440" cy="820837"/>
              </a:xfrm>
              <a:prstGeom prst="wedgeRectCallout">
                <a:avLst>
                  <a:gd name="adj1" fmla="val -67245"/>
                  <a:gd name="adj2" fmla="val -9107"/>
                </a:avLst>
              </a:prstGeom>
              <a:blipFill>
                <a:blip r:embed="rId14"/>
                <a:stretch>
                  <a:fillRect t="-1449" b="-797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/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Didn’t need to compute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explicitly. Just using the definition of the kernel </a:t>
                </a:r>
                <a14:m>
                  <m:oMath xmlns:m="http://schemas.openxmlformats.org/officeDocument/2006/math"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implicitly gave us this mapping for each input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DAE923BB-91CA-4715-9BDF-7CAC3C91F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73" y="2884236"/>
                <a:ext cx="2856529" cy="1281560"/>
              </a:xfrm>
              <a:prstGeom prst="wedgeRectCallout">
                <a:avLst>
                  <a:gd name="adj1" fmla="val -3221"/>
                  <a:gd name="adj2" fmla="val 57697"/>
                </a:avLst>
              </a:prstGeom>
              <a:blipFill>
                <a:blip r:embed="rId15"/>
                <a:stretch>
                  <a:fillRect l="-847" t="-17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03E8FFD-353C-4F1B-BA17-8F568AA283E1}"/>
              </a:ext>
            </a:extLst>
          </p:cNvPr>
          <p:cNvSpPr/>
          <p:nvPr/>
        </p:nvSpPr>
        <p:spPr>
          <a:xfrm>
            <a:off x="201615" y="2042121"/>
            <a:ext cx="1533255" cy="570741"/>
          </a:xfrm>
          <a:prstGeom prst="wedgeRectCallout">
            <a:avLst>
              <a:gd name="adj1" fmla="val 72815"/>
              <a:gd name="adj2" fmla="val 3626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Called the “kernel function”</a:t>
            </a:r>
            <a:endParaRPr lang="en-IN" sz="16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4195F50-C86E-42B8-86C5-D3F33DF04B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27763" y="3802851"/>
            <a:ext cx="900217" cy="965223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AA67A9EC-CC76-4CFA-AEE9-AC7B8F7A9F09}"/>
              </a:ext>
            </a:extLst>
          </p:cNvPr>
          <p:cNvSpPr/>
          <p:nvPr/>
        </p:nvSpPr>
        <p:spPr>
          <a:xfrm>
            <a:off x="8763678" y="3501183"/>
            <a:ext cx="2260006" cy="2191550"/>
          </a:xfrm>
          <a:prstGeom prst="wedgeRectCallout">
            <a:avLst>
              <a:gd name="adj1" fmla="val 65989"/>
              <a:gd name="adj2" fmla="val -2234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Remember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that a kernel does two things: Maps the data implicitly into a new feature space (feature transformation) and computes pairwise similarity between any two inputs under the new feature representation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397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871"/>
    </mc:Choice>
    <mc:Fallback xmlns="">
      <p:transition spd="slow" advTm="3858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10" grpId="0" animBg="1"/>
      <p:bldP spid="11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2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8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7|19.1|28.2|8.3|32.7|26.5|59.5|5.2|28.3|5.4|24.6|14|13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2.1|24.2|20.5|34.3|36.6|27.4|23.1|9.5|35.1|49.9|39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6.8|11.1|7.8|20|7.6|20.4|21.8|35.2|26.8|39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.7|8.6|27.2|43.3|8.1|43.4|3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8.4|6.9|5.8|9.5|13.9|17.6|11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5|6.8|6.2|20.6|1.5|12.1|18.7|21.1|18.1|8.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32.7|44.2|34.6|56.3|10.9|9.7|7|58.1|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26.2|31.5|22.5|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5|14.7|3.2|5.9|30.9|35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8.7|13.8|36.6|32.3|2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3|16.9|10.3|30.5|32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9|19.6|20.8|21.3|32.7|28.9|14.3|15.9|50.7|34.4|25|22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7.9|8|19.6|5.1|31.7|21.8|11.7|3.8|37.5|19.2|32.1|30.8|45.4|2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|18.4|18.8|26|13.8|38.1|42.3|31.8|35.7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2967FE-0B91-40CA-B9C7-341BFBB985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C63901-5E33-4CC2-9127-C480A083092C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3.xml><?xml version="1.0" encoding="utf-8"?>
<ds:datastoreItem xmlns:ds="http://schemas.openxmlformats.org/officeDocument/2006/customXml" ds:itemID="{1A21B4E9-A3EE-4857-8F8F-9914175139B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2094</Words>
  <Application>Microsoft Office PowerPoint</Application>
  <PresentationFormat>Widescreen</PresentationFormat>
  <Paragraphs>375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Abadi Extra Light</vt:lpstr>
      <vt:lpstr>Aptos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Turning Linear Models into Nonlinear Models using Kernel Methods</vt:lpstr>
      <vt:lpstr>Linear Models</vt:lpstr>
      <vt:lpstr>Linear Models for Nonlinear Problems</vt:lpstr>
      <vt:lpstr>Linear Models for Nonlinear Problems</vt:lpstr>
      <vt:lpstr>Linear Models for Nonlinear Problems</vt:lpstr>
      <vt:lpstr>Linear Models for Nonlinear Problems</vt:lpstr>
      <vt:lpstr>Not Every Mapping is Helpful</vt:lpstr>
      <vt:lpstr>How to get these “good” (nonlinear) mappings?</vt:lpstr>
      <vt:lpstr>Kernels as (Implicit) Feature Maps</vt:lpstr>
      <vt:lpstr>Kernel Functions</vt:lpstr>
      <vt:lpstr>Kernel Functions</vt:lpstr>
      <vt:lpstr>Some Pre-defined Kernel Functions</vt:lpstr>
      <vt:lpstr>RBF Kernel = Infinite Dimensional Mapping</vt:lpstr>
      <vt:lpstr>Using Kernels</vt:lpstr>
      <vt:lpstr>An Aside: Kernelizing a Euclidean Distance</vt:lpstr>
      <vt:lpstr>Nonlinear SVM using Kernels</vt:lpstr>
      <vt:lpstr>Kernelized SVM Training</vt:lpstr>
      <vt:lpstr>Kernelized SVM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12</cp:revision>
  <dcterms:created xsi:type="dcterms:W3CDTF">2022-01-22T23:47:33Z</dcterms:created>
  <dcterms:modified xsi:type="dcterms:W3CDTF">2025-05-07T10:56:22Z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