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5"/>
  </p:notesMasterIdLst>
  <p:sldIdLst>
    <p:sldId id="472" r:id="rId5"/>
    <p:sldId id="494" r:id="rId6"/>
    <p:sldId id="513" r:id="rId7"/>
    <p:sldId id="514" r:id="rId8"/>
    <p:sldId id="525" r:id="rId9"/>
    <p:sldId id="515" r:id="rId10"/>
    <p:sldId id="516" r:id="rId11"/>
    <p:sldId id="52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42" r:id="rId20"/>
    <p:sldId id="543" r:id="rId21"/>
    <p:sldId id="532" r:id="rId22"/>
    <p:sldId id="533" r:id="rId23"/>
    <p:sldId id="53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5D2A7-0148-4112-8531-76C27DC3C831}" v="1" dt="2025-05-08T17:50:17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vit Gupta" userId="f53ebda82f5ae94a" providerId="LiveId" clId="{14F5D2A7-0148-4112-8531-76C27DC3C831}"/>
    <pc:docChg chg="modSld">
      <pc:chgData name="Anvit Gupta" userId="f53ebda82f5ae94a" providerId="LiveId" clId="{14F5D2A7-0148-4112-8531-76C27DC3C831}" dt="2025-05-08T17:50:17.719" v="212" actId="13926"/>
      <pc:docMkLst>
        <pc:docMk/>
      </pc:docMkLst>
      <pc:sldChg chg="modNotesTx">
        <pc:chgData name="Anvit Gupta" userId="f53ebda82f5ae94a" providerId="LiveId" clId="{14F5D2A7-0148-4112-8531-76C27DC3C831}" dt="2025-05-07T06:36:12.634" v="85" actId="20577"/>
        <pc:sldMkLst>
          <pc:docMk/>
          <pc:sldMk cId="3165677862" sldId="494"/>
        </pc:sldMkLst>
      </pc:sldChg>
      <pc:sldChg chg="modNotesTx">
        <pc:chgData name="Anvit Gupta" userId="f53ebda82f5ae94a" providerId="LiveId" clId="{14F5D2A7-0148-4112-8531-76C27DC3C831}" dt="2025-05-07T07:24:32.589" v="211" actId="20577"/>
        <pc:sldMkLst>
          <pc:docMk/>
          <pc:sldMk cId="2638041821" sldId="522"/>
        </pc:sldMkLst>
      </pc:sldChg>
      <pc:sldChg chg="modSp">
        <pc:chgData name="Anvit Gupta" userId="f53ebda82f5ae94a" providerId="LiveId" clId="{14F5D2A7-0148-4112-8531-76C27DC3C831}" dt="2025-05-08T17:50:17.719" v="212" actId="13926"/>
        <pc:sldMkLst>
          <pc:docMk/>
          <pc:sldMk cId="632859684" sldId="542"/>
        </pc:sldMkLst>
        <pc:spChg chg="mod">
          <ac:chgData name="Anvit Gupta" userId="f53ebda82f5ae94a" providerId="LiveId" clId="{14F5D2A7-0148-4112-8531-76C27DC3C831}" dt="2025-05-08T17:50:17.719" v="212" actId="13926"/>
          <ac:spMkLst>
            <pc:docMk/>
            <pc:sldMk cId="632859684" sldId="542"/>
            <ac:spMk id="4" creationId="{314819C9-D576-44D5-A1AF-875A21D5EF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53574-1B63-4086-AE5D-5A0B4E50431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C6AB5-A9DC-4419-94CD-6E334FB3A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616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C6AB5-A9DC-4419-94CD-6E334FB3AE2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80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Basis vectors will come out to be top K eigen vectors in PCA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C6AB5-A9DC-4419-94CD-6E334FB3AE2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24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Rank Approximation =&gt; </a:t>
            </a:r>
            <a:r>
              <a:rPr lang="en-US" dirty="0" err="1"/>
              <a:t>LoRA</a:t>
            </a:r>
            <a:r>
              <a:rPr lang="en-US" dirty="0"/>
              <a:t> uses the same for reducing the storage of weight parameters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8C6AB5-A9DC-4419-94CD-6E334FB3AE2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6.png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56.png"/><Relationship Id="rId10" Type="http://schemas.openxmlformats.org/officeDocument/2006/relationships/image" Target="../media/image63.png"/><Relationship Id="rId9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65.png"/><Relationship Id="rId11" Type="http://schemas.openxmlformats.org/officeDocument/2006/relationships/image" Target="../media/image69.png"/><Relationship Id="rId5" Type="http://schemas.openxmlformats.org/officeDocument/2006/relationships/image" Target="../media/image64.png"/><Relationship Id="rId10" Type="http://schemas.openxmlformats.org/officeDocument/2006/relationships/image" Target="../media/image1.png"/><Relationship Id="rId9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1.png"/><Relationship Id="rId3" Type="http://schemas.openxmlformats.org/officeDocument/2006/relationships/image" Target="../media/image58.png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60.png"/><Relationship Id="rId9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73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1.png"/><Relationship Id="rId9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7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83.png"/><Relationship Id="rId11" Type="http://schemas.openxmlformats.org/officeDocument/2006/relationships/image" Target="../media/image80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9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210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88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10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7" Type="http://schemas.openxmlformats.org/officeDocument/2006/relationships/image" Target="../media/image110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31.png"/><Relationship Id="rId11" Type="http://schemas.openxmlformats.org/officeDocument/2006/relationships/image" Target="../media/image1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1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png"/><Relationship Id="rId1" Type="http://schemas.openxmlformats.org/officeDocument/2006/relationships/tags" Target="../tags/tag8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24" y="3124199"/>
            <a:ext cx="11701636" cy="609601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Dimensionality Reduction: Principal Component Analysis and SVD</a:t>
            </a:r>
            <a:endParaRPr lang="en-IN" sz="40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74CBD30-3A81-42B0-8CEC-7A9ED0B58483}"/>
              </a:ext>
            </a:extLst>
          </p:cNvPr>
          <p:cNvSpPr txBox="1">
            <a:spLocks/>
          </p:cNvSpPr>
          <p:nvPr/>
        </p:nvSpPr>
        <p:spPr>
          <a:xfrm>
            <a:off x="2955130" y="4144256"/>
            <a:ext cx="6281737" cy="82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>
                <a:solidFill>
                  <a:schemeClr val="accent4"/>
                </a:solidFill>
                <a:latin typeface="Garamond" panose="02020404030301010803" pitchFamily="18" charset="0"/>
              </a:rPr>
              <a:t>CSN-382   </a:t>
            </a:r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7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41"/>
    </mc:Choice>
    <mc:Fallback xmlns="">
      <p:transition spd="slow" advTm="276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Minimizing Reconstruction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plan to use only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directions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so would like them to be such that the total reconstruction error is minimized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Each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can be found by solving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Thus minimizing the reconstruction error is equivalent to maximizing variance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directions can be found by solving the </a:t>
                </a:r>
                <a:r>
                  <a:rPr lang="en-IN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IN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endParaRPr lang="en-IN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r="-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EFAFBB-4A00-4BE5-B588-81A0F1C3BD3D}"/>
                  </a:ext>
                </a:extLst>
              </p:cNvPr>
              <p:cNvSpPr txBox="1"/>
              <p:nvPr/>
            </p:nvSpPr>
            <p:spPr>
              <a:xfrm>
                <a:off x="1150069" y="2073895"/>
                <a:ext cx="7515839" cy="6709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nary>
                                        <m:naryPr>
                                          <m:chr m:val="∑"/>
                                          <m:limLoc m:val="subSup"/>
                                          <m:ctrl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5"/>
                                            </m:rP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𝐾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IN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IN" b="1" i="1" dirty="0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IN" i="1">
                                                      <a:latin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IN" b="1" i="1" dirty="0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 dirty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IN" i="1" dirty="0">
                                                  <a:latin typeface="Cambria Math" panose="02040503050406030204" pitchFamily="18" charset="0"/>
                                                </a:rPr>
                                                <m:t>⊤</m:t>
                                              </m:r>
                                            </m:sup>
                                          </m:sSubSup>
                                          <m:r>
                                            <a:rPr lang="en-IN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N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N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EFAFBB-4A00-4BE5-B588-81A0F1C3B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069" y="2073895"/>
                <a:ext cx="7515839" cy="6709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BF007-3190-4454-97F5-79053A40861A}"/>
                  </a:ext>
                </a:extLst>
              </p:cNvPr>
              <p:cNvSpPr txBox="1"/>
              <p:nvPr/>
            </p:nvSpPr>
            <p:spPr>
              <a:xfrm>
                <a:off x="8612867" y="2213054"/>
                <a:ext cx="2711063" cy="2880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 </m:t>
                    </m:r>
                    <m:nary>
                      <m:naryPr>
                        <m:chr m:val="∑"/>
                        <m:limLoc m:val="subSup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Sup>
                          <m:sSub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IN" b="1" i="0" smtClean="0">
                            <a:latin typeface="Cambria Math" panose="02040503050406030204" pitchFamily="18" charset="0"/>
                          </a:rPr>
                          <m:t>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(verify)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2BF007-3190-4454-97F5-79053A408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867" y="2213054"/>
                <a:ext cx="2711063" cy="288092"/>
              </a:xfrm>
              <a:prstGeom prst="rect">
                <a:avLst/>
              </a:prstGeom>
              <a:blipFill>
                <a:blip r:embed="rId7"/>
                <a:stretch>
                  <a:fillRect l="-2022" t="-165957" r="-4045" b="-2574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40CA928-7FFE-427F-87F4-0844D4347954}"/>
                  </a:ext>
                </a:extLst>
              </p:cNvPr>
              <p:cNvSpPr/>
              <p:nvPr/>
            </p:nvSpPr>
            <p:spPr>
              <a:xfrm>
                <a:off x="8734137" y="1671935"/>
                <a:ext cx="1645240" cy="426439"/>
              </a:xfrm>
              <a:prstGeom prst="wedgeRectCallout">
                <a:avLst>
                  <a:gd name="adj1" fmla="val -42419"/>
                  <a:gd name="adj2" fmla="val 7709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Constant; doesn’t depend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340CA928-7FFE-427F-87F4-0844D43479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137" y="1671935"/>
                <a:ext cx="1645240" cy="426439"/>
              </a:xfrm>
              <a:prstGeom prst="wedgeRectCallout">
                <a:avLst>
                  <a:gd name="adj1" fmla="val -42419"/>
                  <a:gd name="adj2" fmla="val 77098"/>
                </a:avLst>
              </a:prstGeom>
              <a:blipFill>
                <a:blip r:embed="rId8"/>
                <a:stretch>
                  <a:fillRect l="-733" t="-85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4A853F9-D2A3-4375-AA3B-5D08CE4C571C}"/>
                  </a:ext>
                </a:extLst>
              </p:cNvPr>
              <p:cNvSpPr/>
              <p:nvPr/>
            </p:nvSpPr>
            <p:spPr>
              <a:xfrm>
                <a:off x="10219311" y="2546107"/>
                <a:ext cx="1645240" cy="288092"/>
              </a:xfrm>
              <a:prstGeom prst="wedgeRectCallout">
                <a:avLst>
                  <a:gd name="adj1" fmla="val -60754"/>
                  <a:gd name="adj2" fmla="val -489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Variance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84A853F9-D2A3-4375-AA3B-5D08CE4C5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311" y="2546107"/>
                <a:ext cx="1645240" cy="288092"/>
              </a:xfrm>
              <a:prstGeom prst="wedgeRectCallout">
                <a:avLst>
                  <a:gd name="adj1" fmla="val -60754"/>
                  <a:gd name="adj2" fmla="val -48906"/>
                </a:avLst>
              </a:prstGeom>
              <a:blipFill>
                <a:blip r:embed="rId9"/>
                <a:stretch>
                  <a:fillRect b="-192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457EA9-B6DD-407A-97AA-EC6533C3A32E}"/>
                  </a:ext>
                </a:extLst>
              </p:cNvPr>
              <p:cNvSpPr txBox="1"/>
              <p:nvPr/>
            </p:nvSpPr>
            <p:spPr>
              <a:xfrm>
                <a:off x="3095724" y="3278288"/>
                <a:ext cx="5849550" cy="546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24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ax</m:t>
                        </m:r>
                      </m:e>
                      <m:li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lim>
                    </m:limLow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1" i="0">
                        <a:latin typeface="Cambria Math" panose="02040503050406030204" pitchFamily="18" charset="0"/>
                      </a:rPr>
                      <m:t>𝐒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457EA9-B6DD-407A-97AA-EC6533C3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724" y="3278288"/>
                <a:ext cx="5849550" cy="546112"/>
              </a:xfrm>
              <a:prstGeom prst="rect">
                <a:avLst/>
              </a:prstGeom>
              <a:blipFill>
                <a:blip r:embed="rId10"/>
                <a:stretch>
                  <a:fillRect l="-1877" b="-112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9666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997"/>
    </mc:Choice>
    <mc:Fallback xmlns="">
      <p:transition spd="slow" advTm="3659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9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Principal Component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Center the data (subtract the mean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from each data point)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Compute 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covariance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using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centered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data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 an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the covariance matrix </a:t>
                </a:r>
                <a14:m>
                  <m:oMath xmlns:m="http://schemas.openxmlformats.org/officeDocument/2006/math">
                    <m:r>
                      <a:rPr lang="en-IN" sz="2400" b="1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(many methods exist)</a:t>
                </a: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Take top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leading eigvectors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with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eigvalues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-dimensional projection/embedding of each input is</a:t>
                </a:r>
                <a:br>
                  <a:rPr lang="en-GB" sz="2600" dirty="0">
                    <a:latin typeface="Abadi Extra Light" panose="020B0204020104020204" pitchFamily="34" charset="0"/>
                  </a:rPr>
                </a:b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3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9D3633-927F-427F-8CDC-BB7CA0EB03BE}"/>
                  </a:ext>
                </a:extLst>
              </p:cNvPr>
              <p:cNvSpPr txBox="1"/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800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9D3633-927F-427F-8CDC-BB7CA0EB0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472" y="2262432"/>
                <a:ext cx="1807098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A0420-311A-4D82-AF17-69CCD7BD48ED}"/>
                  </a:ext>
                </a:extLst>
              </p:cNvPr>
              <p:cNvSpPr txBox="1"/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(Assuming </a:t>
                </a:r>
                <a14:m>
                  <m:oMath xmlns:m="http://schemas.openxmlformats.org/officeDocument/2006/math">
                    <m:r>
                      <a:rPr lang="en-GB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/>
                  <a:t> is arranged as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)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4A0420-311A-4D82-AF17-69CCD7BD4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823" y="2481082"/>
                <a:ext cx="3482941" cy="369332"/>
              </a:xfrm>
              <a:prstGeom prst="rect">
                <a:avLst/>
              </a:prstGeom>
              <a:blipFill>
                <a:blip r:embed="rId7"/>
                <a:stretch>
                  <a:fillRect l="-1399" t="-8197" r="-524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39909-AA02-4DE0-AA51-B9F672034D42}"/>
                  </a:ext>
                </a:extLst>
              </p:cNvPr>
              <p:cNvSpPr txBox="1"/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 </m:t>
                      </m:r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D39909-AA02-4DE0-AA51-B9F672034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926" y="5384480"/>
                <a:ext cx="1958357" cy="4470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2D38C98D-D7A4-4D9F-80E4-035F36889D69}"/>
                  </a:ext>
                </a:extLst>
              </p:cNvPr>
              <p:cNvSpPr/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“projection matrix” of size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2D38C98D-D7A4-4D9F-80E4-035F36889D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389" y="5369501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blipFill>
                <a:blip r:embed="rId9"/>
                <a:stretch>
                  <a:fillRect b="-48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26BE6E4-357E-4599-AFBD-1D9478A898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2074" y="5348913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45FBB44-39CF-492D-9735-BE922D5F8E9A}"/>
                  </a:ext>
                </a:extLst>
              </p:cNvPr>
              <p:cNvSpPr/>
              <p:nvPr/>
            </p:nvSpPr>
            <p:spPr>
              <a:xfrm>
                <a:off x="7569724" y="4937378"/>
                <a:ext cx="2789839" cy="1750940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Can decide how many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eigvecs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use based on how much variance we want to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campure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(recall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gives the variance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direction (and their sum is the total variance)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45FBB44-39CF-492D-9735-BE922D5F8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724" y="4937378"/>
                <a:ext cx="2789839" cy="1750940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blipFill>
                <a:blip r:embed="rId11"/>
                <a:stretch>
                  <a:fillRect l="-887" t="-2069" b="-517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0361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539"/>
    </mc:Choice>
    <mc:Fallback xmlns="">
      <p:transition spd="slow" advTm="3115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9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Singular Value Decomposition (SVD)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Any matrix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can be represented as the following decomposition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matrix of 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left singular vectors</a:t>
                </a:r>
                <a:r>
                  <a:rPr lang="en-IN" dirty="0">
                    <a:latin typeface="Abadi Extra Light" panose="020B0204020104020204" pitchFamily="34" charset="0"/>
                  </a:rPr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𝐔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also orthonormal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matrix of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right singular vectors</a:t>
                </a:r>
                <a:r>
                  <a:rPr lang="en-GB" dirty="0">
                    <a:latin typeface="Abadi Extra Light" panose="020B0204020104020204" pitchFamily="34" charset="0"/>
                  </a:rPr>
                  <a:t>,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GB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also orthonormal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with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diagonal entries -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singular values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Note: If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symmetric then it is known as eigenvalue decomposition (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39D3D7-389F-4E7B-9B1E-D3AD0929E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39" y="1612211"/>
            <a:ext cx="5678933" cy="160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B1A81E-66E6-4996-B90F-A4FBC4A06527}"/>
                  </a:ext>
                </a:extLst>
              </p:cNvPr>
              <p:cNvSpPr txBox="1"/>
              <p:nvPr/>
            </p:nvSpPr>
            <p:spPr>
              <a:xfrm>
                <a:off x="6621078" y="1829354"/>
                <a:ext cx="4502964" cy="772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𝚲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B1A81E-66E6-4996-B90F-A4FBC4A0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78" y="1829354"/>
                <a:ext cx="4502964" cy="7725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6880FAB-9060-40E9-A4B4-3600A5A26274}"/>
                  </a:ext>
                </a:extLst>
              </p:cNvPr>
              <p:cNvSpPr/>
              <p:nvPr/>
            </p:nvSpPr>
            <p:spPr>
              <a:xfrm>
                <a:off x="5296641" y="2741542"/>
                <a:ext cx="3742372" cy="401051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Diagonal matrix.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last </a:t>
                </a:r>
                <a:r>
                  <a:rPr lang="en-IN" sz="14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rows are all zeros; if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last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columns are all zeros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A6880FAB-9060-40E9-A4B4-3600A5A26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641" y="2741542"/>
                <a:ext cx="3742372" cy="401051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blipFill>
                <a:blip r:embed="rId8"/>
                <a:stretch>
                  <a:fillRect t="-12676" b="-2535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36AABDC-83D2-4B64-8A01-0FD83FC32085}"/>
                  </a:ext>
                </a:extLst>
              </p:cNvPr>
              <p:cNvSpPr/>
              <p:nvPr/>
            </p:nvSpPr>
            <p:spPr>
              <a:xfrm>
                <a:off x="1502980" y="3192792"/>
                <a:ext cx="9953296" cy="510006"/>
              </a:xfrm>
              <a:prstGeom prst="wedgeRectCallout">
                <a:avLst>
                  <a:gd name="adj1" fmla="val -52267"/>
                  <a:gd name="adj2" fmla="val -49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The eigenvectors of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1400" i="1" baseline="30000" dirty="0">
                    <a:solidFill>
                      <a:schemeClr val="tx1"/>
                    </a:solidFill>
                  </a:rPr>
                  <a:t>T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1400" dirty="0">
                    <a:solidFill>
                      <a:schemeClr val="tx1"/>
                    </a:solidFill>
                  </a:rPr>
                  <a:t> make up the columns of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V </a:t>
                </a:r>
                <a:r>
                  <a:rPr lang="en-US" sz="1400" dirty="0">
                    <a:solidFill>
                      <a:schemeClr val="tx1"/>
                    </a:solidFill>
                  </a:rPr>
                  <a:t>, the eigenvectors of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XX</a:t>
                </a:r>
                <a:r>
                  <a:rPr lang="en-US" sz="1400" i="1" baseline="30000" dirty="0">
                    <a:solidFill>
                      <a:schemeClr val="tx1"/>
                    </a:solidFill>
                  </a:rPr>
                  <a:t>T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make up the columns of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U</a:t>
                </a:r>
                <a:r>
                  <a:rPr lang="en-US" sz="1400" dirty="0">
                    <a:solidFill>
                      <a:schemeClr val="tx1"/>
                    </a:solidFill>
                  </a:rPr>
                  <a:t>. Singular values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are square roots of eigenvalues from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XX</a:t>
                </a:r>
                <a:r>
                  <a:rPr lang="en-US" sz="1400" i="1" baseline="30000" dirty="0">
                    <a:solidFill>
                      <a:schemeClr val="tx1"/>
                    </a:solidFill>
                  </a:rPr>
                  <a:t>T</a:t>
                </a:r>
                <a:r>
                  <a:rPr lang="en-US" sz="1400" dirty="0">
                    <a:solidFill>
                      <a:schemeClr val="tx1"/>
                    </a:solidFill>
                  </a:rPr>
                  <a:t> or 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1400" i="1" baseline="30000" dirty="0">
                    <a:solidFill>
                      <a:schemeClr val="tx1"/>
                    </a:solidFill>
                  </a:rPr>
                  <a:t>T</a:t>
                </a:r>
                <a:r>
                  <a:rPr lang="en-US" sz="1400" i="1" dirty="0">
                    <a:solidFill>
                      <a:schemeClr val="tx1"/>
                    </a:solidFill>
                  </a:rPr>
                  <a:t>X</a:t>
                </a:r>
                <a:r>
                  <a:rPr lang="en-US" sz="1400">
                    <a:solidFill>
                      <a:schemeClr val="tx1"/>
                    </a:solidFill>
                  </a:rPr>
                  <a:t>.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  <a:r>
                  <a:rPr lang="en-US" sz="1400">
                    <a:solidFill>
                      <a:schemeClr val="tx1"/>
                    </a:solidFill>
                  </a:rPr>
                  <a:t>Singular </a:t>
                </a:r>
                <a:r>
                  <a:rPr lang="en-US" sz="1400" dirty="0">
                    <a:solidFill>
                      <a:schemeClr val="tx1"/>
                    </a:solidFill>
                  </a:rPr>
                  <a:t>values are the diagonal entries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400" i="1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matrix and are arranged in descending order.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936AABDC-83D2-4B64-8A01-0FD83FC32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80" y="3192792"/>
                <a:ext cx="9953296" cy="510006"/>
              </a:xfrm>
              <a:prstGeom prst="wedgeRectCallout">
                <a:avLst>
                  <a:gd name="adj1" fmla="val -52267"/>
                  <a:gd name="adj2" fmla="val -49471"/>
                </a:avLst>
              </a:prstGeom>
              <a:blipFill>
                <a:blip r:embed="rId9"/>
                <a:stretch>
                  <a:fillRect t="-4494" b="-1460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019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813"/>
    </mc:Choice>
    <mc:Fallback xmlns="">
      <p:transition spd="slow" advTm="2708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Low-Rank Approximation via SVD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926755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 we just use the top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IN" b="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singular values, we get a rank-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SVD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Above SVD approx. can be shown to minimize the reconstruction error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Fact: SVD gives the best rank-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approximation of a matrix</a:t>
                </a: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PCA is done by doing SVD on the covariance matrix </a:t>
                </a:r>
                <a14:m>
                  <m:oMath xmlns:m="http://schemas.openxmlformats.org/officeDocument/2006/math">
                    <m:r>
                      <a:rPr lang="en-GB" sz="2600" b="1" i="0" dirty="0" smtClean="0">
                        <a:latin typeface="Cambria Math" panose="02040503050406030204" pitchFamily="18" charset="0"/>
                      </a:rPr>
                      <m:t>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(left and right singular vectors are the same and become eigenvectors, singular values become eigenvalues)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926755" cy="5557532"/>
              </a:xfrm>
              <a:blipFill>
                <a:blip r:embed="rId3"/>
                <a:stretch>
                  <a:fillRect l="-920" t="-1864" r="-4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751786-E974-4FDB-B381-38F97E0A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70" y="1972162"/>
            <a:ext cx="6134100" cy="217170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FEE8C6C-14DF-4A15-A2C8-50D32EAA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395" y="2224528"/>
            <a:ext cx="50387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1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497"/>
    </mc:Choice>
    <mc:Fallback xmlns="">
      <p:transition spd="slow" advTm="2394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Dim-Red as Matrix Factorization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 we don’t care about the orthonormality constraints, then dim-red can also be achieved by solving a matrix factorization problem on the data matrix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solve such problems using ALT-OPT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impose various constraints on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IN" sz="2600" b="1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0" dirty="0" smtClean="0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(e.g., sparsity, non-negativity, etc)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b="-43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55A31B-2970-4AFF-B292-7D5DFD4E12CA}"/>
              </a:ext>
            </a:extLst>
          </p:cNvPr>
          <p:cNvSpPr/>
          <p:nvPr/>
        </p:nvSpPr>
        <p:spPr>
          <a:xfrm>
            <a:off x="2267324" y="2414965"/>
            <a:ext cx="2460396" cy="22812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D8CE7C-FB47-4B28-A0E3-84D8CDFE3071}"/>
              </a:ext>
            </a:extLst>
          </p:cNvPr>
          <p:cNvSpPr/>
          <p:nvPr/>
        </p:nvSpPr>
        <p:spPr>
          <a:xfrm>
            <a:off x="6096000" y="2420889"/>
            <a:ext cx="1491283" cy="22812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1A147-5301-4677-B794-2E6578D56FA5}"/>
              </a:ext>
            </a:extLst>
          </p:cNvPr>
          <p:cNvSpPr/>
          <p:nvPr/>
        </p:nvSpPr>
        <p:spPr>
          <a:xfrm>
            <a:off x="8146904" y="2420889"/>
            <a:ext cx="2460395" cy="12932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D67B0E-A54F-401A-8751-90A0544238B2}"/>
              </a:ext>
            </a:extLst>
          </p:cNvPr>
          <p:cNvSpPr txBox="1"/>
          <p:nvPr/>
        </p:nvSpPr>
        <p:spPr>
          <a:xfrm>
            <a:off x="1649568" y="3201664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6A7310-AB4E-415B-BC71-DA21B1C76705}"/>
              </a:ext>
            </a:extLst>
          </p:cNvPr>
          <p:cNvSpPr txBox="1"/>
          <p:nvPr/>
        </p:nvSpPr>
        <p:spPr>
          <a:xfrm>
            <a:off x="3290948" y="1836894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C255CA-520F-47BA-A25B-070D1542F92B}"/>
              </a:ext>
            </a:extLst>
          </p:cNvPr>
          <p:cNvSpPr txBox="1"/>
          <p:nvPr/>
        </p:nvSpPr>
        <p:spPr>
          <a:xfrm>
            <a:off x="9021840" y="1832847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1E5BC-FA3D-4FAA-8126-469D3E4215C4}"/>
              </a:ext>
            </a:extLst>
          </p:cNvPr>
          <p:cNvSpPr txBox="1"/>
          <p:nvPr/>
        </p:nvSpPr>
        <p:spPr>
          <a:xfrm>
            <a:off x="7708904" y="2721114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CDEF2C-9AA8-407F-8D70-4D34A201469E}"/>
              </a:ext>
            </a:extLst>
          </p:cNvPr>
          <p:cNvSpPr txBox="1"/>
          <p:nvPr/>
        </p:nvSpPr>
        <p:spPr>
          <a:xfrm>
            <a:off x="6676234" y="1832847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AA102D-50B8-4BD9-BC8F-16D3595F5F9E}"/>
              </a:ext>
            </a:extLst>
          </p:cNvPr>
          <p:cNvSpPr txBox="1"/>
          <p:nvPr/>
        </p:nvSpPr>
        <p:spPr>
          <a:xfrm>
            <a:off x="5619065" y="3201666"/>
            <a:ext cx="5164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2E27C7-3CF8-4589-9654-E319BC85C1AD}"/>
                  </a:ext>
                </a:extLst>
              </p:cNvPr>
              <p:cNvSpPr txBox="1"/>
              <p:nvPr/>
            </p:nvSpPr>
            <p:spPr>
              <a:xfrm>
                <a:off x="4911402" y="3201664"/>
                <a:ext cx="593111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48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IN" sz="4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2E27C7-3CF8-4589-9654-E319BC85C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402" y="3201664"/>
                <a:ext cx="593111" cy="7386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B912573-FD0D-4E0F-A334-8EE6393EC088}"/>
                  </a:ext>
                </a:extLst>
              </p:cNvPr>
              <p:cNvSpPr/>
              <p:nvPr/>
            </p:nvSpPr>
            <p:spPr>
              <a:xfrm>
                <a:off x="7872486" y="4131061"/>
                <a:ext cx="1711378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Matrix containing the low-dim rep of </a:t>
                </a:r>
                <a14:m>
                  <m:oMath xmlns:m="http://schemas.openxmlformats.org/officeDocument/2006/math">
                    <m:r>
                      <a:rPr lang="en-IN" sz="1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B912573-FD0D-4E0F-A334-8EE6393EC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86" y="4131061"/>
                <a:ext cx="1711378" cy="522617"/>
              </a:xfrm>
              <a:prstGeom prst="wedgeRectCallout">
                <a:avLst>
                  <a:gd name="adj1" fmla="val -61907"/>
                  <a:gd name="adj2" fmla="val -49471"/>
                </a:avLst>
              </a:prstGeom>
              <a:blipFill>
                <a:blip r:embed="rId7"/>
                <a:stretch>
                  <a:fillRect b="-98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C77CB-00D8-40B8-B189-AF374F31F7B0}"/>
                  </a:ext>
                </a:extLst>
              </p:cNvPr>
              <p:cNvSpPr txBox="1"/>
              <p:nvPr/>
            </p:nvSpPr>
            <p:spPr>
              <a:xfrm>
                <a:off x="1194632" y="4947679"/>
                <a:ext cx="6441699" cy="622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IN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0"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e>
                          </m:acc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IN" sz="3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</m:acc>
                        </m:e>
                      </m:d>
                      <m:r>
                        <a:rPr lang="en-IN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 sz="3600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IN" sz="3600" b="1" i="0" smtClean="0">
                              <a:latin typeface="Cambria Math" panose="02040503050406030204" pitchFamily="18" charset="0"/>
                            </a:rPr>
                            <m:t>𝐙</m:t>
                          </m:r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6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sub>
                      </m:sSub>
                      <m:sSup>
                        <m:sSupPr>
                          <m:ctrlPr>
                            <a:rPr lang="en-IN" sz="3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IN" sz="3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IN" sz="36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IN" sz="3600" b="1" i="0" smtClean="0">
                                  <a:latin typeface="Cambria Math" panose="02040503050406030204" pitchFamily="18" charset="0"/>
                                </a:rPr>
                                <m:t>𝐙𝐖</m:t>
                              </m:r>
                            </m:e>
                          </m:d>
                        </m:e>
                        <m:sup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3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AC77CB-00D8-40B8-B189-AF374F31F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32" y="4947679"/>
                <a:ext cx="6441699" cy="6226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6D0F8F34-109A-4527-8844-473BF94AB3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5175" y="5204817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01C5ED8A-7809-443B-BCB9-8293D08B477A}"/>
                  </a:ext>
                </a:extLst>
              </p:cNvPr>
              <p:cNvSpPr/>
              <p:nvPr/>
            </p:nvSpPr>
            <p:spPr>
              <a:xfrm>
                <a:off x="7872486" y="5070577"/>
                <a:ext cx="3103760" cy="817008"/>
              </a:xfrm>
              <a:prstGeom prst="wedgeRectCallout">
                <a:avLst>
                  <a:gd name="adj1" fmla="val 59201"/>
                  <a:gd name="adj2" fmla="val 17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&lt; </m:t>
                    </m:r>
                    <m:r>
                      <m:rPr>
                        <m:sty m:val="p"/>
                      </m:rP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such a factorization gives a low-rank approximation of the data matrix X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01C5ED8A-7809-443B-BCB9-8293D08B4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86" y="5070577"/>
                <a:ext cx="3103760" cy="817008"/>
              </a:xfrm>
              <a:prstGeom prst="wedgeRectCallout">
                <a:avLst>
                  <a:gd name="adj1" fmla="val 59201"/>
                  <a:gd name="adj2" fmla="val 17005"/>
                </a:avLst>
              </a:prstGeom>
              <a:blipFill>
                <a:blip r:embed="rId10"/>
                <a:stretch>
                  <a:fillRect l="-710" t="-2190" b="-80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3804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786"/>
    </mc:Choice>
    <mc:Fallback xmlns="">
      <p:transition spd="slow" advTm="250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6" grpId="0"/>
      <p:bldP spid="13" grpId="0"/>
      <p:bldP spid="14" grpId="0"/>
      <p:bldP spid="15" grpId="0"/>
      <p:bldP spid="16" grpId="0"/>
      <p:bldP spid="17" grpId="0"/>
      <p:bldP spid="7" grpId="0"/>
      <p:bldP spid="19" grpId="0" animBg="1"/>
      <p:bldP spid="18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Joint Dim-Red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Often we have two or more data sources with 1-1 correspondence between inputs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Sometimes, we may want to perform a common dim-red for both sources to get a common feature rep which captures properties of both sources (or fused their info)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This can be done by doing a joint dim-red of both sources. Many methods exists, e.g.,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Canonical Correlational Analysis (CCA): looks at cross-</a:t>
            </a:r>
            <a:r>
              <a:rPr lang="en-IN" dirty="0" err="1">
                <a:latin typeface="Abadi Extra Light" panose="020B0204020104020204" pitchFamily="34" charset="0"/>
              </a:rPr>
              <a:t>covar</a:t>
            </a:r>
            <a:r>
              <a:rPr lang="en-IN" dirty="0">
                <a:latin typeface="Abadi Extra Light" panose="020B0204020104020204" pitchFamily="34" charset="0"/>
              </a:rPr>
              <a:t> rather than variances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>
                <a:latin typeface="Abadi Extra Light" panose="020B0204020104020204" pitchFamily="34" charset="0"/>
              </a:rPr>
              <a:t>Joint Matrix Factorization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D9DB0C-B100-4E73-90FD-2CF277E14A85}"/>
              </a:ext>
            </a:extLst>
          </p:cNvPr>
          <p:cNvSpPr/>
          <p:nvPr/>
        </p:nvSpPr>
        <p:spPr>
          <a:xfrm>
            <a:off x="3930977" y="2137812"/>
            <a:ext cx="1781666" cy="180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D410B0-F60F-44BC-82EF-06BA347BD860}"/>
              </a:ext>
            </a:extLst>
          </p:cNvPr>
          <p:cNvSpPr/>
          <p:nvPr/>
        </p:nvSpPr>
        <p:spPr>
          <a:xfrm>
            <a:off x="6901803" y="2180687"/>
            <a:ext cx="1459772" cy="18005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5A18B4-E8D0-47D4-97FC-4A9B2B6EB894}"/>
              </a:ext>
            </a:extLst>
          </p:cNvPr>
          <p:cNvSpPr txBox="1"/>
          <p:nvPr/>
        </p:nvSpPr>
        <p:spPr>
          <a:xfrm>
            <a:off x="4325520" y="15706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 videos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33034-0FF5-4887-8F2C-92C12EF108BF}"/>
              </a:ext>
            </a:extLst>
          </p:cNvPr>
          <p:cNvSpPr txBox="1"/>
          <p:nvPr/>
        </p:nvSpPr>
        <p:spPr>
          <a:xfrm>
            <a:off x="6446638" y="1583298"/>
            <a:ext cx="2532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Audio of these N videos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2B7456-CB46-4FD0-B827-05C3A4B9BC1E}"/>
                  </a:ext>
                </a:extLst>
              </p:cNvPr>
              <p:cNvSpPr txBox="1"/>
              <p:nvPr/>
            </p:nvSpPr>
            <p:spPr>
              <a:xfrm>
                <a:off x="6568057" y="2810107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2B7456-CB46-4FD0-B827-05C3A4B9B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057" y="2810107"/>
                <a:ext cx="4115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2AA247-3D76-4588-8ADF-CE47AC2EA837}"/>
                  </a:ext>
                </a:extLst>
              </p:cNvPr>
              <p:cNvSpPr txBox="1"/>
              <p:nvPr/>
            </p:nvSpPr>
            <p:spPr>
              <a:xfrm>
                <a:off x="3519454" y="2810107"/>
                <a:ext cx="4115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2AA247-3D76-4588-8ADF-CE47AC2EA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9454" y="2810107"/>
                <a:ext cx="41152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34F5C1-A5CB-4B3D-997D-3F229E53ADAA}"/>
                  </a:ext>
                </a:extLst>
              </p:cNvPr>
              <p:cNvSpPr txBox="1"/>
              <p:nvPr/>
            </p:nvSpPr>
            <p:spPr>
              <a:xfrm>
                <a:off x="4578633" y="1811355"/>
                <a:ext cx="486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834F5C1-A5CB-4B3D-997D-3F229E53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633" y="1811355"/>
                <a:ext cx="48635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F0C933-09D9-4EDF-9F50-CB73D999A990}"/>
                  </a:ext>
                </a:extLst>
              </p:cNvPr>
              <p:cNvSpPr txBox="1"/>
              <p:nvPr/>
            </p:nvSpPr>
            <p:spPr>
              <a:xfrm>
                <a:off x="7385852" y="1860268"/>
                <a:ext cx="491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F0C933-09D9-4EDF-9F50-CB73D999A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5852" y="1860268"/>
                <a:ext cx="4916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1969269-6EA4-43FB-B82C-F9292D18ED37}"/>
                  </a:ext>
                </a:extLst>
              </p:cNvPr>
              <p:cNvSpPr txBox="1"/>
              <p:nvPr/>
            </p:nvSpPr>
            <p:spPr>
              <a:xfrm>
                <a:off x="4438723" y="2640830"/>
                <a:ext cx="8335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1969269-6EA4-43FB-B82C-F9292D18E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8723" y="2640830"/>
                <a:ext cx="833562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AF59D7-B8A7-46FA-82E8-238A4005797A}"/>
                  </a:ext>
                </a:extLst>
              </p:cNvPr>
              <p:cNvSpPr txBox="1"/>
              <p:nvPr/>
            </p:nvSpPr>
            <p:spPr>
              <a:xfrm>
                <a:off x="7265924" y="2684129"/>
                <a:ext cx="84542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AF59D7-B8A7-46FA-82E8-238A40057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924" y="2684129"/>
                <a:ext cx="845424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B208BC-5F0D-42C2-92BD-7EF9AEE96185}"/>
                  </a:ext>
                </a:extLst>
              </p:cNvPr>
              <p:cNvSpPr txBox="1"/>
              <p:nvPr/>
            </p:nvSpPr>
            <p:spPr>
              <a:xfrm>
                <a:off x="3264106" y="6098682"/>
                <a:ext cx="6059223" cy="4179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𝐙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b>
                            <m:r>
                              <a:rPr lang="en-IN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sz="2400" b="1" i="0" smtClean="0">
                                <a:latin typeface="Cambria Math" panose="02040503050406030204" pitchFamily="18" charset="0"/>
                              </a:rPr>
                              <m:t>𝐙</m:t>
                            </m:r>
                            <m:sSub>
                              <m:sSubPr>
                                <m:ctrlP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 i="0" smtClean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IN" sz="2400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IN" sz="2400" b="1">
                                <a:latin typeface="Cambria Math" panose="02040503050406030204" pitchFamily="18" charset="0"/>
                              </a:rPr>
                              <m:t>𝐙</m:t>
                            </m:r>
                            <m:sSub>
                              <m:sSubPr>
                                <m:ctrlPr>
                                  <a:rPr lang="en-I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400" b="1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</m:e>
                              <m:sub>
                                <m:r>
                                  <a:rPr lang="en-IN" sz="2400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B208BC-5F0D-42C2-92BD-7EF9AEE96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106" y="6098682"/>
                <a:ext cx="6059223" cy="417935"/>
              </a:xfrm>
              <a:prstGeom prst="rect">
                <a:avLst/>
              </a:prstGeom>
              <a:blipFill>
                <a:blip r:embed="rId11"/>
                <a:stretch>
                  <a:fillRect l="-2213" t="-17391" b="-36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67013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103"/>
    </mc:Choice>
    <mc:Fallback xmlns="">
      <p:transition spd="slow" advTm="3091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/>
      <p:bldP spid="9" grpId="0"/>
      <p:bldP spid="11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Supervised Dimensionality Reduction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highlight>
                  <a:srgbClr val="00FF00"/>
                </a:highlight>
                <a:latin typeface="Abadi Extra Light" panose="020B0204020104020204" pitchFamily="34" charset="0"/>
              </a:rPr>
              <a:t>Maximum variance directions may not be aligned with class separation directions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600" dirty="0">
                <a:latin typeface="Abadi Extra Light" panose="020B0204020104020204" pitchFamily="34" charset="0"/>
              </a:rPr>
              <a:t>Be careful when using PCA for supervised learning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A better option would be to project such that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Points within the same class are close (low intra-class variance)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Points from different classes are well separated (the class means are far apart)</a:t>
            </a:r>
            <a:endParaRPr lang="en-IN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FE712E-E475-408A-9041-76DF0EAA5944}"/>
              </a:ext>
            </a:extLst>
          </p:cNvPr>
          <p:cNvCxnSpPr>
            <a:cxnSpLocks/>
          </p:cNvCxnSpPr>
          <p:nvPr/>
        </p:nvCxnSpPr>
        <p:spPr>
          <a:xfrm flipV="1">
            <a:off x="4261608" y="1694576"/>
            <a:ext cx="0" cy="30368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47069C-6A31-4D72-A168-BB4C66441429}"/>
              </a:ext>
            </a:extLst>
          </p:cNvPr>
          <p:cNvCxnSpPr>
            <a:cxnSpLocks/>
          </p:cNvCxnSpPr>
          <p:nvPr/>
        </p:nvCxnSpPr>
        <p:spPr>
          <a:xfrm>
            <a:off x="4261608" y="4731391"/>
            <a:ext cx="401434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B2D84286-3D8E-41E0-BF81-2F5D32D82790}"/>
              </a:ext>
            </a:extLst>
          </p:cNvPr>
          <p:cNvSpPr/>
          <p:nvPr/>
        </p:nvSpPr>
        <p:spPr>
          <a:xfrm>
            <a:off x="5905865" y="2256358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0A6109-DF3C-4282-8F5C-DAF228FD964C}"/>
              </a:ext>
            </a:extLst>
          </p:cNvPr>
          <p:cNvSpPr/>
          <p:nvPr/>
        </p:nvSpPr>
        <p:spPr>
          <a:xfrm>
            <a:off x="6293157" y="228989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BCDB2C-44B1-48A7-AB9F-5EDB1B981150}"/>
              </a:ext>
            </a:extLst>
          </p:cNvPr>
          <p:cNvSpPr/>
          <p:nvPr/>
        </p:nvSpPr>
        <p:spPr>
          <a:xfrm>
            <a:off x="5905864" y="252175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E70FB8-6F20-4A3A-97C0-5346FA50B47B}"/>
              </a:ext>
            </a:extLst>
          </p:cNvPr>
          <p:cNvSpPr/>
          <p:nvPr/>
        </p:nvSpPr>
        <p:spPr>
          <a:xfrm>
            <a:off x="6083448" y="2415678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B6546B5-9E7A-4458-839F-5DBCE245881C}"/>
              </a:ext>
            </a:extLst>
          </p:cNvPr>
          <p:cNvSpPr/>
          <p:nvPr/>
        </p:nvSpPr>
        <p:spPr>
          <a:xfrm>
            <a:off x="6572086" y="2222826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E05748-8D5C-4493-B4F6-305D23B7973A}"/>
              </a:ext>
            </a:extLst>
          </p:cNvPr>
          <p:cNvSpPr/>
          <p:nvPr/>
        </p:nvSpPr>
        <p:spPr>
          <a:xfrm>
            <a:off x="7027869" y="2324742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E682B2-7753-4111-97D0-6EA9E32D6CEF}"/>
              </a:ext>
            </a:extLst>
          </p:cNvPr>
          <p:cNvSpPr/>
          <p:nvPr/>
        </p:nvSpPr>
        <p:spPr>
          <a:xfrm>
            <a:off x="6471396" y="2507934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9435175-D42F-480E-9BB7-81A634536141}"/>
              </a:ext>
            </a:extLst>
          </p:cNvPr>
          <p:cNvSpPr/>
          <p:nvPr/>
        </p:nvSpPr>
        <p:spPr>
          <a:xfrm>
            <a:off x="6749669" y="2382146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ADFE666-3548-4D54-B09D-C50CB5C3C307}"/>
              </a:ext>
            </a:extLst>
          </p:cNvPr>
          <p:cNvSpPr/>
          <p:nvPr/>
        </p:nvSpPr>
        <p:spPr>
          <a:xfrm>
            <a:off x="7182404" y="2193464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C808635-C368-42BC-B30C-51DCD5DF501F}"/>
              </a:ext>
            </a:extLst>
          </p:cNvPr>
          <p:cNvSpPr/>
          <p:nvPr/>
        </p:nvSpPr>
        <p:spPr>
          <a:xfrm>
            <a:off x="7666113" y="2382146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C03B987-7D12-4F68-A1BA-51CD300D6F09}"/>
              </a:ext>
            </a:extLst>
          </p:cNvPr>
          <p:cNvSpPr/>
          <p:nvPr/>
        </p:nvSpPr>
        <p:spPr>
          <a:xfrm>
            <a:off x="7259315" y="252850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2C489B3-A20A-4B0F-938F-7E3C1215276B}"/>
              </a:ext>
            </a:extLst>
          </p:cNvPr>
          <p:cNvSpPr/>
          <p:nvPr/>
        </p:nvSpPr>
        <p:spPr>
          <a:xfrm>
            <a:off x="7401154" y="2285720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61A788-2E5D-4658-8032-829FCB524944}"/>
              </a:ext>
            </a:extLst>
          </p:cNvPr>
          <p:cNvSpPr/>
          <p:nvPr/>
        </p:nvSpPr>
        <p:spPr>
          <a:xfrm>
            <a:off x="6279526" y="2660833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C39E4A-7DF6-47D9-A232-9E2A84CF8978}"/>
              </a:ext>
            </a:extLst>
          </p:cNvPr>
          <p:cNvSpPr/>
          <p:nvPr/>
        </p:nvSpPr>
        <p:spPr>
          <a:xfrm>
            <a:off x="6666818" y="2694365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920E081-D4EF-419D-9B1F-2916E17ABA66}"/>
              </a:ext>
            </a:extLst>
          </p:cNvPr>
          <p:cNvSpPr/>
          <p:nvPr/>
        </p:nvSpPr>
        <p:spPr>
          <a:xfrm>
            <a:off x="6959322" y="2590541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555B4F-B381-4788-B92F-31DCF8F6381F}"/>
              </a:ext>
            </a:extLst>
          </p:cNvPr>
          <p:cNvSpPr/>
          <p:nvPr/>
        </p:nvSpPr>
        <p:spPr>
          <a:xfrm>
            <a:off x="7127885" y="2746425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221359-B12A-49D0-BD09-068AA02432CC}"/>
              </a:ext>
            </a:extLst>
          </p:cNvPr>
          <p:cNvSpPr/>
          <p:nvPr/>
        </p:nvSpPr>
        <p:spPr>
          <a:xfrm>
            <a:off x="5367231" y="2375712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AA1A4E-9792-4F1A-9001-EF7DE356F47F}"/>
              </a:ext>
            </a:extLst>
          </p:cNvPr>
          <p:cNvSpPr/>
          <p:nvPr/>
        </p:nvSpPr>
        <p:spPr>
          <a:xfrm>
            <a:off x="5754523" y="2409244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D852252-7EA8-423A-A2D5-25BC48FCCF7C}"/>
              </a:ext>
            </a:extLst>
          </p:cNvPr>
          <p:cNvSpPr/>
          <p:nvPr/>
        </p:nvSpPr>
        <p:spPr>
          <a:xfrm>
            <a:off x="5957604" y="2701371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F325E19-B27F-4793-AF08-A5FC783E2997}"/>
              </a:ext>
            </a:extLst>
          </p:cNvPr>
          <p:cNvSpPr/>
          <p:nvPr/>
        </p:nvSpPr>
        <p:spPr>
          <a:xfrm>
            <a:off x="5544814" y="2535032"/>
            <a:ext cx="109037" cy="125788"/>
          </a:xfrm>
          <a:prstGeom prst="ellipse">
            <a:avLst/>
          </a:prstGeom>
          <a:solidFill>
            <a:srgbClr val="A21C8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47715EE-287D-4CCB-9C3A-FE43C103CC51}"/>
              </a:ext>
            </a:extLst>
          </p:cNvPr>
          <p:cNvSpPr/>
          <p:nvPr/>
        </p:nvSpPr>
        <p:spPr>
          <a:xfrm>
            <a:off x="6063181" y="3566668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5E1667-270C-454A-B171-2535EF3E6CAB}"/>
              </a:ext>
            </a:extLst>
          </p:cNvPr>
          <p:cNvSpPr/>
          <p:nvPr/>
        </p:nvSpPr>
        <p:spPr>
          <a:xfrm>
            <a:off x="6450473" y="360020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44EAEBC-72BB-4EBC-8D2A-231D500497D7}"/>
              </a:ext>
            </a:extLst>
          </p:cNvPr>
          <p:cNvSpPr/>
          <p:nvPr/>
        </p:nvSpPr>
        <p:spPr>
          <a:xfrm>
            <a:off x="6063180" y="383206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3AC8DF2-A0F4-4A59-AD93-983F19F37C5B}"/>
              </a:ext>
            </a:extLst>
          </p:cNvPr>
          <p:cNvSpPr/>
          <p:nvPr/>
        </p:nvSpPr>
        <p:spPr>
          <a:xfrm>
            <a:off x="6240764" y="3725988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91543F5-B420-4CD7-90E9-6FC8015F6058}"/>
              </a:ext>
            </a:extLst>
          </p:cNvPr>
          <p:cNvSpPr/>
          <p:nvPr/>
        </p:nvSpPr>
        <p:spPr>
          <a:xfrm>
            <a:off x="6729402" y="3533136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F60AEE5-9F16-42BC-8038-71F06D23C5F9}"/>
              </a:ext>
            </a:extLst>
          </p:cNvPr>
          <p:cNvSpPr/>
          <p:nvPr/>
        </p:nvSpPr>
        <p:spPr>
          <a:xfrm>
            <a:off x="7185185" y="3635052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FFC4C46-8C0B-485E-AC4C-D70E3D0214CE}"/>
              </a:ext>
            </a:extLst>
          </p:cNvPr>
          <p:cNvSpPr/>
          <p:nvPr/>
        </p:nvSpPr>
        <p:spPr>
          <a:xfrm>
            <a:off x="6628712" y="3818244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41A04F-69CD-4698-9963-5C76D35288DA}"/>
              </a:ext>
            </a:extLst>
          </p:cNvPr>
          <p:cNvSpPr/>
          <p:nvPr/>
        </p:nvSpPr>
        <p:spPr>
          <a:xfrm>
            <a:off x="6906985" y="3692456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EC17D5A-5FB2-43F3-8795-CC056D0B25DB}"/>
              </a:ext>
            </a:extLst>
          </p:cNvPr>
          <p:cNvSpPr/>
          <p:nvPr/>
        </p:nvSpPr>
        <p:spPr>
          <a:xfrm>
            <a:off x="7339720" y="3503774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7E6747-B7A6-40DE-8485-C2D4EB544541}"/>
              </a:ext>
            </a:extLst>
          </p:cNvPr>
          <p:cNvSpPr/>
          <p:nvPr/>
        </p:nvSpPr>
        <p:spPr>
          <a:xfrm>
            <a:off x="7823429" y="3692456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632B69D-4916-4D7F-BFD9-13E9881E280F}"/>
              </a:ext>
            </a:extLst>
          </p:cNvPr>
          <p:cNvSpPr/>
          <p:nvPr/>
        </p:nvSpPr>
        <p:spPr>
          <a:xfrm>
            <a:off x="7416631" y="383881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A128D48-5C31-4747-B08E-6EFE4EDE63FD}"/>
              </a:ext>
            </a:extLst>
          </p:cNvPr>
          <p:cNvSpPr/>
          <p:nvPr/>
        </p:nvSpPr>
        <p:spPr>
          <a:xfrm>
            <a:off x="7558470" y="3596030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FD0EFEB-1EAC-46BE-9C32-D7611E647F57}"/>
              </a:ext>
            </a:extLst>
          </p:cNvPr>
          <p:cNvSpPr/>
          <p:nvPr/>
        </p:nvSpPr>
        <p:spPr>
          <a:xfrm>
            <a:off x="6436842" y="3971143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2CB9769-9278-4F66-A54A-099B621F7FD9}"/>
              </a:ext>
            </a:extLst>
          </p:cNvPr>
          <p:cNvSpPr/>
          <p:nvPr/>
        </p:nvSpPr>
        <p:spPr>
          <a:xfrm>
            <a:off x="6824134" y="4004675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ACB3AAF-02D5-4256-B932-781E75DD3D51}"/>
              </a:ext>
            </a:extLst>
          </p:cNvPr>
          <p:cNvSpPr/>
          <p:nvPr/>
        </p:nvSpPr>
        <p:spPr>
          <a:xfrm>
            <a:off x="7116638" y="3900851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F1DDA59-FE8E-4304-B298-CF7541CC6D3E}"/>
              </a:ext>
            </a:extLst>
          </p:cNvPr>
          <p:cNvSpPr/>
          <p:nvPr/>
        </p:nvSpPr>
        <p:spPr>
          <a:xfrm>
            <a:off x="7285201" y="4056735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8573D27-D153-41EF-A377-5CAD812F2526}"/>
              </a:ext>
            </a:extLst>
          </p:cNvPr>
          <p:cNvSpPr/>
          <p:nvPr/>
        </p:nvSpPr>
        <p:spPr>
          <a:xfrm>
            <a:off x="5524547" y="3686022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29ABBE3-91B5-4D57-BDDE-E59A69E96E22}"/>
              </a:ext>
            </a:extLst>
          </p:cNvPr>
          <p:cNvSpPr/>
          <p:nvPr/>
        </p:nvSpPr>
        <p:spPr>
          <a:xfrm>
            <a:off x="5911839" y="3719554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12D8347-3669-4F9A-977F-8F9914BCD8AD}"/>
              </a:ext>
            </a:extLst>
          </p:cNvPr>
          <p:cNvSpPr/>
          <p:nvPr/>
        </p:nvSpPr>
        <p:spPr>
          <a:xfrm>
            <a:off x="6114920" y="4011681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E3F2BDF-8EC5-48E4-85C6-F4EEB14E9510}"/>
              </a:ext>
            </a:extLst>
          </p:cNvPr>
          <p:cNvSpPr/>
          <p:nvPr/>
        </p:nvSpPr>
        <p:spPr>
          <a:xfrm>
            <a:off x="5702130" y="3845342"/>
            <a:ext cx="109037" cy="125788"/>
          </a:xfrm>
          <a:prstGeom prst="ellipse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34D4CC5-8E8F-4719-AD41-AC62BAF150AC}"/>
              </a:ext>
            </a:extLst>
          </p:cNvPr>
          <p:cNvCxnSpPr>
            <a:cxnSpLocks/>
          </p:cNvCxnSpPr>
          <p:nvPr/>
        </p:nvCxnSpPr>
        <p:spPr>
          <a:xfrm>
            <a:off x="4957894" y="3135226"/>
            <a:ext cx="3229761" cy="10260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F446DEF-B1D7-4C88-9EA4-794D64FAC3AC}"/>
              </a:ext>
            </a:extLst>
          </p:cNvPr>
          <p:cNvSpPr txBox="1"/>
          <p:nvPr/>
        </p:nvSpPr>
        <p:spPr>
          <a:xfrm>
            <a:off x="7411367" y="2668068"/>
            <a:ext cx="1729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Max variance direction (given by PCA)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992F60-F221-49A4-A99F-383AAD734088}"/>
              </a:ext>
            </a:extLst>
          </p:cNvPr>
          <p:cNvCxnSpPr>
            <a:cxnSpLocks/>
          </p:cNvCxnSpPr>
          <p:nvPr/>
        </p:nvCxnSpPr>
        <p:spPr>
          <a:xfrm flipV="1">
            <a:off x="4762890" y="1981938"/>
            <a:ext cx="121347" cy="241595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1D0958F-6858-4632-ACBD-3E295E7DC1AF}"/>
              </a:ext>
            </a:extLst>
          </p:cNvPr>
          <p:cNvSpPr txBox="1"/>
          <p:nvPr/>
        </p:nvSpPr>
        <p:spPr>
          <a:xfrm>
            <a:off x="4872438" y="1716391"/>
            <a:ext cx="2066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Abadi Extra Light" panose="020B0204020104020204" pitchFamily="34" charset="0"/>
              </a:rPr>
              <a:t>Direction that preserves class separation</a:t>
            </a:r>
          </a:p>
        </p:txBody>
      </p:sp>
      <p:sp>
        <p:nvSpPr>
          <p:cNvPr id="68" name="Speech Bubble: Rectangle 67">
            <a:extLst>
              <a:ext uri="{FF2B5EF4-FFF2-40B4-BE49-F238E27FC236}">
                <a16:creationId xmlns:a16="http://schemas.microsoft.com/office/drawing/2014/main" id="{BA12CBBE-11B8-4A1C-AF5E-D7AF464DB6CC}"/>
              </a:ext>
            </a:extLst>
          </p:cNvPr>
          <p:cNvSpPr/>
          <p:nvPr/>
        </p:nvSpPr>
        <p:spPr>
          <a:xfrm>
            <a:off x="8895546" y="1742791"/>
            <a:ext cx="3170527" cy="778959"/>
          </a:xfrm>
          <a:prstGeom prst="wedgeRectCallout">
            <a:avLst>
              <a:gd name="adj1" fmla="val -45217"/>
              <a:gd name="adj2" fmla="val 7871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Projecting along this will give a one dimensional embedding of each point with both classes overlapping with each other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ED1E4115-C6FB-4893-8F7A-D7DFBC99C4B1}"/>
              </a:ext>
            </a:extLst>
          </p:cNvPr>
          <p:cNvSpPr/>
          <p:nvPr/>
        </p:nvSpPr>
        <p:spPr>
          <a:xfrm>
            <a:off x="1339069" y="1961733"/>
            <a:ext cx="3170527" cy="778959"/>
          </a:xfrm>
          <a:prstGeom prst="wedgeRectCallout">
            <a:avLst>
              <a:gd name="adj1" fmla="val 61414"/>
              <a:gd name="adj2" fmla="val -612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Projecting along this will give a one dimensional embedding of each point with both classes still having a good separation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285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2435"/>
    </mc:Choice>
    <mc:Fallback xmlns="">
      <p:transition spd="slow" advTm="3624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/>
      <p:bldP spid="67" grpId="0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Supervised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Many techniques. A simple yet popular one is Fisher Discriminant Analysis, also known as Linear Discriminant Analysis (FDA or LDA)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simplicity, assume two classes (can be generalized for more than 2 classes too)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Suppose a projection direction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. After projection the means of the two classes are</a:t>
                </a: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Total variance of the points after projection will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where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Fisher discriminant analysis finds the optimal projection direction by solving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0742788F-C8D9-4931-A324-2D365E840E41}"/>
              </a:ext>
            </a:extLst>
          </p:cNvPr>
          <p:cNvSpPr/>
          <p:nvPr/>
        </p:nvSpPr>
        <p:spPr>
          <a:xfrm>
            <a:off x="6613740" y="1507899"/>
            <a:ext cx="4283559" cy="505459"/>
          </a:xfrm>
          <a:prstGeom prst="wedgeRectCallout">
            <a:avLst>
              <a:gd name="adj1" fmla="val -53901"/>
              <a:gd name="adj2" fmla="val -112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This LDA should not be confused with another very popular ML technique for finding topics in text data (Latent Dirichlet Allocation)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38EB9C-CA78-4B9B-A60D-B7AB2CDCF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63" y="3128364"/>
            <a:ext cx="4344923" cy="7026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431E80-939E-4F16-BDD4-142B45797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586" y="4299810"/>
            <a:ext cx="6123078" cy="74930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6311A0C-0E4F-4B15-998A-CA86BADA4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3068" y="5654635"/>
            <a:ext cx="2384072" cy="73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Speech Bubble: Rectangle 56">
            <a:extLst>
              <a:ext uri="{FF2B5EF4-FFF2-40B4-BE49-F238E27FC236}">
                <a16:creationId xmlns:a16="http://schemas.microsoft.com/office/drawing/2014/main" id="{C3749BB6-F2AB-471D-B2E0-130FF2AF0860}"/>
              </a:ext>
            </a:extLst>
          </p:cNvPr>
          <p:cNvSpPr/>
          <p:nvPr/>
        </p:nvSpPr>
        <p:spPr>
          <a:xfrm>
            <a:off x="7563096" y="5549764"/>
            <a:ext cx="1497016" cy="472584"/>
          </a:xfrm>
          <a:prstGeom prst="wedgeRectCallout">
            <a:avLst>
              <a:gd name="adj1" fmla="val -66593"/>
              <a:gd name="adj2" fmla="val 650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Push the means far apart</a:t>
            </a:r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E385FDC-45FB-4592-9E25-C9C4F9417328}"/>
              </a:ext>
            </a:extLst>
          </p:cNvPr>
          <p:cNvSpPr/>
          <p:nvPr/>
        </p:nvSpPr>
        <p:spPr>
          <a:xfrm>
            <a:off x="7438658" y="6117482"/>
            <a:ext cx="2384071" cy="674192"/>
          </a:xfrm>
          <a:prstGeom prst="wedgeRectCallout">
            <a:avLst>
              <a:gd name="adj1" fmla="val -61510"/>
              <a:gd name="adj2" fmla="val -242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Make each class tightly packed after projection (small variance)</a:t>
            </a:r>
          </a:p>
        </p:txBody>
      </p:sp>
      <p:sp>
        <p:nvSpPr>
          <p:cNvPr id="60" name="Speech Bubble: Rectangle 59">
            <a:extLst>
              <a:ext uri="{FF2B5EF4-FFF2-40B4-BE49-F238E27FC236}">
                <a16:creationId xmlns:a16="http://schemas.microsoft.com/office/drawing/2014/main" id="{A4039945-8E6F-4062-B0C6-CD900DB65955}"/>
              </a:ext>
            </a:extLst>
          </p:cNvPr>
          <p:cNvSpPr/>
          <p:nvPr/>
        </p:nvSpPr>
        <p:spPr>
          <a:xfrm>
            <a:off x="1057014" y="5600325"/>
            <a:ext cx="3750098" cy="1034313"/>
          </a:xfrm>
          <a:prstGeom prst="wedgeRectCallout">
            <a:avLst>
              <a:gd name="adj1" fmla="val 54624"/>
              <a:gd name="adj2" fmla="val -1492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solution to this problem involves solving an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eigendecomposition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problem that involves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within class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covariance matrices and </a:t>
            </a:r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between class 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covariance matrices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C083FF-EA1D-4679-81BB-E45DEF371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1519" y="3909552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5EBBAD41-E1DD-433B-BF78-384D361711C6}"/>
                  </a:ext>
                </a:extLst>
              </p:cNvPr>
              <p:cNvSpPr/>
              <p:nvPr/>
            </p:nvSpPr>
            <p:spPr>
              <a:xfrm>
                <a:off x="9170676" y="3288024"/>
                <a:ext cx="1824499" cy="1243056"/>
              </a:xfrm>
              <a:prstGeom prst="wedgeRectCallout">
                <a:avLst>
                  <a:gd name="adj1" fmla="val 69438"/>
                  <a:gd name="adj2" fmla="val 3169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Here we considered projection to one dimension but can be generalized to projection to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dim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5EBBAD41-E1DD-433B-BF78-384D36171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0676" y="3288024"/>
                <a:ext cx="1824499" cy="1243056"/>
              </a:xfrm>
              <a:prstGeom prst="wedgeRectCallout">
                <a:avLst>
                  <a:gd name="adj1" fmla="val 69438"/>
                  <a:gd name="adj2" fmla="val 31694"/>
                </a:avLst>
              </a:prstGeom>
              <a:blipFill>
                <a:blip r:embed="rId8"/>
                <a:stretch>
                  <a:fillRect l="-1099" t="-3382" b="-821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00152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814"/>
    </mc:Choice>
    <mc:Fallback xmlns="">
      <p:transition spd="slow" advTm="436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7" grpId="0" animBg="1"/>
      <p:bldP spid="59" grpId="0" animBg="1"/>
      <p:bldP spid="60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343" y="2575774"/>
            <a:ext cx="9214834" cy="121012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Nonlinear Dimensionality Reduction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630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22"/>
    </mc:Choice>
    <mc:Fallback xmlns="">
      <p:transition spd="slow" advTm="36422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Beyond Linear Projections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Consider the swiss-roll dataset (points lying close to a manifold)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Linear projection methods (e.g., PCA) can’t capture intrinsic nonlinearities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Maximum variance directions may not be the most interesting ones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562A2-68C6-4054-B193-EB2CDDBE2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237" y="1904893"/>
            <a:ext cx="8461420" cy="3048213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37ED486-D06C-4629-9945-ED562267CF1A}"/>
              </a:ext>
            </a:extLst>
          </p:cNvPr>
          <p:cNvSpPr/>
          <p:nvPr/>
        </p:nvSpPr>
        <p:spPr>
          <a:xfrm>
            <a:off x="9492351" y="1731436"/>
            <a:ext cx="2578824" cy="776679"/>
          </a:xfrm>
          <a:prstGeom prst="wedgeRectCallout">
            <a:avLst>
              <a:gd name="adj1" fmla="val -53002"/>
              <a:gd name="adj2" fmla="val 710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Relative positions of points destroyed after the projection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916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83"/>
    </mc:Choice>
    <mc:Fallback xmlns="">
      <p:transition spd="slow" advTm="1750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 broad class of techniques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Goal is to compress the original representation of the inputs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Example: Approximate each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as a linear combination of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m:rPr>
                        <m:sty m:val="p"/>
                      </m:rPr>
                      <a:rPr lang="en-IN" b="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“basis”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each also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We have represented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by 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-dim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(a new feat. rep)</a:t>
                </a:r>
              </a:p>
              <a:p>
                <a:pPr marL="0" indent="0">
                  <a:buNone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To store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such inputs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we need to keep </a:t>
                </a:r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Originally we required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storage, now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storage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≪ </m:t>
                    </m:r>
                    <m:r>
                      <m:rPr>
                        <m:sty m:val="p"/>
                      </m:rPr>
                      <a:rPr lang="en-IN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⁡{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, this yields substantial storage saving, hence good compression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DEE6EE-5131-4EE3-A223-DFEBC7ACA5F5}"/>
                  </a:ext>
                </a:extLst>
              </p:cNvPr>
              <p:cNvSpPr txBox="1"/>
              <p:nvPr/>
            </p:nvSpPr>
            <p:spPr>
              <a:xfrm>
                <a:off x="4171325" y="3429000"/>
                <a:ext cx="351237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1" i="0" smtClean="0">
                          <a:latin typeface="Cambria Math" panose="02040503050406030204" pitchFamily="18" charset="0"/>
                        </a:rPr>
                        <m:t>𝐖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1DEE6EE-5131-4EE3-A223-DFEBC7ACA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325" y="3429000"/>
                <a:ext cx="3512372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A80DA78-2961-447E-A091-3E4BE248AFB0}"/>
              </a:ext>
            </a:extLst>
          </p:cNvPr>
          <p:cNvSpPr txBox="1"/>
          <p:nvPr/>
        </p:nvSpPr>
        <p:spPr>
          <a:xfrm>
            <a:off x="7586148" y="332856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6B5AB30-1BB0-45BB-903A-EA29FC59F224}"/>
                  </a:ext>
                </a:extLst>
              </p:cNvPr>
              <p:cNvSpPr/>
              <p:nvPr/>
            </p:nvSpPr>
            <p:spPr>
              <a:xfrm>
                <a:off x="7660311" y="3326705"/>
                <a:ext cx="3181451" cy="369332"/>
              </a:xfrm>
              <a:prstGeom prst="wedgeRectCallout">
                <a:avLst>
                  <a:gd name="adj1" fmla="val -65125"/>
                  <a:gd name="adj2" fmla="val 4309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26B5AB30-1BB0-45BB-903A-EA29FC59F2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11" y="3326705"/>
                <a:ext cx="3181451" cy="369332"/>
              </a:xfrm>
              <a:prstGeom prst="wedgeRectCallout">
                <a:avLst>
                  <a:gd name="adj1" fmla="val -65125"/>
                  <a:gd name="adj2" fmla="val 43096"/>
                </a:avLst>
              </a:prstGeom>
              <a:blipFill>
                <a:blip r:embed="rId7"/>
                <a:stretch>
                  <a:fillRect t="-6349" b="-222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80BC074-F13E-4BE8-9521-3897B7447528}"/>
                  </a:ext>
                </a:extLst>
              </p:cNvPr>
              <p:cNvSpPr/>
              <p:nvPr/>
            </p:nvSpPr>
            <p:spPr>
              <a:xfrm>
                <a:off x="7929264" y="3858670"/>
                <a:ext cx="3181452" cy="369332"/>
              </a:xfrm>
              <a:prstGeom prst="wedgeRectCallout">
                <a:avLst>
                  <a:gd name="adj1" fmla="val -57949"/>
                  <a:gd name="adj2" fmla="val -2050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A80BC074-F13E-4BE8-9521-3897B74475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264" y="3858670"/>
                <a:ext cx="3181452" cy="369332"/>
              </a:xfrm>
              <a:prstGeom prst="wedgeRectCallout">
                <a:avLst>
                  <a:gd name="adj1" fmla="val -57949"/>
                  <a:gd name="adj2" fmla="val -20503"/>
                </a:avLst>
              </a:prstGeom>
              <a:blipFill>
                <a:blip r:embed="rId8"/>
                <a:stretch>
                  <a:fillRect t="-6250" b="-2031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3D0EFDF7-228F-4B31-9576-7D766D98C4D3}"/>
              </a:ext>
            </a:extLst>
          </p:cNvPr>
          <p:cNvSpPr/>
          <p:nvPr/>
        </p:nvSpPr>
        <p:spPr>
          <a:xfrm>
            <a:off x="333481" y="3511371"/>
            <a:ext cx="3354442" cy="880844"/>
          </a:xfrm>
          <a:prstGeom prst="wedgeRectCallout">
            <a:avLst>
              <a:gd name="adj1" fmla="val 44075"/>
              <a:gd name="adj2" fmla="val -7566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These “basis” vectors need not necessarily be linearly independent. But for some dim. red. techniques, e.g., classic principal component analysis (PCA), they are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E25AF0-2F6A-49BE-9B70-F2A09A8E09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10716" y="882194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A73D2A74-766A-4653-A654-EA8CE3F78CAB}"/>
                  </a:ext>
                </a:extLst>
              </p:cNvPr>
              <p:cNvSpPr/>
              <p:nvPr/>
            </p:nvSpPr>
            <p:spPr>
              <a:xfrm>
                <a:off x="7394683" y="486833"/>
                <a:ext cx="3569728" cy="558920"/>
              </a:xfrm>
              <a:prstGeom prst="wedgeRectCallout">
                <a:avLst>
                  <a:gd name="adj1" fmla="val 59909"/>
                  <a:gd name="adj2" fmla="val 524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think of </a:t>
                </a:r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as a </a:t>
                </a:r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linear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mapping that transforms low-dim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to high-dim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A73D2A74-766A-4653-A654-EA8CE3F78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683" y="486833"/>
                <a:ext cx="3569728" cy="558920"/>
              </a:xfrm>
              <a:prstGeom prst="wedgeRectCallout">
                <a:avLst>
                  <a:gd name="adj1" fmla="val 59909"/>
                  <a:gd name="adj2" fmla="val 52451"/>
                </a:avLst>
              </a:prstGeom>
              <a:blipFill>
                <a:blip r:embed="rId10"/>
                <a:stretch>
                  <a:fillRect l="-611" t="-4000" b="-7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0CB6CAB5-1587-4CE0-98E2-C025B9F43D8A}"/>
                  </a:ext>
                </a:extLst>
              </p:cNvPr>
              <p:cNvSpPr/>
              <p:nvPr/>
            </p:nvSpPr>
            <p:spPr>
              <a:xfrm>
                <a:off x="6811861" y="1208386"/>
                <a:ext cx="3902278" cy="558920"/>
              </a:xfrm>
              <a:prstGeom prst="wedgeRectCallout">
                <a:avLst>
                  <a:gd name="adj1" fmla="val -722"/>
                  <a:gd name="adj2" fmla="val -8263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Some dim-red techniques assume a nonlinear mapping function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0CB6CAB5-1587-4CE0-98E2-C025B9F43D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861" y="1208386"/>
                <a:ext cx="3902278" cy="558920"/>
              </a:xfrm>
              <a:prstGeom prst="wedgeRectCallout">
                <a:avLst>
                  <a:gd name="adj1" fmla="val -722"/>
                  <a:gd name="adj2" fmla="val -82633"/>
                </a:avLst>
              </a:prstGeom>
              <a:blipFill>
                <a:blip r:embed="rId11"/>
                <a:stretch>
                  <a:fillRect l="-621" b="-1023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D859DD70-E98D-454D-AA22-6817CA93EB20}"/>
                  </a:ext>
                </a:extLst>
              </p:cNvPr>
              <p:cNvSpPr/>
              <p:nvPr/>
            </p:nvSpPr>
            <p:spPr>
              <a:xfrm>
                <a:off x="9075180" y="1969561"/>
                <a:ext cx="2778463" cy="558920"/>
              </a:xfrm>
              <a:prstGeom prst="wedgeRectCallout">
                <a:avLst>
                  <a:gd name="adj1" fmla="val -1628"/>
                  <a:gd name="adj2" fmla="val -9163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modeled by a kernel or a deep neural net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D859DD70-E98D-454D-AA22-6817CA93E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80" y="1969561"/>
                <a:ext cx="2778463" cy="558920"/>
              </a:xfrm>
              <a:prstGeom prst="wedgeRectCallout">
                <a:avLst>
                  <a:gd name="adj1" fmla="val -1628"/>
                  <a:gd name="adj2" fmla="val -91639"/>
                </a:avLst>
              </a:prstGeom>
              <a:blipFill>
                <a:blip r:embed="rId12"/>
                <a:stretch>
                  <a:fillRect l="-1092" r="-218" b="-888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6567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045"/>
    </mc:Choice>
    <mc:Fallback xmlns="">
      <p:transition spd="slow" advTm="367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 animBg="1"/>
      <p:bldP spid="13" grpId="0" animBg="1"/>
      <p:bldP spid="14" grpId="0" animBg="1"/>
      <p:bldP spid="16" grpId="0" animBg="1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Nonlinear Dimensionality Reduction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We want to a learn </a:t>
            </a:r>
            <a:r>
              <a:rPr lang="en-GB" sz="2600" dirty="0">
                <a:solidFill>
                  <a:srgbClr val="0000FF"/>
                </a:solidFill>
                <a:latin typeface="Abadi Extra Light" panose="020B0204020104020204" pitchFamily="34" charset="0"/>
              </a:rPr>
              <a:t>nonlinear</a:t>
            </a:r>
            <a:r>
              <a:rPr lang="en-GB" sz="2600" dirty="0">
                <a:latin typeface="Abadi Extra Light" panose="020B0204020104020204" pitchFamily="34" charset="0"/>
              </a:rPr>
              <a:t> low-dim projection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Some ways of doing this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 err="1">
                <a:latin typeface="Abadi Extra Light" panose="020B0204020104020204" pitchFamily="34" charset="0"/>
              </a:rPr>
              <a:t>Nonlinearize</a:t>
            </a:r>
            <a:r>
              <a:rPr lang="en-GB" sz="2200" dirty="0">
                <a:latin typeface="Abadi Extra Light" panose="020B0204020104020204" pitchFamily="34" charset="0"/>
              </a:rPr>
              <a:t> a linear dimensionality reduction method. E.g.: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Cluster data and apply linear PCA within each cluster (</a:t>
            </a:r>
            <a:r>
              <a:rPr lang="en-GB" sz="1800" dirty="0">
                <a:solidFill>
                  <a:srgbClr val="0000FF"/>
                </a:solidFill>
                <a:latin typeface="Abadi Extra Light" panose="020B0204020104020204" pitchFamily="34" charset="0"/>
              </a:rPr>
              <a:t>mixture of PCA</a:t>
            </a:r>
            <a:r>
              <a:rPr lang="en-GB" sz="1800" dirty="0">
                <a:latin typeface="Abadi Extra Light" panose="020B0204020104020204" pitchFamily="34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solidFill>
                  <a:srgbClr val="0000FF"/>
                </a:solidFill>
                <a:latin typeface="Abadi Extra Light" panose="020B0204020104020204" pitchFamily="34" charset="0"/>
              </a:rPr>
              <a:t>Kernel</a:t>
            </a:r>
            <a:r>
              <a:rPr lang="en-GB" sz="1800" dirty="0">
                <a:latin typeface="Abadi Extra Light" panose="020B0204020104020204" pitchFamily="34" charset="0"/>
              </a:rPr>
              <a:t> PCA (nonlinear PCA)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Using </a:t>
            </a:r>
            <a:r>
              <a:rPr lang="en-GB" sz="2200" dirty="0">
                <a:solidFill>
                  <a:srgbClr val="0000FF"/>
                </a:solidFill>
                <a:latin typeface="Abadi Extra Light" panose="020B0204020104020204" pitchFamily="34" charset="0"/>
              </a:rPr>
              <a:t>manifold based methods </a:t>
            </a:r>
            <a:r>
              <a:rPr lang="en-GB" sz="2200" dirty="0">
                <a:latin typeface="Abadi Extra Light" panose="020B0204020104020204" pitchFamily="34" charset="0"/>
              </a:rPr>
              <a:t>that intrinsically preserve nonlinear geometry, e.g.,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Locally Linear Embedding (LLE), </a:t>
            </a:r>
            <a:r>
              <a:rPr lang="en-GB" sz="1800" dirty="0" err="1">
                <a:latin typeface="Abadi Extra Light" panose="020B0204020104020204" pitchFamily="34" charset="0"/>
              </a:rPr>
              <a:t>Isomap</a:t>
            </a:r>
            <a:endParaRPr lang="en-GB" sz="1800" dirty="0">
              <a:latin typeface="Abadi Extra Light" panose="020B0204020104020204" pitchFamily="34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Maximum Variance Unfolding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GB" sz="1800" dirty="0">
                <a:latin typeface="Abadi Extra Light" panose="020B0204020104020204" pitchFamily="34" charset="0"/>
              </a:rPr>
              <a:t>Laplacian Eigenmap, and others such as SNE/</a:t>
            </a:r>
            <a:r>
              <a:rPr lang="en-GB" sz="1800" dirty="0" err="1">
                <a:latin typeface="Abadi Extra Light" panose="020B0204020104020204" pitchFamily="34" charset="0"/>
              </a:rPr>
              <a:t>tSNE</a:t>
            </a:r>
            <a:r>
              <a:rPr lang="en-GB" sz="1800" dirty="0">
                <a:latin typeface="Abadi Extra Light" panose="020B0204020104020204" pitchFamily="34" charset="0"/>
              </a:rPr>
              <a:t>, etc.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.. or use unsupervised deep learning techniques (ex: autoencoders)</a:t>
            </a: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44324C-DEE1-4E51-B9E7-A7278933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99" y="1578333"/>
            <a:ext cx="6085938" cy="1941766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D9E81B5-CA78-4C9B-AB9A-C716701D8888}"/>
              </a:ext>
            </a:extLst>
          </p:cNvPr>
          <p:cNvSpPr/>
          <p:nvPr/>
        </p:nvSpPr>
        <p:spPr>
          <a:xfrm>
            <a:off x="9155976" y="1518526"/>
            <a:ext cx="2523834" cy="776679"/>
          </a:xfrm>
          <a:prstGeom prst="wedgeRectCallout">
            <a:avLst>
              <a:gd name="adj1" fmla="val -53002"/>
              <a:gd name="adj2" fmla="val 710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Relative positions of points preserved after the projection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69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442"/>
    </mc:Choice>
    <mc:Fallback xmlns="">
      <p:transition spd="slow" advTm="2534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Dim-red for face images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In this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a low-dim feature rep.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Essentially, each face image in the dataset now represented by just 4 real numbers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Different dim-red algos differ in terms of how the basis vectors are defined/learned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.. And in general, how the function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 in the mapping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2200" b="1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b>
                        <m:r>
                          <a:rPr lang="en-GB" sz="220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GB" sz="2200" i="1" dirty="0" err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GB" sz="2200" b="1" i="1" dirty="0" err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𝒛</m:t>
                        </m:r>
                      </m:e>
                      <m:sub>
                        <m:r>
                          <a:rPr lang="en-GB" sz="2200" i="1" dirty="0" err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GB" sz="22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is defined</a:t>
                </a:r>
                <a:endParaRPr lang="en-GB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A7983B-2B2E-4447-AE1B-75B2FBDBD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543" y="1720630"/>
            <a:ext cx="90678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166C7D5A-0D5F-4792-99EB-42E6B40FA73F}"/>
                  </a:ext>
                </a:extLst>
              </p:cNvPr>
              <p:cNvSpPr/>
              <p:nvPr/>
            </p:nvSpPr>
            <p:spPr>
              <a:xfrm>
                <a:off x="4019503" y="4038292"/>
                <a:ext cx="1349451" cy="528772"/>
              </a:xfrm>
              <a:prstGeom prst="wedgeRectCallout">
                <a:avLst>
                  <a:gd name="adj1" fmla="val 54404"/>
                  <a:gd name="adj2" fmla="val -770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 face image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166C7D5A-0D5F-4792-99EB-42E6B40FA7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03" y="4038292"/>
                <a:ext cx="1349451" cy="528772"/>
              </a:xfrm>
              <a:prstGeom prst="wedgeRectCallout">
                <a:avLst>
                  <a:gd name="adj1" fmla="val 54404"/>
                  <a:gd name="adj2" fmla="val -77071"/>
                </a:avLst>
              </a:prstGeom>
              <a:blipFill>
                <a:blip r:embed="rId7"/>
                <a:stretch>
                  <a:fillRect l="-2857" b="-512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B9151429-F9E2-4C8F-9DF5-18EF990BF369}"/>
              </a:ext>
            </a:extLst>
          </p:cNvPr>
          <p:cNvSpPr/>
          <p:nvPr/>
        </p:nvSpPr>
        <p:spPr>
          <a:xfrm>
            <a:off x="9172158" y="1351298"/>
            <a:ext cx="2681486" cy="369332"/>
          </a:xfrm>
          <a:prstGeom prst="wedgeRectCallout">
            <a:avLst>
              <a:gd name="adj1" fmla="val -48601"/>
              <a:gd name="adj2" fmla="val 97610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K=4 “basis” face images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AC40B30-D755-45BB-9161-8C2765456A34}"/>
              </a:ext>
            </a:extLst>
          </p:cNvPr>
          <p:cNvSpPr/>
          <p:nvPr/>
        </p:nvSpPr>
        <p:spPr>
          <a:xfrm>
            <a:off x="5530791" y="890517"/>
            <a:ext cx="3422469" cy="751362"/>
          </a:xfrm>
          <a:prstGeom prst="wedgeRectCallout">
            <a:avLst>
              <a:gd name="adj1" fmla="val 58973"/>
              <a:gd name="adj2" fmla="val 3288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“basis” image is like a “template” that captures the common properties of face images in the dataset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B864F53D-4B28-455A-AA3B-5B954151C6F1}"/>
                  </a:ext>
                </a:extLst>
              </p:cNvPr>
              <p:cNvSpPr/>
              <p:nvPr/>
            </p:nvSpPr>
            <p:spPr>
              <a:xfrm>
                <a:off x="6169127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B864F53D-4B28-455A-AA3B-5B954151C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127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ACC44062-8D45-4B9E-BD24-0F65616D2F07}"/>
                  </a:ext>
                </a:extLst>
              </p:cNvPr>
              <p:cNvSpPr/>
              <p:nvPr/>
            </p:nvSpPr>
            <p:spPr>
              <a:xfrm>
                <a:off x="7479594" y="4129406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ACC44062-8D45-4B9E-BD24-0F65616D2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594" y="4129406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ECE4C98-1DEE-4D26-8764-BCC379AEF0F2}"/>
                  </a:ext>
                </a:extLst>
              </p:cNvPr>
              <p:cNvSpPr/>
              <p:nvPr/>
            </p:nvSpPr>
            <p:spPr>
              <a:xfrm>
                <a:off x="8566741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ECE4C98-1DEE-4D26-8764-BCC379AEF0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741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E4DE4A67-A2CB-42E9-AF20-37E6FFE15132}"/>
                  </a:ext>
                </a:extLst>
              </p:cNvPr>
              <p:cNvSpPr/>
              <p:nvPr/>
            </p:nvSpPr>
            <p:spPr>
              <a:xfrm>
                <a:off x="9747970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E4DE4A67-A2CB-42E9-AF20-37E6FFE15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970" y="4126072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1"/>
                <a:stretch>
                  <a:fillRect r="-131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BC39B209-B25A-4DBD-93BF-72A3FBCAD3C0}"/>
                  </a:ext>
                </a:extLst>
              </p:cNvPr>
              <p:cNvSpPr/>
              <p:nvPr/>
            </p:nvSpPr>
            <p:spPr>
              <a:xfrm>
                <a:off x="6795386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BC39B209-B25A-4DBD-93BF-72A3FBCA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86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C4DF9FA7-344F-4DBF-95CF-6DC5C62085CF}"/>
                  </a:ext>
                </a:extLst>
              </p:cNvPr>
              <p:cNvSpPr/>
              <p:nvPr/>
            </p:nvSpPr>
            <p:spPr>
              <a:xfrm>
                <a:off x="8036065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C4DF9FA7-344F-4DBF-95CF-6DC5C6208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065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3381AD9-2340-4F16-9B8C-B81FD7562B4A}"/>
                  </a:ext>
                </a:extLst>
              </p:cNvPr>
              <p:cNvSpPr/>
              <p:nvPr/>
            </p:nvSpPr>
            <p:spPr>
              <a:xfrm>
                <a:off x="9172158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83381AD9-2340-4F16-9B8C-B81FD7562B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158" y="4199701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4AC9E662-FD13-4004-84BE-ADF6922BBCB0}"/>
                  </a:ext>
                </a:extLst>
              </p:cNvPr>
              <p:cNvSpPr/>
              <p:nvPr/>
            </p:nvSpPr>
            <p:spPr>
              <a:xfrm>
                <a:off x="10379904" y="4131715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4AC9E662-FD13-4004-84BE-ADF6922BBC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9904" y="4131715"/>
                <a:ext cx="446640" cy="353212"/>
              </a:xfrm>
              <a:prstGeom prst="wedgeRectCallout">
                <a:avLst>
                  <a:gd name="adj1" fmla="val -39467"/>
                  <a:gd name="adj2" fmla="val -94523"/>
                </a:avLst>
              </a:prstGeom>
              <a:blipFill>
                <a:blip r:embed="rId15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9ADE2B5-8A8F-4FE9-A107-A7B9E8745DA9}"/>
              </a:ext>
            </a:extLst>
          </p:cNvPr>
          <p:cNvSpPr txBox="1"/>
          <p:nvPr/>
        </p:nvSpPr>
        <p:spPr>
          <a:xfrm>
            <a:off x="9395478" y="3704772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b="1" dirty="0"/>
              <a:t>+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3AD01500-2996-497A-9726-28D8156B767F}"/>
              </a:ext>
            </a:extLst>
          </p:cNvPr>
          <p:cNvSpPr/>
          <p:nvPr/>
        </p:nvSpPr>
        <p:spPr>
          <a:xfrm>
            <a:off x="10379904" y="4708321"/>
            <a:ext cx="1625957" cy="353212"/>
          </a:xfrm>
          <a:prstGeom prst="wedgeRectCallout">
            <a:avLst>
              <a:gd name="adj1" fmla="val -49450"/>
              <a:gd name="adj2" fmla="val 1056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Like 4 new 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974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100"/>
    </mc:Choice>
    <mc:Fallback xmlns="">
      <p:transition spd="slow" advTm="2831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" grpId="0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Principal Component Analysis (PCA)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Abadi Extra Light" panose="020B0204020104020204" pitchFamily="34" charset="0"/>
              </a:rPr>
              <a:t>A classic linear dim. reduction method (Pearson, 1901; Hotelling, 1930)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Can be seen 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Learning directions (co-ordinate axes) that capture maximum variance in data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latin typeface="Abadi Extra Light" panose="020B0204020104020204" pitchFamily="34" charset="0"/>
              </a:rPr>
              <a:t>Learning projection directions that result in smallest reconstruction error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PCA also assumes that the projection directions are orthonormal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288B99-BED5-4F23-BDA3-181C33637F03}"/>
                  </a:ext>
                </a:extLst>
              </p:cNvPr>
              <p:cNvSpPr txBox="1"/>
              <p:nvPr/>
            </p:nvSpPr>
            <p:spPr>
              <a:xfrm>
                <a:off x="1428518" y="5328878"/>
                <a:ext cx="666689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arg</m:t>
                      </m:r>
                      <m:limLow>
                        <m:limLow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lim>
                      </m:limLow>
                      <m:nary>
                        <m:naryPr>
                          <m:chr m:val="∑"/>
                          <m:limLoc m:val="subSup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  <m:sSub>
                                    <m:sSubPr>
                                      <m:ctrlP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4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IN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arg</m:t>
                          </m:r>
                          <m:limLow>
                            <m:limLow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IN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𝒁𝑾</m:t>
                                  </m:r>
                                </m:e>
                              </m:d>
                            </m:e>
                            <m:sup>
                              <m:r>
                                <a:rPr lang="en-IN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2288B99-BED5-4F23-BDA3-181C33637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518" y="5328878"/>
                <a:ext cx="6666890" cy="75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1562748-DB04-4890-AFA5-BC29F986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152" y="2610840"/>
            <a:ext cx="1971153" cy="19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E8CFB-501D-402E-99DB-871B9D6D2393}"/>
                  </a:ext>
                </a:extLst>
              </p:cNvPr>
              <p:cNvSpPr txBox="1"/>
              <p:nvPr/>
            </p:nvSpPr>
            <p:spPr>
              <a:xfrm>
                <a:off x="5499394" y="3046966"/>
                <a:ext cx="322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5E8CFB-501D-402E-99DB-871B9D6D2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394" y="3046966"/>
                <a:ext cx="322460" cy="276999"/>
              </a:xfrm>
              <a:prstGeom prst="rect">
                <a:avLst/>
              </a:prstGeom>
              <a:blipFill>
                <a:blip r:embed="rId7"/>
                <a:stretch>
                  <a:fillRect l="-9434" r="-9434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25BE94-1ECC-40BC-908F-067C7C16B5FE}"/>
                  </a:ext>
                </a:extLst>
              </p:cNvPr>
              <p:cNvSpPr txBox="1"/>
              <p:nvPr/>
            </p:nvSpPr>
            <p:spPr>
              <a:xfrm>
                <a:off x="6165737" y="2941512"/>
                <a:ext cx="322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25BE94-1ECC-40BC-908F-067C7C16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737" y="2941512"/>
                <a:ext cx="322460" cy="276999"/>
              </a:xfrm>
              <a:prstGeom prst="rect">
                <a:avLst/>
              </a:prstGeom>
              <a:blipFill>
                <a:blip r:embed="rId8"/>
                <a:stretch>
                  <a:fillRect l="-9434" r="-7547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34445E8-233A-47B7-9237-71DFB5040DF5}"/>
              </a:ext>
            </a:extLst>
          </p:cNvPr>
          <p:cNvSpPr/>
          <p:nvPr/>
        </p:nvSpPr>
        <p:spPr>
          <a:xfrm>
            <a:off x="7155112" y="2642485"/>
            <a:ext cx="3634792" cy="437527"/>
          </a:xfrm>
          <a:prstGeom prst="wedgeRectCallout">
            <a:avLst>
              <a:gd name="adj1" fmla="val -63346"/>
              <a:gd name="adj2" fmla="val 3974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PCA is essentially doing a change of axes in which we are representing the 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5FD4CF-5290-41C3-9020-30EE0262E500}"/>
              </a:ext>
            </a:extLst>
          </p:cNvPr>
          <p:cNvCxnSpPr/>
          <p:nvPr/>
        </p:nvCxnSpPr>
        <p:spPr>
          <a:xfrm>
            <a:off x="4999839" y="4370664"/>
            <a:ext cx="202174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435694-D7DA-41CF-9C12-042CFA310C5B}"/>
              </a:ext>
            </a:extLst>
          </p:cNvPr>
          <p:cNvCxnSpPr>
            <a:cxnSpLocks/>
          </p:cNvCxnSpPr>
          <p:nvPr/>
        </p:nvCxnSpPr>
        <p:spPr>
          <a:xfrm flipV="1">
            <a:off x="4999839" y="2533475"/>
            <a:ext cx="0" cy="1874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A47040-B806-4914-9F05-D531FF9E9917}"/>
                  </a:ext>
                </a:extLst>
              </p:cNvPr>
              <p:cNvSpPr txBox="1"/>
              <p:nvPr/>
            </p:nvSpPr>
            <p:spPr>
              <a:xfrm>
                <a:off x="7039619" y="4130483"/>
                <a:ext cx="2619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A47040-B806-4914-9F05-D531FF9E9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619" y="4130483"/>
                <a:ext cx="261995" cy="276999"/>
              </a:xfrm>
              <a:prstGeom prst="rect">
                <a:avLst/>
              </a:prstGeom>
              <a:blipFill>
                <a:blip r:embed="rId9"/>
                <a:stretch>
                  <a:fillRect l="-11628" r="-930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FE0C13-F5B1-4A2A-9820-CE2537521861}"/>
                  </a:ext>
                </a:extLst>
              </p:cNvPr>
              <p:cNvSpPr txBox="1"/>
              <p:nvPr/>
            </p:nvSpPr>
            <p:spPr>
              <a:xfrm>
                <a:off x="4636178" y="2394975"/>
                <a:ext cx="2673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FE0C13-F5B1-4A2A-9820-CE2537521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178" y="2394975"/>
                <a:ext cx="267317" cy="276999"/>
              </a:xfrm>
              <a:prstGeom prst="rect">
                <a:avLst/>
              </a:prstGeom>
              <a:blipFill>
                <a:blip r:embed="rId10"/>
                <a:stretch>
                  <a:fillRect l="-13953" r="-930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64BF28-5E9F-4929-A277-C24B09A1F76D}"/>
                  </a:ext>
                </a:extLst>
              </p:cNvPr>
              <p:cNvSpPr txBox="1"/>
              <p:nvPr/>
            </p:nvSpPr>
            <p:spPr>
              <a:xfrm>
                <a:off x="275106" y="2852951"/>
                <a:ext cx="45174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Standard co-ordinate axis (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64BF28-5E9F-4929-A277-C24B09A1F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06" y="2852951"/>
                <a:ext cx="4517455" cy="369332"/>
              </a:xfrm>
              <a:prstGeom prst="rect">
                <a:avLst/>
              </a:prstGeom>
              <a:blipFill>
                <a:blip r:embed="rId11"/>
                <a:stretch>
                  <a:fillRect t="-8197" r="-405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17E317-6218-4CD3-9C62-83E46956E1B2}"/>
                  </a:ext>
                </a:extLst>
              </p:cNvPr>
              <p:cNvSpPr txBox="1"/>
              <p:nvPr/>
            </p:nvSpPr>
            <p:spPr>
              <a:xfrm>
                <a:off x="265245" y="3222283"/>
                <a:ext cx="4168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IN" dirty="0"/>
                  <a:t> New co-ordinate axis (</a:t>
                </a:r>
                <a14:m>
                  <m:oMath xmlns:m="http://schemas.openxmlformats.org/officeDocument/2006/math"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17E317-6218-4CD3-9C62-83E46956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3222283"/>
                <a:ext cx="4168898" cy="369332"/>
              </a:xfrm>
              <a:prstGeom prst="rect">
                <a:avLst/>
              </a:prstGeom>
              <a:blipFill>
                <a:blip r:embed="rId12"/>
                <a:stretch>
                  <a:fillRect t="-10000" r="-586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FEA5AB5C-21DB-437B-8C50-8071B4942E5D}"/>
              </a:ext>
            </a:extLst>
          </p:cNvPr>
          <p:cNvSpPr/>
          <p:nvPr/>
        </p:nvSpPr>
        <p:spPr>
          <a:xfrm>
            <a:off x="7415537" y="3241195"/>
            <a:ext cx="3755225" cy="797030"/>
          </a:xfrm>
          <a:prstGeom prst="wedgeRectCallout">
            <a:avLst>
              <a:gd name="adj1" fmla="val -38235"/>
              <a:gd name="adj2" fmla="val -6939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Each input will still have 2 co-ordinates, in the new co-ordinate system, equal to the distances measured from the new origin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3660F1A2-74CE-4B87-999D-482072E80772}"/>
                  </a:ext>
                </a:extLst>
              </p:cNvPr>
              <p:cNvSpPr/>
              <p:nvPr/>
            </p:nvSpPr>
            <p:spPr>
              <a:xfrm>
                <a:off x="69149" y="3752943"/>
                <a:ext cx="4652516" cy="1235441"/>
              </a:xfrm>
              <a:prstGeom prst="wedgeRectCallout">
                <a:avLst>
                  <a:gd name="adj1" fmla="val 37735"/>
                  <a:gd name="adj2" fmla="val -635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To reduce dimension, can only keep the co-ordinates of those directions that have largest variances (e.g., in this example, if we want to reduce to one-dim, we can keep the co-ordinate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 of each point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throw away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). We won’t lose much information</a:t>
                </a:r>
              </a:p>
            </p:txBody>
          </p:sp>
        </mc:Choice>
        <mc:Fallback xmlns="">
          <p:sp>
            <p:nvSpPr>
              <p:cNvPr id="22" name="Speech Bubble: Rectangle 21">
                <a:extLst>
                  <a:ext uri="{FF2B5EF4-FFF2-40B4-BE49-F238E27FC236}">
                    <a16:creationId xmlns:a16="http://schemas.microsoft.com/office/drawing/2014/main" id="{3660F1A2-74CE-4B87-999D-482072E80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9" y="3752943"/>
                <a:ext cx="4652516" cy="1235441"/>
              </a:xfrm>
              <a:prstGeom prst="wedgeRectCallout">
                <a:avLst>
                  <a:gd name="adj1" fmla="val 37735"/>
                  <a:gd name="adj2" fmla="val -63514"/>
                </a:avLst>
              </a:prstGeom>
              <a:blipFill>
                <a:blip r:embed="rId13"/>
                <a:stretch>
                  <a:fillRect l="-522" r="-522" b="-729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CB13F347-43E6-4D05-B94E-9D916458A2E8}"/>
                  </a:ext>
                </a:extLst>
              </p:cNvPr>
              <p:cNvSpPr/>
              <p:nvPr/>
            </p:nvSpPr>
            <p:spPr>
              <a:xfrm>
                <a:off x="9313773" y="5035100"/>
                <a:ext cx="2386054" cy="819604"/>
              </a:xfrm>
              <a:prstGeom prst="wedgeRectCallout">
                <a:avLst>
                  <a:gd name="adj1" fmla="val -60167"/>
                  <a:gd name="adj2" fmla="val 3301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Subject to orthonormality constraints: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 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I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CB13F347-43E6-4D05-B94E-9D916458A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773" y="5035100"/>
                <a:ext cx="2386054" cy="819604"/>
              </a:xfrm>
              <a:prstGeom prst="wedgeRectCallout">
                <a:avLst>
                  <a:gd name="adj1" fmla="val -60167"/>
                  <a:gd name="adj2" fmla="val 33010"/>
                </a:avLst>
              </a:prstGeom>
              <a:blipFill>
                <a:blip r:embed="rId14"/>
                <a:stretch>
                  <a:fillRect t="-3650" b="-1021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6F9619-F0F5-4035-A942-7E2236CF0678}"/>
              </a:ext>
            </a:extLst>
          </p:cNvPr>
          <p:cNvCxnSpPr>
            <a:cxnSpLocks/>
          </p:cNvCxnSpPr>
          <p:nvPr/>
        </p:nvCxnSpPr>
        <p:spPr>
          <a:xfrm flipV="1">
            <a:off x="5165570" y="3222283"/>
            <a:ext cx="1233704" cy="682848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E922A4-7532-4B34-BA6B-55E853090067}"/>
              </a:ext>
            </a:extLst>
          </p:cNvPr>
          <p:cNvCxnSpPr>
            <a:cxnSpLocks/>
          </p:cNvCxnSpPr>
          <p:nvPr/>
        </p:nvCxnSpPr>
        <p:spPr>
          <a:xfrm>
            <a:off x="5699465" y="3352659"/>
            <a:ext cx="222272" cy="360529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EF27588-935A-4C6D-8A98-3408A9211974}"/>
              </a:ext>
            </a:extLst>
          </p:cNvPr>
          <p:cNvSpPr txBox="1"/>
          <p:nvPr/>
        </p:nvSpPr>
        <p:spPr>
          <a:xfrm rot="19860892">
            <a:off x="5498776" y="3687054"/>
            <a:ext cx="1081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00B050"/>
                </a:solidFill>
              </a:rPr>
              <a:t>Large variance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91B104-9161-4EC3-B6E0-FA703BF49905}"/>
              </a:ext>
            </a:extLst>
          </p:cNvPr>
          <p:cNvSpPr txBox="1"/>
          <p:nvPr/>
        </p:nvSpPr>
        <p:spPr>
          <a:xfrm rot="3395506">
            <a:off x="5110116" y="3331428"/>
            <a:ext cx="10833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7030A0"/>
                </a:solidFill>
              </a:rPr>
              <a:t>Small variance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0441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9191"/>
    </mc:Choice>
    <mc:Fallback xmlns="">
      <p:transition spd="slow" advTm="3591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9" grpId="0"/>
      <p:bldP spid="10" grpId="0" animBg="1"/>
      <p:bldP spid="16" grpId="0"/>
      <p:bldP spid="18" grpId="0"/>
      <p:bldP spid="17" grpId="0"/>
      <p:bldP spid="20" grpId="0"/>
      <p:bldP spid="21" grpId="0" animBg="1"/>
      <p:bldP spid="22" grpId="0" animBg="1"/>
      <p:bldP spid="23" grpId="0" animBg="1"/>
      <p:bldP spid="28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752" y="2607500"/>
            <a:ext cx="8294293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PCA: From the variance perspective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70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9"/>
    </mc:Choice>
    <mc:Fallback xmlns="">
      <p:transition spd="slow" advTm="2074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PCA by Finding Max. Variance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Consider projecting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along a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Projection/</a:t>
                </a:r>
                <a:r>
                  <a:rPr lang="en-IN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embedding</a:t>
                </a:r>
                <a:r>
                  <a:rPr lang="en-IN" dirty="0">
                    <a:latin typeface="Abadi Extra Light" panose="020B0204020104020204" pitchFamily="34" charset="0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(red points below) will be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(green pts below)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Want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</a:t>
                </a:r>
                <a:r>
                  <a:rPr lang="en-IN" dirty="0">
                    <a:latin typeface="Abadi Extra Light" panose="020B0204020104020204" pitchFamily="34" charset="0"/>
                  </a:rPr>
                  <a:t>such that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is maximized 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9DF28E-34D6-45DF-A823-F537857337CC}"/>
              </a:ext>
            </a:extLst>
          </p:cNvPr>
          <p:cNvCxnSpPr/>
          <p:nvPr/>
        </p:nvCxnSpPr>
        <p:spPr>
          <a:xfrm flipV="1">
            <a:off x="697755" y="3011647"/>
            <a:ext cx="0" cy="212241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664C93-4932-4D4C-8B2E-F0AA7A766E47}"/>
              </a:ext>
            </a:extLst>
          </p:cNvPr>
          <p:cNvCxnSpPr>
            <a:cxnSpLocks/>
          </p:cNvCxnSpPr>
          <p:nvPr/>
        </p:nvCxnSpPr>
        <p:spPr>
          <a:xfrm flipV="1">
            <a:off x="697755" y="5134062"/>
            <a:ext cx="2423020" cy="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00003F-24C8-4BA7-8432-5DE8E129DF05}"/>
              </a:ext>
            </a:extLst>
          </p:cNvPr>
          <p:cNvCxnSpPr>
            <a:cxnSpLocks/>
          </p:cNvCxnSpPr>
          <p:nvPr/>
        </p:nvCxnSpPr>
        <p:spPr>
          <a:xfrm flipV="1">
            <a:off x="935397" y="3480695"/>
            <a:ext cx="1947735" cy="1255625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0E4F851A-0F5C-4AA9-B7FA-273802AF48BF}"/>
              </a:ext>
            </a:extLst>
          </p:cNvPr>
          <p:cNvSpPr/>
          <p:nvPr/>
        </p:nvSpPr>
        <p:spPr>
          <a:xfrm>
            <a:off x="1662995" y="3844605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52A4C43-66C5-4A77-94EC-6560A424C485}"/>
              </a:ext>
            </a:extLst>
          </p:cNvPr>
          <p:cNvSpPr/>
          <p:nvPr/>
        </p:nvSpPr>
        <p:spPr>
          <a:xfrm>
            <a:off x="931398" y="4142641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B9348D-39F7-461C-A7BE-6976E95F112D}"/>
              </a:ext>
            </a:extLst>
          </p:cNvPr>
          <p:cNvSpPr/>
          <p:nvPr/>
        </p:nvSpPr>
        <p:spPr>
          <a:xfrm>
            <a:off x="1553433" y="4534535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37739C-08EC-4FFD-9209-015244AEDA2C}"/>
              </a:ext>
            </a:extLst>
          </p:cNvPr>
          <p:cNvSpPr/>
          <p:nvPr/>
        </p:nvSpPr>
        <p:spPr>
          <a:xfrm>
            <a:off x="2546534" y="3923416"/>
            <a:ext cx="109056" cy="1090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EA39F7-1DD6-4ECA-AE40-89971B3872EC}"/>
              </a:ext>
            </a:extLst>
          </p:cNvPr>
          <p:cNvSpPr/>
          <p:nvPr/>
        </p:nvSpPr>
        <p:spPr>
          <a:xfrm>
            <a:off x="1160218" y="4480010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B2C56A-1B2E-4C81-95C4-8DE3AB1907E5}"/>
              </a:ext>
            </a:extLst>
          </p:cNvPr>
          <p:cNvSpPr/>
          <p:nvPr/>
        </p:nvSpPr>
        <p:spPr>
          <a:xfrm>
            <a:off x="1401009" y="4332750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F92DAA-7A18-4430-9D98-DEC54B1C95FB}"/>
              </a:ext>
            </a:extLst>
          </p:cNvPr>
          <p:cNvSpPr/>
          <p:nvPr/>
        </p:nvSpPr>
        <p:spPr>
          <a:xfrm>
            <a:off x="1800209" y="4072854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1A59527-6102-4FDA-A46C-59E30265918C}"/>
              </a:ext>
            </a:extLst>
          </p:cNvPr>
          <p:cNvSpPr/>
          <p:nvPr/>
        </p:nvSpPr>
        <p:spPr>
          <a:xfrm>
            <a:off x="2403518" y="3689812"/>
            <a:ext cx="109056" cy="1090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9451E3-0E2A-4E2F-B808-0612D1D3B540}"/>
              </a:ext>
            </a:extLst>
          </p:cNvPr>
          <p:cNvCxnSpPr>
            <a:cxnSpLocks/>
            <a:stCxn id="14" idx="5"/>
            <a:endCxn id="17" idx="1"/>
          </p:cNvCxnSpPr>
          <p:nvPr/>
        </p:nvCxnSpPr>
        <p:spPr>
          <a:xfrm>
            <a:off x="1024483" y="4235720"/>
            <a:ext cx="151706" cy="26026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EECC68-5083-47A2-A853-60901B1A2527}"/>
              </a:ext>
            </a:extLst>
          </p:cNvPr>
          <p:cNvCxnSpPr>
            <a:cxnSpLocks/>
            <a:stCxn id="18" idx="5"/>
            <a:endCxn id="15" idx="1"/>
          </p:cNvCxnSpPr>
          <p:nvPr/>
        </p:nvCxnSpPr>
        <p:spPr>
          <a:xfrm>
            <a:off x="1494094" y="4425829"/>
            <a:ext cx="75310" cy="124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908BCAF-D82A-4A52-B8A1-158D35FF1FA2}"/>
              </a:ext>
            </a:extLst>
          </p:cNvPr>
          <p:cNvCxnSpPr>
            <a:cxnSpLocks/>
          </p:cNvCxnSpPr>
          <p:nvPr/>
        </p:nvCxnSpPr>
        <p:spPr>
          <a:xfrm>
            <a:off x="1746378" y="3948179"/>
            <a:ext cx="75310" cy="124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1A1502-E4BA-4A8D-8A1C-7AE23931FDBE}"/>
              </a:ext>
            </a:extLst>
          </p:cNvPr>
          <p:cNvCxnSpPr>
            <a:cxnSpLocks/>
          </p:cNvCxnSpPr>
          <p:nvPr/>
        </p:nvCxnSpPr>
        <p:spPr>
          <a:xfrm>
            <a:off x="2496897" y="3798385"/>
            <a:ext cx="75310" cy="124676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85F17-E2D8-48CE-AECC-43A177D54038}"/>
                  </a:ext>
                </a:extLst>
              </p:cNvPr>
              <p:cNvSpPr txBox="1"/>
              <p:nvPr/>
            </p:nvSpPr>
            <p:spPr>
              <a:xfrm>
                <a:off x="2887131" y="3219130"/>
                <a:ext cx="336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0E85F17-E2D8-48CE-AECC-43A177D54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31" y="3219130"/>
                <a:ext cx="336053" cy="276999"/>
              </a:xfrm>
              <a:prstGeom prst="rect">
                <a:avLst/>
              </a:prstGeom>
              <a:blipFill>
                <a:blip r:embed="rId6"/>
                <a:stretch>
                  <a:fillRect l="-10909" r="-5455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8FA6AE-58DE-4CE1-B1B3-33ADA5318497}"/>
                  </a:ext>
                </a:extLst>
              </p:cNvPr>
              <p:cNvSpPr txBox="1"/>
              <p:nvPr/>
            </p:nvSpPr>
            <p:spPr>
              <a:xfrm>
                <a:off x="1536812" y="3536612"/>
                <a:ext cx="3073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48FA6AE-58DE-4CE1-B1B3-33ADA5318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812" y="3536612"/>
                <a:ext cx="307392" cy="276999"/>
              </a:xfrm>
              <a:prstGeom prst="rect">
                <a:avLst/>
              </a:prstGeom>
              <a:blipFill>
                <a:blip r:embed="rId7"/>
                <a:stretch>
                  <a:fillRect l="-11765" r="-1961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2B5107-B69B-4E15-ADE0-1671A433D57F}"/>
                  </a:ext>
                </a:extLst>
              </p:cNvPr>
              <p:cNvSpPr txBox="1"/>
              <p:nvPr/>
            </p:nvSpPr>
            <p:spPr>
              <a:xfrm rot="19738586">
                <a:off x="1143718" y="4091054"/>
                <a:ext cx="412292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2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2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12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2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2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52B5107-B69B-4E15-ADE0-1671A433D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38586">
                <a:off x="1143718" y="4091054"/>
                <a:ext cx="412292" cy="186461"/>
              </a:xfrm>
              <a:prstGeom prst="rect">
                <a:avLst/>
              </a:prstGeom>
              <a:blipFill>
                <a:blip r:embed="rId8"/>
                <a:stretch>
                  <a:fillRect r="-1333" b="-16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E65BF1-FDB3-4CFB-AD0C-8C9AA28F4029}"/>
              </a:ext>
            </a:extLst>
          </p:cNvPr>
          <p:cNvCxnSpPr/>
          <p:nvPr/>
        </p:nvCxnSpPr>
        <p:spPr>
          <a:xfrm flipV="1">
            <a:off x="872497" y="4062360"/>
            <a:ext cx="890659" cy="583710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CF7E69-BB5F-4AE1-941A-37E8A882ED4A}"/>
                  </a:ext>
                </a:extLst>
              </p:cNvPr>
              <p:cNvSpPr txBox="1"/>
              <p:nvPr/>
            </p:nvSpPr>
            <p:spPr>
              <a:xfrm>
                <a:off x="3632504" y="2671990"/>
                <a:ext cx="7320466" cy="2628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Mean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of projections of all inputs:</a:t>
                </a:r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IN" sz="240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400" b="1" i="1" dirty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IN" sz="2400" i="1" dirty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</m:nary>
                  </m:oMath>
                </a14:m>
                <a:endParaRPr lang="en-IN" sz="2400" dirty="0"/>
              </a:p>
              <a:p>
                <a:endParaRPr lang="en-IN" sz="2400" dirty="0"/>
              </a:p>
              <a:p>
                <a:r>
                  <a:rPr lang="en-IN" sz="2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Variance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of the projections: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r>
                                <a:rPr lang="en-IN" sz="2000" b="1" i="1" dirty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2000" b="1" i="1" dirty="0" smtClean="0">
                                          <a:latin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a:rPr lang="en-IN" sz="2000" b="1" i="1" dirty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IN" sz="2000" i="1" dirty="0">
                                          <a:latin typeface="Cambria Math" panose="02040503050406030204" pitchFamily="18" charset="0"/>
                                        </a:rPr>
                                        <m:t>⊤</m:t>
                                      </m:r>
                                    </m:sup>
                                  </m:sSubSup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000" b="1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N" sz="20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b="1" i="1" dirty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IN" sz="2000" b="0" i="1" dirty="0" smtClean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  <m:sSubSup>
                        <m:sSubSupPr>
                          <m:ctrlPr>
                            <a:rPr lang="en-IN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1" i="1" dirty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2000" i="1" dirty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sz="2000" b="1" i="1" dirty="0" smtClean="0">
                          <a:latin typeface="Cambria Math" panose="02040503050406030204" pitchFamily="18" charset="0"/>
                        </a:rPr>
                        <m:t>𝑺</m:t>
                      </m:r>
                      <m:sSub>
                        <m:sSubPr>
                          <m:ctrlP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dirty="0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IN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4CF7E69-BB5F-4AE1-941A-37E8A882E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504" y="2671990"/>
                <a:ext cx="7320466" cy="2628797"/>
              </a:xfrm>
              <a:prstGeom prst="rect">
                <a:avLst/>
              </a:prstGeom>
              <a:blipFill>
                <a:blip r:embed="rId9"/>
                <a:stretch>
                  <a:fillRect l="-1332" t="-208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B56FD281-1EED-44ED-80E7-E4A7E6B924E2}"/>
                  </a:ext>
                </a:extLst>
              </p:cNvPr>
              <p:cNvSpPr/>
              <p:nvPr/>
            </p:nvSpPr>
            <p:spPr>
              <a:xfrm>
                <a:off x="8725398" y="3785595"/>
                <a:ext cx="3410968" cy="764910"/>
              </a:xfrm>
              <a:prstGeom prst="wedgeRectCallout">
                <a:avLst>
                  <a:gd name="adj1" fmla="val -4691"/>
                  <a:gd name="adj2" fmla="val 7873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cov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matrix of the data: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IN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I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6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I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IN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I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4" name="Speech Bubble: Rectangle 43">
                <a:extLst>
                  <a:ext uri="{FF2B5EF4-FFF2-40B4-BE49-F238E27FC236}">
                    <a16:creationId xmlns:a16="http://schemas.microsoft.com/office/drawing/2014/main" id="{B56FD281-1EED-44ED-80E7-E4A7E6B92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398" y="3785595"/>
                <a:ext cx="3410968" cy="764910"/>
              </a:xfrm>
              <a:prstGeom prst="wedgeRectCallout">
                <a:avLst>
                  <a:gd name="adj1" fmla="val -4691"/>
                  <a:gd name="adj2" fmla="val 78731"/>
                </a:avLst>
              </a:prstGeom>
              <a:blipFill>
                <a:blip r:embed="rId10"/>
                <a:stretch>
                  <a:fillRect t="-48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09C9D12E-FBE6-48B8-AC13-A22194407668}"/>
                  </a:ext>
                </a:extLst>
              </p:cNvPr>
              <p:cNvSpPr/>
              <p:nvPr/>
            </p:nvSpPr>
            <p:spPr>
              <a:xfrm>
                <a:off x="8337284" y="5441363"/>
                <a:ext cx="3410968" cy="764910"/>
              </a:xfrm>
              <a:prstGeom prst="wedgeRectCallout">
                <a:avLst>
                  <a:gd name="adj1" fmla="val 3179"/>
                  <a:gd name="adj2" fmla="val -9564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For already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centered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data, </a:t>
                </a:r>
                <a14:m>
                  <m:oMath xmlns:m="http://schemas.openxmlformats.org/officeDocument/2006/math">
                    <m:r>
                      <a:rPr lang="en-I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I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sSubSup>
                      <m:sSub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09C9D12E-FBE6-48B8-AC13-A22194407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284" y="5441363"/>
                <a:ext cx="3410968" cy="764910"/>
              </a:xfrm>
              <a:prstGeom prst="wedgeRectCallout">
                <a:avLst>
                  <a:gd name="adj1" fmla="val 3179"/>
                  <a:gd name="adj2" fmla="val -95649"/>
                </a:avLst>
              </a:prstGeom>
              <a:blipFill>
                <a:blip r:embed="rId11"/>
                <a:stretch>
                  <a:fillRect l="-890" b="-4224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09D857C-5010-4344-83B8-D33E98F423DD}"/>
                  </a:ext>
                </a:extLst>
              </p:cNvPr>
              <p:cNvSpPr txBox="1"/>
              <p:nvPr/>
            </p:nvSpPr>
            <p:spPr>
              <a:xfrm>
                <a:off x="3120775" y="5968100"/>
                <a:ext cx="4510017" cy="5270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4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       </a:t>
                </a:r>
                <a:r>
                  <a:rPr lang="en-IN" sz="2400" dirty="0" err="1"/>
                  <a:t>s.t.</a:t>
                </a:r>
                <a:r>
                  <a:rPr lang="en-IN" sz="24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09D857C-5010-4344-83B8-D33E98F42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775" y="5968100"/>
                <a:ext cx="4510017" cy="527004"/>
              </a:xfrm>
              <a:prstGeom prst="rect">
                <a:avLst/>
              </a:prstGeom>
              <a:blipFill>
                <a:blip r:embed="rId12"/>
                <a:stretch>
                  <a:fillRect l="-2432" t="-16279" r="-1216" b="-93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206D97CD-A88B-41DF-BF65-36FBCD656DB6}"/>
              </a:ext>
            </a:extLst>
          </p:cNvPr>
          <p:cNvSpPr/>
          <p:nvPr/>
        </p:nvSpPr>
        <p:spPr>
          <a:xfrm>
            <a:off x="2955172" y="5852290"/>
            <a:ext cx="4727601" cy="671267"/>
          </a:xfrm>
          <a:prstGeom prst="rect">
            <a:avLst/>
          </a:prstGeom>
          <a:solidFill>
            <a:schemeClr val="accent4">
              <a:lumMod val="20000"/>
              <a:lumOff val="80000"/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5B91B956-142F-4989-9EAD-1EFF0ED0D867}"/>
              </a:ext>
            </a:extLst>
          </p:cNvPr>
          <p:cNvSpPr/>
          <p:nvPr/>
        </p:nvSpPr>
        <p:spPr>
          <a:xfrm>
            <a:off x="5810986" y="6435492"/>
            <a:ext cx="2472774" cy="383601"/>
          </a:xfrm>
          <a:prstGeom prst="wedgeRectCallout">
            <a:avLst>
              <a:gd name="adj1" fmla="val 4197"/>
              <a:gd name="adj2" fmla="val -7159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Need this constraint otherwise the objective’s max will be infinity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035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7020"/>
    </mc:Choice>
    <mc:Fallback xmlns="">
      <p:transition spd="slow" advTm="367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3" grpId="0"/>
      <p:bldP spid="34" grpId="0"/>
      <p:bldP spid="40" grpId="0"/>
      <p:bldP spid="44" grpId="0" animBg="1"/>
      <p:bldP spid="45" grpId="0" animBg="1"/>
      <p:bldP spid="46" grpId="0"/>
      <p:bldP spid="48" grpId="0" animBg="1"/>
      <p:bldP spid="4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Max. Variance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Our objective function was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600" i="1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6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/>
                  <a:t> 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s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.t.</a:t>
                </a:r>
                <a:r>
                  <a:rPr lang="en-IN" sz="2600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600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Can construct a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for this problem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Taking derivative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to zero gives </a:t>
                </a:r>
                <a14:m>
                  <m:oMath xmlns:m="http://schemas.openxmlformats.org/officeDocument/2006/math"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Therefore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an </a:t>
                </a:r>
                <a:r>
                  <a:rPr lang="en-IN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eigenvector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of the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with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Claim: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the eigenvector of </a:t>
                </a:r>
                <a14:m>
                  <m:oMath xmlns:m="http://schemas.openxmlformats.org/officeDocument/2006/math"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IN" sz="26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with largest eigenvalue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. Note that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Thus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6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will be max.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the largest eigenvalue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is the corresponding top eigenvector; also known as the first </a:t>
                </a: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Principal Component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Other large variance directions can also be found likewise (with each being orthogonal to all others) using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eigendecomposition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cov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matrix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(this is PCA)</a:t>
                </a: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52" b="-47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EE2D6-3500-47AF-A9F5-876DCEAF4DCA}"/>
                  </a:ext>
                </a:extLst>
              </p:cNvPr>
              <p:cNvSpPr txBox="1"/>
              <p:nvPr/>
            </p:nvSpPr>
            <p:spPr>
              <a:xfrm>
                <a:off x="3952048" y="2335810"/>
                <a:ext cx="4826899" cy="628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800" i="1" smtClean="0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m:rPr>
                        <m:nor/>
                      </m:rPr>
                      <a:rPr lang="en-IN" sz="2800" dirty="0"/>
                      <m:t> </m:t>
                    </m:r>
                    <m:sSubSup>
                      <m:sSub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IN" sz="2800" dirty="0"/>
                  <a:t>1-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EE2D6-3500-47AF-A9F5-876DCEAF4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048" y="2335810"/>
                <a:ext cx="4826899" cy="628826"/>
              </a:xfrm>
              <a:prstGeom prst="rect">
                <a:avLst/>
              </a:prstGeom>
              <a:blipFill>
                <a:blip r:embed="rId6"/>
                <a:stretch>
                  <a:fillRect t="-13592" b="-6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61583C-63F5-43A3-B58F-7255F46BA552}"/>
                  </a:ext>
                </a:extLst>
              </p:cNvPr>
              <p:cNvSpPr txBox="1"/>
              <p:nvPr/>
            </p:nvSpPr>
            <p:spPr>
              <a:xfrm>
                <a:off x="4321217" y="4608981"/>
                <a:ext cx="3760645" cy="4349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8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IN" sz="2800" b="1" i="1" dirty="0">
                        <a:latin typeface="Cambria Math" panose="02040503050406030204" pitchFamily="18" charset="0"/>
                      </a:rPr>
                      <m:t>𝑺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61583C-63F5-43A3-B58F-7255F46BA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217" y="4608981"/>
                <a:ext cx="3760645" cy="4349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E864EAE-ACD6-4889-A017-F2088AF7B33D}"/>
                  </a:ext>
                </a:extLst>
              </p:cNvPr>
              <p:cNvSpPr/>
              <p:nvPr/>
            </p:nvSpPr>
            <p:spPr>
              <a:xfrm>
                <a:off x="6201540" y="339587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Variance along the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8E864EAE-ACD6-4889-A017-F2088AF7B3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40" y="339587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blipFill>
                <a:blip r:embed="rId8"/>
                <a:stretch>
                  <a:fillRect l="-1235" t="-44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66D48DC-1AB3-44B7-85B8-0D66FE37E4A2}"/>
                  </a:ext>
                </a:extLst>
              </p:cNvPr>
              <p:cNvSpPr/>
              <p:nvPr/>
            </p:nvSpPr>
            <p:spPr>
              <a:xfrm>
                <a:off x="9672696" y="2948276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In general,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have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eigvecs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366D48DC-1AB3-44B7-85B8-0D66FE37E4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696" y="2948276"/>
                <a:ext cx="1952646" cy="529598"/>
              </a:xfrm>
              <a:prstGeom prst="wedgeRectCallout">
                <a:avLst>
                  <a:gd name="adj1" fmla="val -48031"/>
                  <a:gd name="adj2" fmla="val 97971"/>
                </a:avLst>
              </a:prstGeom>
              <a:blipFill>
                <a:blip r:embed="rId9"/>
                <a:stretch>
                  <a:fillRect l="-1548" t="-44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D17A434-69C1-42FD-81D9-1F6C6560FD4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0716" y="882194"/>
            <a:ext cx="1010687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1AE7855-948B-4787-9733-D83A1E4E0169}"/>
                  </a:ext>
                </a:extLst>
              </p:cNvPr>
              <p:cNvSpPr/>
              <p:nvPr/>
            </p:nvSpPr>
            <p:spPr>
              <a:xfrm>
                <a:off x="8815563" y="470659"/>
                <a:ext cx="2112642" cy="1106532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Total variance of the data is equal to the sum of eigenvalues of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91AE7855-948B-4787-9733-D83A1E4E0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5563" y="470659"/>
                <a:ext cx="2112642" cy="1106532"/>
              </a:xfrm>
              <a:prstGeom prst="wedgeRectCallout">
                <a:avLst>
                  <a:gd name="adj1" fmla="val 71957"/>
                  <a:gd name="adj2" fmla="val 32005"/>
                </a:avLst>
              </a:prstGeom>
              <a:blipFill>
                <a:blip r:embed="rId11"/>
                <a:stretch>
                  <a:fillRect l="-928" b="-4918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0B73B99E-736A-466C-BECE-DF8B2903151F}"/>
                  </a:ext>
                </a:extLst>
              </p:cNvPr>
              <p:cNvSpPr/>
              <p:nvPr/>
            </p:nvSpPr>
            <p:spPr>
              <a:xfrm>
                <a:off x="8813123" y="1707132"/>
                <a:ext cx="2112642" cy="844310"/>
              </a:xfrm>
              <a:prstGeom prst="wedgeRectCallout">
                <a:avLst>
                  <a:gd name="adj1" fmla="val 39830"/>
                  <a:gd name="adj2" fmla="val -7071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PCA would keep the top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directions of largest variances</a:t>
                </a:r>
                <a:endParaRPr lang="en-IN" sz="1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1" name="Speech Bubble: Rectangle 10">
                <a:extLst>
                  <a:ext uri="{FF2B5EF4-FFF2-40B4-BE49-F238E27FC236}">
                    <a16:creationId xmlns:a16="http://schemas.microsoft.com/office/drawing/2014/main" id="{0B73B99E-736A-466C-BECE-DF8B29031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123" y="1707132"/>
                <a:ext cx="2112642" cy="844310"/>
              </a:xfrm>
              <a:prstGeom prst="wedgeRectCallout">
                <a:avLst>
                  <a:gd name="adj1" fmla="val 39830"/>
                  <a:gd name="adj2" fmla="val -70714"/>
                </a:avLst>
              </a:prstGeom>
              <a:blipFill>
                <a:blip r:embed="rId12"/>
                <a:stretch>
                  <a:fillRect l="-1433" r="-3152" b="-523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0431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4933"/>
    </mc:Choice>
    <mc:Fallback xmlns="">
      <p:transition spd="slow" advTm="3449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462" y="2814890"/>
            <a:ext cx="9795003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PCA: From the reconstruction perspective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60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24"/>
    </mc:Choice>
    <mc:Fallback xmlns="">
      <p:transition spd="slow" advTm="2252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Alternate Basis and 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Representing a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𝑛𝐷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GB" sz="2600" dirty="0"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the standard orthonormal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Let’s represent the same data point in a new orthonormal basis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Ignoring directions along which projection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small, we can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represented by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dim. rep.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=[</m:t>
                    </m:r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600" i="1" dirty="0">
                            <a:latin typeface="Cambria Math" panose="02040503050406030204" pitchFamily="18" charset="0"/>
                          </a:rPr>
                          <m:t>𝑛𝐾</m:t>
                        </m:r>
                      </m:sub>
                    </m:sSub>
                    <m:r>
                      <a:rPr lang="en-GB" sz="26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(verify)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754" r="-2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4D67BB-8066-46A8-9F37-FCBDDD5A46E4}"/>
                  </a:ext>
                </a:extLst>
              </p:cNvPr>
              <p:cNvSpPr txBox="1"/>
              <p:nvPr/>
            </p:nvSpPr>
            <p:spPr>
              <a:xfrm>
                <a:off x="4374037" y="1753349"/>
                <a:ext cx="2515112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4D67BB-8066-46A8-9F37-FCBDDD5A4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37" y="1753349"/>
                <a:ext cx="2515112" cy="7559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DB138636-921E-42DF-A0E3-2151E4EE6462}"/>
                  </a:ext>
                </a:extLst>
              </p:cNvPr>
              <p:cNvSpPr/>
              <p:nvPr/>
            </p:nvSpPr>
            <p:spPr>
              <a:xfrm>
                <a:off x="7174592" y="1866507"/>
                <a:ext cx="4036216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vector of all zeros except a single 1 at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position. 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sSup>
                          <m:sSup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 </m:t>
                    </m:r>
                    <m:sSup>
                      <m:sSup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’</m:t>
                        </m:r>
                      </m:sup>
                    </m:sSup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DB138636-921E-42DF-A0E3-2151E4EE64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592" y="1866507"/>
                <a:ext cx="4036216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blipFill>
                <a:blip r:embed="rId7"/>
                <a:stretch>
                  <a:fillRect t="-7778" b="-166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26106-70B4-4C9B-B898-BFFFCC01E4F4}"/>
                  </a:ext>
                </a:extLst>
              </p:cNvPr>
              <p:cNvSpPr txBox="1"/>
              <p:nvPr/>
            </p:nvSpPr>
            <p:spPr>
              <a:xfrm>
                <a:off x="4301774" y="3131825"/>
                <a:ext cx="2587375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26106-70B4-4C9B-B898-BFFFCC01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774" y="3131825"/>
                <a:ext cx="2587375" cy="755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1A6F63C-228E-4CB4-83BA-242A0816632F}"/>
                  </a:ext>
                </a:extLst>
              </p:cNvPr>
              <p:cNvSpPr/>
              <p:nvPr/>
            </p:nvSpPr>
            <p:spPr>
              <a:xfrm>
                <a:off x="7174592" y="3131825"/>
                <a:ext cx="3287595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𝑛𝐷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GB" sz="1600" dirty="0">
                            <a:solidFill>
                              <a:schemeClr val="tx1"/>
                            </a:solidFill>
                            <a:latin typeface="Abadi Extra Light" panose="020B0204020104020204" pitchFamily="34" charset="0"/>
                          </a:rPr>
                          <m:t> </m:t>
                        </m:r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denotes the co-ordinates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 the new basis  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D1A6F63C-228E-4CB4-83BA-242A0816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592" y="3131825"/>
                <a:ext cx="3287595" cy="529598"/>
              </a:xfrm>
              <a:prstGeom prst="wedgeRectCallout">
                <a:avLst>
                  <a:gd name="adj1" fmla="val -56504"/>
                  <a:gd name="adj2" fmla="val 37451"/>
                </a:avLst>
              </a:prstGeom>
              <a:blipFill>
                <a:blip r:embed="rId9"/>
                <a:stretch>
                  <a:fillRect t="-6667" b="-166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0B7F36B-EBD2-46C6-9DC0-4C11FE4DEC84}"/>
                  </a:ext>
                </a:extLst>
              </p:cNvPr>
              <p:cNvSpPr/>
              <p:nvPr/>
            </p:nvSpPr>
            <p:spPr>
              <a:xfrm>
                <a:off x="265245" y="3164201"/>
                <a:ext cx="3873623" cy="529598"/>
              </a:xfrm>
              <a:prstGeom prst="wedgeRectCallout">
                <a:avLst>
                  <a:gd name="adj1" fmla="val 54341"/>
                  <a:gd name="adj2" fmla="val -170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projection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along the direction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𝑛𝑑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(verify)</a:t>
                </a:r>
              </a:p>
            </p:txBody>
          </p:sp>
        </mc:Choice>
        <mc:Fallback xmlns="">
          <p:sp>
            <p:nvSpPr>
              <p:cNvPr id="9" name="Speech Bubble: Rectangle 8">
                <a:extLst>
                  <a:ext uri="{FF2B5EF4-FFF2-40B4-BE49-F238E27FC236}">
                    <a16:creationId xmlns:a16="http://schemas.microsoft.com/office/drawing/2014/main" id="{70B7F36B-EBD2-46C6-9DC0-4C11FE4DEC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3164201"/>
                <a:ext cx="3873623" cy="529598"/>
              </a:xfrm>
              <a:prstGeom prst="wedgeRectCallout">
                <a:avLst>
                  <a:gd name="adj1" fmla="val 54341"/>
                  <a:gd name="adj2" fmla="val -1709"/>
                </a:avLst>
              </a:prstGeom>
              <a:blipFill>
                <a:blip r:embed="rId10"/>
                <a:stretch>
                  <a:fillRect t="-7778" b="-16667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D2F52A-4281-48FC-90B3-212A6FCD53D9}"/>
                  </a:ext>
                </a:extLst>
              </p:cNvPr>
              <p:cNvSpPr txBox="1"/>
              <p:nvPr/>
            </p:nvSpPr>
            <p:spPr>
              <a:xfrm>
                <a:off x="247653" y="4464632"/>
                <a:ext cx="325743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7D2F52A-4281-48FC-90B3-212A6FCD5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3" y="4464632"/>
                <a:ext cx="3257430" cy="7559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7256A-9487-455B-8B38-D4C9ACAEF914}"/>
                  </a:ext>
                </a:extLst>
              </p:cNvPr>
              <p:cNvSpPr txBox="1"/>
              <p:nvPr/>
            </p:nvSpPr>
            <p:spPr>
              <a:xfrm>
                <a:off x="3608536" y="4464633"/>
                <a:ext cx="2654637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4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17256A-9487-455B-8B38-D4C9ACAE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536" y="4464633"/>
                <a:ext cx="2654637" cy="75591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2E23C4-CD42-4A28-BD61-62F042D847E5}"/>
                  </a:ext>
                </a:extLst>
              </p:cNvPr>
              <p:cNvSpPr txBox="1"/>
              <p:nvPr/>
            </p:nvSpPr>
            <p:spPr>
              <a:xfrm>
                <a:off x="6366626" y="4461896"/>
                <a:ext cx="2652970" cy="75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IN" sz="2400" b="1" i="1" dirty="0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IN" sz="24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IN" sz="2400" i="1" dirty="0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2E23C4-CD42-4A28-BD61-62F042D84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6626" y="4461896"/>
                <a:ext cx="2652970" cy="75591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B4AD-00AF-43FE-BAC9-E783EA7EDEA3}"/>
                  </a:ext>
                </a:extLst>
              </p:cNvPr>
              <p:cNvSpPr txBox="1"/>
              <p:nvPr/>
            </p:nvSpPr>
            <p:spPr>
              <a:xfrm>
                <a:off x="4789052" y="5976364"/>
                <a:ext cx="1958357" cy="44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≈ </m:t>
                      </m:r>
                      <m:sSubSup>
                        <m:sSub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800" b="1" i="0" smtClean="0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358B4AD-00AF-43FE-BAC9-E783EA7ED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52" y="5976364"/>
                <a:ext cx="1958357" cy="44704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37E73E5-2C3B-431B-B5DC-BA48FDB4A79C}"/>
                  </a:ext>
                </a:extLst>
              </p:cNvPr>
              <p:cNvSpPr/>
              <p:nvPr/>
            </p:nvSpPr>
            <p:spPr>
              <a:xfrm>
                <a:off x="6936381" y="5868680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r>
                      <a:rPr lang="en-I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</a:t>
                </a:r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is the “projection matrix” of size </a:t>
                </a:r>
                <a14:m>
                  <m:oMath xmlns:m="http://schemas.openxmlformats.org/officeDocument/2006/math"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IN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437E73E5-2C3B-431B-B5DC-BA48FDB4A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381" y="5868680"/>
                <a:ext cx="3287596" cy="739062"/>
              </a:xfrm>
              <a:prstGeom prst="wedgeRectCallout">
                <a:avLst>
                  <a:gd name="adj1" fmla="val -58234"/>
                  <a:gd name="adj2" fmla="val -16863"/>
                </a:avLst>
              </a:prstGeom>
              <a:blipFill>
                <a:blip r:embed="rId15"/>
                <a:stretch>
                  <a:fillRect b="-483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3C5AD14-FF32-4F0B-881A-7C968E20D345}"/>
                  </a:ext>
                </a:extLst>
              </p:cNvPr>
              <p:cNvSpPr/>
              <p:nvPr/>
            </p:nvSpPr>
            <p:spPr>
              <a:xfrm>
                <a:off x="9252653" y="4354302"/>
                <a:ext cx="2856661" cy="977552"/>
              </a:xfrm>
              <a:prstGeom prst="wedgeRectCallout">
                <a:avLst>
                  <a:gd name="adj1" fmla="val -60703"/>
                  <a:gd name="adj2" fmla="val -4606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I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IN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IN" sz="14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I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1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I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  <m:r>
                                      <a:rPr lang="en-IN" sz="14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IN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  <m:sup>
                                    <m:r>
                                      <a:rPr lang="en-IN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⊤</m:t>
                                    </m:r>
                                  </m:sup>
                                </m:sSubSup>
                                <m:r>
                                  <a:rPr lang="en-I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I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p>
                        <m:r>
                          <a:rPr lang="en-I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the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reconstruction error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 Would like it to minimize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w.r.t.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93C5AD14-FF32-4F0B-881A-7C968E20D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653" y="4354302"/>
                <a:ext cx="2856661" cy="977552"/>
              </a:xfrm>
              <a:prstGeom prst="wedgeRectCallout">
                <a:avLst>
                  <a:gd name="adj1" fmla="val -60703"/>
                  <a:gd name="adj2" fmla="val -4606"/>
                </a:avLst>
              </a:prstGeom>
              <a:blipFill>
                <a:blip r:embed="rId16"/>
                <a:stretch>
                  <a:fillRect t="-2682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79F3F65-A996-4DE9-8277-7A940346831B}"/>
                  </a:ext>
                </a:extLst>
              </p:cNvPr>
              <p:cNvSpPr/>
              <p:nvPr/>
            </p:nvSpPr>
            <p:spPr>
              <a:xfrm>
                <a:off x="2482109" y="6160254"/>
                <a:ext cx="1891928" cy="447044"/>
              </a:xfrm>
              <a:prstGeom prst="wedgeRectCallout">
                <a:avLst>
                  <a:gd name="adj1" fmla="val 63917"/>
                  <a:gd name="adj2" fmla="val -2068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Also,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𝐖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Speech Bubble: Rectangle 16">
                <a:extLst>
                  <a:ext uri="{FF2B5EF4-FFF2-40B4-BE49-F238E27FC236}">
                    <a16:creationId xmlns:a16="http://schemas.microsoft.com/office/drawing/2014/main" id="{479F3F65-A996-4DE9-8277-7A9403468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109" y="6160254"/>
                <a:ext cx="1891928" cy="447044"/>
              </a:xfrm>
              <a:prstGeom prst="wedgeRectCallout">
                <a:avLst>
                  <a:gd name="adj1" fmla="val 63917"/>
                  <a:gd name="adj2" fmla="val -20689"/>
                </a:avLst>
              </a:prstGeom>
              <a:blipFill>
                <a:blip r:embed="rId17"/>
                <a:stretch>
                  <a:fillRect l="-1923" b="-921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2251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3985"/>
    </mc:Choice>
    <mc:Fallback xmlns="">
      <p:transition spd="slow" advTm="6639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/>
      <p:bldP spid="8" grpId="0" animBg="1"/>
      <p:bldP spid="9" grpId="0" animBg="1"/>
      <p:bldP spid="10" grpId="0"/>
      <p:bldP spid="11" grpId="0"/>
      <p:bldP spid="13" grpId="0"/>
      <p:bldP spid="14" grpId="0"/>
      <p:bldP spid="15" grpId="0" animBg="1"/>
      <p:bldP spid="16" grpId="0" animBg="1"/>
      <p:bldP spid="1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4.2|12|53.5|41.3|20.7|12.7|14.6|21.2|34.7|40.8|31.3|26.5|19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19.3|16.2|26.7|6.1|44.9|36.5|9.6|18|19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8.5|2.7|91.9|37|34|19|24.2|4.1|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22.3|54.4|15.8|36.8|29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3|39.8|56.1|44.1|14.3|26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|24.9|85.6|40.5|25.6|49.2|4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8|24.1|30.3|33.3|49.5|10|45.8|13.1|16.1|6.9|41.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|19.8|26.8|15.4|19.6|35.7|25.6|23.5|27.3|21.7|11.6|54.9|7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17.1|84.3|12.7|45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4.9|47.7|2|4.9|31.5|27|30.9|10.7|7.1|12.3|12.3|2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|5.2|55.6|7.2|72.8|5.3|4.1|8|1.2|0.9|1|0.7|0.7|8.7|19.8|20.6|14.4|14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6.7|8.3|12.6|73.5|12.1|12.6|98.1|15.2|54.1|3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21.1|9|48.1|23.1|33.3|4.9|31|24.8|52|27|3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10.6|1.8|9.7|8.5|34.7|17.5|14.5|24.4|28.4|29.1|73.9|5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24.6|20.9|82.1|25.4|54.1|18.5|98.2|58.7|45.4|8.5|11.7|89.3|32.7|13.9|1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16.7|32.5|14.1|34.7|33.5|24|36.8|29.2|14.6|44.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fd18c-690e-4f08-92f4-aa6f50b5c677" xsi:nil="true"/>
    <lcf76f155ced4ddcb4097134ff3c332f xmlns="8cf5328a-8617-474c-9909-cc45ad579cc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9A3EC7D05E48A26E4471E7A62B6A" ma:contentTypeVersion="11" ma:contentTypeDescription="Create a new document." ma:contentTypeScope="" ma:versionID="2dde37f5db1cf7b03ea35f5a5692b7ba">
  <xsd:schema xmlns:xsd="http://www.w3.org/2001/XMLSchema" xmlns:xs="http://www.w3.org/2001/XMLSchema" xmlns:p="http://schemas.microsoft.com/office/2006/metadata/properties" xmlns:ns2="8cf5328a-8617-474c-9909-cc45ad579cc9" xmlns:ns3="ed1fd18c-690e-4f08-92f4-aa6f50b5c677" targetNamespace="http://schemas.microsoft.com/office/2006/metadata/properties" ma:root="true" ma:fieldsID="528f55dff209735393200d9c6d45c750" ns2:_="" ns3:_="">
    <xsd:import namespace="8cf5328a-8617-474c-9909-cc45ad579cc9"/>
    <xsd:import namespace="ed1fd18c-690e-4f08-92f4-aa6f50b5c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328a-8617-474c-9909-cc45ad579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fd18c-690e-4f08-92f4-aa6f50b5c67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f5c1cf-cb2a-4f4a-a9ae-e1baf0ae920b}" ma:internalName="TaxCatchAll" ma:showField="CatchAllData" ma:web="ed1fd18c-690e-4f08-92f4-aa6f50b5c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3B6EAD-F387-485D-A4C2-FABB6E1E47F0}">
  <ds:schemaRefs>
    <ds:schemaRef ds:uri="http://schemas.microsoft.com/office/2006/metadata/properties"/>
    <ds:schemaRef ds:uri="http://schemas.microsoft.com/office/infopath/2007/PartnerControls"/>
    <ds:schemaRef ds:uri="ed1fd18c-690e-4f08-92f4-aa6f50b5c677"/>
    <ds:schemaRef ds:uri="8cf5328a-8617-474c-9909-cc45ad579cc9"/>
  </ds:schemaRefs>
</ds:datastoreItem>
</file>

<file path=customXml/itemProps2.xml><?xml version="1.0" encoding="utf-8"?>
<ds:datastoreItem xmlns:ds="http://schemas.openxmlformats.org/officeDocument/2006/customXml" ds:itemID="{6438F37D-50B6-4850-BA7C-E5F5A950C3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f5328a-8617-474c-9909-cc45ad579cc9"/>
    <ds:schemaRef ds:uri="ed1fd18c-690e-4f08-92f4-aa6f50b5c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6FB599-DE3D-4BC1-9FAD-71052549A9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2304</Words>
  <Application>Microsoft Office PowerPoint</Application>
  <PresentationFormat>Widescreen</PresentationFormat>
  <Paragraphs>368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Abadi Extra Light</vt:lpstr>
      <vt:lpstr>Aptos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Dimensionality Reduction: Principal Component Analysis and SVD</vt:lpstr>
      <vt:lpstr>Dimensionality Reduction</vt:lpstr>
      <vt:lpstr>Dimensionality Reduction</vt:lpstr>
      <vt:lpstr>Principal Component Analysis (PCA)</vt:lpstr>
      <vt:lpstr>PCA: From the variance perspective</vt:lpstr>
      <vt:lpstr>Solving PCA by Finding Max. Variance Directions</vt:lpstr>
      <vt:lpstr>Max. Variance Direction</vt:lpstr>
      <vt:lpstr>PCA: From the reconstruction perspective</vt:lpstr>
      <vt:lpstr>Alternate Basis and Reconstruction</vt:lpstr>
      <vt:lpstr>Minimizing Reconstruction Error</vt:lpstr>
      <vt:lpstr>Principal Component Analysis</vt:lpstr>
      <vt:lpstr>Singular Value Decomposition (SVD)</vt:lpstr>
      <vt:lpstr>Low-Rank Approximation via SVD</vt:lpstr>
      <vt:lpstr>Dim-Red as Matrix Factorization</vt:lpstr>
      <vt:lpstr>Joint Dim-Red</vt:lpstr>
      <vt:lpstr>Supervised Dimensionality Reduction</vt:lpstr>
      <vt:lpstr>Supervised Dimensionality Reduction</vt:lpstr>
      <vt:lpstr> Nonlinear Dimensionality Reduction</vt:lpstr>
      <vt:lpstr>Beyond Linear Projections</vt:lpstr>
      <vt:lpstr>Nonlinear Dimensionality Reduction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 Gupta</dc:creator>
  <cp:lastModifiedBy>Anvit Gupta</cp:lastModifiedBy>
  <cp:revision>24</cp:revision>
  <dcterms:created xsi:type="dcterms:W3CDTF">2022-01-22T23:47:33Z</dcterms:created>
  <dcterms:modified xsi:type="dcterms:W3CDTF">2025-05-08T17:50:30Z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0x01010075079A3EC7D05E48A26E4471E7A62B6A</vt:lpwstr>
  </property>
</Properties>
</file>