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  <p:sldMasterId id="2147483732" r:id="rId5"/>
  </p:sldMasterIdLst>
  <p:notesMasterIdLst>
    <p:notesMasterId r:id="rId18"/>
  </p:notesMasterIdLst>
  <p:sldIdLst>
    <p:sldId id="472" r:id="rId6"/>
    <p:sldId id="269" r:id="rId7"/>
    <p:sldId id="257" r:id="rId8"/>
    <p:sldId id="258" r:id="rId9"/>
    <p:sldId id="260" r:id="rId10"/>
    <p:sldId id="261" r:id="rId11"/>
    <p:sldId id="262" r:id="rId12"/>
    <p:sldId id="263" r:id="rId13"/>
    <p:sldId id="473" r:id="rId14"/>
    <p:sldId id="474" r:id="rId15"/>
    <p:sldId id="476" r:id="rId16"/>
    <p:sldId id="4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4CF69-F398-4DAA-85F8-E2560CEE8311}" v="1" dt="2025-04-15T11:33:03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732" y="76"/>
      </p:cViewPr>
      <p:guideLst/>
    </p:cSldViewPr>
  </p:slideViewPr>
  <p:notesTextViewPr>
    <p:cViewPr>
      <p:scale>
        <a:sx n="1" d="1"/>
        <a:sy n="1" d="1"/>
      </p:scale>
      <p:origin x="0" y="-30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vit Gupta" userId="f53ebda82f5ae94a" providerId="LiveId" clId="{AB44CF69-F398-4DAA-85F8-E2560CEE8311}"/>
    <pc:docChg chg="custSel modSld">
      <pc:chgData name="Anvit Gupta" userId="f53ebda82f5ae94a" providerId="LiveId" clId="{AB44CF69-F398-4DAA-85F8-E2560CEE8311}" dt="2025-05-07T06:29:39.604" v="713" actId="20577"/>
      <pc:docMkLst>
        <pc:docMk/>
      </pc:docMkLst>
      <pc:sldChg chg="modSp modNotesTx">
        <pc:chgData name="Anvit Gupta" userId="f53ebda82f5ae94a" providerId="LiveId" clId="{AB44CF69-F398-4DAA-85F8-E2560CEE8311}" dt="2025-05-07T06:17:22.258" v="175" actId="20577"/>
        <pc:sldMkLst>
          <pc:docMk/>
          <pc:sldMk cId="4272845279" sldId="258"/>
        </pc:sldMkLst>
        <pc:spChg chg="mod">
          <ac:chgData name="Anvit Gupta" userId="f53ebda82f5ae94a" providerId="LiveId" clId="{AB44CF69-F398-4DAA-85F8-E2560CEE8311}" dt="2025-04-15T11:33:03.038" v="0" actId="13926"/>
          <ac:spMkLst>
            <pc:docMk/>
            <pc:sldMk cId="4272845279" sldId="258"/>
            <ac:spMk id="3" creationId="{00000000-0000-0000-0000-000000000000}"/>
          </ac:spMkLst>
        </pc:spChg>
      </pc:sldChg>
      <pc:sldChg chg="modNotesTx">
        <pc:chgData name="Anvit Gupta" userId="f53ebda82f5ae94a" providerId="LiveId" clId="{AB44CF69-F398-4DAA-85F8-E2560CEE8311}" dt="2025-05-07T06:24:42.459" v="514" actId="20577"/>
        <pc:sldMkLst>
          <pc:docMk/>
          <pc:sldMk cId="3788302453" sldId="263"/>
        </pc:sldMkLst>
      </pc:sldChg>
      <pc:sldChg chg="modNotesTx">
        <pc:chgData name="Anvit Gupta" userId="f53ebda82f5ae94a" providerId="LiveId" clId="{AB44CF69-F398-4DAA-85F8-E2560CEE8311}" dt="2025-05-07T06:25:29.980" v="559" actId="20577"/>
        <pc:sldMkLst>
          <pc:docMk/>
          <pc:sldMk cId="1214263934" sldId="473"/>
        </pc:sldMkLst>
      </pc:sldChg>
      <pc:sldChg chg="modNotesTx">
        <pc:chgData name="Anvit Gupta" userId="f53ebda82f5ae94a" providerId="LiveId" clId="{AB44CF69-F398-4DAA-85F8-E2560CEE8311}" dt="2025-05-07T06:29:39.604" v="713" actId="20577"/>
        <pc:sldMkLst>
          <pc:docMk/>
          <pc:sldMk cId="1937962922" sldId="4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6EE5C-2C3E-410A-9D7C-7433EFA3B11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9E89F-BF81-4F71-8761-0F47CCD5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5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issue in imbalanced datasets is to handle rare classes.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9E89F-BF81-4F71-8761-0F47CCD5C5D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1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= TP/ (TP + FP)</a:t>
            </a:r>
          </a:p>
          <a:p>
            <a:r>
              <a:rPr lang="en-US" dirty="0"/>
              <a:t>Recall = TP/ (TP + FN)</a:t>
            </a:r>
          </a:p>
          <a:p>
            <a:r>
              <a:rPr lang="en-US" dirty="0"/>
              <a:t>TPR = TP/ (TP+FN) = Recall</a:t>
            </a:r>
          </a:p>
          <a:p>
            <a:r>
              <a:rPr lang="en-US" dirty="0"/>
              <a:t>TNR = FN/ (FP + TN)</a:t>
            </a:r>
          </a:p>
          <a:p>
            <a:r>
              <a:rPr lang="en-US" dirty="0"/>
              <a:t>Accuracy = (correct) / total</a:t>
            </a:r>
          </a:p>
          <a:p>
            <a:endParaRPr lang="en-US" dirty="0"/>
          </a:p>
          <a:p>
            <a:r>
              <a:rPr lang="en-US" dirty="0"/>
              <a:t>F1-score = HM(Precision, Recall)</a:t>
            </a:r>
          </a:p>
          <a:p>
            <a:r>
              <a:rPr lang="en-US" dirty="0"/>
              <a:t>Balanced Accuracy = Avg(TPR, TNR)</a:t>
            </a:r>
          </a:p>
          <a:p>
            <a:r>
              <a:rPr lang="en-US" dirty="0" err="1"/>
              <a:t>MinPerf</a:t>
            </a:r>
            <a:r>
              <a:rPr lang="en-US" dirty="0"/>
              <a:t> = Min(TPR, TNR)</a:t>
            </a:r>
          </a:p>
          <a:p>
            <a:r>
              <a:rPr lang="en-US" dirty="0"/>
              <a:t>G-mean = GM(TPR, TNR)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9E89F-BF81-4F71-8761-0F47CCD5C5D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11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model will predict not cancer always, then also 99.50% accuracy will occur. Accuracy is not a good measure here.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9E89F-BF81-4F71-8761-0F47CCD5C5D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10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 higher F1-score generally indicates better model performance. It's particularly useful in scenarios with imbalanced datasets, where accuracy alone can be misleading. </a:t>
            </a:r>
          </a:p>
          <a:p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Average is not a good choice as =&gt; P=1, R=0 and P=0.5,R=0.5 will both have same average. And hence HM is used.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9E89F-BF81-4F71-8761-0F47CCD5C5D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6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67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67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62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66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90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30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6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5/7/2025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0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55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594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tags" Target="../tags/tag3.xml"/><Relationship Id="rId21" Type="http://schemas.openxmlformats.org/officeDocument/2006/relationships/image" Target="../media/image17.png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tags" Target="../tags/tag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24" Type="http://schemas.openxmlformats.org/officeDocument/2006/relationships/image" Target="../media/image20.png"/><Relationship Id="rId5" Type="http://schemas.openxmlformats.org/officeDocument/2006/relationships/tags" Target="../tags/tag5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5.png"/><Relationship Id="rId19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24" y="2196663"/>
            <a:ext cx="11701636" cy="1537138"/>
          </a:xfrm>
        </p:spPr>
        <p:txBody>
          <a:bodyPr>
            <a:noAutofit/>
          </a:bodyPr>
          <a:lstStyle/>
          <a:p>
            <a:br>
              <a:rPr lang="en-US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US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US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US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US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US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Skewed Classes, Precision and Recall, F1 Score</a:t>
            </a:r>
            <a:br>
              <a:rPr lang="en-IN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endParaRPr lang="en-IN" sz="44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74CBD30-3A81-42B0-8CEC-7A9ED0B58483}"/>
              </a:ext>
            </a:extLst>
          </p:cNvPr>
          <p:cNvSpPr txBox="1">
            <a:spLocks/>
          </p:cNvSpPr>
          <p:nvPr/>
        </p:nvSpPr>
        <p:spPr>
          <a:xfrm>
            <a:off x="2955131" y="3733801"/>
            <a:ext cx="6281737" cy="82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>
                <a:solidFill>
                  <a:schemeClr val="accent4"/>
                </a:solidFill>
                <a:latin typeface="Garamond" panose="02020404030301010803" pitchFamily="18" charset="0"/>
              </a:rPr>
              <a:t>CSN-382   </a:t>
            </a:r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7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41"/>
    </mc:Choice>
    <mc:Fallback xmlns="">
      <p:transition spd="slow" advTm="276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9F46-73DE-4EA8-A324-2BF8BAC3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Precision/Recall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CD75-17D7-45B1-907C-FBD007A9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EF7DC-22E5-4757-84A5-64BFF0D2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7F088-B5C7-4899-835D-3ACFC1F0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" y="1185316"/>
            <a:ext cx="10382234" cy="55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9F46-73DE-4EA8-A324-2BF8BAC3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Trading oﬀ precision and recall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81452B-B284-4C93-A67C-8D36A68D1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18" y="1072210"/>
            <a:ext cx="10266620" cy="55974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EF7DC-22E5-4757-84A5-64BFF0D2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7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9F46-73DE-4EA8-A324-2BF8BAC3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Trading oﬀ precision and recall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CD75-17D7-45B1-907C-FBD007A9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EF7DC-22E5-4757-84A5-64BFF0D2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1BD08-76E0-4043-BA48-37E111CB2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63"/>
          <a:stretch/>
        </p:blipFill>
        <p:spPr>
          <a:xfrm>
            <a:off x="253351" y="1111624"/>
            <a:ext cx="10015255" cy="51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6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47146"/>
            <a:ext cx="11250178" cy="964480"/>
          </a:xfrm>
        </p:spPr>
        <p:txBody>
          <a:bodyPr>
            <a:normAutofit fontScale="90000"/>
          </a:bodyPr>
          <a:lstStyle/>
          <a:p>
            <a:r>
              <a:rPr lang="en-IN" dirty="0"/>
              <a:t>Learning with Imbalanced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911" y="1491913"/>
            <a:ext cx="11250178" cy="4437058"/>
          </a:xfrm>
        </p:spPr>
        <p:txBody>
          <a:bodyPr>
            <a:normAutofit/>
          </a:bodyPr>
          <a:lstStyle/>
          <a:p>
            <a:r>
              <a:rPr lang="en-IN" dirty="0"/>
              <a:t>Dealing with imbalanced data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200" dirty="0"/>
              <a:t>Settings where one or more classes receives extremely few data </a:t>
            </a:r>
            <a:r>
              <a:rPr lang="en-IN" dirty="0"/>
              <a:t>points</a:t>
            </a:r>
          </a:p>
          <a:p>
            <a:r>
              <a:rPr lang="en-IN" dirty="0"/>
              <a:t>Motivating examples from binary/multiclass datasets</a:t>
            </a:r>
          </a:p>
          <a:p>
            <a:r>
              <a:rPr lang="en-IN" dirty="0"/>
              <a:t>Techniques to overcome imbalance</a:t>
            </a:r>
          </a:p>
          <a:p>
            <a:r>
              <a:rPr lang="en-IN" dirty="0"/>
              <a:t>Dataset modification</a:t>
            </a:r>
          </a:p>
          <a:p>
            <a:r>
              <a:rPr lang="en-IN" dirty="0"/>
              <a:t>Loss modification</a:t>
            </a:r>
          </a:p>
          <a:p>
            <a:pPr lvl="2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7030A0">
                  <a:alpha val="25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Imbalance is common – Binary </a:t>
            </a:r>
            <a:r>
              <a:rPr lang="en-IN" dirty="0" err="1"/>
              <a:t>Classfn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3199552"/>
            <a:ext cx="11938645" cy="3658448"/>
          </a:xfrm>
        </p:spPr>
        <p:txBody>
          <a:bodyPr/>
          <a:lstStyle/>
          <a:p>
            <a:r>
              <a:rPr lang="en-IN" dirty="0"/>
              <a:t>In anomaly detection, medical diagnosis, drug discovery, spam filtering and many other domains, data is heavily </a:t>
            </a:r>
            <a:r>
              <a:rPr lang="en-IN" dirty="0" err="1"/>
              <a:t>imbalancd</a:t>
            </a:r>
            <a:endParaRPr lang="en-IN" dirty="0"/>
          </a:p>
          <a:p>
            <a:pPr lvl="2"/>
            <a:r>
              <a:rPr lang="en-IN" dirty="0"/>
              <a:t>Lots of data may be available in total but very less (0.01% or lesser) </a:t>
            </a:r>
            <a:r>
              <a:rPr lang="en-US" dirty="0"/>
              <a:t>may belong to the “rare” class e.g. 100000 red vs 10 green</a:t>
            </a:r>
          </a:p>
          <a:p>
            <a:pPr lvl="2"/>
            <a:r>
              <a:rPr lang="en-US" dirty="0"/>
              <a:t>Trivial for a classifier to get 99.99% accuracy (simply predict everything red)</a:t>
            </a:r>
          </a:p>
          <a:p>
            <a:pPr lvl="3"/>
            <a:r>
              <a:rPr lang="en-US" dirty="0"/>
              <a:t>May be disastrous, e.g. if green class denotes a rare disease or fraudulent transaction</a:t>
            </a:r>
          </a:p>
          <a:p>
            <a:pPr lvl="3"/>
            <a:r>
              <a:rPr lang="en-US" dirty="0"/>
              <a:t>Many ML algorithms that are designed to greedily chase classification accuracy may completely ignore green training data points since it is easy to do well on red data points</a:t>
            </a:r>
          </a:p>
          <a:p>
            <a:pPr lvl="3"/>
            <a:r>
              <a:rPr lang="en-US" dirty="0"/>
              <a:t>The whole purpose of learning is lost if the above happens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7030A0">
                  <a:alpha val="25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4705" y="1111624"/>
            <a:ext cx="863847" cy="1964817"/>
            <a:chOff x="2246998" y="2601797"/>
            <a:chExt cx="863847" cy="1964817"/>
          </a:xfrm>
        </p:grpSpPr>
        <p:sp>
          <p:nvSpPr>
            <p:cNvPr id="6" name="Rectangle 5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79658" y="1111624"/>
            <a:ext cx="863847" cy="1964817"/>
            <a:chOff x="2246998" y="2601797"/>
            <a:chExt cx="863847" cy="1964817"/>
          </a:xfrm>
        </p:grpSpPr>
        <p:sp>
          <p:nvSpPr>
            <p:cNvPr id="9" name="Rectangle 8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74611" y="1111624"/>
            <a:ext cx="863847" cy="1964817"/>
            <a:chOff x="2246998" y="2601797"/>
            <a:chExt cx="863847" cy="1964817"/>
          </a:xfrm>
        </p:grpSpPr>
        <p:sp>
          <p:nvSpPr>
            <p:cNvPr id="12" name="Rectangle 11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969565" y="1111624"/>
            <a:ext cx="863847" cy="1964817"/>
            <a:chOff x="2246998" y="2601797"/>
            <a:chExt cx="863847" cy="1964817"/>
          </a:xfrm>
        </p:grpSpPr>
        <p:sp>
          <p:nvSpPr>
            <p:cNvPr id="15" name="Rectangle 14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4555" y="1111624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Valid credit transactions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555" y="2368555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Fraudulent transactions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9508" y="1111624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Don’t have disease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79508" y="2737887"/>
            <a:ext cx="180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Have disease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8619" y="1111624"/>
            <a:ext cx="1545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Molecule is inactive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4461" y="2368555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Molecule is medicinal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69414" y="1111624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Mail not spam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69414" y="2368555"/>
            <a:ext cx="180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Spam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Mail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13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 is common – Multi </a:t>
            </a:r>
            <a:r>
              <a:rPr lang="en-IN" dirty="0" err="1"/>
              <a:t>Classfn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665" y="1111624"/>
            <a:ext cx="5873333" cy="5746376"/>
          </a:xfrm>
        </p:spPr>
        <p:txBody>
          <a:bodyPr/>
          <a:lstStyle/>
          <a:p>
            <a:r>
              <a:rPr lang="en-IN" dirty="0"/>
              <a:t>Caltech-256 is an object detection dataset with 256 classes </a:t>
            </a:r>
          </a:p>
          <a:p>
            <a:pPr lvl="2"/>
            <a:r>
              <a:rPr lang="en-IN" dirty="0"/>
              <a:t>Simple averaging argument shows that 50% of classes must each have less than 0.8% of the data</a:t>
            </a:r>
          </a:p>
          <a:p>
            <a:pPr lvl="2"/>
            <a:r>
              <a:rPr lang="en-IN" dirty="0"/>
              <a:t>Lots of data for few classes but most classes impoverished</a:t>
            </a:r>
          </a:p>
          <a:p>
            <a:pPr lvl="2"/>
            <a:r>
              <a:rPr lang="en-IN" dirty="0"/>
              <a:t>In fact, rarest class has only 80 images, most popular 800 images</a:t>
            </a:r>
          </a:p>
          <a:p>
            <a:r>
              <a:rPr lang="en-IN" dirty="0"/>
              <a:t>Makes learning challenging</a:t>
            </a:r>
          </a:p>
          <a:p>
            <a:pPr lvl="2"/>
            <a:r>
              <a:rPr lang="en-IN" dirty="0"/>
              <a:t>Easier to do well on popular classes with lots of data points e.g. cats</a:t>
            </a:r>
          </a:p>
          <a:p>
            <a:pPr lvl="2"/>
            <a:r>
              <a:rPr lang="en-IN" dirty="0">
                <a:highlight>
                  <a:srgbClr val="FF00FF"/>
                </a:highlight>
              </a:rPr>
              <a:t>Difficult to handle rare classes</a:t>
            </a:r>
            <a:endParaRPr lang="en-US" dirty="0">
              <a:highlight>
                <a:srgbClr val="FF00FF"/>
              </a:highlight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7030A0">
                  <a:alpha val="25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1263" b="831"/>
          <a:stretch/>
        </p:blipFill>
        <p:spPr>
          <a:xfrm>
            <a:off x="0" y="1880406"/>
            <a:ext cx="6318665" cy="3451793"/>
          </a:xfrm>
          <a:prstGeom prst="rect">
            <a:avLst/>
          </a:prstGeom>
        </p:spPr>
      </p:pic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Griffin, </a:t>
            </a:r>
            <a:r>
              <a:rPr kumimoji="0" lang="en-US" sz="1600" b="0" i="0" u="none" strike="noStrike" kern="1200" cap="all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Holub</a:t>
            </a: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1600" b="0" i="0" u="none" strike="noStrike" kern="1200" cap="all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Perona</a:t>
            </a: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Caltech-256 Object Category Dataset</a:t>
            </a:r>
          </a:p>
        </p:txBody>
      </p:sp>
    </p:spTree>
    <p:extLst>
      <p:ext uri="{BB962C8B-B14F-4D97-AF65-F5344CB8AC3E}">
        <p14:creationId xmlns:p14="http://schemas.microsoft.com/office/powerpoint/2010/main" val="427284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Solutions to Label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342851"/>
            <a:ext cx="11938645" cy="5300823"/>
          </a:xfrm>
        </p:spPr>
        <p:txBody>
          <a:bodyPr/>
          <a:lstStyle/>
          <a:p>
            <a:r>
              <a:rPr lang="en-IN" dirty="0"/>
              <a:t>Get more data for the rare classes so that they don’t remain rare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r>
              <a:rPr lang="en-IN" dirty="0">
                <a:sym typeface="Wingdings" panose="05000000000000000000" pitchFamily="2" charset="2"/>
              </a:rPr>
              <a:t>Generate artificial data for rare classes to make them more prominent</a:t>
            </a:r>
          </a:p>
          <a:p>
            <a:r>
              <a:rPr lang="en-IN" dirty="0">
                <a:sym typeface="Wingdings" panose="05000000000000000000" pitchFamily="2" charset="2"/>
              </a:rPr>
              <a:t>Change training algorithms that artificially make rare classes prominent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Includes using loss functions that are aware of class imbalance</a:t>
            </a:r>
          </a:p>
          <a:p>
            <a:r>
              <a:rPr lang="en-IN" dirty="0">
                <a:sym typeface="Wingdings" panose="05000000000000000000" pitchFamily="2" charset="2"/>
              </a:rPr>
              <a:t>Use different learning strategies for rare classes and popular classes</a:t>
            </a:r>
          </a:p>
          <a:p>
            <a:r>
              <a:rPr lang="en-IN" dirty="0">
                <a:sym typeface="Wingdings" panose="05000000000000000000" pitchFamily="2" charset="2"/>
              </a:rPr>
              <a:t>A combination of all of the above may be required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7030A0">
                  <a:alpha val="25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0883866" y="1313985"/>
            <a:ext cx="863847" cy="1478656"/>
          </a:xfrm>
          <a:prstGeom prst="rect">
            <a:avLst/>
          </a:prstGeom>
          <a:gradFill>
            <a:gsLst>
              <a:gs pos="69000">
                <a:srgbClr val="92D050"/>
              </a:gs>
              <a:gs pos="37000">
                <a:schemeClr val="accent4"/>
              </a:gs>
              <a:gs pos="0">
                <a:schemeClr val="accent4">
                  <a:lumMod val="50000"/>
                </a:schemeClr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Modification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2999323"/>
            <a:ext cx="11938646" cy="3858677"/>
          </a:xfrm>
        </p:spPr>
        <p:txBody>
          <a:bodyPr>
            <a:normAutofit/>
          </a:bodyPr>
          <a:lstStyle/>
          <a:p>
            <a:r>
              <a:rPr lang="en-IN" dirty="0" err="1"/>
              <a:t>Undersample</a:t>
            </a:r>
            <a:r>
              <a:rPr lang="en-IN" dirty="0"/>
              <a:t> the popular class so that it does not dominate</a:t>
            </a:r>
          </a:p>
          <a:p>
            <a:pPr lvl="2"/>
            <a:r>
              <a:rPr lang="en-IN" dirty="0"/>
              <a:t>Actually throwing out data not a very good idea since it throws away data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In practice we may give smaller weights to popular class points</a:t>
            </a:r>
          </a:p>
          <a:p>
            <a:r>
              <a:rPr lang="en-IN" dirty="0"/>
              <a:t>Oversample the rare class by repeating each rare point (say 100 times)</a:t>
            </a:r>
          </a:p>
          <a:p>
            <a:pPr lvl="2"/>
            <a:r>
              <a:rPr lang="en-IN" dirty="0"/>
              <a:t>Not done explicitly since that would needlessly increase train set </a:t>
            </a:r>
            <a:r>
              <a:rPr lang="en-IN" dirty="0" err="1"/>
              <a:t>size+time</a:t>
            </a:r>
            <a:endParaRPr lang="en-IN" dirty="0"/>
          </a:p>
          <a:p>
            <a:pPr lvl="2"/>
            <a:r>
              <a:rPr lang="en-IN" dirty="0"/>
              <a:t>Implicitly done by giving higher weights to rare class points</a:t>
            </a:r>
          </a:p>
          <a:p>
            <a:pPr lvl="2"/>
            <a:r>
              <a:rPr lang="en-IN" dirty="0"/>
              <a:t>A technique SMOTE (Synthetic Minority Oversampling </a:t>
            </a:r>
            <a:r>
              <a:rPr lang="en-IN" dirty="0" err="1"/>
              <a:t>TEchnique</a:t>
            </a:r>
            <a:r>
              <a:rPr lang="en-IN" dirty="0"/>
              <a:t>) however actually samples new data points around rare class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7030A0">
                  <a:alpha val="25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0166" y="1313984"/>
            <a:ext cx="863847" cy="1577018"/>
            <a:chOff x="2246998" y="2601797"/>
            <a:chExt cx="863847" cy="1964817"/>
          </a:xfrm>
        </p:grpSpPr>
        <p:sp>
          <p:nvSpPr>
            <p:cNvPr id="6" name="Rectangle 5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750166" y="1313985"/>
            <a:ext cx="863847" cy="9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0166" y="2792641"/>
            <a:ext cx="863847" cy="98361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689136" y="0"/>
            <a:ext cx="1468606" cy="1238929"/>
            <a:chOff x="12383748" y="1219011"/>
            <a:chExt cx="1862104" cy="1570887"/>
          </a:xfrm>
        </p:grpSpPr>
        <p:sp>
          <p:nvSpPr>
            <p:cNvPr id="11" name="Freeform 1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1520575" y="95131"/>
            <a:ext cx="9029951" cy="1110532"/>
          </a:xfrm>
          <a:prstGeom prst="wedgeRectCallout">
            <a:avLst>
              <a:gd name="adj1" fmla="val 59306"/>
              <a:gd name="adj2" fmla="val 5134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bit pointless to handle label rarity problem by making all labels rare. Would be like a hypothetical administration that aims at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equidistribution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of wealth but ends up with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equidistribution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of poverty instead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813691" y="1313984"/>
            <a:ext cx="863847" cy="1577018"/>
            <a:chOff x="2246998" y="2601797"/>
            <a:chExt cx="863847" cy="1964817"/>
          </a:xfrm>
        </p:grpSpPr>
        <p:sp>
          <p:nvSpPr>
            <p:cNvPr id="18" name="Rectangle 17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813691" y="1313984"/>
            <a:ext cx="863847" cy="14829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3690" y="2792641"/>
            <a:ext cx="863847" cy="98361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274216" y="1313984"/>
            <a:ext cx="863847" cy="1577018"/>
            <a:chOff x="2246998" y="2601797"/>
            <a:chExt cx="863847" cy="1964817"/>
          </a:xfrm>
        </p:grpSpPr>
        <p:sp>
          <p:nvSpPr>
            <p:cNvPr id="23" name="Rectangle 22"/>
            <p:cNvSpPr/>
            <p:nvPr/>
          </p:nvSpPr>
          <p:spPr>
            <a:xfrm>
              <a:off x="2246998" y="2601797"/>
              <a:ext cx="863847" cy="18476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46998" y="4444065"/>
              <a:ext cx="863847" cy="122549"/>
            </a:xfrm>
            <a:prstGeom prst="rect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274216" y="1313984"/>
            <a:ext cx="863847" cy="14829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74215" y="2792641"/>
            <a:ext cx="863847" cy="98361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02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11132 -1.85185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10924 -1.11111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0.13893 1.48148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0.21992 -0.116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1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13893 1.48148E-6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21459 -0.0118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uiExpand="1" build="p"/>
      <p:bldP spid="8" grpId="0" animBg="1"/>
      <p:bldP spid="8" grpId="1" animBg="1"/>
      <p:bldP spid="9" grpId="0" animBg="1"/>
      <p:bldP spid="9" grpId="1" animBg="1"/>
      <p:bldP spid="16" grpId="0" animBg="1"/>
      <p:bldP spid="20" grpId="0" animBg="1"/>
      <p:bldP spid="20" grpId="1" animBg="1"/>
      <p:bldP spid="21" grpId="0" animBg="1"/>
      <p:bldP spid="21" grpId="1" animBg="1"/>
      <p:bldP spid="21" grpId="2" animBg="1"/>
      <p:bldP spid="25" grpId="0" animBg="1"/>
      <p:bldP spid="25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Imbalance-aware Training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Simplest are reweighing techniques: add more weight to rare points</a:t>
                </a:r>
              </a:p>
              <a:p>
                <a:pPr lvl="2"/>
                <a:r>
                  <a:rPr lang="en-IN" dirty="0"/>
                  <a:t>Loss functions like hinge loss are very majoritarian – neglect rare classes</a:t>
                </a:r>
              </a:p>
              <a:p>
                <a:pPr lvl="2"/>
                <a:r>
                  <a:rPr lang="en-IN" dirty="0"/>
                  <a:t>Introduce a weight per data point (many libraries already support this)</a:t>
                </a:r>
              </a:p>
              <a:p>
                <a:pPr lvl="2"/>
                <a:r>
                  <a:rPr lang="en-IN" b="1" dirty="0"/>
                  <a:t>Classical SVM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Reweighted SVM</a:t>
                </a:r>
                <a:r>
                  <a:rPr lang="en-IN" dirty="0"/>
                  <a:t>: give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IN" dirty="0"/>
                  <a:t> to positives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IN" dirty="0"/>
                  <a:t> to negatives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=+1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=−1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How to 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IN" dirty="0"/>
                  <a:t>?</a:t>
                </a:r>
              </a:p>
              <a:p>
                <a:pPr lvl="2"/>
                <a:r>
                  <a:rPr lang="en-IN" dirty="0"/>
                  <a:t>Use inverse popularity.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dirty="0"/>
                  <a:t> be proportion of </a:t>
                </a:r>
                <a:r>
                  <a:rPr lang="en-IN" dirty="0" err="1"/>
                  <a:t>pos</a:t>
                </a:r>
                <a:r>
                  <a:rPr lang="en-IN" dirty="0"/>
                  <a:t>/</a:t>
                </a:r>
                <a:r>
                  <a:rPr lang="en-IN" dirty="0" err="1"/>
                  <a:t>neg</a:t>
                </a:r>
                <a:endParaRPr lang="en-IN" dirty="0"/>
              </a:p>
              <a:p>
                <a:pPr lvl="2"/>
                <a:r>
                  <a:rPr lang="en-IN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7030A0">
                  <a:alpha val="25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4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Imbalance-aware Training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42515"/>
          </a:xfrm>
        </p:spPr>
        <p:txBody>
          <a:bodyPr/>
          <a:lstStyle/>
          <a:p>
            <a:r>
              <a:rPr lang="en-IN" dirty="0"/>
              <a:t>Use loss </a:t>
            </a:r>
            <a:r>
              <a:rPr lang="en-IN" dirty="0" err="1"/>
              <a:t>fns</a:t>
            </a:r>
            <a:r>
              <a:rPr lang="en-IN" dirty="0"/>
              <a:t> that themselves penalize models that neglect rare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7030A0">
                  <a:alpha val="25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5401" y="1592070"/>
            <a:ext cx="541423" cy="5144578"/>
            <a:chOff x="1967740" y="1006050"/>
            <a:chExt cx="541423" cy="5144578"/>
          </a:xfrm>
        </p:grpSpPr>
        <p:grpSp>
          <p:nvGrpSpPr>
            <p:cNvPr id="11" name="Group 10"/>
            <p:cNvGrpSpPr/>
            <p:nvPr/>
          </p:nvGrpSpPr>
          <p:grpSpPr>
            <a:xfrm>
              <a:off x="1967740" y="1006050"/>
              <a:ext cx="541423" cy="4297633"/>
              <a:chOff x="6180829" y="1006075"/>
              <a:chExt cx="541423" cy="4297633"/>
            </a:xfrm>
          </p:grpSpPr>
          <p:sp>
            <p:nvSpPr>
              <p:cNvPr id="12" name="Rectangle 11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41CB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556" y="5665971"/>
              <a:ext cx="429790" cy="484657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439433" y="1597691"/>
            <a:ext cx="541423" cy="5144578"/>
            <a:chOff x="3112500" y="1006050"/>
            <a:chExt cx="541423" cy="5144578"/>
          </a:xfrm>
        </p:grpSpPr>
        <p:grpSp>
          <p:nvGrpSpPr>
            <p:cNvPr id="43" name="Group 42"/>
            <p:cNvGrpSpPr/>
            <p:nvPr/>
          </p:nvGrpSpPr>
          <p:grpSpPr>
            <a:xfrm>
              <a:off x="3112500" y="1006050"/>
              <a:ext cx="541423" cy="4297633"/>
              <a:chOff x="6180829" y="1006075"/>
              <a:chExt cx="541423" cy="4297633"/>
            </a:xfrm>
          </p:grpSpPr>
          <p:sp>
            <p:nvSpPr>
              <p:cNvPr id="45" name="Rectangle 44"/>
              <p:cNvSpPr>
                <a:spLocks noChangeAspect="1"/>
              </p:cNvSpPr>
              <p:nvPr/>
            </p:nvSpPr>
            <p:spPr>
              <a:xfrm>
                <a:off x="6180829" y="2611575"/>
                <a:ext cx="541423" cy="54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6180829" y="3151575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6180829" y="3683708"/>
                <a:ext cx="541423" cy="54000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6180829" y="42237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6180829" y="47637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6180829" y="2070341"/>
                <a:ext cx="541423" cy="54000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6180829" y="1538208"/>
                <a:ext cx="541423" cy="54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6180829" y="1006075"/>
                <a:ext cx="541423" cy="540000"/>
              </a:xfrm>
              <a:prstGeom prst="rect">
                <a:avLst/>
              </a:prstGeom>
              <a:solidFill>
                <a:srgbClr val="2ECC7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8317" y="5464793"/>
              <a:ext cx="429790" cy="685835"/>
            </a:xfrm>
            <a:prstGeom prst="rect">
              <a:avLst/>
            </a:prstGeom>
          </p:spPr>
        </p:pic>
      </p:grpSp>
      <p:sp>
        <p:nvSpPr>
          <p:cNvPr id="82" name="Slide Number Placeholder 5"/>
          <p:cNvSpPr txBox="1">
            <a:spLocks/>
          </p:cNvSpPr>
          <p:nvPr/>
        </p:nvSpPr>
        <p:spPr>
          <a:xfrm>
            <a:off x="11417541" y="6902513"/>
            <a:ext cx="475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7030A0"/>
                </a:solidFill>
                <a:latin typeface="Nexa Bold Regular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413465" y="1558702"/>
            <a:ext cx="6097200" cy="2423981"/>
            <a:chOff x="6117996" y="1007376"/>
            <a:chExt cx="4053526" cy="2144174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8144759" y="1007376"/>
              <a:ext cx="0" cy="2144174"/>
            </a:xfrm>
            <a:prstGeom prst="line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6117996" y="2079463"/>
              <a:ext cx="4053526" cy="0"/>
            </a:xfrm>
            <a:prstGeom prst="line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3657185" y="1156466"/>
            <a:ext cx="10840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5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alpha val="34000"/>
                  </a:srgbClr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a</a:t>
            </a:r>
            <a:endParaRPr kumimoji="0" lang="en-US" sz="115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alpha val="34000"/>
                </a:srgb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13246" y="1156466"/>
            <a:ext cx="10840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5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alpha val="34000"/>
                  </a:srgbClr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b</a:t>
            </a:r>
            <a:endParaRPr kumimoji="0" lang="en-US" sz="115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alpha val="34000"/>
                </a:srgb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62407" y="2526087"/>
            <a:ext cx="10840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5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alpha val="34000"/>
                  </a:srgbClr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c</a:t>
            </a:r>
            <a:endParaRPr kumimoji="0" lang="en-US" sz="115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alpha val="34000"/>
                </a:srgb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13246" y="2526087"/>
            <a:ext cx="10840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5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alpha val="34000"/>
                  </a:srgbClr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d</a:t>
            </a:r>
            <a:endParaRPr kumimoji="0" lang="en-US" sz="115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alpha val="34000"/>
                </a:srgb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pic>
        <p:nvPicPr>
          <p:cNvPr id="91" name="Picture 9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05" y="1746062"/>
            <a:ext cx="2419626" cy="86628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07" y="1746062"/>
            <a:ext cx="2694874" cy="86628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24" y="3025063"/>
            <a:ext cx="2694874" cy="86628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800" y="3025063"/>
            <a:ext cx="2694874" cy="866287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10653856" y="138582"/>
            <a:ext cx="1468606" cy="1238929"/>
            <a:chOff x="12383748" y="1219011"/>
            <a:chExt cx="1862104" cy="1570887"/>
          </a:xfrm>
        </p:grpSpPr>
        <p:sp>
          <p:nvSpPr>
            <p:cNvPr id="99" name="Freeform 9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ular Callout 103"/>
              <p:cNvSpPr/>
              <p:nvPr/>
            </p:nvSpPr>
            <p:spPr>
              <a:xfrm>
                <a:off x="2137025" y="92614"/>
                <a:ext cx="8611399" cy="1251025"/>
              </a:xfrm>
              <a:prstGeom prst="wedgeRectCallout">
                <a:avLst>
                  <a:gd name="adj1" fmla="val 55141"/>
                  <a:gd name="adj2" fmla="val 4811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This is called the confusion matrix of a classifier and records how many data points that truly belong to class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got classified as class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For a multiclass problem with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classes, confusion matrix is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4" name="Rectangular Callout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025" y="92614"/>
                <a:ext cx="8611399" cy="1251025"/>
              </a:xfrm>
              <a:prstGeom prst="wedgeRectCallout">
                <a:avLst>
                  <a:gd name="adj1" fmla="val 55141"/>
                  <a:gd name="adj2" fmla="val 48115"/>
                </a:avLst>
              </a:prstGeom>
              <a:blipFill>
                <a:blip r:embed="rId15"/>
                <a:stretch>
                  <a:fillRect l="-604" b="-71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510665" y="1600053"/>
                <a:ext cx="3652363" cy="153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I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acc</m:t>
                          </m:r>
                        </m:sub>
                      </m:sSub>
                      <m:d>
                        <m:d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𝐲</m:t>
                          </m:r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I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num>
                        <m:den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I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TPR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I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TNR</m:t>
                          </m:r>
                        </m:sub>
                      </m:sSub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Classification Accuracy</a:t>
                </a: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665" y="1600053"/>
                <a:ext cx="3652363" cy="1538434"/>
              </a:xfrm>
              <a:prstGeom prst="rect">
                <a:avLst/>
              </a:prstGeom>
              <a:blipFill>
                <a:blip r:embed="rId16"/>
                <a:stretch>
                  <a:fillRect b="-7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9449307" y="4388135"/>
                <a:ext cx="2608062" cy="110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I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prec</m:t>
                          </m:r>
                        </m:sub>
                      </m:sSub>
                      <m:d>
                        <m:d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𝐲</m:t>
                          </m:r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I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Precision</a:t>
                </a: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307" y="4388135"/>
                <a:ext cx="2608062" cy="1100366"/>
              </a:xfrm>
              <a:prstGeom prst="rect">
                <a:avLst/>
              </a:prstGeom>
              <a:blipFill>
                <a:blip r:embed="rId17"/>
                <a:stretch>
                  <a:fillRect b="-1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449307" y="5578052"/>
                <a:ext cx="2608062" cy="110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I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rec</m:t>
                          </m:r>
                        </m:sub>
                      </m:sSub>
                      <m:d>
                        <m:d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𝐲</m:t>
                          </m:r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I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Recall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307" y="5578052"/>
                <a:ext cx="2608062" cy="1100366"/>
              </a:xfrm>
              <a:prstGeom prst="rect">
                <a:avLst/>
              </a:prstGeom>
              <a:blipFill>
                <a:blip r:embed="rId18"/>
                <a:stretch>
                  <a:fillRect b="-11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140579" y="3968317"/>
                <a:ext cx="3652363" cy="110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I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TPR</m:t>
                          </m:r>
                        </m:sub>
                      </m:sSub>
                      <m:d>
                        <m:d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𝐲</m:t>
                          </m:r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I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True Positive Rate (= Recall)</a:t>
                </a: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579" y="3968317"/>
                <a:ext cx="3652363" cy="1100366"/>
              </a:xfrm>
              <a:prstGeom prst="rect">
                <a:avLst/>
              </a:prstGeom>
              <a:blipFill>
                <a:blip r:embed="rId19"/>
                <a:stretch>
                  <a:fillRect l="-1503" r="-1669" b="-1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613556" y="3921702"/>
                <a:ext cx="3652363" cy="1193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I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TNR</m:t>
                          </m:r>
                        </m:sub>
                      </m:sSub>
                      <m:d>
                        <m:d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𝐲</m:t>
                          </m:r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I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num>
                        <m:den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True Negative Rate</a:t>
                </a: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556" y="3921702"/>
                <a:ext cx="3652363" cy="1193596"/>
              </a:xfrm>
              <a:prstGeom prst="rect">
                <a:avLst/>
              </a:prstGeom>
              <a:blipFill>
                <a:blip r:embed="rId20"/>
                <a:stretch>
                  <a:fillRect b="-86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140579" y="5221909"/>
                <a:ext cx="3652363" cy="127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d>
                        <m:d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𝐲</m:t>
                          </m:r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I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2⋅</m:t>
                          </m:r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I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prec</m:t>
                              </m:r>
                            </m:sub>
                          </m:s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I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rec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I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prec</m:t>
                              </m:r>
                            </m:sub>
                          </m:s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I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rec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F-measure</a:t>
                </a: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579" y="5221909"/>
                <a:ext cx="3652363" cy="1276696"/>
              </a:xfrm>
              <a:prstGeom prst="rect">
                <a:avLst/>
              </a:prstGeom>
              <a:blipFill>
                <a:blip r:embed="rId21"/>
                <a:stretch>
                  <a:fillRect b="-100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613556" y="5161913"/>
                <a:ext cx="3652363" cy="832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I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G</m:t>
                          </m:r>
                        </m:sub>
                      </m:sSub>
                      <m:d>
                        <m:d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𝐲</m:t>
                          </m:r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I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I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TPR</m:t>
                              </m:r>
                            </m:sub>
                          </m:s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I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kumimoji="0" lang="en-I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kumimoji="0" lang="en-I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R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G-mean</a:t>
                </a: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556" y="5161913"/>
                <a:ext cx="3652363" cy="832279"/>
              </a:xfrm>
              <a:prstGeom prst="rect">
                <a:avLst/>
              </a:prstGeom>
              <a:blipFill>
                <a:blip r:embed="rId22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610299" y="5983211"/>
                <a:ext cx="3838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I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</m:t>
                          </m:r>
                        </m:sub>
                      </m:sSub>
                      <m:d>
                        <m:d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𝐲</m:t>
                          </m:r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I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I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I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TPR</m:t>
                                  </m:r>
                                </m:sub>
                              </m:sSub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I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TNR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MinPerf</a:t>
                </a:r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299" y="5983211"/>
                <a:ext cx="3838263" cy="830997"/>
              </a:xfrm>
              <a:prstGeom prst="rect">
                <a:avLst/>
              </a:prstGeom>
              <a:blipFill>
                <a:blip r:embed="rId23"/>
                <a:stretch>
                  <a:fillRect t="-2920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8510665" y="3159377"/>
                <a:ext cx="3652363" cy="11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I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bal</m:t>
                          </m:r>
                        </m:sub>
                      </m:sSub>
                      <m:d>
                        <m:d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𝐲</m:t>
                          </m:r>
                          <m:r>
                            <a:rPr kumimoji="0" lang="en-I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I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I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TPR</m:t>
                              </m:r>
                            </m:sub>
                          </m:s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I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TNR</m:t>
                              </m:r>
                            </m:sub>
                          </m:sSub>
                        </m:num>
                        <m:den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Balanced Accuracy</a:t>
                </a: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665" y="3159377"/>
                <a:ext cx="3652363" cy="1130118"/>
              </a:xfrm>
              <a:prstGeom prst="rect">
                <a:avLst/>
              </a:prstGeom>
              <a:blipFill>
                <a:blip r:embed="rId24"/>
                <a:stretch>
                  <a:fillRect b="-107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30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0" grpId="0"/>
      <p:bldP spid="104" grpId="0" animBg="1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9F46-73DE-4EA8-A324-2BF8BAC3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Error metrics for skewed classes: </a:t>
            </a:r>
            <a:r>
              <a:rPr lang="en-IN" sz="4500" dirty="0"/>
              <a:t>Precision/Recall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79D673-48D6-437C-98EC-38CEFC8BE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365"/>
          <a:stretch/>
        </p:blipFill>
        <p:spPr>
          <a:xfrm>
            <a:off x="338318" y="1111624"/>
            <a:ext cx="10385892" cy="54261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EF7DC-22E5-4757-84A5-64BFF0D2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63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3.0105"/>
  <p:tag name="ORIGINALWIDTH" val="567.0291"/>
  <p:tag name="LATEXADDIN" val="\documentclass{article}&#10;\usepackage{amsmath,amssymb}&#10;\usepackage{olo}&#10;\pagestyle{empty}&#10;\begin{document}&#10;&#10;\begin{align*}&#10;\abs{\bc{i: \begin{array}{c}\hat\vy_i = 1\\ \vy_i = 1\end{array}}}&#10;\end{align*}&#10;&#10;\end{document}"/>
  <p:tag name="IGUANATEXSIZE" val="28"/>
  <p:tag name="IGUANATEXCURSOR" val="1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3.0105"/>
  <p:tag name="ORIGINALWIDTH" val="631.5325"/>
  <p:tag name="LATEXADDIN" val="\documentclass{article}&#10;\usepackage{amsmath,amssymb}&#10;\usepackage{olo}&#10;\pagestyle{empty}&#10;\begin{document}&#10;&#10;\begin{align*}&#10;\abs{\bc{i: \begin{array}{c}\hat\vy_i = 1\\ \vy_i = -1\end{array}}}&#10;\end{align*}&#10;&#10;\end{document}"/>
  <p:tag name="IGUANATEXSIZE" val="28"/>
  <p:tag name="IGUANATEXCURSOR" val="1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3.0105"/>
  <p:tag name="ORIGINALWIDTH" val="631.5325"/>
  <p:tag name="LATEXADDIN" val="\documentclass{article}&#10;\usepackage{amsmath,amssymb}&#10;\usepackage{olo}&#10;\pagestyle{empty}&#10;\begin{document}&#10;&#10;\begin{align*}&#10;\abs{\bc{i: \begin{array}{c}\hat\vy_i = -1\\ \vy_i = 1\end{array}}}&#10;\end{align*}&#10;&#10;\end{document}"/>
  <p:tag name="IGUANATEXSIZE" val="28"/>
  <p:tag name="IGUANATEXCURSOR" val="1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3.0105"/>
  <p:tag name="ORIGINALWIDTH" val="631.5325"/>
  <p:tag name="LATEXADDIN" val="\documentclass{article}&#10;\usepackage{amsmath,amssymb}&#10;\usepackage{olo}&#10;\pagestyle{empty}&#10;\begin{document}&#10;&#10;\begin{align*}&#10;\abs{\bc{i: \begin{array}{c}\hat\vy_i = -1\\ \vy_i = -1\end{array}}}&#10;\end{align*}&#10;&#10;\end{document}"/>
  <p:tag name="IGUANATEXSIZE" val="28"/>
  <p:tag name="IGUANATEXCURSOR" val="1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00386"/>
  <p:tag name="ORIGINALWIDTH" val="47.00244"/>
  <p:tag name="LATEXADDIN" val="\documentclass{article}&#10;\usepackage{amsmath,amssymb}&#10;\usepackage{olo}&#10;\pagestyle{empty}&#10;\begin{document}&#10;&#10;\[&#10;\hat\vy&#10;\]&#10;&#10;\end{document}"/>
  <p:tag name="IGUANATEXSIZE" val="60"/>
  <p:tag name="IGUANATEXCURSOR" val="1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60"/>
  <p:tag name="IGUANATEXCURSOR" val="11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fd18c-690e-4f08-92f4-aa6f50b5c677" xsi:nil="true"/>
    <lcf76f155ced4ddcb4097134ff3c332f xmlns="8cf5328a-8617-474c-9909-cc45ad579cc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9A3EC7D05E48A26E4471E7A62B6A" ma:contentTypeVersion="11" ma:contentTypeDescription="Create a new document." ma:contentTypeScope="" ma:versionID="2dde37f5db1cf7b03ea35f5a5692b7ba">
  <xsd:schema xmlns:xsd="http://www.w3.org/2001/XMLSchema" xmlns:xs="http://www.w3.org/2001/XMLSchema" xmlns:p="http://schemas.microsoft.com/office/2006/metadata/properties" xmlns:ns2="8cf5328a-8617-474c-9909-cc45ad579cc9" xmlns:ns3="ed1fd18c-690e-4f08-92f4-aa6f50b5c677" targetNamespace="http://schemas.microsoft.com/office/2006/metadata/properties" ma:root="true" ma:fieldsID="528f55dff209735393200d9c6d45c750" ns2:_="" ns3:_="">
    <xsd:import namespace="8cf5328a-8617-474c-9909-cc45ad579cc9"/>
    <xsd:import namespace="ed1fd18c-690e-4f08-92f4-aa6f50b5c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328a-8617-474c-9909-cc45ad579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fd18c-690e-4f08-92f4-aa6f50b5c67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f5c1cf-cb2a-4f4a-a9ae-e1baf0ae920b}" ma:internalName="TaxCatchAll" ma:showField="CatchAllData" ma:web="ed1fd18c-690e-4f08-92f4-aa6f50b5c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E7538C-88C0-44F0-8459-3AE8B4230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504BF9-7298-4331-8CE3-123ED11949B0}">
  <ds:schemaRefs>
    <ds:schemaRef ds:uri="http://schemas.microsoft.com/office/2006/metadata/properties"/>
    <ds:schemaRef ds:uri="http://schemas.microsoft.com/office/infopath/2007/PartnerControls"/>
    <ds:schemaRef ds:uri="ed1fd18c-690e-4f08-92f4-aa6f50b5c677"/>
    <ds:schemaRef ds:uri="8cf5328a-8617-474c-9909-cc45ad579cc9"/>
  </ds:schemaRefs>
</ds:datastoreItem>
</file>

<file path=customXml/itemProps3.xml><?xml version="1.0" encoding="utf-8"?>
<ds:datastoreItem xmlns:ds="http://schemas.openxmlformats.org/officeDocument/2006/customXml" ds:itemID="{09227D9D-7907-4A8E-A4EC-2200281196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f5328a-8617-474c-9909-cc45ad579cc9"/>
    <ds:schemaRef ds:uri="ed1fd18c-690e-4f08-92f4-aa6f50b5c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933</Words>
  <Application>Microsoft Office PowerPoint</Application>
  <PresentationFormat>Widescreen</PresentationFormat>
  <Paragraphs>120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Cambria Math</vt:lpstr>
      <vt:lpstr>Garamond</vt:lpstr>
      <vt:lpstr>Google Sans</vt:lpstr>
      <vt:lpstr>Nexa Bold Regular</vt:lpstr>
      <vt:lpstr>Nexa Book</vt:lpstr>
      <vt:lpstr>Wingdings</vt:lpstr>
      <vt:lpstr>Office Theme</vt:lpstr>
      <vt:lpstr>Metropolitan</vt:lpstr>
      <vt:lpstr>     Skewed Classes, Precision and Recall, F1 Score </vt:lpstr>
      <vt:lpstr>Learning with Imbalanced Data</vt:lpstr>
      <vt:lpstr>Imbalance is common – Binary Classfn</vt:lpstr>
      <vt:lpstr>Imbalance is common – Multi Classfn</vt:lpstr>
      <vt:lpstr>Solutions to Label Imbalance</vt:lpstr>
      <vt:lpstr>Dataset Modification Techniques</vt:lpstr>
      <vt:lpstr>Imbalance-aware Training Techniques</vt:lpstr>
      <vt:lpstr>Imbalance-aware Training Techniques</vt:lpstr>
      <vt:lpstr>Error metrics for skewed classes: Precision/Recall</vt:lpstr>
      <vt:lpstr>Precision/Recall</vt:lpstr>
      <vt:lpstr>Trading oﬀ precision and recall</vt:lpstr>
      <vt:lpstr>Trading oﬀ precision and recall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 Gupta</dc:creator>
  <cp:lastModifiedBy>Anvit Gupta</cp:lastModifiedBy>
  <cp:revision>32</cp:revision>
  <dcterms:created xsi:type="dcterms:W3CDTF">2022-01-22T23:47:33Z</dcterms:created>
  <dcterms:modified xsi:type="dcterms:W3CDTF">2025-05-07T06:29:49Z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0x01010075079A3EC7D05E48A26E4471E7A62B6A</vt:lpwstr>
  </property>
</Properties>
</file>