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notesMasterIdLst>
    <p:notesMasterId r:id="rId34"/>
  </p:notesMasterIdLst>
  <p:sldIdLst>
    <p:sldId id="551" r:id="rId3"/>
    <p:sldId id="289" r:id="rId4"/>
    <p:sldId id="290" r:id="rId5"/>
    <p:sldId id="291" r:id="rId6"/>
    <p:sldId id="292" r:id="rId7"/>
    <p:sldId id="293" r:id="rId8"/>
    <p:sldId id="294" r:id="rId9"/>
    <p:sldId id="297" r:id="rId10"/>
    <p:sldId id="298" r:id="rId11"/>
    <p:sldId id="299" r:id="rId12"/>
    <p:sldId id="300" r:id="rId13"/>
    <p:sldId id="301" r:id="rId14"/>
    <p:sldId id="302" r:id="rId15"/>
    <p:sldId id="303" r:id="rId16"/>
    <p:sldId id="304" r:id="rId17"/>
    <p:sldId id="305" r:id="rId18"/>
    <p:sldId id="306" r:id="rId19"/>
    <p:sldId id="308" r:id="rId20"/>
    <p:sldId id="309" r:id="rId21"/>
    <p:sldId id="307" r:id="rId22"/>
    <p:sldId id="310" r:id="rId23"/>
    <p:sldId id="311" r:id="rId24"/>
    <p:sldId id="312" r:id="rId25"/>
    <p:sldId id="313" r:id="rId26"/>
    <p:sldId id="314" r:id="rId27"/>
    <p:sldId id="315" r:id="rId28"/>
    <p:sldId id="316" r:id="rId29"/>
    <p:sldId id="317" r:id="rId30"/>
    <p:sldId id="318" r:id="rId31"/>
    <p:sldId id="319" r:id="rId32"/>
    <p:sldId id="32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3" d="100"/>
          <a:sy n="163" d="100"/>
        </p:scale>
        <p:origin x="17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6858F-323D-4AE0-BF36-56F0FA16F271}"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C9776-7BEF-49EA-AFC6-FBC73E76E1F0}" type="slidenum">
              <a:rPr lang="en-IN" smtClean="0"/>
              <a:t>‹#›</a:t>
            </a:fld>
            <a:endParaRPr lang="en-IN"/>
          </a:p>
        </p:txBody>
      </p:sp>
    </p:spTree>
    <p:extLst>
      <p:ext uri="{BB962C8B-B14F-4D97-AF65-F5344CB8AC3E}">
        <p14:creationId xmlns:p14="http://schemas.microsoft.com/office/powerpoint/2010/main" val="40077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6E7B1E-ABB1-46B6-B8A6-8D4F0CECF6C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34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6E7B1E-ABB1-46B6-B8A6-8D4F0CECF6C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519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9208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94654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424136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1/21/2025</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233783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327D2D-9EC0-4F31-85D2-F4C48BAC2F55}" type="datetime1">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468654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a:t>Click to edit Master title style</a:t>
            </a:r>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1/21/2025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492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a:t>Click to edit Master title style</a:t>
            </a:r>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D96965-36E5-4BBA-B60B-6A05499492A8}" type="datetime1">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605725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5FF4975-A1F7-4E83-8D89-D5C6A414E393}" type="datetime1">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624365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743C323-1D9C-4347-AB6E-A56B8A43D30E}" type="datetime1">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40419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3731033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138929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618830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1/21/2025</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40147743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94BCA7-61FF-4C69-83B4-1EE7F9C38FAE}" type="datetime1">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381719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426122-0BE0-446C-A2FF-4796182DFFAC}" type="datetime1">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360431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01A6-BB07-487E-BE62-8266473F6495}"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6123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701A6-BB07-487E-BE62-8266473F6495}"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84165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701A6-BB07-487E-BE62-8266473F6495}" type="datetimeFigureOut">
              <a:rPr lang="en-IN" smtClean="0"/>
              <a:t>21-01-2025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118112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701A6-BB07-487E-BE62-8266473F6495}" type="datetimeFigureOut">
              <a:rPr lang="en-IN" smtClean="0"/>
              <a:t>21-01-2025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41901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701A6-BB07-487E-BE62-8266473F6495}" type="datetimeFigureOut">
              <a:rPr lang="en-IN" smtClean="0"/>
              <a:t>21-01-2025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59854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8971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2757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701A6-BB07-487E-BE62-8266473F6495}" type="datetimeFigureOut">
              <a:rPr lang="en-IN" smtClean="0"/>
              <a:t>21-01-2025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E7FED-6384-42B0-A51A-9A1ABEE25B72}" type="slidenum">
              <a:rPr lang="en-IN" smtClean="0"/>
              <a:t>‹#›</a:t>
            </a:fld>
            <a:endParaRPr lang="en-IN"/>
          </a:p>
        </p:txBody>
      </p:sp>
    </p:spTree>
    <p:extLst>
      <p:ext uri="{BB962C8B-B14F-4D97-AF65-F5344CB8AC3E}">
        <p14:creationId xmlns:p14="http://schemas.microsoft.com/office/powerpoint/2010/main" val="31041266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1/21/2025</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2098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85.png"/><Relationship Id="rId5"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171.png"/><Relationship Id="rId5" Type="http://schemas.openxmlformats.org/officeDocument/2006/relationships/image" Target="../media/image162.png"/><Relationship Id="rId4" Type="http://schemas.openxmlformats.org/officeDocument/2006/relationships/image" Target="../media/image151.png"/></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13.xml"/><Relationship Id="rId6" Type="http://schemas.openxmlformats.org/officeDocument/2006/relationships/image" Target="../media/image182.png"/><Relationship Id="rId5" Type="http://schemas.openxmlformats.org/officeDocument/2006/relationships/image" Target="../media/image150.png"/><Relationship Id="rId4" Type="http://schemas.openxmlformats.org/officeDocument/2006/relationships/image" Target="../media/image1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513.png"/><Relationship Id="rId7" Type="http://schemas.openxmlformats.org/officeDocument/2006/relationships/image" Target="../media/image192.png"/><Relationship Id="rId12" Type="http://schemas.openxmlformats.org/officeDocument/2006/relationships/image" Target="../media/image112.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183.png"/><Relationship Id="rId11" Type="http://schemas.openxmlformats.org/officeDocument/2006/relationships/image" Target="../media/image6.png"/><Relationship Id="rId5" Type="http://schemas.openxmlformats.org/officeDocument/2006/relationships/image" Target="../media/image172.png"/><Relationship Id="rId10" Type="http://schemas.openxmlformats.org/officeDocument/2006/relationships/image" Target="../media/image91.png"/><Relationship Id="rId4" Type="http://schemas.openxmlformats.org/officeDocument/2006/relationships/image" Target="../media/image2.png"/><Relationship Id="rId9" Type="http://schemas.openxmlformats.org/officeDocument/2006/relationships/image" Target="../media/image87.png"/></Relationships>
</file>

<file path=ppt/slides/_rels/slide26.xml.rels><?xml version="1.0" encoding="UTF-8" standalone="yes"?>
<Relationships xmlns="http://schemas.openxmlformats.org/package/2006/relationships"><Relationship Id="rId13" Type="http://schemas.openxmlformats.org/officeDocument/2006/relationships/image" Target="../media/image361.png"/><Relationship Id="rId18" Type="http://schemas.openxmlformats.org/officeDocument/2006/relationships/image" Target="../media/image413.png"/><Relationship Id="rId26" Type="http://schemas.openxmlformats.org/officeDocument/2006/relationships/image" Target="../media/image491.png"/><Relationship Id="rId3" Type="http://schemas.openxmlformats.org/officeDocument/2006/relationships/image" Target="../media/image262.png"/><Relationship Id="rId21" Type="http://schemas.openxmlformats.org/officeDocument/2006/relationships/image" Target="../media/image441.png"/><Relationship Id="rId34" Type="http://schemas.openxmlformats.org/officeDocument/2006/relationships/image" Target="../media/image5.png"/><Relationship Id="rId7" Type="http://schemas.openxmlformats.org/officeDocument/2006/relationships/image" Target="../media/image300.png"/><Relationship Id="rId12" Type="http://schemas.openxmlformats.org/officeDocument/2006/relationships/image" Target="../media/image351.png"/><Relationship Id="rId17" Type="http://schemas.openxmlformats.org/officeDocument/2006/relationships/image" Target="../media/image400.png"/><Relationship Id="rId25" Type="http://schemas.openxmlformats.org/officeDocument/2006/relationships/image" Target="../media/image482.png"/><Relationship Id="rId33" Type="http://schemas.openxmlformats.org/officeDocument/2006/relationships/image" Target="../media/image163.png"/><Relationship Id="rId2" Type="http://schemas.openxmlformats.org/officeDocument/2006/relationships/image" Target="../media/image122.png"/><Relationship Id="rId16" Type="http://schemas.openxmlformats.org/officeDocument/2006/relationships/image" Target="../media/image391.png"/><Relationship Id="rId20" Type="http://schemas.openxmlformats.org/officeDocument/2006/relationships/image" Target="../media/image431.png"/><Relationship Id="rId29" Type="http://schemas.openxmlformats.org/officeDocument/2006/relationships/image" Target="../media/image134.png"/><Relationship Id="rId1" Type="http://schemas.openxmlformats.org/officeDocument/2006/relationships/slideLayout" Target="../slideLayouts/slideLayout13.xml"/><Relationship Id="rId6" Type="http://schemas.openxmlformats.org/officeDocument/2006/relationships/image" Target="../media/image291.png"/><Relationship Id="rId11" Type="http://schemas.openxmlformats.org/officeDocument/2006/relationships/image" Target="../media/image341.png"/><Relationship Id="rId24" Type="http://schemas.openxmlformats.org/officeDocument/2006/relationships/image" Target="../media/image472.png"/><Relationship Id="rId32" Type="http://schemas.openxmlformats.org/officeDocument/2006/relationships/image" Target="../media/image152.png"/><Relationship Id="rId5" Type="http://schemas.openxmlformats.org/officeDocument/2006/relationships/image" Target="../media/image281.png"/><Relationship Id="rId15" Type="http://schemas.openxmlformats.org/officeDocument/2006/relationships/image" Target="../media/image381.png"/><Relationship Id="rId23" Type="http://schemas.openxmlformats.org/officeDocument/2006/relationships/image" Target="../media/image462.png"/><Relationship Id="rId28" Type="http://schemas.openxmlformats.org/officeDocument/2006/relationships/image" Target="../media/image514.png"/><Relationship Id="rId10" Type="http://schemas.openxmlformats.org/officeDocument/2006/relationships/image" Target="../media/image331.png"/><Relationship Id="rId19" Type="http://schemas.openxmlformats.org/officeDocument/2006/relationships/image" Target="../media/image421.png"/><Relationship Id="rId31" Type="http://schemas.openxmlformats.org/officeDocument/2006/relationships/image" Target="../media/image6.png"/><Relationship Id="rId4" Type="http://schemas.openxmlformats.org/officeDocument/2006/relationships/image" Target="../media/image271.png"/><Relationship Id="rId9" Type="http://schemas.openxmlformats.org/officeDocument/2006/relationships/image" Target="../media/image321.png"/><Relationship Id="rId14" Type="http://schemas.openxmlformats.org/officeDocument/2006/relationships/image" Target="../media/image371.png"/><Relationship Id="rId22" Type="http://schemas.openxmlformats.org/officeDocument/2006/relationships/image" Target="../media/image452.png"/><Relationship Id="rId27" Type="http://schemas.openxmlformats.org/officeDocument/2006/relationships/image" Target="../media/image501.png"/><Relationship Id="rId30" Type="http://schemas.openxmlformats.org/officeDocument/2006/relationships/image" Target="../media/image142.png"/><Relationship Id="rId35" Type="http://schemas.openxmlformats.org/officeDocument/2006/relationships/image" Target="../media/image220.png"/><Relationship Id="rId8" Type="http://schemas.openxmlformats.org/officeDocument/2006/relationships/image" Target="../media/image313.png"/></Relationships>
</file>

<file path=ppt/slides/_rels/slide27.xml.rels><?xml version="1.0" encoding="UTF-8" standalone="yes"?>
<Relationships xmlns="http://schemas.openxmlformats.org/package/2006/relationships"><Relationship Id="rId8" Type="http://schemas.openxmlformats.org/officeDocument/2006/relationships/image" Target="../media/image591.png"/><Relationship Id="rId13" Type="http://schemas.openxmlformats.org/officeDocument/2006/relationships/image" Target="../media/image641.png"/><Relationship Id="rId3" Type="http://schemas.openxmlformats.org/officeDocument/2006/relationships/image" Target="../media/image232.png"/><Relationship Id="rId7" Type="http://schemas.openxmlformats.org/officeDocument/2006/relationships/image" Target="../media/image581.png"/><Relationship Id="rId12" Type="http://schemas.openxmlformats.org/officeDocument/2006/relationships/image" Target="../media/image63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71.png"/><Relationship Id="rId11" Type="http://schemas.openxmlformats.org/officeDocument/2006/relationships/image" Target="../media/image621.png"/><Relationship Id="rId5" Type="http://schemas.openxmlformats.org/officeDocument/2006/relationships/image" Target="../media/image561.png"/><Relationship Id="rId15" Type="http://schemas.openxmlformats.org/officeDocument/2006/relationships/image" Target="../media/image661.png"/><Relationship Id="rId10" Type="http://schemas.openxmlformats.org/officeDocument/2006/relationships/image" Target="../media/image614.png"/><Relationship Id="rId4" Type="http://schemas.openxmlformats.org/officeDocument/2006/relationships/image" Target="../media/image551.png"/><Relationship Id="rId9" Type="http://schemas.openxmlformats.org/officeDocument/2006/relationships/image" Target="../media/image601.png"/><Relationship Id="rId14" Type="http://schemas.openxmlformats.org/officeDocument/2006/relationships/image" Target="../media/image651.png"/></Relationships>
</file>

<file path=ppt/slides/_rels/slide28.xml.rels><?xml version="1.0" encoding="UTF-8" standalone="yes"?>
<Relationships xmlns="http://schemas.openxmlformats.org/package/2006/relationships"><Relationship Id="rId18" Type="http://schemas.openxmlformats.org/officeDocument/2006/relationships/image" Target="../media/image702.png"/><Relationship Id="rId21" Type="http://schemas.openxmlformats.org/officeDocument/2006/relationships/image" Target="../media/image730.png"/><Relationship Id="rId17" Type="http://schemas.openxmlformats.org/officeDocument/2006/relationships/image" Target="../media/image691.png"/><Relationship Id="rId2" Type="http://schemas.openxmlformats.org/officeDocument/2006/relationships/image" Target="../media/image241.png"/><Relationship Id="rId16" Type="http://schemas.openxmlformats.org/officeDocument/2006/relationships/image" Target="../media/image681.png"/><Relationship Id="rId20" Type="http://schemas.openxmlformats.org/officeDocument/2006/relationships/image" Target="../media/image720.png"/><Relationship Id="rId1" Type="http://schemas.openxmlformats.org/officeDocument/2006/relationships/slideLayout" Target="../slideLayouts/slideLayout13.xml"/><Relationship Id="rId15" Type="http://schemas.openxmlformats.org/officeDocument/2006/relationships/image" Target="../media/image671.png"/><Relationship Id="rId23" Type="http://schemas.openxmlformats.org/officeDocument/2006/relationships/image" Target="../media/image750.png"/><Relationship Id="rId22" Type="http://schemas.openxmlformats.org/officeDocument/2006/relationships/image" Target="../media/image7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690.png"/><Relationship Id="rId13" Type="http://schemas.openxmlformats.org/officeDocument/2006/relationships/image" Target="../media/image350.png"/><Relationship Id="rId3" Type="http://schemas.openxmlformats.org/officeDocument/2006/relationships/image" Target="../media/image2.png"/><Relationship Id="rId7" Type="http://schemas.openxmlformats.org/officeDocument/2006/relationships/image" Target="../media/image680.png"/><Relationship Id="rId12" Type="http://schemas.openxmlformats.org/officeDocument/2006/relationships/image" Target="../media/image340.png"/><Relationship Id="rId2" Type="http://schemas.openxmlformats.org/officeDocument/2006/relationships/image" Target="../media/image311.png"/><Relationship Id="rId1" Type="http://schemas.openxmlformats.org/officeDocument/2006/relationships/slideLayout" Target="../slideLayouts/slideLayout13.xml"/><Relationship Id="rId6" Type="http://schemas.openxmlformats.org/officeDocument/2006/relationships/image" Target="../media/image670.png"/><Relationship Id="rId11" Type="http://schemas.openxmlformats.org/officeDocument/2006/relationships/image" Target="../media/image330.png"/><Relationship Id="rId5" Type="http://schemas.openxmlformats.org/officeDocument/2006/relationships/image" Target="../media/image660.png"/><Relationship Id="rId10" Type="http://schemas.openxmlformats.org/officeDocument/2006/relationships/image" Target="../media/image320.png"/><Relationship Id="rId4" Type="http://schemas.openxmlformats.org/officeDocument/2006/relationships/image" Target="../media/image650.png"/><Relationship Id="rId9" Type="http://schemas.openxmlformats.org/officeDocument/2006/relationships/image" Target="../media/image701.png"/></Relationships>
</file>

<file path=ppt/slides/_rels/slide30.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2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360.png"/><Relationship Id="rId13" Type="http://schemas.openxmlformats.org/officeDocument/2006/relationships/image" Target="../media/image84.png"/><Relationship Id="rId7" Type="http://schemas.openxmlformats.org/officeDocument/2006/relationships/image" Target="../media/image680.png"/><Relationship Id="rId12"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70.png"/><Relationship Id="rId11" Type="http://schemas.openxmlformats.org/officeDocument/2006/relationships/image" Target="../media/image390.png"/><Relationship Id="rId5" Type="http://schemas.openxmlformats.org/officeDocument/2006/relationships/image" Target="../media/image660.png"/><Relationship Id="rId10" Type="http://schemas.openxmlformats.org/officeDocument/2006/relationships/image" Target="../media/image380.png"/><Relationship Id="rId4" Type="http://schemas.openxmlformats.org/officeDocument/2006/relationships/image" Target="../media/image650.png"/><Relationship Id="rId9" Type="http://schemas.openxmlformats.org/officeDocument/2006/relationships/image" Target="../media/image370.png"/></Relationships>
</file>

<file path=ppt/slides/_rels/slide5.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481.png"/><Relationship Id="rId3" Type="http://schemas.openxmlformats.org/officeDocument/2006/relationships/image" Target="../media/image2.png"/><Relationship Id="rId7" Type="http://schemas.openxmlformats.org/officeDocument/2006/relationships/image" Target="../media/image471.png"/><Relationship Id="rId2" Type="http://schemas.openxmlformats.org/officeDocument/2006/relationships/image" Target="../media/image430.png"/><Relationship Id="rId1" Type="http://schemas.openxmlformats.org/officeDocument/2006/relationships/slideLayout" Target="../slideLayouts/slideLayout13.xml"/><Relationship Id="rId6" Type="http://schemas.openxmlformats.org/officeDocument/2006/relationships/image" Target="../media/image461.png"/><Relationship Id="rId5" Type="http://schemas.openxmlformats.org/officeDocument/2006/relationships/image" Target="../media/image451.png"/><Relationship Id="rId4" Type="http://schemas.openxmlformats.org/officeDocument/2006/relationships/image" Target="../media/image4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245182" y="2046627"/>
            <a:ext cx="11701636" cy="1382373"/>
          </a:xfrm>
        </p:spPr>
        <p:txBody>
          <a:bodyPr>
            <a:noAutofit/>
          </a:bodyPr>
          <a:lstStyle/>
          <a:p>
            <a:r>
              <a:rPr lang="en-IN" sz="4400" b="1" dirty="0">
                <a:solidFill>
                  <a:schemeClr val="accent4"/>
                </a:solidFill>
                <a:latin typeface="Garamond" panose="02020404030301010803" pitchFamily="18" charset="0"/>
                <a:cs typeface="Aldhabi" panose="020B0604020202020204" pitchFamily="2" charset="-78"/>
              </a:rPr>
              <a:t>Generative Neural Networks, Convolutional Networks, Recurrent Networks</a:t>
            </a:r>
          </a:p>
        </p:txBody>
      </p:sp>
      <p:sp>
        <p:nvSpPr>
          <p:cNvPr id="3" name="Subtitle 2">
            <a:extLst>
              <a:ext uri="{FF2B5EF4-FFF2-40B4-BE49-F238E27FC236}">
                <a16:creationId xmlns:a16="http://schemas.microsoft.com/office/drawing/2014/main" id="{D5077E87-40CF-4DCD-87A6-915F3DCEC0E4}"/>
              </a:ext>
            </a:extLst>
          </p:cNvPr>
          <p:cNvSpPr txBox="1">
            <a:spLocks/>
          </p:cNvSpPr>
          <p:nvPr/>
        </p:nvSpPr>
        <p:spPr>
          <a:xfrm>
            <a:off x="2955130" y="4144256"/>
            <a:ext cx="6281737" cy="82073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a:solidFill>
                  <a:schemeClr val="accent4"/>
                </a:solidFill>
                <a:latin typeface="Garamond" panose="02020404030301010803" pitchFamily="18" charset="0"/>
              </a:rPr>
              <a:t>CSN-382   </a:t>
            </a:r>
            <a:endParaRPr lang="en-IN" sz="3200" dirty="0">
              <a:solidFill>
                <a:schemeClr val="accent4"/>
              </a:solidFill>
              <a:latin typeface="Garamond" panose="02020404030301010803" pitchFamily="18" charset="0"/>
            </a:endParaRPr>
          </a:p>
        </p:txBody>
      </p:sp>
    </p:spTree>
    <p:extLst>
      <p:ext uri="{BB962C8B-B14F-4D97-AF65-F5344CB8AC3E}">
        <p14:creationId xmlns:p14="http://schemas.microsoft.com/office/powerpoint/2010/main" val="2359304258"/>
      </p:ext>
    </p:extLst>
  </p:cSld>
  <p:clrMapOvr>
    <a:masterClrMapping/>
  </p:clrMapOvr>
  <mc:AlternateContent xmlns:mc="http://schemas.openxmlformats.org/markup-compatibility/2006" xmlns:p14="http://schemas.microsoft.com/office/powerpoint/2010/main">
    <mc:Choice Requires="p14">
      <p:transition spd="slow" p14:dur="2000" advTm="23140"/>
    </mc:Choice>
    <mc:Fallback xmlns="">
      <p:transition spd="slow" advTm="23140"/>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Structured Data needs Local Features</a:t>
            </a:r>
          </a:p>
        </p:txBody>
      </p:sp>
      <p:sp>
        <p:nvSpPr>
          <p:cNvPr id="3" name="Content Placeholder 2"/>
          <p:cNvSpPr>
            <a:spLocks noGrp="1"/>
          </p:cNvSpPr>
          <p:nvPr>
            <p:ph idx="1"/>
          </p:nvPr>
        </p:nvSpPr>
        <p:spPr>
          <a:xfrm>
            <a:off x="253353" y="3113070"/>
            <a:ext cx="11938645" cy="3744930"/>
          </a:xfrm>
        </p:spPr>
        <p:txBody>
          <a:bodyPr/>
          <a:lstStyle/>
          <a:p>
            <a:r>
              <a:rPr lang="en-IN" dirty="0"/>
              <a:t>Highly unlikely that </a:t>
            </a:r>
            <a:r>
              <a:rPr lang="en-US" dirty="0"/>
              <a:t>top left and bottom right pixels would need to be considered together right at the first hidden layer to detect edges</a:t>
            </a:r>
          </a:p>
          <a:p>
            <a:pPr lvl="2"/>
            <a:r>
              <a:rPr lang="en-US" dirty="0"/>
              <a:t>Only neighboring pixels need to talk to each other to detect edges. Also, edge detection happens via “filters” – same filter needs to be applied everywhere</a:t>
            </a:r>
          </a:p>
          <a:p>
            <a:r>
              <a:rPr lang="en-US" dirty="0"/>
              <a:t>Then, need to aggregate info to detect structures</a:t>
            </a:r>
          </a:p>
          <a:p>
            <a:pPr lvl="2"/>
            <a:r>
              <a:rPr lang="en-US" dirty="0"/>
              <a:t>Then, need to detect even higher level features</a:t>
            </a:r>
          </a:p>
          <a:p>
            <a:pPr lvl="2"/>
            <a:r>
              <a:rPr lang="en-US" dirty="0"/>
              <a:t>Distant pixels are jointly considered, but at a much later stage (deeper layer)</a:t>
            </a:r>
          </a:p>
          <a:p>
            <a:endParaRPr lang="en-US" dirty="0"/>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pSp>
        <p:nvGrpSpPr>
          <p:cNvPr id="5" name="Group 4"/>
          <p:cNvGrpSpPr/>
          <p:nvPr/>
        </p:nvGrpSpPr>
        <p:grpSpPr>
          <a:xfrm>
            <a:off x="2763068" y="1006075"/>
            <a:ext cx="1904215" cy="1904215"/>
            <a:chOff x="3045227" y="1006075"/>
            <a:chExt cx="1904215" cy="1904215"/>
          </a:xfrm>
        </p:grpSpPr>
        <p:grpSp>
          <p:nvGrpSpPr>
            <p:cNvPr id="6" name="Group 5"/>
            <p:cNvGrpSpPr/>
            <p:nvPr/>
          </p:nvGrpSpPr>
          <p:grpSpPr>
            <a:xfrm>
              <a:off x="3289951" y="1226748"/>
              <a:ext cx="1510822" cy="1510822"/>
              <a:chOff x="679100" y="1326587"/>
              <a:chExt cx="1263191" cy="1263191"/>
            </a:xfrm>
          </p:grpSpPr>
          <p:sp>
            <p:nvSpPr>
              <p:cNvPr id="39" name="Oval 38"/>
              <p:cNvSpPr/>
              <p:nvPr/>
            </p:nvSpPr>
            <p:spPr>
              <a:xfrm flipH="1" flipV="1">
                <a:off x="679100" y="1326587"/>
                <a:ext cx="1263191" cy="126319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p:cNvSpPr/>
              <p:nvPr/>
            </p:nvSpPr>
            <p:spPr>
              <a:xfrm flipH="1" flipV="1">
                <a:off x="964642" y="1680536"/>
                <a:ext cx="197963" cy="1979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p:cNvSpPr/>
              <p:nvPr/>
            </p:nvSpPr>
            <p:spPr>
              <a:xfrm flipH="1" flipV="1">
                <a:off x="1463319" y="1680536"/>
                <a:ext cx="197963" cy="1979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Arc 41"/>
              <p:cNvSpPr/>
              <p:nvPr/>
            </p:nvSpPr>
            <p:spPr>
              <a:xfrm>
                <a:off x="1046219" y="1958182"/>
                <a:ext cx="532884" cy="333679"/>
              </a:xfrm>
              <a:prstGeom prst="arc">
                <a:avLst>
                  <a:gd name="adj1" fmla="val 912196"/>
                  <a:gd name="adj2" fmla="val 9822103"/>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 name="Rectangle 6"/>
            <p:cNvSpPr/>
            <p:nvPr/>
          </p:nvSpPr>
          <p:spPr>
            <a:xfrm>
              <a:off x="3045227" y="1006075"/>
              <a:ext cx="1904215" cy="19042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p:cNvCxnSpPr/>
            <p:nvPr/>
          </p:nvCxnSpPr>
          <p:spPr>
            <a:xfrm>
              <a:off x="410796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4577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5125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7563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1344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8358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2686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6467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8906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39454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3234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15673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0248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2138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7015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45227" y="1391443"/>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045227" y="1518014"/>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45227" y="1644585"/>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045227" y="101173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045227" y="1138301"/>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045227" y="1264872"/>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45227" y="1771156"/>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5227" y="1897727"/>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045227" y="2024298"/>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45227" y="2150869"/>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5227" y="2404011"/>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045227" y="227744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45227" y="2530582"/>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45227" y="2657153"/>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45227" y="2783724"/>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045227" y="291029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378852" y="1009500"/>
            <a:ext cx="1904215" cy="1904215"/>
            <a:chOff x="586564" y="1009500"/>
            <a:chExt cx="1904215" cy="1904215"/>
          </a:xfrm>
        </p:grpSpPr>
        <p:grpSp>
          <p:nvGrpSpPr>
            <p:cNvPr id="44" name="Group 43"/>
            <p:cNvGrpSpPr/>
            <p:nvPr/>
          </p:nvGrpSpPr>
          <p:grpSpPr>
            <a:xfrm>
              <a:off x="831288" y="1230173"/>
              <a:ext cx="1510822" cy="1510822"/>
              <a:chOff x="679100" y="1326587"/>
              <a:chExt cx="1263191" cy="1263191"/>
            </a:xfrm>
          </p:grpSpPr>
          <p:sp>
            <p:nvSpPr>
              <p:cNvPr id="48" name="Oval 47"/>
              <p:cNvSpPr/>
              <p:nvPr/>
            </p:nvSpPr>
            <p:spPr>
              <a:xfrm flipH="1" flipV="1">
                <a:off x="679100" y="1326587"/>
                <a:ext cx="1263191" cy="126319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Oval 48"/>
              <p:cNvSpPr/>
              <p:nvPr/>
            </p:nvSpPr>
            <p:spPr>
              <a:xfrm flipH="1" flipV="1">
                <a:off x="964642" y="1680536"/>
                <a:ext cx="197963" cy="1979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flipH="1" flipV="1">
                <a:off x="1463319" y="1680536"/>
                <a:ext cx="197963" cy="1979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Arc 50"/>
              <p:cNvSpPr/>
              <p:nvPr/>
            </p:nvSpPr>
            <p:spPr>
              <a:xfrm>
                <a:off x="1046219" y="1958182"/>
                <a:ext cx="532884" cy="333679"/>
              </a:xfrm>
              <a:prstGeom prst="arc">
                <a:avLst>
                  <a:gd name="adj1" fmla="val 912196"/>
                  <a:gd name="adj2" fmla="val 9822103"/>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5" name="Rectangle 44"/>
            <p:cNvSpPr/>
            <p:nvPr/>
          </p:nvSpPr>
          <p:spPr>
            <a:xfrm>
              <a:off x="586564" y="1009500"/>
              <a:ext cx="1904215" cy="19042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6" name="Straight Connector 45"/>
            <p:cNvCxnSpPr/>
            <p:nvPr/>
          </p:nvCxnSpPr>
          <p:spPr>
            <a:xfrm>
              <a:off x="586564" y="1015155"/>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86564" y="2913715"/>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5147284" y="1006075"/>
            <a:ext cx="1904215" cy="1904215"/>
            <a:chOff x="3045227" y="1006075"/>
            <a:chExt cx="1904215" cy="1904215"/>
          </a:xfrm>
        </p:grpSpPr>
        <p:grpSp>
          <p:nvGrpSpPr>
            <p:cNvPr id="53" name="Group 52"/>
            <p:cNvGrpSpPr/>
            <p:nvPr/>
          </p:nvGrpSpPr>
          <p:grpSpPr>
            <a:xfrm>
              <a:off x="3289951" y="1226748"/>
              <a:ext cx="1510822" cy="1510822"/>
              <a:chOff x="679100" y="1326587"/>
              <a:chExt cx="1263191" cy="1263191"/>
            </a:xfrm>
          </p:grpSpPr>
          <p:sp>
            <p:nvSpPr>
              <p:cNvPr id="86" name="Oval 85"/>
              <p:cNvSpPr/>
              <p:nvPr/>
            </p:nvSpPr>
            <p:spPr>
              <a:xfrm flipH="1" flipV="1">
                <a:off x="679100" y="1326587"/>
                <a:ext cx="1263191" cy="12631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p:cNvSpPr/>
              <p:nvPr/>
            </p:nvSpPr>
            <p:spPr>
              <a:xfrm flipH="1" flipV="1">
                <a:off x="964642" y="1680536"/>
                <a:ext cx="197963" cy="1979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p:cNvSpPr/>
              <p:nvPr/>
            </p:nvSpPr>
            <p:spPr>
              <a:xfrm flipH="1" flipV="1">
                <a:off x="1463319" y="1680536"/>
                <a:ext cx="197963" cy="1979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Arc 88"/>
              <p:cNvSpPr/>
              <p:nvPr/>
            </p:nvSpPr>
            <p:spPr>
              <a:xfrm>
                <a:off x="1046219" y="1958182"/>
                <a:ext cx="532884" cy="333679"/>
              </a:xfrm>
              <a:prstGeom prst="arc">
                <a:avLst>
                  <a:gd name="adj1" fmla="val 912196"/>
                  <a:gd name="adj2" fmla="val 982210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4" name="Rectangle 53"/>
            <p:cNvSpPr/>
            <p:nvPr/>
          </p:nvSpPr>
          <p:spPr>
            <a:xfrm>
              <a:off x="3045227" y="1006075"/>
              <a:ext cx="1904215" cy="19042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5" name="Straight Connector 54"/>
            <p:cNvCxnSpPr/>
            <p:nvPr/>
          </p:nvCxnSpPr>
          <p:spPr>
            <a:xfrm>
              <a:off x="410796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34577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75125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27563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51344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58358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22686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46467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98906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39454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63234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15673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70248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82138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87015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45227" y="1391443"/>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45227" y="1518014"/>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45227" y="1644585"/>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45227" y="101173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45227" y="1138301"/>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045227" y="1264872"/>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045227" y="1771156"/>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045227" y="1897727"/>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045227" y="2024298"/>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45227" y="2150869"/>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045227" y="2404011"/>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045227" y="227744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045227" y="2530582"/>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45227" y="2657153"/>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5227" y="2783724"/>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45227" y="291029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7531500" y="1006075"/>
            <a:ext cx="1904215" cy="1904215"/>
            <a:chOff x="3045227" y="1006075"/>
            <a:chExt cx="1904215" cy="1904215"/>
          </a:xfrm>
        </p:grpSpPr>
        <p:grpSp>
          <p:nvGrpSpPr>
            <p:cNvPr id="91" name="Group 90"/>
            <p:cNvGrpSpPr/>
            <p:nvPr/>
          </p:nvGrpSpPr>
          <p:grpSpPr>
            <a:xfrm>
              <a:off x="3233649" y="1226748"/>
              <a:ext cx="1510822" cy="1510822"/>
              <a:chOff x="632026" y="1326587"/>
              <a:chExt cx="1263191" cy="1263191"/>
            </a:xfrm>
          </p:grpSpPr>
          <p:sp>
            <p:nvSpPr>
              <p:cNvPr id="109" name="Oval 108"/>
              <p:cNvSpPr/>
              <p:nvPr/>
            </p:nvSpPr>
            <p:spPr>
              <a:xfrm flipH="1" flipV="1">
                <a:off x="632026" y="1326587"/>
                <a:ext cx="1263191" cy="12631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109"/>
              <p:cNvSpPr/>
              <p:nvPr/>
            </p:nvSpPr>
            <p:spPr>
              <a:xfrm flipH="1" flipV="1">
                <a:off x="917004" y="1646251"/>
                <a:ext cx="197963" cy="197963"/>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Rectangle 110"/>
              <p:cNvSpPr/>
              <p:nvPr/>
            </p:nvSpPr>
            <p:spPr>
              <a:xfrm flipH="1" flipV="1">
                <a:off x="1415681" y="1646251"/>
                <a:ext cx="197963" cy="197963"/>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1004098" y="2203716"/>
                <a:ext cx="532884" cy="66365"/>
              </a:xfrm>
              <a:prstGeom prst="rect">
                <a:avLst/>
              </a:prstGeom>
              <a:solidFill>
                <a:schemeClr val="tx1"/>
              </a:solid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2" name="Rectangle 91"/>
            <p:cNvSpPr/>
            <p:nvPr/>
          </p:nvSpPr>
          <p:spPr>
            <a:xfrm>
              <a:off x="3045227" y="1006075"/>
              <a:ext cx="1904215" cy="19042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3" name="Straight Connector 92"/>
            <p:cNvCxnSpPr/>
            <p:nvPr/>
          </p:nvCxnSpPr>
          <p:spPr>
            <a:xfrm>
              <a:off x="3751252"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27563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51344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226868"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4676"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989060"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702484" y="1006075"/>
              <a:ext cx="0" cy="1904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045227" y="148454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045227" y="1718407"/>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045227" y="101173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45227" y="1250673"/>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045227" y="1952274"/>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045227" y="2186141"/>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045227" y="2420008"/>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45227" y="2653875"/>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3045227" y="291029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9915714" y="1006075"/>
            <a:ext cx="1904215" cy="1904215"/>
            <a:chOff x="9915714" y="1006075"/>
            <a:chExt cx="1904215" cy="1904215"/>
          </a:xfrm>
        </p:grpSpPr>
        <p:grpSp>
          <p:nvGrpSpPr>
            <p:cNvPr id="114" name="Group 113"/>
            <p:cNvGrpSpPr/>
            <p:nvPr/>
          </p:nvGrpSpPr>
          <p:grpSpPr>
            <a:xfrm>
              <a:off x="9915714" y="1006075"/>
              <a:ext cx="1904215" cy="1904215"/>
              <a:chOff x="3045227" y="1006075"/>
              <a:chExt cx="1904215" cy="1904215"/>
            </a:xfrm>
          </p:grpSpPr>
          <p:sp>
            <p:nvSpPr>
              <p:cNvPr id="118" name="Oval 117"/>
              <p:cNvSpPr/>
              <p:nvPr/>
            </p:nvSpPr>
            <p:spPr>
              <a:xfrm flipH="1" flipV="1">
                <a:off x="3233649" y="1226748"/>
                <a:ext cx="1510822" cy="151082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3045227" y="1006075"/>
                <a:ext cx="1904215" cy="19042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0" name="Straight Connector 119"/>
              <p:cNvCxnSpPr/>
              <p:nvPr/>
            </p:nvCxnSpPr>
            <p:spPr>
              <a:xfrm>
                <a:off x="3045227" y="101173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045227" y="2910290"/>
                <a:ext cx="1904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5" name="TextBox 114"/>
            <p:cNvSpPr txBox="1"/>
            <p:nvPr/>
          </p:nvSpPr>
          <p:spPr>
            <a:xfrm>
              <a:off x="10245208" y="1542797"/>
              <a:ext cx="6393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Nexa Book" panose="02000000000000000000" pitchFamily="2" charset="0"/>
                  <a:ea typeface="+mn-ea"/>
                  <a:cs typeface="+mn-cs"/>
                </a:rPr>
                <a:t>EYE</a:t>
              </a:r>
              <a:endParaRPr kumimoji="0" lang="en-US" sz="1800" b="0" i="0" u="none" strike="noStrike" kern="1200" cap="none" spc="0" normalizeH="0" baseline="0" noProof="0" dirty="0">
                <a:ln>
                  <a:noFill/>
                </a:ln>
                <a:solidFill>
                  <a:prstClr val="black"/>
                </a:solidFill>
                <a:effectLst/>
                <a:uLnTx/>
                <a:uFillTx/>
                <a:latin typeface="Nexa Book" panose="02000000000000000000" pitchFamily="2" charset="0"/>
                <a:ea typeface="+mn-ea"/>
                <a:cs typeface="+mn-cs"/>
              </a:endParaRPr>
            </a:p>
          </p:txBody>
        </p:sp>
        <p:sp>
          <p:nvSpPr>
            <p:cNvPr id="116" name="TextBox 115"/>
            <p:cNvSpPr txBox="1"/>
            <p:nvPr/>
          </p:nvSpPr>
          <p:spPr>
            <a:xfrm>
              <a:off x="10844643" y="1542797"/>
              <a:ext cx="6393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Nexa Book" panose="02000000000000000000" pitchFamily="2" charset="0"/>
                  <a:ea typeface="+mn-ea"/>
                  <a:cs typeface="+mn-cs"/>
                </a:rPr>
                <a:t>EYE</a:t>
              </a:r>
              <a:endParaRPr kumimoji="0" lang="en-US" sz="1800" b="0" i="0" u="none" strike="noStrike" kern="1200" cap="none" spc="0" normalizeH="0" baseline="0" noProof="0" dirty="0">
                <a:ln>
                  <a:noFill/>
                </a:ln>
                <a:solidFill>
                  <a:prstClr val="black"/>
                </a:solidFill>
                <a:effectLst/>
                <a:uLnTx/>
                <a:uFillTx/>
                <a:latin typeface="Nexa Book" panose="02000000000000000000" pitchFamily="2" charset="0"/>
                <a:ea typeface="+mn-ea"/>
                <a:cs typeface="+mn-cs"/>
              </a:endParaRPr>
            </a:p>
          </p:txBody>
        </p:sp>
        <p:sp>
          <p:nvSpPr>
            <p:cNvPr id="117" name="TextBox 116"/>
            <p:cNvSpPr txBox="1"/>
            <p:nvPr/>
          </p:nvSpPr>
          <p:spPr>
            <a:xfrm>
              <a:off x="10347604" y="2050676"/>
              <a:ext cx="10498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Nexa Book" panose="02000000000000000000" pitchFamily="2" charset="0"/>
                  <a:ea typeface="+mn-ea"/>
                  <a:cs typeface="+mn-cs"/>
                </a:rPr>
                <a:t>MOUTH</a:t>
              </a:r>
              <a:endParaRPr kumimoji="0" lang="en-US" sz="1800" b="0" i="0" u="none" strike="noStrike" kern="1200" cap="none" spc="0" normalizeH="0" baseline="0" noProof="0" dirty="0">
                <a:ln>
                  <a:noFill/>
                </a:ln>
                <a:solidFill>
                  <a:prstClr val="black"/>
                </a:solidFill>
                <a:effectLst/>
                <a:uLnTx/>
                <a:uFillTx/>
                <a:latin typeface="Nexa Book" panose="02000000000000000000" pitchFamily="2" charset="0"/>
                <a:ea typeface="+mn-ea"/>
                <a:cs typeface="+mn-cs"/>
              </a:endParaRPr>
            </a:p>
          </p:txBody>
        </p:sp>
      </p:grpSp>
    </p:spTree>
    <p:extLst>
      <p:ext uri="{BB962C8B-B14F-4D97-AF65-F5344CB8AC3E}">
        <p14:creationId xmlns:p14="http://schemas.microsoft.com/office/powerpoint/2010/main" val="360420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3"/>
                                        </p:tgtEl>
                                        <p:attrNameLst>
                                          <p:attrName>style.visibility</p:attrName>
                                        </p:attrNameLst>
                                      </p:cBhvr>
                                      <p:to>
                                        <p:strVal val="visible"/>
                                      </p:to>
                                    </p:set>
                                    <p:animEffect transition="in" filter="fade">
                                      <p:cBhvr>
                                        <p:cTn id="43" dur="500"/>
                                        <p:tgtEl>
                                          <p:spTgt spid="11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Convolution Operation</a:t>
            </a:r>
          </a:p>
        </p:txBody>
      </p:sp>
      <p:sp>
        <p:nvSpPr>
          <p:cNvPr id="3" name="Content Placeholder 2"/>
          <p:cNvSpPr>
            <a:spLocks noGrp="1"/>
          </p:cNvSpPr>
          <p:nvPr>
            <p:ph idx="1"/>
          </p:nvPr>
        </p:nvSpPr>
        <p:spPr>
          <a:xfrm>
            <a:off x="253354" y="3729519"/>
            <a:ext cx="11600328" cy="2682928"/>
          </a:xfrm>
        </p:spPr>
        <p:txBody>
          <a:bodyPr/>
          <a:lstStyle/>
          <a:p>
            <a:r>
              <a:rPr lang="en-IN" dirty="0"/>
              <a:t>Convolutions are at the heart of signal processing and CNNs</a:t>
            </a:r>
          </a:p>
          <a:p>
            <a:pPr lvl="2"/>
            <a:r>
              <a:rPr lang="en-IN" dirty="0"/>
              <a:t>Convolutions create layers which are sparsely connected</a:t>
            </a:r>
          </a:p>
          <a:p>
            <a:pPr lvl="2"/>
            <a:r>
              <a:rPr lang="en-IN" dirty="0"/>
              <a:t>Only 18 edges, fully connected layer would have had 48 edges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pSp>
        <p:nvGrpSpPr>
          <p:cNvPr id="37" name="Group 36"/>
          <p:cNvGrpSpPr/>
          <p:nvPr/>
        </p:nvGrpSpPr>
        <p:grpSpPr>
          <a:xfrm>
            <a:off x="358588" y="1006075"/>
            <a:ext cx="8937031" cy="2523975"/>
            <a:chOff x="358588" y="1006075"/>
            <a:chExt cx="8937031" cy="2523975"/>
          </a:xfrm>
        </p:grpSpPr>
        <p:sp>
          <p:nvSpPr>
            <p:cNvPr id="5" name="Oval 4"/>
            <p:cNvSpPr/>
            <p:nvPr/>
          </p:nvSpPr>
          <p:spPr>
            <a:xfrm>
              <a:off x="358588"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Oval 5"/>
            <p:cNvSpPr/>
            <p:nvPr/>
          </p:nvSpPr>
          <p:spPr>
            <a:xfrm>
              <a:off x="1510597"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Oval 6"/>
            <p:cNvSpPr/>
            <p:nvPr/>
          </p:nvSpPr>
          <p:spPr>
            <a:xfrm>
              <a:off x="8422651"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p:cNvPicPr>
              <a:picLocks noChangeAspect="1"/>
            </p:cNvPicPr>
            <p:nvPr/>
          </p:nvPicPr>
          <p:blipFill>
            <a:blip r:embed="rId2"/>
            <a:stretch>
              <a:fillRect/>
            </a:stretch>
          </p:blipFill>
          <p:spPr>
            <a:xfrm>
              <a:off x="1505075" y="1006075"/>
              <a:ext cx="878490" cy="885750"/>
            </a:xfrm>
            <a:prstGeom prst="rect">
              <a:avLst/>
            </a:prstGeom>
          </p:spPr>
        </p:pic>
        <p:pic>
          <p:nvPicPr>
            <p:cNvPr id="9" name="Picture 8"/>
            <p:cNvPicPr>
              <a:picLocks noChangeAspect="1"/>
            </p:cNvPicPr>
            <p:nvPr/>
          </p:nvPicPr>
          <p:blipFill>
            <a:blip r:embed="rId2"/>
            <a:stretch>
              <a:fillRect/>
            </a:stretch>
          </p:blipFill>
          <p:spPr>
            <a:xfrm>
              <a:off x="2662606" y="1006075"/>
              <a:ext cx="878490" cy="885750"/>
            </a:xfrm>
            <a:prstGeom prst="rect">
              <a:avLst/>
            </a:prstGeom>
          </p:spPr>
        </p:pic>
        <p:cxnSp>
          <p:nvCxnSpPr>
            <p:cNvPr id="10" name="Straight Arrow Connector 9"/>
            <p:cNvCxnSpPr>
              <a:stCxn id="5" idx="0"/>
              <a:endCxn id="8" idx="2"/>
            </p:cNvCxnSpPr>
            <p:nvPr/>
          </p:nvCxnSpPr>
          <p:spPr>
            <a:xfrm flipV="1">
              <a:off x="795072" y="1891825"/>
              <a:ext cx="1149248"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a:endCxn id="9" idx="2"/>
            </p:cNvCxnSpPr>
            <p:nvPr/>
          </p:nvCxnSpPr>
          <p:spPr>
            <a:xfrm flipV="1">
              <a:off x="1947081" y="1891825"/>
              <a:ext cx="1154770"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54323"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 name="Picture 12"/>
            <p:cNvPicPr>
              <a:picLocks noChangeAspect="1"/>
            </p:cNvPicPr>
            <p:nvPr/>
          </p:nvPicPr>
          <p:blipFill>
            <a:blip r:embed="rId2"/>
            <a:stretch>
              <a:fillRect/>
            </a:stretch>
          </p:blipFill>
          <p:spPr>
            <a:xfrm>
              <a:off x="3806332" y="1006075"/>
              <a:ext cx="878490" cy="885750"/>
            </a:xfrm>
            <a:prstGeom prst="rect">
              <a:avLst/>
            </a:prstGeom>
          </p:spPr>
        </p:pic>
        <p:cxnSp>
          <p:nvCxnSpPr>
            <p:cNvPr id="14" name="Straight Arrow Connector 13"/>
            <p:cNvCxnSpPr>
              <a:stCxn id="12" idx="0"/>
              <a:endCxn id="13" idx="2"/>
            </p:cNvCxnSpPr>
            <p:nvPr/>
          </p:nvCxnSpPr>
          <p:spPr>
            <a:xfrm flipV="1">
              <a:off x="3090807" y="1891825"/>
              <a:ext cx="1154770"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17376"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6" name="Picture 15"/>
            <p:cNvPicPr>
              <a:picLocks noChangeAspect="1"/>
            </p:cNvPicPr>
            <p:nvPr/>
          </p:nvPicPr>
          <p:blipFill>
            <a:blip r:embed="rId2"/>
            <a:stretch>
              <a:fillRect/>
            </a:stretch>
          </p:blipFill>
          <p:spPr>
            <a:xfrm>
              <a:off x="4969385" y="1006075"/>
              <a:ext cx="878490" cy="885750"/>
            </a:xfrm>
            <a:prstGeom prst="rect">
              <a:avLst/>
            </a:prstGeom>
          </p:spPr>
        </p:pic>
        <p:cxnSp>
          <p:nvCxnSpPr>
            <p:cNvPr id="17" name="Straight Arrow Connector 16"/>
            <p:cNvCxnSpPr>
              <a:stCxn id="15" idx="0"/>
              <a:endCxn id="16" idx="2"/>
            </p:cNvCxnSpPr>
            <p:nvPr/>
          </p:nvCxnSpPr>
          <p:spPr>
            <a:xfrm flipV="1">
              <a:off x="4253860" y="1891825"/>
              <a:ext cx="1154770"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980429"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9" name="Picture 18"/>
            <p:cNvPicPr>
              <a:picLocks noChangeAspect="1"/>
            </p:cNvPicPr>
            <p:nvPr/>
          </p:nvPicPr>
          <p:blipFill>
            <a:blip r:embed="rId2"/>
            <a:stretch>
              <a:fillRect/>
            </a:stretch>
          </p:blipFill>
          <p:spPr>
            <a:xfrm>
              <a:off x="6132438" y="1006075"/>
              <a:ext cx="878490" cy="885750"/>
            </a:xfrm>
            <a:prstGeom prst="rect">
              <a:avLst/>
            </a:prstGeom>
          </p:spPr>
        </p:pic>
        <p:cxnSp>
          <p:nvCxnSpPr>
            <p:cNvPr id="20" name="Straight Arrow Connector 19"/>
            <p:cNvCxnSpPr>
              <a:stCxn id="18" idx="0"/>
              <a:endCxn id="19" idx="2"/>
            </p:cNvCxnSpPr>
            <p:nvPr/>
          </p:nvCxnSpPr>
          <p:spPr>
            <a:xfrm flipV="1">
              <a:off x="5416913" y="1891825"/>
              <a:ext cx="1154770"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143482"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2" name="Picture 21"/>
            <p:cNvPicPr>
              <a:picLocks noChangeAspect="1"/>
            </p:cNvPicPr>
            <p:nvPr/>
          </p:nvPicPr>
          <p:blipFill>
            <a:blip r:embed="rId2"/>
            <a:stretch>
              <a:fillRect/>
            </a:stretch>
          </p:blipFill>
          <p:spPr>
            <a:xfrm>
              <a:off x="7295491" y="1006075"/>
              <a:ext cx="878490" cy="885750"/>
            </a:xfrm>
            <a:prstGeom prst="rect">
              <a:avLst/>
            </a:prstGeom>
          </p:spPr>
        </p:pic>
        <p:cxnSp>
          <p:nvCxnSpPr>
            <p:cNvPr id="23" name="Straight Arrow Connector 22"/>
            <p:cNvCxnSpPr>
              <a:stCxn id="21" idx="0"/>
              <a:endCxn id="22" idx="2"/>
            </p:cNvCxnSpPr>
            <p:nvPr/>
          </p:nvCxnSpPr>
          <p:spPr>
            <a:xfrm flipV="1">
              <a:off x="6579966" y="1891825"/>
              <a:ext cx="1154770"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306535"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 name="Straight Arrow Connector 24"/>
            <p:cNvCxnSpPr>
              <a:stCxn id="12" idx="0"/>
              <a:endCxn id="8" idx="2"/>
            </p:cNvCxnSpPr>
            <p:nvPr/>
          </p:nvCxnSpPr>
          <p:spPr>
            <a:xfrm flipH="1" flipV="1">
              <a:off x="1944320" y="1891825"/>
              <a:ext cx="1146487"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0"/>
              <a:endCxn id="9" idx="2"/>
            </p:cNvCxnSpPr>
            <p:nvPr/>
          </p:nvCxnSpPr>
          <p:spPr>
            <a:xfrm flipH="1" flipV="1">
              <a:off x="3101851" y="1891825"/>
              <a:ext cx="1152009"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0"/>
              <a:endCxn id="13" idx="2"/>
            </p:cNvCxnSpPr>
            <p:nvPr/>
          </p:nvCxnSpPr>
          <p:spPr>
            <a:xfrm flipH="1" flipV="1">
              <a:off x="4245577" y="1891825"/>
              <a:ext cx="1171336"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0"/>
              <a:endCxn id="16" idx="2"/>
            </p:cNvCxnSpPr>
            <p:nvPr/>
          </p:nvCxnSpPr>
          <p:spPr>
            <a:xfrm flipH="1" flipV="1">
              <a:off x="5408630" y="1891825"/>
              <a:ext cx="1171336"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0"/>
              <a:endCxn id="19" idx="2"/>
            </p:cNvCxnSpPr>
            <p:nvPr/>
          </p:nvCxnSpPr>
          <p:spPr>
            <a:xfrm flipH="1" flipV="1">
              <a:off x="6571683" y="1891825"/>
              <a:ext cx="1171336"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2" idx="2"/>
            </p:cNvCxnSpPr>
            <p:nvPr/>
          </p:nvCxnSpPr>
          <p:spPr>
            <a:xfrm flipH="1" flipV="1">
              <a:off x="7734736" y="1891825"/>
              <a:ext cx="1129720" cy="76525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0"/>
              <a:endCxn id="8" idx="2"/>
            </p:cNvCxnSpPr>
            <p:nvPr/>
          </p:nvCxnSpPr>
          <p:spPr>
            <a:xfrm flipH="1" flipV="1">
              <a:off x="1944320" y="1891825"/>
              <a:ext cx="2761"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0"/>
              <a:endCxn id="9" idx="2"/>
            </p:cNvCxnSpPr>
            <p:nvPr/>
          </p:nvCxnSpPr>
          <p:spPr>
            <a:xfrm flipV="1">
              <a:off x="3090807" y="1891825"/>
              <a:ext cx="11044"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5" idx="0"/>
              <a:endCxn id="13" idx="2"/>
            </p:cNvCxnSpPr>
            <p:nvPr/>
          </p:nvCxnSpPr>
          <p:spPr>
            <a:xfrm flipH="1" flipV="1">
              <a:off x="4245577" y="1891825"/>
              <a:ext cx="8283"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0"/>
              <a:endCxn id="16" idx="2"/>
            </p:cNvCxnSpPr>
            <p:nvPr/>
          </p:nvCxnSpPr>
          <p:spPr>
            <a:xfrm flipH="1" flipV="1">
              <a:off x="5408630" y="1891825"/>
              <a:ext cx="8283"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1" idx="0"/>
              <a:endCxn id="19" idx="2"/>
            </p:cNvCxnSpPr>
            <p:nvPr/>
          </p:nvCxnSpPr>
          <p:spPr>
            <a:xfrm flipH="1" flipV="1">
              <a:off x="6571683" y="1891825"/>
              <a:ext cx="8283"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0"/>
              <a:endCxn id="22" idx="2"/>
            </p:cNvCxnSpPr>
            <p:nvPr/>
          </p:nvCxnSpPr>
          <p:spPr>
            <a:xfrm flipH="1" flipV="1">
              <a:off x="7734736" y="1891825"/>
              <a:ext cx="8283" cy="765257"/>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49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Convolution Operation</a:t>
            </a:r>
          </a:p>
        </p:txBody>
      </p:sp>
      <p:sp>
        <p:nvSpPr>
          <p:cNvPr id="3" name="Content Placeholder 2"/>
          <p:cNvSpPr>
            <a:spLocks noGrp="1"/>
          </p:cNvSpPr>
          <p:nvPr>
            <p:ph idx="1"/>
          </p:nvPr>
        </p:nvSpPr>
        <p:spPr>
          <a:xfrm>
            <a:off x="253354" y="3729518"/>
            <a:ext cx="11600328" cy="3128481"/>
          </a:xfrm>
        </p:spPr>
        <p:txBody>
          <a:bodyPr/>
          <a:lstStyle/>
          <a:p>
            <a:r>
              <a:rPr lang="en-IN" dirty="0"/>
              <a:t>Convolutions are at the heart of signal processing and CNNs</a:t>
            </a:r>
          </a:p>
          <a:p>
            <a:pPr lvl="2"/>
            <a:r>
              <a:rPr lang="en-IN" dirty="0"/>
              <a:t>Convolutions create layers which are sparsely connected</a:t>
            </a:r>
          </a:p>
          <a:p>
            <a:pPr lvl="2"/>
            <a:r>
              <a:rPr lang="en-IN" dirty="0"/>
              <a:t>On top of that they force equality constraints among weights in that layer</a:t>
            </a:r>
          </a:p>
          <a:p>
            <a:pPr lvl="2"/>
            <a:r>
              <a:rPr lang="en-US" dirty="0"/>
              <a:t>All green edges forced to have the same weight, all red edges forced to have the same weight, all blue edges …</a:t>
            </a:r>
          </a:p>
          <a:p>
            <a:pPr lvl="2"/>
            <a:r>
              <a:rPr lang="en-US" dirty="0"/>
              <a:t>So effectively only 3 edge weights to be learnt for this layer!</a:t>
            </a:r>
          </a:p>
          <a:p>
            <a:pPr lvl="2"/>
            <a:r>
              <a:rPr lang="en-IN" dirty="0"/>
              <a:t>A fully connected layer would have had 48 edges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pSp>
        <p:nvGrpSpPr>
          <p:cNvPr id="70" name="Group 69"/>
          <p:cNvGrpSpPr/>
          <p:nvPr/>
        </p:nvGrpSpPr>
        <p:grpSpPr>
          <a:xfrm>
            <a:off x="358588" y="1006075"/>
            <a:ext cx="8937031" cy="2523975"/>
            <a:chOff x="358588" y="1006075"/>
            <a:chExt cx="8937031" cy="2523975"/>
          </a:xfrm>
        </p:grpSpPr>
        <p:sp>
          <p:nvSpPr>
            <p:cNvPr id="38" name="Oval 37"/>
            <p:cNvSpPr/>
            <p:nvPr/>
          </p:nvSpPr>
          <p:spPr>
            <a:xfrm>
              <a:off x="358588"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Oval 38"/>
            <p:cNvSpPr/>
            <p:nvPr/>
          </p:nvSpPr>
          <p:spPr>
            <a:xfrm>
              <a:off x="1510597"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Oval 39"/>
            <p:cNvSpPr/>
            <p:nvPr/>
          </p:nvSpPr>
          <p:spPr>
            <a:xfrm>
              <a:off x="8422651"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1" name="Picture 40"/>
            <p:cNvPicPr>
              <a:picLocks noChangeAspect="1"/>
            </p:cNvPicPr>
            <p:nvPr/>
          </p:nvPicPr>
          <p:blipFill>
            <a:blip r:embed="rId2"/>
            <a:stretch>
              <a:fillRect/>
            </a:stretch>
          </p:blipFill>
          <p:spPr>
            <a:xfrm>
              <a:off x="1505075" y="1006075"/>
              <a:ext cx="878490" cy="885750"/>
            </a:xfrm>
            <a:prstGeom prst="rect">
              <a:avLst/>
            </a:prstGeom>
          </p:spPr>
        </p:pic>
        <p:pic>
          <p:nvPicPr>
            <p:cNvPr id="42" name="Picture 41"/>
            <p:cNvPicPr>
              <a:picLocks noChangeAspect="1"/>
            </p:cNvPicPr>
            <p:nvPr/>
          </p:nvPicPr>
          <p:blipFill>
            <a:blip r:embed="rId2"/>
            <a:stretch>
              <a:fillRect/>
            </a:stretch>
          </p:blipFill>
          <p:spPr>
            <a:xfrm>
              <a:off x="2662606" y="1006075"/>
              <a:ext cx="878490" cy="885750"/>
            </a:xfrm>
            <a:prstGeom prst="rect">
              <a:avLst/>
            </a:prstGeom>
          </p:spPr>
        </p:pic>
        <p:cxnSp>
          <p:nvCxnSpPr>
            <p:cNvPr id="43" name="Straight Arrow Connector 42"/>
            <p:cNvCxnSpPr>
              <a:stCxn id="38" idx="0"/>
              <a:endCxn id="41" idx="2"/>
            </p:cNvCxnSpPr>
            <p:nvPr/>
          </p:nvCxnSpPr>
          <p:spPr>
            <a:xfrm flipV="1">
              <a:off x="795072" y="1891825"/>
              <a:ext cx="1149248"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9" idx="0"/>
              <a:endCxn id="42" idx="2"/>
            </p:cNvCxnSpPr>
            <p:nvPr/>
          </p:nvCxnSpPr>
          <p:spPr>
            <a:xfrm flipV="1">
              <a:off x="1947081" y="1891825"/>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654323"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6" name="Picture 45"/>
            <p:cNvPicPr>
              <a:picLocks noChangeAspect="1"/>
            </p:cNvPicPr>
            <p:nvPr/>
          </p:nvPicPr>
          <p:blipFill>
            <a:blip r:embed="rId2"/>
            <a:stretch>
              <a:fillRect/>
            </a:stretch>
          </p:blipFill>
          <p:spPr>
            <a:xfrm>
              <a:off x="3806332" y="1006075"/>
              <a:ext cx="878490" cy="885750"/>
            </a:xfrm>
            <a:prstGeom prst="rect">
              <a:avLst/>
            </a:prstGeom>
          </p:spPr>
        </p:pic>
        <p:cxnSp>
          <p:nvCxnSpPr>
            <p:cNvPr id="47" name="Straight Arrow Connector 46"/>
            <p:cNvCxnSpPr>
              <a:stCxn id="45" idx="0"/>
              <a:endCxn id="46" idx="2"/>
            </p:cNvCxnSpPr>
            <p:nvPr/>
          </p:nvCxnSpPr>
          <p:spPr>
            <a:xfrm flipV="1">
              <a:off x="3090807" y="1891825"/>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817376"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9" name="Picture 48"/>
            <p:cNvPicPr>
              <a:picLocks noChangeAspect="1"/>
            </p:cNvPicPr>
            <p:nvPr/>
          </p:nvPicPr>
          <p:blipFill>
            <a:blip r:embed="rId2"/>
            <a:stretch>
              <a:fillRect/>
            </a:stretch>
          </p:blipFill>
          <p:spPr>
            <a:xfrm>
              <a:off x="4969385" y="1006075"/>
              <a:ext cx="878490" cy="885750"/>
            </a:xfrm>
            <a:prstGeom prst="rect">
              <a:avLst/>
            </a:prstGeom>
          </p:spPr>
        </p:pic>
        <p:cxnSp>
          <p:nvCxnSpPr>
            <p:cNvPr id="50" name="Straight Arrow Connector 49"/>
            <p:cNvCxnSpPr>
              <a:stCxn id="48" idx="0"/>
              <a:endCxn id="49" idx="2"/>
            </p:cNvCxnSpPr>
            <p:nvPr/>
          </p:nvCxnSpPr>
          <p:spPr>
            <a:xfrm flipV="1">
              <a:off x="4253860" y="1891825"/>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980429"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 name="Picture 51"/>
            <p:cNvPicPr>
              <a:picLocks noChangeAspect="1"/>
            </p:cNvPicPr>
            <p:nvPr/>
          </p:nvPicPr>
          <p:blipFill>
            <a:blip r:embed="rId2"/>
            <a:stretch>
              <a:fillRect/>
            </a:stretch>
          </p:blipFill>
          <p:spPr>
            <a:xfrm>
              <a:off x="6132438" y="1006075"/>
              <a:ext cx="878490" cy="885750"/>
            </a:xfrm>
            <a:prstGeom prst="rect">
              <a:avLst/>
            </a:prstGeom>
          </p:spPr>
        </p:pic>
        <p:cxnSp>
          <p:nvCxnSpPr>
            <p:cNvPr id="53" name="Straight Arrow Connector 52"/>
            <p:cNvCxnSpPr>
              <a:stCxn id="51" idx="0"/>
              <a:endCxn id="52" idx="2"/>
            </p:cNvCxnSpPr>
            <p:nvPr/>
          </p:nvCxnSpPr>
          <p:spPr>
            <a:xfrm flipV="1">
              <a:off x="5416913" y="1891825"/>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143482"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5" name="Picture 54"/>
            <p:cNvPicPr>
              <a:picLocks noChangeAspect="1"/>
            </p:cNvPicPr>
            <p:nvPr/>
          </p:nvPicPr>
          <p:blipFill>
            <a:blip r:embed="rId2"/>
            <a:stretch>
              <a:fillRect/>
            </a:stretch>
          </p:blipFill>
          <p:spPr>
            <a:xfrm>
              <a:off x="7295491" y="1006075"/>
              <a:ext cx="878490" cy="885750"/>
            </a:xfrm>
            <a:prstGeom prst="rect">
              <a:avLst/>
            </a:prstGeom>
          </p:spPr>
        </p:pic>
        <p:cxnSp>
          <p:nvCxnSpPr>
            <p:cNvPr id="56" name="Straight Arrow Connector 55"/>
            <p:cNvCxnSpPr>
              <a:stCxn id="54" idx="0"/>
              <a:endCxn id="55" idx="2"/>
            </p:cNvCxnSpPr>
            <p:nvPr/>
          </p:nvCxnSpPr>
          <p:spPr>
            <a:xfrm flipV="1">
              <a:off x="6579966" y="1891825"/>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7306535"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8" name="Straight Arrow Connector 57"/>
            <p:cNvCxnSpPr>
              <a:stCxn id="45" idx="0"/>
              <a:endCxn id="41" idx="2"/>
            </p:cNvCxnSpPr>
            <p:nvPr/>
          </p:nvCxnSpPr>
          <p:spPr>
            <a:xfrm flipH="1" flipV="1">
              <a:off x="1944320" y="1891825"/>
              <a:ext cx="1146487"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8" idx="0"/>
              <a:endCxn id="42" idx="2"/>
            </p:cNvCxnSpPr>
            <p:nvPr/>
          </p:nvCxnSpPr>
          <p:spPr>
            <a:xfrm flipH="1" flipV="1">
              <a:off x="3101851" y="1891825"/>
              <a:ext cx="1152009"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0"/>
              <a:endCxn id="46" idx="2"/>
            </p:cNvCxnSpPr>
            <p:nvPr/>
          </p:nvCxnSpPr>
          <p:spPr>
            <a:xfrm flipH="1" flipV="1">
              <a:off x="4245577" y="1891825"/>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4" idx="0"/>
              <a:endCxn id="49" idx="2"/>
            </p:cNvCxnSpPr>
            <p:nvPr/>
          </p:nvCxnSpPr>
          <p:spPr>
            <a:xfrm flipH="1" flipV="1">
              <a:off x="5408630" y="1891825"/>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0"/>
              <a:endCxn id="52" idx="2"/>
            </p:cNvCxnSpPr>
            <p:nvPr/>
          </p:nvCxnSpPr>
          <p:spPr>
            <a:xfrm flipH="1" flipV="1">
              <a:off x="6571683" y="1891825"/>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5" idx="2"/>
            </p:cNvCxnSpPr>
            <p:nvPr/>
          </p:nvCxnSpPr>
          <p:spPr>
            <a:xfrm flipH="1" flipV="1">
              <a:off x="7734736" y="1891825"/>
              <a:ext cx="1129720" cy="765255"/>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9" idx="0"/>
              <a:endCxn id="41" idx="2"/>
            </p:cNvCxnSpPr>
            <p:nvPr/>
          </p:nvCxnSpPr>
          <p:spPr>
            <a:xfrm flipH="1" flipV="1">
              <a:off x="1944320" y="1891825"/>
              <a:ext cx="2761"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0"/>
              <a:endCxn id="42" idx="2"/>
            </p:cNvCxnSpPr>
            <p:nvPr/>
          </p:nvCxnSpPr>
          <p:spPr>
            <a:xfrm flipV="1">
              <a:off x="3090807" y="1891825"/>
              <a:ext cx="11044"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8" idx="0"/>
              <a:endCxn id="46" idx="2"/>
            </p:cNvCxnSpPr>
            <p:nvPr/>
          </p:nvCxnSpPr>
          <p:spPr>
            <a:xfrm flipH="1" flipV="1">
              <a:off x="4245577" y="1891825"/>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1" idx="0"/>
              <a:endCxn id="49" idx="2"/>
            </p:cNvCxnSpPr>
            <p:nvPr/>
          </p:nvCxnSpPr>
          <p:spPr>
            <a:xfrm flipH="1" flipV="1">
              <a:off x="5408630" y="1891825"/>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4" idx="0"/>
              <a:endCxn id="52" idx="2"/>
            </p:cNvCxnSpPr>
            <p:nvPr/>
          </p:nvCxnSpPr>
          <p:spPr>
            <a:xfrm flipH="1" flipV="1">
              <a:off x="6571683" y="1891825"/>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7" idx="0"/>
              <a:endCxn id="55" idx="2"/>
            </p:cNvCxnSpPr>
            <p:nvPr/>
          </p:nvCxnSpPr>
          <p:spPr>
            <a:xfrm flipH="1" flipV="1">
              <a:off x="7734736" y="1891825"/>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121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Convolution Operation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3729518"/>
                <a:ext cx="11600328" cy="3128481"/>
              </a:xfrm>
            </p:spPr>
            <p:txBody>
              <a:bodyPr>
                <a:normAutofit/>
              </a:bodyPr>
              <a:lstStyle/>
              <a:p>
                <a:r>
                  <a:rPr lang="en-IN" dirty="0"/>
                  <a:t>Convolutions are at the heart of signal processing and CNNs</a:t>
                </a:r>
              </a:p>
              <a:p>
                <a:pPr lvl="2"/>
                <a:r>
                  <a:rPr lang="en-IN" dirty="0"/>
                  <a:t>Convolutions create layers which are sparsely connected</a:t>
                </a:r>
              </a:p>
              <a:p>
                <a:pPr lvl="2"/>
                <a:r>
                  <a:rPr lang="en-IN" dirty="0"/>
                  <a:t>On top of that they force equality constraints among weights in that layer</a:t>
                </a:r>
              </a:p>
              <a:p>
                <a:pPr lvl="2"/>
                <a:r>
                  <a:rPr lang="en-US" dirty="0"/>
                  <a:t>Doing so efficiently and cleverly so that we don’t land up with a nasty constrained optimization problem is the key to the success of CNNs</a:t>
                </a:r>
              </a:p>
              <a:p>
                <a:pPr lvl="2"/>
                <a14:m>
                  <m:oMath xmlns:m="http://schemas.openxmlformats.org/officeDocument/2006/math">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𝐡</m:t>
                        </m:r>
                      </m:e>
                      <m:sub>
                        <m:r>
                          <a:rPr lang="en-IN" sz="2800" i="1">
                            <a:solidFill>
                              <a:schemeClr val="tx1"/>
                            </a:solidFill>
                            <a:latin typeface="Cambria Math" panose="02040503050406030204" pitchFamily="18" charset="0"/>
                          </a:rPr>
                          <m:t>𝑖</m:t>
                        </m:r>
                      </m:sub>
                    </m:sSub>
                    <m:r>
                      <a:rPr lang="en-IN" sz="2800" i="1">
                        <a:solidFill>
                          <a:schemeClr val="tx1"/>
                        </a:solidFill>
                        <a:latin typeface="Cambria Math" panose="02040503050406030204" pitchFamily="18" charset="0"/>
                      </a:rPr>
                      <m:t>=</m:t>
                    </m:r>
                    <m:r>
                      <a:rPr lang="en-IN" sz="2800" i="1">
                        <a:solidFill>
                          <a:schemeClr val="tx1"/>
                        </a:solidFill>
                        <a:latin typeface="Cambria Math" panose="02040503050406030204" pitchFamily="18" charset="0"/>
                      </a:rPr>
                      <m:t>𝑓</m:t>
                    </m:r>
                    <m:d>
                      <m:dPr>
                        <m:ctrlPr>
                          <a:rPr lang="en-IN" sz="2800" i="1">
                            <a:solidFill>
                              <a:schemeClr val="tx1"/>
                            </a:solidFill>
                            <a:latin typeface="Cambria Math" panose="02040503050406030204" pitchFamily="18" charset="0"/>
                          </a:rPr>
                        </m:ctrlPr>
                      </m:dPr>
                      <m:e>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𝐱</m:t>
                            </m:r>
                          </m:e>
                          <m:sub>
                            <m:r>
                              <a:rPr lang="en-IN" sz="2800" i="1">
                                <a:solidFill>
                                  <a:schemeClr val="tx1"/>
                                </a:solidFill>
                                <a:latin typeface="Cambria Math" panose="02040503050406030204" pitchFamily="18" charset="0"/>
                              </a:rPr>
                              <m:t>𝑖</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𝐰</m:t>
                            </m:r>
                          </m:e>
                          <m:sub>
                            <m:r>
                              <a:rPr lang="en-IN" sz="2800" i="1">
                                <a:solidFill>
                                  <a:schemeClr val="tx1"/>
                                </a:solidFill>
                                <a:latin typeface="Cambria Math" panose="02040503050406030204" pitchFamily="18" charset="0"/>
                              </a:rPr>
                              <m:t>1</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𝐱</m:t>
                            </m:r>
                          </m:e>
                          <m:sub>
                            <m:r>
                              <a:rPr lang="en-IN" sz="2800" i="1">
                                <a:solidFill>
                                  <a:schemeClr val="tx1"/>
                                </a:solidFill>
                                <a:latin typeface="Cambria Math" panose="02040503050406030204" pitchFamily="18" charset="0"/>
                              </a:rPr>
                              <m:t>𝑖</m:t>
                            </m:r>
                            <m:r>
                              <a:rPr lang="en-IN" sz="2800" i="1">
                                <a:solidFill>
                                  <a:schemeClr val="tx1"/>
                                </a:solidFill>
                                <a:latin typeface="Cambria Math" panose="02040503050406030204" pitchFamily="18" charset="0"/>
                              </a:rPr>
                              <m:t>+1</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𝐰</m:t>
                            </m:r>
                          </m:e>
                          <m:sub>
                            <m:r>
                              <a:rPr lang="en-IN" sz="2800" i="1">
                                <a:solidFill>
                                  <a:schemeClr val="tx1"/>
                                </a:solidFill>
                                <a:latin typeface="Cambria Math" panose="02040503050406030204" pitchFamily="18" charset="0"/>
                              </a:rPr>
                              <m:t>2</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𝐱</m:t>
                            </m:r>
                          </m:e>
                          <m:sub>
                            <m:r>
                              <a:rPr lang="en-IN" sz="2800" i="1">
                                <a:solidFill>
                                  <a:schemeClr val="tx1"/>
                                </a:solidFill>
                                <a:latin typeface="Cambria Math" panose="02040503050406030204" pitchFamily="18" charset="0"/>
                              </a:rPr>
                              <m:t>𝑖</m:t>
                            </m:r>
                            <m:r>
                              <a:rPr lang="en-IN" sz="2800" i="1">
                                <a:solidFill>
                                  <a:schemeClr val="tx1"/>
                                </a:solidFill>
                                <a:latin typeface="Cambria Math" panose="02040503050406030204" pitchFamily="18" charset="0"/>
                              </a:rPr>
                              <m:t>+2</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𝐰</m:t>
                            </m:r>
                          </m:e>
                          <m:sub>
                            <m:r>
                              <a:rPr lang="en-IN" sz="2800" i="1">
                                <a:solidFill>
                                  <a:schemeClr val="tx1"/>
                                </a:solidFill>
                                <a:latin typeface="Cambria Math" panose="02040503050406030204" pitchFamily="18" charset="0"/>
                              </a:rPr>
                              <m:t>3</m:t>
                            </m:r>
                          </m:sub>
                        </m:sSub>
                      </m:e>
                    </m:d>
                  </m:oMath>
                </a14:m>
                <a:r>
                  <a:rPr lang="en-IN" sz="2800" i="1" dirty="0">
                    <a:solidFill>
                      <a:schemeClr val="tx1"/>
                    </a:solidFill>
                    <a:latin typeface="Cambria Math" panose="02040503050406030204" pitchFamily="18" charset="0"/>
                  </a:rPr>
                  <a:t> </a:t>
                </a:r>
                <a:r>
                  <a:rPr lang="en-IN" sz="2800" i="1" dirty="0">
                    <a:solidFill>
                      <a:schemeClr val="tx1"/>
                    </a:solidFill>
                    <a:latin typeface="+mj-lt"/>
                  </a:rPr>
                  <a:t>i.e. </a:t>
                </a:r>
                <a14:m>
                  <m:oMath xmlns:m="http://schemas.openxmlformats.org/officeDocument/2006/math">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𝐡</m:t>
                        </m:r>
                      </m:e>
                      <m:sub>
                        <m:r>
                          <a:rPr lang="en-IN" sz="2800" i="1">
                            <a:solidFill>
                              <a:schemeClr val="tx1"/>
                            </a:solidFill>
                            <a:latin typeface="Cambria Math" panose="02040503050406030204" pitchFamily="18" charset="0"/>
                          </a:rPr>
                          <m:t>𝑖</m:t>
                        </m:r>
                      </m:sub>
                    </m:sSub>
                    <m:r>
                      <a:rPr lang="en-IN" sz="2800" i="1">
                        <a:solidFill>
                          <a:schemeClr val="tx1"/>
                        </a:solidFill>
                        <a:latin typeface="Cambria Math" panose="02040503050406030204" pitchFamily="18" charset="0"/>
                      </a:rPr>
                      <m:t>=</m:t>
                    </m:r>
                    <m:r>
                      <a:rPr lang="en-IN" sz="2800" i="1">
                        <a:solidFill>
                          <a:schemeClr val="tx1"/>
                        </a:solidFill>
                        <a:latin typeface="Cambria Math" panose="02040503050406030204" pitchFamily="18" charset="0"/>
                      </a:rPr>
                      <m:t>𝑓</m:t>
                    </m:r>
                    <m:d>
                      <m:dPr>
                        <m:ctrlPr>
                          <a:rPr lang="en-IN" sz="2800" i="1">
                            <a:solidFill>
                              <a:schemeClr val="tx1"/>
                            </a:solidFill>
                            <a:latin typeface="Cambria Math" panose="02040503050406030204" pitchFamily="18" charset="0"/>
                          </a:rPr>
                        </m:ctrlPr>
                      </m:dPr>
                      <m:e>
                        <m:nary>
                          <m:naryPr>
                            <m:chr m:val="∑"/>
                            <m:ctrlPr>
                              <a:rPr lang="en-IN" sz="2800" i="1">
                                <a:solidFill>
                                  <a:schemeClr val="tx1"/>
                                </a:solidFill>
                                <a:latin typeface="Cambria Math" panose="02040503050406030204" pitchFamily="18" charset="0"/>
                              </a:rPr>
                            </m:ctrlPr>
                          </m:naryPr>
                          <m:sub>
                            <m:r>
                              <a:rPr lang="en-IN" sz="2800" i="1">
                                <a:solidFill>
                                  <a:schemeClr val="tx1"/>
                                </a:solidFill>
                                <a:latin typeface="Cambria Math" panose="02040503050406030204" pitchFamily="18" charset="0"/>
                              </a:rPr>
                              <m:t>𝑗</m:t>
                            </m:r>
                            <m:r>
                              <a:rPr lang="en-IN" sz="2800" i="1">
                                <a:solidFill>
                                  <a:schemeClr val="tx1"/>
                                </a:solidFill>
                                <a:latin typeface="Cambria Math" panose="02040503050406030204" pitchFamily="18" charset="0"/>
                              </a:rPr>
                              <m:t>=1</m:t>
                            </m:r>
                          </m:sub>
                          <m:sup>
                            <m:r>
                              <a:rPr lang="en-IN" sz="2800" i="1">
                                <a:solidFill>
                                  <a:schemeClr val="tx1"/>
                                </a:solidFill>
                                <a:latin typeface="Cambria Math" panose="02040503050406030204" pitchFamily="18" charset="0"/>
                              </a:rPr>
                              <m:t>3</m:t>
                            </m:r>
                          </m:sup>
                          <m:e>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𝐱</m:t>
                                </m:r>
                              </m:e>
                              <m:sub>
                                <m:r>
                                  <a:rPr lang="en-IN" sz="2800" i="1">
                                    <a:solidFill>
                                      <a:schemeClr val="tx1"/>
                                    </a:solidFill>
                                    <a:latin typeface="Cambria Math" panose="02040503050406030204" pitchFamily="18" charset="0"/>
                                  </a:rPr>
                                  <m:t>𝑖</m:t>
                                </m:r>
                                <m:r>
                                  <a:rPr lang="en-IN" sz="2800" i="1">
                                    <a:solidFill>
                                      <a:schemeClr val="tx1"/>
                                    </a:solidFill>
                                    <a:latin typeface="Cambria Math" panose="02040503050406030204" pitchFamily="18" charset="0"/>
                                  </a:rPr>
                                  <m:t>+</m:t>
                                </m:r>
                                <m:r>
                                  <a:rPr lang="en-IN" sz="2800" i="1">
                                    <a:solidFill>
                                      <a:schemeClr val="tx1"/>
                                    </a:solidFill>
                                    <a:latin typeface="Cambria Math" panose="02040503050406030204" pitchFamily="18" charset="0"/>
                                  </a:rPr>
                                  <m:t>𝑗</m:t>
                                </m:r>
                                <m:r>
                                  <a:rPr lang="en-IN" sz="2800" i="1">
                                    <a:solidFill>
                                      <a:schemeClr val="tx1"/>
                                    </a:solidFill>
                                    <a:latin typeface="Cambria Math" panose="02040503050406030204" pitchFamily="18" charset="0"/>
                                  </a:rPr>
                                  <m:t>−1</m:t>
                                </m:r>
                              </m:sub>
                            </m:sSub>
                            <m:r>
                              <a:rPr lang="en-IN" sz="2800" i="1">
                                <a:solidFill>
                                  <a:schemeClr val="tx1"/>
                                </a:solidFill>
                                <a:latin typeface="Cambria Math" panose="02040503050406030204" pitchFamily="18" charset="0"/>
                              </a:rPr>
                              <m:t>⋅</m:t>
                            </m:r>
                            <m:sSub>
                              <m:sSubPr>
                                <m:ctrlPr>
                                  <a:rPr lang="en-IN" sz="2800" i="1">
                                    <a:solidFill>
                                      <a:schemeClr val="tx1"/>
                                    </a:solidFill>
                                    <a:latin typeface="Cambria Math" panose="02040503050406030204" pitchFamily="18" charset="0"/>
                                  </a:rPr>
                                </m:ctrlPr>
                              </m:sSubPr>
                              <m:e>
                                <m:r>
                                  <a:rPr lang="en-IN" sz="2800" b="1">
                                    <a:solidFill>
                                      <a:schemeClr val="tx1"/>
                                    </a:solidFill>
                                    <a:latin typeface="Cambria Math" panose="02040503050406030204" pitchFamily="18" charset="0"/>
                                  </a:rPr>
                                  <m:t>𝐰</m:t>
                                </m:r>
                              </m:e>
                              <m:sub>
                                <m:r>
                                  <a:rPr lang="en-IN" sz="2800" i="1">
                                    <a:solidFill>
                                      <a:schemeClr val="tx1"/>
                                    </a:solidFill>
                                    <a:latin typeface="Cambria Math" panose="02040503050406030204" pitchFamily="18" charset="0"/>
                                  </a:rPr>
                                  <m:t>𝑗</m:t>
                                </m:r>
                              </m:sub>
                            </m:sSub>
                          </m:e>
                        </m:nary>
                      </m:e>
                    </m:d>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3729518"/>
                <a:ext cx="11600328" cy="3128481"/>
              </a:xfrm>
              <a:blipFill>
                <a:blip r:embed="rId3"/>
                <a:stretch>
                  <a:fillRect l="-578" t="-46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
        <p:nvSpPr>
          <p:cNvPr id="71" name="Oval 70"/>
          <p:cNvSpPr/>
          <p:nvPr/>
        </p:nvSpPr>
        <p:spPr>
          <a:xfrm>
            <a:off x="358588"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Oval 71"/>
          <p:cNvSpPr/>
          <p:nvPr/>
        </p:nvSpPr>
        <p:spPr>
          <a:xfrm>
            <a:off x="1510597"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Oval 72"/>
          <p:cNvSpPr/>
          <p:nvPr/>
        </p:nvSpPr>
        <p:spPr>
          <a:xfrm>
            <a:off x="8422651"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4" name="Picture 73"/>
          <p:cNvPicPr>
            <a:picLocks noChangeAspect="1"/>
          </p:cNvPicPr>
          <p:nvPr/>
        </p:nvPicPr>
        <p:blipFill>
          <a:blip r:embed="rId4"/>
          <a:stretch>
            <a:fillRect/>
          </a:stretch>
        </p:blipFill>
        <p:spPr>
          <a:xfrm>
            <a:off x="1505075" y="1006075"/>
            <a:ext cx="878490" cy="885750"/>
          </a:xfrm>
          <a:prstGeom prst="rect">
            <a:avLst/>
          </a:prstGeom>
        </p:spPr>
      </p:pic>
      <p:pic>
        <p:nvPicPr>
          <p:cNvPr id="75" name="Picture 74"/>
          <p:cNvPicPr>
            <a:picLocks noChangeAspect="1"/>
          </p:cNvPicPr>
          <p:nvPr/>
        </p:nvPicPr>
        <p:blipFill>
          <a:blip r:embed="rId4"/>
          <a:stretch>
            <a:fillRect/>
          </a:stretch>
        </p:blipFill>
        <p:spPr>
          <a:xfrm>
            <a:off x="2662606" y="1006075"/>
            <a:ext cx="878490" cy="885750"/>
          </a:xfrm>
          <a:prstGeom prst="rect">
            <a:avLst/>
          </a:prstGeom>
        </p:spPr>
      </p:pic>
      <p:sp>
        <p:nvSpPr>
          <p:cNvPr id="76" name="Oval 75"/>
          <p:cNvSpPr/>
          <p:nvPr/>
        </p:nvSpPr>
        <p:spPr>
          <a:xfrm>
            <a:off x="2654323"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7" name="Picture 76"/>
          <p:cNvPicPr>
            <a:picLocks noChangeAspect="1"/>
          </p:cNvPicPr>
          <p:nvPr/>
        </p:nvPicPr>
        <p:blipFill>
          <a:blip r:embed="rId4"/>
          <a:stretch>
            <a:fillRect/>
          </a:stretch>
        </p:blipFill>
        <p:spPr>
          <a:xfrm>
            <a:off x="3806332" y="1006075"/>
            <a:ext cx="878490" cy="885750"/>
          </a:xfrm>
          <a:prstGeom prst="rect">
            <a:avLst/>
          </a:prstGeom>
        </p:spPr>
      </p:pic>
      <p:sp>
        <p:nvSpPr>
          <p:cNvPr id="78" name="Oval 77"/>
          <p:cNvSpPr/>
          <p:nvPr/>
        </p:nvSpPr>
        <p:spPr>
          <a:xfrm>
            <a:off x="3817376"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9" name="Picture 78"/>
          <p:cNvPicPr>
            <a:picLocks noChangeAspect="1"/>
          </p:cNvPicPr>
          <p:nvPr/>
        </p:nvPicPr>
        <p:blipFill>
          <a:blip r:embed="rId4"/>
          <a:stretch>
            <a:fillRect/>
          </a:stretch>
        </p:blipFill>
        <p:spPr>
          <a:xfrm>
            <a:off x="4969385" y="1006075"/>
            <a:ext cx="878490" cy="885750"/>
          </a:xfrm>
          <a:prstGeom prst="rect">
            <a:avLst/>
          </a:prstGeom>
        </p:spPr>
      </p:pic>
      <p:sp>
        <p:nvSpPr>
          <p:cNvPr id="80" name="Oval 79"/>
          <p:cNvSpPr/>
          <p:nvPr/>
        </p:nvSpPr>
        <p:spPr>
          <a:xfrm>
            <a:off x="4980429"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1" name="Picture 80"/>
          <p:cNvPicPr>
            <a:picLocks noChangeAspect="1"/>
          </p:cNvPicPr>
          <p:nvPr/>
        </p:nvPicPr>
        <p:blipFill>
          <a:blip r:embed="rId4"/>
          <a:stretch>
            <a:fillRect/>
          </a:stretch>
        </p:blipFill>
        <p:spPr>
          <a:xfrm>
            <a:off x="6132438" y="1006075"/>
            <a:ext cx="878490" cy="885750"/>
          </a:xfrm>
          <a:prstGeom prst="rect">
            <a:avLst/>
          </a:prstGeom>
        </p:spPr>
      </p:pic>
      <p:sp>
        <p:nvSpPr>
          <p:cNvPr id="82" name="Oval 81"/>
          <p:cNvSpPr/>
          <p:nvPr/>
        </p:nvSpPr>
        <p:spPr>
          <a:xfrm>
            <a:off x="6143482"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3" name="Picture 82"/>
          <p:cNvPicPr>
            <a:picLocks noChangeAspect="1"/>
          </p:cNvPicPr>
          <p:nvPr/>
        </p:nvPicPr>
        <p:blipFill>
          <a:blip r:embed="rId4"/>
          <a:stretch>
            <a:fillRect/>
          </a:stretch>
        </p:blipFill>
        <p:spPr>
          <a:xfrm>
            <a:off x="7295491" y="1006075"/>
            <a:ext cx="878490" cy="885750"/>
          </a:xfrm>
          <a:prstGeom prst="rect">
            <a:avLst/>
          </a:prstGeom>
        </p:spPr>
      </p:pic>
      <p:sp>
        <p:nvSpPr>
          <p:cNvPr id="84" name="Oval 83"/>
          <p:cNvSpPr/>
          <p:nvPr/>
        </p:nvSpPr>
        <p:spPr>
          <a:xfrm>
            <a:off x="7306535" y="26570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5" name="Group 84"/>
          <p:cNvGrpSpPr/>
          <p:nvPr/>
        </p:nvGrpSpPr>
        <p:grpSpPr>
          <a:xfrm>
            <a:off x="795072" y="1891825"/>
            <a:ext cx="2295735" cy="765257"/>
            <a:chOff x="795072" y="1891825"/>
            <a:chExt cx="2295735" cy="765257"/>
          </a:xfrm>
        </p:grpSpPr>
        <p:cxnSp>
          <p:nvCxnSpPr>
            <p:cNvPr id="86" name="Straight Arrow Connector 85"/>
            <p:cNvCxnSpPr>
              <a:stCxn id="71" idx="0"/>
              <a:endCxn id="74" idx="2"/>
            </p:cNvCxnSpPr>
            <p:nvPr/>
          </p:nvCxnSpPr>
          <p:spPr>
            <a:xfrm flipV="1">
              <a:off x="795072" y="1891825"/>
              <a:ext cx="1149248"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6" idx="0"/>
              <a:endCxn id="74" idx="2"/>
            </p:cNvCxnSpPr>
            <p:nvPr/>
          </p:nvCxnSpPr>
          <p:spPr>
            <a:xfrm flipH="1" flipV="1">
              <a:off x="1944320" y="1891825"/>
              <a:ext cx="1146487"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2" idx="0"/>
              <a:endCxn id="74" idx="2"/>
            </p:cNvCxnSpPr>
            <p:nvPr/>
          </p:nvCxnSpPr>
          <p:spPr>
            <a:xfrm flipH="1" flipV="1">
              <a:off x="1944320" y="1891825"/>
              <a:ext cx="2761"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226243" y="2545237"/>
            <a:ext cx="3421930" cy="11029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3869" y="114422"/>
            <a:ext cx="1783305" cy="1783305"/>
          </a:xfrm>
          <a:prstGeom prst="rect">
            <a:avLst/>
          </a:prstGeom>
        </p:spPr>
      </p:pic>
      <mc:AlternateContent xmlns:mc="http://schemas.openxmlformats.org/markup-compatibility/2006" xmlns:a14="http://schemas.microsoft.com/office/drawing/2010/main">
        <mc:Choice Requires="a14">
          <p:sp>
            <p:nvSpPr>
              <p:cNvPr id="91" name="Rectangular Callout 90"/>
              <p:cNvSpPr/>
              <p:nvPr/>
            </p:nvSpPr>
            <p:spPr>
              <a:xfrm>
                <a:off x="602676" y="197775"/>
                <a:ext cx="9981468" cy="1320362"/>
              </a:xfrm>
              <a:prstGeom prst="wedgeRectCallout">
                <a:avLst>
                  <a:gd name="adj1" fmla="val 60123"/>
                  <a:gd name="adj2" fmla="val 3957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The formal name for such an operation which sweeps a function (in this case </a:t>
                </a:r>
                <a14:m>
                  <m:oMath xmlns:m="http://schemas.openxmlformats.org/officeDocument/2006/math">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p>
                          <m:sSup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𝐰</m:t>
                            </m:r>
                          </m:e>
                          <m: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d>
                  </m:oMath>
                </a14:m>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across a signal or an array is </a:t>
                </a:r>
                <a:r>
                  <a:rPr kumimoji="0" lang="en-IN" sz="2400" b="0" i="1" u="none" strike="noStrike" kern="1200" cap="none" spc="0" normalizeH="0" baseline="0" noProof="0" dirty="0">
                    <a:ln>
                      <a:noFill/>
                    </a:ln>
                    <a:solidFill>
                      <a:prstClr val="black"/>
                    </a:solidFill>
                    <a:effectLst/>
                    <a:uLnTx/>
                    <a:uFillTx/>
                    <a:latin typeface="Calibri Light" panose="020F0302020204030204"/>
                    <a:ea typeface="+mn-ea"/>
                    <a:cs typeface="+mn-cs"/>
                  </a:rPr>
                  <a:t>convolution</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The vector </a:t>
                </a:r>
                <a14:m>
                  <m:oMath xmlns:m="http://schemas.openxmlformats.org/officeDocument/2006/math">
                    <m:r>
                      <a:rPr kumimoji="0" lang="en-IN"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𝐰</m:t>
                    </m:r>
                  </m:oMath>
                </a14:m>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is often called the </a:t>
                </a:r>
                <a:r>
                  <a:rPr kumimoji="0" lang="en-US" sz="2400" b="0" i="1" u="none" strike="noStrike" kern="1200" cap="none" spc="0" normalizeH="0" baseline="0" noProof="0" dirty="0">
                    <a:ln>
                      <a:noFill/>
                    </a:ln>
                    <a:solidFill>
                      <a:prstClr val="black"/>
                    </a:solidFill>
                    <a:effectLst/>
                    <a:uLnTx/>
                    <a:uFillTx/>
                    <a:latin typeface="Calibri Light" panose="020F0302020204030204"/>
                    <a:ea typeface="+mn-ea"/>
                    <a:cs typeface="+mn-cs"/>
                  </a:rPr>
                  <a:t>kernel</a:t>
                </a: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of the convolution – don’t confuse this with Mercer kernels though!</a:t>
                </a:r>
              </a:p>
            </p:txBody>
          </p:sp>
        </mc:Choice>
        <mc:Fallback xmlns="">
          <p:sp>
            <p:nvSpPr>
              <p:cNvPr id="91" name="Rectangular Callout 90"/>
              <p:cNvSpPr>
                <a:spLocks noRot="1" noChangeAspect="1" noMove="1" noResize="1" noEditPoints="1" noAdjustHandles="1" noChangeArrowheads="1" noChangeShapeType="1" noTextEdit="1"/>
              </p:cNvSpPr>
              <p:nvPr/>
            </p:nvSpPr>
            <p:spPr>
              <a:xfrm>
                <a:off x="602676" y="197775"/>
                <a:ext cx="9981468" cy="1320362"/>
              </a:xfrm>
              <a:prstGeom prst="wedgeRectCallout">
                <a:avLst>
                  <a:gd name="adj1" fmla="val 60123"/>
                  <a:gd name="adj2" fmla="val 39572"/>
                </a:avLst>
              </a:prstGeom>
              <a:blipFill>
                <a:blip r:embed="rId6"/>
                <a:stretch>
                  <a:fillRect b="-4036"/>
                </a:stretch>
              </a:blipFill>
              <a:ln w="38100">
                <a:solidFill>
                  <a:schemeClr val="accent1"/>
                </a:solidFill>
              </a:ln>
            </p:spPr>
            <p:txBody>
              <a:bodyPr/>
              <a:lstStyle/>
              <a:p>
                <a:r>
                  <a:rPr lang="en-IN">
                    <a:noFill/>
                  </a:rPr>
                  <a:t> </a:t>
                </a:r>
              </a:p>
            </p:txBody>
          </p:sp>
        </mc:Fallback>
      </mc:AlternateContent>
      <p:pic>
        <p:nvPicPr>
          <p:cNvPr id="92" name="Picture 9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73868" y="1979072"/>
            <a:ext cx="1783306" cy="1783306"/>
          </a:xfrm>
          <a:prstGeom prst="rect">
            <a:avLst/>
          </a:prstGeom>
        </p:spPr>
      </p:pic>
      <p:sp>
        <p:nvSpPr>
          <p:cNvPr id="93" name="Rectangular Callout 92"/>
          <p:cNvSpPr/>
          <p:nvPr/>
        </p:nvSpPr>
        <p:spPr>
          <a:xfrm>
            <a:off x="1006228" y="2018264"/>
            <a:ext cx="9577916"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Convolutions have been around in image processing for decades. Earlier, people used to painstakingly design the kernels by hand (e.g. Canny filters) but CNNs allow us to learn the kernel of the convolution itself.</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94" name="Group 93"/>
          <p:cNvGrpSpPr/>
          <p:nvPr/>
        </p:nvGrpSpPr>
        <p:grpSpPr>
          <a:xfrm>
            <a:off x="10746750" y="3838978"/>
            <a:ext cx="1468606" cy="1238929"/>
            <a:chOff x="12383748" y="1219011"/>
            <a:chExt cx="1862104" cy="1570887"/>
          </a:xfrm>
        </p:grpSpPr>
        <p:sp>
          <p:nvSpPr>
            <p:cNvPr id="95" name="Freeform 94"/>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reeform 95"/>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Freeform 96"/>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Oval 97"/>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Oval 98"/>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0" name="Rectangular Callout 99"/>
          <p:cNvSpPr/>
          <p:nvPr/>
        </p:nvSpPr>
        <p:spPr>
          <a:xfrm>
            <a:off x="1231557" y="3876078"/>
            <a:ext cx="9376584" cy="1522541"/>
          </a:xfrm>
          <a:prstGeom prst="wedgeRectCallout">
            <a:avLst>
              <a:gd name="adj1" fmla="val 59802"/>
              <a:gd name="adj2" fmla="val 2556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True, the idea is to allow difficult problems to be solved with a customized filter that works best for that problem. However, handcrafted filters may still offer good results for simple problems (and offer faster training since learning filters is not an easy task – the </a:t>
            </a:r>
            <a:r>
              <a:rPr kumimoji="0" lang="en-IN"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backprop</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becomes complicated)</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90598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left)">
                                      <p:cBhvr>
                                        <p:cTn id="11" dur="500"/>
                                        <p:tgtEl>
                                          <p:spTgt spid="89"/>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down)">
                                      <p:cBhvr>
                                        <p:cTn id="15" dur="500"/>
                                        <p:tgtEl>
                                          <p:spTgt spid="85"/>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5E-6 -2.96296E-6 L 0.09415 -2.96296E-6 " pathEditMode="relative" rAng="0" ptsTypes="AA">
                                      <p:cBhvr>
                                        <p:cTn id="23" dur="1000" fill="hold"/>
                                        <p:tgtEl>
                                          <p:spTgt spid="85"/>
                                        </p:tgtEl>
                                        <p:attrNameLst>
                                          <p:attrName>ppt_x</p:attrName>
                                          <p:attrName>ppt_y</p:attrName>
                                        </p:attrNameLst>
                                      </p:cBhvr>
                                      <p:rCtr x="4701" y="0"/>
                                    </p:animMotion>
                                  </p:childTnLst>
                                </p:cTn>
                              </p:par>
                              <p:par>
                                <p:cTn id="24" presetID="63" presetClass="path" presetSubtype="0" accel="50000" decel="50000" fill="hold" grpId="1" nodeType="withEffect">
                                  <p:stCondLst>
                                    <p:cond delay="0"/>
                                  </p:stCondLst>
                                  <p:childTnLst>
                                    <p:animMotion origin="layout" path="M -4.16667E-6 1.11111E-6 L 0.09467 1.11111E-6 " pathEditMode="relative" rAng="0" ptsTypes="AA">
                                      <p:cBhvr>
                                        <p:cTn id="25" dur="1000" fill="hold"/>
                                        <p:tgtEl>
                                          <p:spTgt spid="89"/>
                                        </p:tgtEl>
                                        <p:attrNameLst>
                                          <p:attrName>ppt_x</p:attrName>
                                          <p:attrName>ppt_y</p:attrName>
                                        </p:attrNameLst>
                                      </p:cBhvr>
                                      <p:rCtr x="4727" y="0"/>
                                    </p:animMotion>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childTnLst>
                                </p:cTn>
                              </p:par>
                            </p:childTnLst>
                          </p:cTn>
                        </p:par>
                      </p:childTnLst>
                    </p:cTn>
                  </p:par>
                  <p:par>
                    <p:cTn id="30" fill="hold">
                      <p:stCondLst>
                        <p:cond delay="indefinite"/>
                      </p:stCondLst>
                      <p:childTnLst>
                        <p:par>
                          <p:cTn id="31" fill="hold">
                            <p:stCondLst>
                              <p:cond delay="0"/>
                            </p:stCondLst>
                            <p:childTnLst>
                              <p:par>
                                <p:cTn id="32" presetID="63" presetClass="path" presetSubtype="0" accel="50000" decel="50000" fill="hold" nodeType="clickEffect">
                                  <p:stCondLst>
                                    <p:cond delay="0"/>
                                  </p:stCondLst>
                                  <p:childTnLst>
                                    <p:animMotion origin="layout" path="M 0.09415 -2.96296E-6 L 0.18933 -2.96296E-6 " pathEditMode="relative" rAng="0" ptsTypes="AA">
                                      <p:cBhvr>
                                        <p:cTn id="33" dur="1000" fill="hold"/>
                                        <p:tgtEl>
                                          <p:spTgt spid="85"/>
                                        </p:tgtEl>
                                        <p:attrNameLst>
                                          <p:attrName>ppt_x</p:attrName>
                                          <p:attrName>ppt_y</p:attrName>
                                        </p:attrNameLst>
                                      </p:cBhvr>
                                      <p:rCtr x="4753" y="0"/>
                                    </p:animMotion>
                                  </p:childTnLst>
                                </p:cTn>
                              </p:par>
                              <p:par>
                                <p:cTn id="34" presetID="63" presetClass="path" presetSubtype="0" accel="50000" decel="50000" fill="hold" grpId="2" nodeType="withEffect">
                                  <p:stCondLst>
                                    <p:cond delay="0"/>
                                  </p:stCondLst>
                                  <p:childTnLst>
                                    <p:animMotion origin="layout" path="M 0.09467 1.11111E-6 L 0.18985 1.11111E-6 " pathEditMode="relative" rAng="0" ptsTypes="AA">
                                      <p:cBhvr>
                                        <p:cTn id="35" dur="1000" fill="hold"/>
                                        <p:tgtEl>
                                          <p:spTgt spid="89"/>
                                        </p:tgtEl>
                                        <p:attrNameLst>
                                          <p:attrName>ppt_x</p:attrName>
                                          <p:attrName>ppt_y</p:attrName>
                                        </p:attrNameLst>
                                      </p:cBhvr>
                                      <p:rCtr x="4753" y="0"/>
                                    </p:animMotion>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fade">
                                      <p:cBhvr>
                                        <p:cTn id="39" dur="500"/>
                                        <p:tgtEl>
                                          <p:spTgt spid="77"/>
                                        </p:tgtEl>
                                      </p:cBhvr>
                                    </p:animEffect>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nodeType="clickEffect">
                                  <p:stCondLst>
                                    <p:cond delay="0"/>
                                  </p:stCondLst>
                                  <p:childTnLst>
                                    <p:animMotion origin="layout" path="M 0.18933 -2.96296E-6 L 0.28373 -2.96296E-6 " pathEditMode="relative" rAng="0" ptsTypes="AA">
                                      <p:cBhvr>
                                        <p:cTn id="43" dur="1000" fill="hold"/>
                                        <p:tgtEl>
                                          <p:spTgt spid="85"/>
                                        </p:tgtEl>
                                        <p:attrNameLst>
                                          <p:attrName>ppt_x</p:attrName>
                                          <p:attrName>ppt_y</p:attrName>
                                        </p:attrNameLst>
                                      </p:cBhvr>
                                      <p:rCtr x="4714" y="0"/>
                                    </p:animMotion>
                                  </p:childTnLst>
                                </p:cTn>
                              </p:par>
                              <p:par>
                                <p:cTn id="44" presetID="63" presetClass="path" presetSubtype="0" accel="50000" decel="50000" fill="hold" grpId="3" nodeType="withEffect">
                                  <p:stCondLst>
                                    <p:cond delay="0"/>
                                  </p:stCondLst>
                                  <p:childTnLst>
                                    <p:animMotion origin="layout" path="M 0.18985 1.11111E-6 L 0.28568 1.11111E-6 " pathEditMode="relative" rAng="0" ptsTypes="AA">
                                      <p:cBhvr>
                                        <p:cTn id="45" dur="1000" fill="hold"/>
                                        <p:tgtEl>
                                          <p:spTgt spid="89"/>
                                        </p:tgtEl>
                                        <p:attrNameLst>
                                          <p:attrName>ppt_x</p:attrName>
                                          <p:attrName>ppt_y</p:attrName>
                                        </p:attrNameLst>
                                      </p:cBhvr>
                                      <p:rCtr x="4792" y="0"/>
                                    </p:animMotion>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fade">
                                      <p:cBhvr>
                                        <p:cTn id="49" dur="500"/>
                                        <p:tgtEl>
                                          <p:spTgt spid="79"/>
                                        </p:tgtEl>
                                      </p:cBhvr>
                                    </p:animEffect>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28373 -2.96296E-6 L 0.38034 -2.96296E-6 " pathEditMode="relative" rAng="0" ptsTypes="AA">
                                      <p:cBhvr>
                                        <p:cTn id="53" dur="1000" fill="hold"/>
                                        <p:tgtEl>
                                          <p:spTgt spid="85"/>
                                        </p:tgtEl>
                                        <p:attrNameLst>
                                          <p:attrName>ppt_x</p:attrName>
                                          <p:attrName>ppt_y</p:attrName>
                                        </p:attrNameLst>
                                      </p:cBhvr>
                                      <p:rCtr x="4831" y="0"/>
                                    </p:animMotion>
                                  </p:childTnLst>
                                </p:cTn>
                              </p:par>
                              <p:par>
                                <p:cTn id="54" presetID="63" presetClass="path" presetSubtype="0" accel="50000" decel="50000" fill="hold" grpId="4" nodeType="withEffect">
                                  <p:stCondLst>
                                    <p:cond delay="0"/>
                                  </p:stCondLst>
                                  <p:childTnLst>
                                    <p:animMotion origin="layout" path="M 0.28568 1.11111E-6 L 0.38021 1.11111E-6 " pathEditMode="relative" rAng="0" ptsTypes="AA">
                                      <p:cBhvr>
                                        <p:cTn id="55" dur="1000" fill="hold"/>
                                        <p:tgtEl>
                                          <p:spTgt spid="89"/>
                                        </p:tgtEl>
                                        <p:attrNameLst>
                                          <p:attrName>ppt_x</p:attrName>
                                          <p:attrName>ppt_y</p:attrName>
                                        </p:attrNameLst>
                                      </p:cBhvr>
                                      <p:rCtr x="4740" y="0"/>
                                    </p:animMotion>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nodeType="clickEffect">
                                  <p:stCondLst>
                                    <p:cond delay="0"/>
                                  </p:stCondLst>
                                  <p:childTnLst>
                                    <p:animMotion origin="layout" path="M 0.38034 -2.96296E-6 L 0.4754 -2.96296E-6 " pathEditMode="relative" rAng="0" ptsTypes="AA">
                                      <p:cBhvr>
                                        <p:cTn id="63" dur="1000" fill="hold"/>
                                        <p:tgtEl>
                                          <p:spTgt spid="85"/>
                                        </p:tgtEl>
                                        <p:attrNameLst>
                                          <p:attrName>ppt_x</p:attrName>
                                          <p:attrName>ppt_y</p:attrName>
                                        </p:attrNameLst>
                                      </p:cBhvr>
                                      <p:rCtr x="4792" y="0"/>
                                    </p:animMotion>
                                  </p:childTnLst>
                                </p:cTn>
                              </p:par>
                              <p:par>
                                <p:cTn id="64" presetID="63" presetClass="path" presetSubtype="0" accel="50000" decel="50000" fill="hold" grpId="5" nodeType="withEffect">
                                  <p:stCondLst>
                                    <p:cond delay="0"/>
                                  </p:stCondLst>
                                  <p:childTnLst>
                                    <p:animMotion origin="layout" path="M 0.38021 1.11111E-6 L 0.47553 1.11111E-6 " pathEditMode="relative" rAng="0" ptsTypes="AA">
                                      <p:cBhvr>
                                        <p:cTn id="65" dur="1000" fill="hold"/>
                                        <p:tgtEl>
                                          <p:spTgt spid="89"/>
                                        </p:tgtEl>
                                        <p:attrNameLst>
                                          <p:attrName>ppt_x</p:attrName>
                                          <p:attrName>ppt_y</p:attrName>
                                        </p:attrNameLst>
                                      </p:cBhvr>
                                      <p:rCtr x="4766" y="0"/>
                                    </p:animMotion>
                                  </p:childTnLst>
                                </p:cTn>
                              </p:par>
                            </p:childTnLst>
                          </p:cTn>
                        </p:par>
                        <p:par>
                          <p:cTn id="66" fill="hold">
                            <p:stCondLst>
                              <p:cond delay="1000"/>
                            </p:stCondLst>
                            <p:childTnLst>
                              <p:par>
                                <p:cTn id="67" presetID="10" presetClass="entr" presetSubtype="0" fill="hold" nodeType="afterEffect">
                                  <p:stCondLst>
                                    <p:cond delay="0"/>
                                  </p:stCondLst>
                                  <p:childTnLst>
                                    <p:set>
                                      <p:cBhvr>
                                        <p:cTn id="68" dur="1" fill="hold">
                                          <p:stCondLst>
                                            <p:cond delay="0"/>
                                          </p:stCondLst>
                                        </p:cTn>
                                        <p:tgtEl>
                                          <p:spTgt spid="83"/>
                                        </p:tgtEl>
                                        <p:attrNameLst>
                                          <p:attrName>style.visibility</p:attrName>
                                        </p:attrNameLst>
                                      </p:cBhvr>
                                      <p:to>
                                        <p:strVal val="visible"/>
                                      </p:to>
                                    </p:set>
                                    <p:animEffect transition="in" filter="fade">
                                      <p:cBhvr>
                                        <p:cTn id="69" dur="500"/>
                                        <p:tgtEl>
                                          <p:spTgt spid="83"/>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90"/>
                                        </p:tgtEl>
                                        <p:attrNameLst>
                                          <p:attrName>style.visibility</p:attrName>
                                        </p:attrNameLst>
                                      </p:cBhvr>
                                      <p:to>
                                        <p:strVal val="visible"/>
                                      </p:to>
                                    </p:set>
                                  </p:childTnLst>
                                </p:cTn>
                              </p:par>
                            </p:childTnLst>
                          </p:cTn>
                        </p:par>
                        <p:par>
                          <p:cTn id="78" fill="hold">
                            <p:stCondLst>
                              <p:cond delay="0"/>
                            </p:stCondLst>
                            <p:childTnLst>
                              <p:par>
                                <p:cTn id="79" presetID="22" presetClass="entr" presetSubtype="2" fill="hold" grpId="0" nodeType="afterEffect">
                                  <p:stCondLst>
                                    <p:cond delay="0"/>
                                  </p:stCondLst>
                                  <p:childTnLst>
                                    <p:set>
                                      <p:cBhvr>
                                        <p:cTn id="80" dur="1" fill="hold">
                                          <p:stCondLst>
                                            <p:cond delay="0"/>
                                          </p:stCondLst>
                                        </p:cTn>
                                        <p:tgtEl>
                                          <p:spTgt spid="91"/>
                                        </p:tgtEl>
                                        <p:attrNameLst>
                                          <p:attrName>style.visibility</p:attrName>
                                        </p:attrNameLst>
                                      </p:cBhvr>
                                      <p:to>
                                        <p:strVal val="visible"/>
                                      </p:to>
                                    </p:set>
                                    <p:animEffect transition="in" filter="wipe(right)">
                                      <p:cBhvr>
                                        <p:cTn id="81" dur="500"/>
                                        <p:tgtEl>
                                          <p:spTgt spid="9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92"/>
                                        </p:tgtEl>
                                        <p:attrNameLst>
                                          <p:attrName>style.visibility</p:attrName>
                                        </p:attrNameLst>
                                      </p:cBhvr>
                                      <p:to>
                                        <p:strVal val="visible"/>
                                      </p:to>
                                    </p:set>
                                  </p:childTnLst>
                                </p:cTn>
                              </p:par>
                            </p:childTnLst>
                          </p:cTn>
                        </p:par>
                        <p:par>
                          <p:cTn id="86" fill="hold">
                            <p:stCondLst>
                              <p:cond delay="0"/>
                            </p:stCondLst>
                            <p:childTnLst>
                              <p:par>
                                <p:cTn id="87" presetID="22" presetClass="entr" presetSubtype="2" fill="hold" grpId="0" nodeType="afterEffect">
                                  <p:stCondLst>
                                    <p:cond delay="0"/>
                                  </p:stCondLst>
                                  <p:childTnLst>
                                    <p:set>
                                      <p:cBhvr>
                                        <p:cTn id="88" dur="1" fill="hold">
                                          <p:stCondLst>
                                            <p:cond delay="0"/>
                                          </p:stCondLst>
                                        </p:cTn>
                                        <p:tgtEl>
                                          <p:spTgt spid="93"/>
                                        </p:tgtEl>
                                        <p:attrNameLst>
                                          <p:attrName>style.visibility</p:attrName>
                                        </p:attrNameLst>
                                      </p:cBhvr>
                                      <p:to>
                                        <p:strVal val="visible"/>
                                      </p:to>
                                    </p:set>
                                    <p:animEffect transition="in" filter="wipe(right)">
                                      <p:cBhvr>
                                        <p:cTn id="89" dur="500"/>
                                        <p:tgtEl>
                                          <p:spTgt spid="9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94"/>
                                        </p:tgtEl>
                                        <p:attrNameLst>
                                          <p:attrName>style.visibility</p:attrName>
                                        </p:attrNameLst>
                                      </p:cBhvr>
                                      <p:to>
                                        <p:strVal val="visible"/>
                                      </p:to>
                                    </p:set>
                                  </p:childTnLst>
                                </p:cTn>
                              </p:par>
                            </p:childTnLst>
                          </p:cTn>
                        </p:par>
                        <p:par>
                          <p:cTn id="94" fill="hold">
                            <p:stCondLst>
                              <p:cond delay="0"/>
                            </p:stCondLst>
                            <p:childTnLst>
                              <p:par>
                                <p:cTn id="95" presetID="22" presetClass="entr" presetSubtype="2" fill="hold" grpId="0" nodeType="afterEffect">
                                  <p:stCondLst>
                                    <p:cond delay="0"/>
                                  </p:stCondLst>
                                  <p:childTnLst>
                                    <p:set>
                                      <p:cBhvr>
                                        <p:cTn id="96" dur="1" fill="hold">
                                          <p:stCondLst>
                                            <p:cond delay="0"/>
                                          </p:stCondLst>
                                        </p:cTn>
                                        <p:tgtEl>
                                          <p:spTgt spid="100"/>
                                        </p:tgtEl>
                                        <p:attrNameLst>
                                          <p:attrName>style.visibility</p:attrName>
                                        </p:attrNameLst>
                                      </p:cBhvr>
                                      <p:to>
                                        <p:strVal val="visible"/>
                                      </p:to>
                                    </p:set>
                                    <p:animEffect transition="in" filter="wipe(right)">
                                      <p:cBhvr>
                                        <p:cTn id="9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9" grpId="0" animBg="1"/>
      <p:bldP spid="89" grpId="1" animBg="1"/>
      <p:bldP spid="89" grpId="2" animBg="1"/>
      <p:bldP spid="89" grpId="3" animBg="1"/>
      <p:bldP spid="89" grpId="4" animBg="1"/>
      <p:bldP spid="89" grpId="5" animBg="1"/>
      <p:bldP spid="91" grpId="0" animBg="1"/>
      <p:bldP spid="93" grpId="0" animBg="1"/>
      <p:bldP spid="10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2D Convolutions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
        <p:nvSpPr>
          <p:cNvPr id="5" name="Content Placeholder 178"/>
          <p:cNvSpPr>
            <a:spLocks noGrp="1"/>
          </p:cNvSpPr>
          <p:nvPr>
            <p:ph idx="1"/>
          </p:nvPr>
        </p:nvSpPr>
        <p:spPr>
          <a:xfrm>
            <a:off x="6938487" y="1085530"/>
            <a:ext cx="5253513" cy="5772469"/>
          </a:xfrm>
        </p:spPr>
        <p:txBody>
          <a:bodyPr>
            <a:normAutofit/>
          </a:bodyPr>
          <a:lstStyle/>
          <a:p>
            <a:r>
              <a:rPr lang="en-IN" dirty="0"/>
              <a:t>Convolutions make sense for 2D, 3D, </a:t>
            </a:r>
            <a:r>
              <a:rPr lang="en-IN" dirty="0" err="1"/>
              <a:t>nD</a:t>
            </a:r>
            <a:r>
              <a:rPr lang="en-IN" dirty="0"/>
              <a:t> data as well</a:t>
            </a:r>
          </a:p>
          <a:p>
            <a:pPr lvl="2"/>
            <a:r>
              <a:rPr lang="en-IN" dirty="0"/>
              <a:t>A fully conn. layer would’ve needed 576 weights. A conv. needs only 9 weights</a:t>
            </a:r>
          </a:p>
          <a:p>
            <a:r>
              <a:rPr lang="en-IN" dirty="0"/>
              <a:t>Such local operations are exactly what we need for detecting local patterns</a:t>
            </a:r>
          </a:p>
          <a:p>
            <a:pPr lvl="2"/>
            <a:r>
              <a:rPr lang="en-IN" dirty="0"/>
              <a:t>Edges, boundaries, textures</a:t>
            </a:r>
          </a:p>
          <a:p>
            <a:pPr lvl="2"/>
            <a:r>
              <a:rPr lang="en-IN" dirty="0"/>
              <a:t>Can apply convolutions to 3D layers as well</a:t>
            </a:r>
          </a:p>
          <a:p>
            <a:pPr lvl="2"/>
            <a:r>
              <a:rPr lang="en-IN" dirty="0"/>
              <a:t>E.g. Video data is 3D</a:t>
            </a:r>
            <a:endParaRPr lang="en-US" dirty="0"/>
          </a:p>
        </p:txBody>
      </p:sp>
      <p:grpSp>
        <p:nvGrpSpPr>
          <p:cNvPr id="6" name="Group 5"/>
          <p:cNvGrpSpPr/>
          <p:nvPr/>
        </p:nvGrpSpPr>
        <p:grpSpPr>
          <a:xfrm>
            <a:off x="653554" y="980019"/>
            <a:ext cx="3484450" cy="5124406"/>
            <a:chOff x="969904" y="1115098"/>
            <a:chExt cx="2288002" cy="3364850"/>
          </a:xfrm>
          <a:solidFill>
            <a:srgbClr val="00B0F0">
              <a:alpha val="20000"/>
            </a:srgbClr>
          </a:solidFill>
        </p:grpSpPr>
        <p:sp>
          <p:nvSpPr>
            <p:cNvPr id="7" name="Parallelogram 6"/>
            <p:cNvSpPr/>
            <p:nvPr/>
          </p:nvSpPr>
          <p:spPr>
            <a:xfrm rot="9472603">
              <a:off x="969904" y="182797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arallelogram 7"/>
            <p:cNvSpPr/>
            <p:nvPr/>
          </p:nvSpPr>
          <p:spPr>
            <a:xfrm rot="9472603">
              <a:off x="1319735" y="168404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Parallelogram 8"/>
            <p:cNvSpPr/>
            <p:nvPr/>
          </p:nvSpPr>
          <p:spPr>
            <a:xfrm rot="9472603">
              <a:off x="969904" y="227595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Parallelogram 9"/>
            <p:cNvSpPr/>
            <p:nvPr/>
          </p:nvSpPr>
          <p:spPr>
            <a:xfrm rot="9472603">
              <a:off x="1319735" y="213202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Parallelogram 10"/>
            <p:cNvSpPr/>
            <p:nvPr/>
          </p:nvSpPr>
          <p:spPr>
            <a:xfrm rot="9472603">
              <a:off x="969904" y="272394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Parallelogram 11"/>
            <p:cNvSpPr/>
            <p:nvPr/>
          </p:nvSpPr>
          <p:spPr>
            <a:xfrm rot="9472603">
              <a:off x="1319735" y="258001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Parallelogram 12"/>
            <p:cNvSpPr/>
            <p:nvPr/>
          </p:nvSpPr>
          <p:spPr>
            <a:xfrm rot="9472603">
              <a:off x="969904" y="317192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arallelogram 13"/>
            <p:cNvSpPr/>
            <p:nvPr/>
          </p:nvSpPr>
          <p:spPr>
            <a:xfrm rot="9472603">
              <a:off x="1319735" y="302799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arallelogram 14"/>
            <p:cNvSpPr/>
            <p:nvPr/>
          </p:nvSpPr>
          <p:spPr>
            <a:xfrm rot="9472603">
              <a:off x="969904" y="361773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arallelogram 15"/>
            <p:cNvSpPr/>
            <p:nvPr/>
          </p:nvSpPr>
          <p:spPr>
            <a:xfrm rot="9472603">
              <a:off x="1319735" y="347379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Parallelogram 16"/>
            <p:cNvSpPr/>
            <p:nvPr/>
          </p:nvSpPr>
          <p:spPr>
            <a:xfrm rot="9472603">
              <a:off x="969904" y="406571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Parallelogram 17"/>
            <p:cNvSpPr/>
            <p:nvPr/>
          </p:nvSpPr>
          <p:spPr>
            <a:xfrm rot="9472603">
              <a:off x="1319735" y="392178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Parallelogram 18"/>
            <p:cNvSpPr/>
            <p:nvPr/>
          </p:nvSpPr>
          <p:spPr>
            <a:xfrm rot="9472603">
              <a:off x="1666287" y="154266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Parallelogram 19"/>
            <p:cNvSpPr/>
            <p:nvPr/>
          </p:nvSpPr>
          <p:spPr>
            <a:xfrm rot="9472603">
              <a:off x="2016118" y="139873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Parallelogram 20"/>
            <p:cNvSpPr/>
            <p:nvPr/>
          </p:nvSpPr>
          <p:spPr>
            <a:xfrm rot="9472603">
              <a:off x="1666287" y="199064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Parallelogram 21"/>
            <p:cNvSpPr/>
            <p:nvPr/>
          </p:nvSpPr>
          <p:spPr>
            <a:xfrm rot="9472603">
              <a:off x="2016118" y="184671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Parallelogram 22"/>
            <p:cNvSpPr/>
            <p:nvPr/>
          </p:nvSpPr>
          <p:spPr>
            <a:xfrm rot="9472603">
              <a:off x="1666287" y="243863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Parallelogram 23"/>
            <p:cNvSpPr/>
            <p:nvPr/>
          </p:nvSpPr>
          <p:spPr>
            <a:xfrm rot="9472603">
              <a:off x="2016118" y="229470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Parallelogram 24"/>
            <p:cNvSpPr/>
            <p:nvPr/>
          </p:nvSpPr>
          <p:spPr>
            <a:xfrm rot="9472603">
              <a:off x="1666287" y="288662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Parallelogram 25"/>
            <p:cNvSpPr/>
            <p:nvPr/>
          </p:nvSpPr>
          <p:spPr>
            <a:xfrm rot="9472603">
              <a:off x="2016118" y="274268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Parallelogram 26"/>
            <p:cNvSpPr/>
            <p:nvPr/>
          </p:nvSpPr>
          <p:spPr>
            <a:xfrm rot="9472603">
              <a:off x="1666287" y="333242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Parallelogram 27"/>
            <p:cNvSpPr/>
            <p:nvPr/>
          </p:nvSpPr>
          <p:spPr>
            <a:xfrm rot="9472603">
              <a:off x="2016118" y="318849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Parallelogram 28"/>
            <p:cNvSpPr/>
            <p:nvPr/>
          </p:nvSpPr>
          <p:spPr>
            <a:xfrm rot="9472603">
              <a:off x="1666287" y="378040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Parallelogram 29"/>
            <p:cNvSpPr/>
            <p:nvPr/>
          </p:nvSpPr>
          <p:spPr>
            <a:xfrm rot="9472603">
              <a:off x="2016118" y="363647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Parallelogram 30"/>
            <p:cNvSpPr/>
            <p:nvPr/>
          </p:nvSpPr>
          <p:spPr>
            <a:xfrm rot="9472603">
              <a:off x="2366902" y="125903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Parallelogram 31"/>
            <p:cNvSpPr/>
            <p:nvPr/>
          </p:nvSpPr>
          <p:spPr>
            <a:xfrm rot="9472603">
              <a:off x="2716733" y="111509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Parallelogram 32"/>
            <p:cNvSpPr/>
            <p:nvPr/>
          </p:nvSpPr>
          <p:spPr>
            <a:xfrm rot="9472603">
              <a:off x="2366902" y="170701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Parallelogram 33"/>
            <p:cNvSpPr/>
            <p:nvPr/>
          </p:nvSpPr>
          <p:spPr>
            <a:xfrm rot="9472603">
              <a:off x="2716733" y="156308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Parallelogram 34"/>
            <p:cNvSpPr/>
            <p:nvPr/>
          </p:nvSpPr>
          <p:spPr>
            <a:xfrm rot="9472603">
              <a:off x="2366902" y="215500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Parallelogram 35"/>
            <p:cNvSpPr/>
            <p:nvPr/>
          </p:nvSpPr>
          <p:spPr>
            <a:xfrm rot="9472603">
              <a:off x="2716733" y="201107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Parallelogram 36"/>
            <p:cNvSpPr/>
            <p:nvPr/>
          </p:nvSpPr>
          <p:spPr>
            <a:xfrm rot="9472603">
              <a:off x="2366902" y="260298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Parallelogram 37"/>
            <p:cNvSpPr/>
            <p:nvPr/>
          </p:nvSpPr>
          <p:spPr>
            <a:xfrm rot="9472603">
              <a:off x="2716733" y="245905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Parallelogram 38"/>
            <p:cNvSpPr/>
            <p:nvPr/>
          </p:nvSpPr>
          <p:spPr>
            <a:xfrm rot="9472603">
              <a:off x="2366902" y="304878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Parallelogram 39"/>
            <p:cNvSpPr/>
            <p:nvPr/>
          </p:nvSpPr>
          <p:spPr>
            <a:xfrm rot="9472603">
              <a:off x="2716733" y="290485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Parallelogram 40"/>
            <p:cNvSpPr/>
            <p:nvPr/>
          </p:nvSpPr>
          <p:spPr>
            <a:xfrm rot="9472603">
              <a:off x="2366902" y="349676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Parallelogram 41"/>
            <p:cNvSpPr/>
            <p:nvPr/>
          </p:nvSpPr>
          <p:spPr>
            <a:xfrm rot="9472603">
              <a:off x="2716733" y="335283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p:cNvGrpSpPr/>
          <p:nvPr/>
        </p:nvGrpSpPr>
        <p:grpSpPr>
          <a:xfrm>
            <a:off x="359026" y="1512045"/>
            <a:ext cx="4690609" cy="2694627"/>
            <a:chOff x="359026" y="1338795"/>
            <a:chExt cx="4690609" cy="2694627"/>
          </a:xfrm>
        </p:grpSpPr>
        <p:sp>
          <p:nvSpPr>
            <p:cNvPr id="44" name="Parallelogram 43"/>
            <p:cNvSpPr/>
            <p:nvPr/>
          </p:nvSpPr>
          <p:spPr>
            <a:xfrm rot="9472603">
              <a:off x="359026" y="1735232"/>
              <a:ext cx="2475825" cy="1895098"/>
            </a:xfrm>
            <a:prstGeom prst="parallelogram">
              <a:avLst>
                <a:gd name="adj" fmla="val 39991"/>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5" name="Straight Connector 44"/>
            <p:cNvCxnSpPr/>
            <p:nvPr/>
          </p:nvCxnSpPr>
          <p:spPr>
            <a:xfrm>
              <a:off x="809828" y="2000706"/>
              <a:ext cx="4232050" cy="14889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388667" y="1338795"/>
              <a:ext cx="2653211" cy="214771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03177" y="3489845"/>
              <a:ext cx="4246458" cy="5435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393628" y="3385430"/>
              <a:ext cx="2648250" cy="1058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9" name="Parallelogram 48"/>
          <p:cNvSpPr/>
          <p:nvPr/>
        </p:nvSpPr>
        <p:spPr>
          <a:xfrm rot="9472603">
            <a:off x="4611765" y="3348485"/>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Parallelogram 49"/>
          <p:cNvSpPr/>
          <p:nvPr/>
        </p:nvSpPr>
        <p:spPr>
          <a:xfrm rot="9472603">
            <a:off x="4611765" y="4030740"/>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Parallelogram 50"/>
          <p:cNvSpPr/>
          <p:nvPr/>
        </p:nvSpPr>
        <p:spPr>
          <a:xfrm rot="9472603">
            <a:off x="4611765" y="4712982"/>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Parallelogram 51"/>
          <p:cNvSpPr/>
          <p:nvPr/>
        </p:nvSpPr>
        <p:spPr>
          <a:xfrm rot="9472603">
            <a:off x="4611765" y="5391904"/>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Parallelogram 52"/>
          <p:cNvSpPr/>
          <p:nvPr/>
        </p:nvSpPr>
        <p:spPr>
          <a:xfrm rot="9472603">
            <a:off x="5139537" y="3133181"/>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Parallelogram 53"/>
          <p:cNvSpPr/>
          <p:nvPr/>
        </p:nvSpPr>
        <p:spPr>
          <a:xfrm rot="9472603">
            <a:off x="5672302" y="2913983"/>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Parallelogram 54"/>
          <p:cNvSpPr/>
          <p:nvPr/>
        </p:nvSpPr>
        <p:spPr>
          <a:xfrm rot="9472603">
            <a:off x="5139537" y="3815435"/>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Parallelogram 55"/>
          <p:cNvSpPr/>
          <p:nvPr/>
        </p:nvSpPr>
        <p:spPr>
          <a:xfrm rot="9472603">
            <a:off x="5672302" y="3596238"/>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Parallelogram 56"/>
          <p:cNvSpPr/>
          <p:nvPr/>
        </p:nvSpPr>
        <p:spPr>
          <a:xfrm rot="9472603">
            <a:off x="5139537" y="4497677"/>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Parallelogram 57"/>
          <p:cNvSpPr/>
          <p:nvPr/>
        </p:nvSpPr>
        <p:spPr>
          <a:xfrm rot="9472603">
            <a:off x="5672302" y="4278480"/>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Parallelogram 58"/>
          <p:cNvSpPr/>
          <p:nvPr/>
        </p:nvSpPr>
        <p:spPr>
          <a:xfrm rot="9472603">
            <a:off x="5139537" y="5176599"/>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Parallelogram 59"/>
          <p:cNvSpPr/>
          <p:nvPr/>
        </p:nvSpPr>
        <p:spPr>
          <a:xfrm rot="9472603">
            <a:off x="5672302" y="4957402"/>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Parallelogram 60"/>
          <p:cNvSpPr/>
          <p:nvPr/>
        </p:nvSpPr>
        <p:spPr>
          <a:xfrm rot="9472603">
            <a:off x="6206519" y="2701225"/>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Parallelogram 61"/>
          <p:cNvSpPr/>
          <p:nvPr/>
        </p:nvSpPr>
        <p:spPr>
          <a:xfrm rot="9472603">
            <a:off x="6206519" y="3383479"/>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Parallelogram 62"/>
          <p:cNvSpPr/>
          <p:nvPr/>
        </p:nvSpPr>
        <p:spPr>
          <a:xfrm rot="9472603">
            <a:off x="6206519" y="4065721"/>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Parallelogram 63"/>
          <p:cNvSpPr/>
          <p:nvPr/>
        </p:nvSpPr>
        <p:spPr>
          <a:xfrm rot="9472603">
            <a:off x="6206519" y="4744643"/>
            <a:ext cx="824165" cy="630849"/>
          </a:xfrm>
          <a:prstGeom prst="parallelogram">
            <a:avLst>
              <a:gd name="adj" fmla="val 39991"/>
            </a:avLst>
          </a:prstGeom>
          <a:solidFill>
            <a:srgbClr val="FF000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085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left)">
                                      <p:cBhvr>
                                        <p:cTn id="16" dur="1000"/>
                                        <p:tgtEl>
                                          <p:spTgt spid="4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4.79167E-6 1.85185E-6 L 0.04284 -0.03171 " pathEditMode="relative" rAng="0" ptsTypes="AA">
                                      <p:cBhvr>
                                        <p:cTn id="24" dur="1000" fill="hold"/>
                                        <p:tgtEl>
                                          <p:spTgt spid="43"/>
                                        </p:tgtEl>
                                        <p:attrNameLst>
                                          <p:attrName>ppt_x</p:attrName>
                                          <p:attrName>ppt_y</p:attrName>
                                        </p:attrNameLst>
                                      </p:cBhvr>
                                      <p:rCtr x="2135" y="-1597"/>
                                    </p:animMotion>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0.04284 -0.03171 L 0.08659 -0.06505 " pathEditMode="relative" rAng="0" ptsTypes="AA">
                                      <p:cBhvr>
                                        <p:cTn id="32" dur="1000" fill="hold"/>
                                        <p:tgtEl>
                                          <p:spTgt spid="43"/>
                                        </p:tgtEl>
                                        <p:attrNameLst>
                                          <p:attrName>ppt_x</p:attrName>
                                          <p:attrName>ppt_y</p:attrName>
                                        </p:attrNameLst>
                                      </p:cBhvr>
                                      <p:rCtr x="2187" y="-1667"/>
                                    </p:animMotion>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nodeType="clickEffect">
                                  <p:stCondLst>
                                    <p:cond delay="0"/>
                                  </p:stCondLst>
                                  <p:childTnLst>
                                    <p:animMotion origin="layout" path="M 0.08659 -0.06505 L 0.13034 -0.09468 " pathEditMode="relative" rAng="0" ptsTypes="AA">
                                      <p:cBhvr>
                                        <p:cTn id="40" dur="1000" fill="hold"/>
                                        <p:tgtEl>
                                          <p:spTgt spid="43"/>
                                        </p:tgtEl>
                                        <p:attrNameLst>
                                          <p:attrName>ppt_x</p:attrName>
                                          <p:attrName>ppt_y</p:attrName>
                                        </p:attrNameLst>
                                      </p:cBhvr>
                                      <p:rCtr x="2187" y="-1481"/>
                                    </p:animMotion>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0.13034 -0.09468 L 0.12982 0.00509 " pathEditMode="relative" rAng="0" ptsTypes="AA">
                                      <p:cBhvr>
                                        <p:cTn id="48" dur="1000" fill="hold"/>
                                        <p:tgtEl>
                                          <p:spTgt spid="43"/>
                                        </p:tgtEl>
                                        <p:attrNameLst>
                                          <p:attrName>ppt_x</p:attrName>
                                          <p:attrName>ppt_y</p:attrName>
                                        </p:attrNameLst>
                                      </p:cBhvr>
                                      <p:rCtr x="-26" y="4977"/>
                                    </p:animMotion>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35" presetClass="path" presetSubtype="0" accel="50000" decel="50000" fill="hold" nodeType="clickEffect">
                                  <p:stCondLst>
                                    <p:cond delay="0"/>
                                  </p:stCondLst>
                                  <p:childTnLst>
                                    <p:animMotion origin="layout" path="M 0.12982 0.00509 L 0.08659 0.03727 " pathEditMode="relative" rAng="0" ptsTypes="AA">
                                      <p:cBhvr>
                                        <p:cTn id="56" dur="1000" fill="hold"/>
                                        <p:tgtEl>
                                          <p:spTgt spid="43"/>
                                        </p:tgtEl>
                                        <p:attrNameLst>
                                          <p:attrName>ppt_x</p:attrName>
                                          <p:attrName>ppt_y</p:attrName>
                                        </p:attrNameLst>
                                      </p:cBhvr>
                                      <p:rCtr x="-2161" y="1597"/>
                                    </p:animMotion>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0.08659 0.03727 L 0.04284 0.07106 " pathEditMode="relative" rAng="0" ptsTypes="AA">
                                      <p:cBhvr>
                                        <p:cTn id="64" dur="1000" fill="hold"/>
                                        <p:tgtEl>
                                          <p:spTgt spid="43"/>
                                        </p:tgtEl>
                                        <p:attrNameLst>
                                          <p:attrName>ppt_x</p:attrName>
                                          <p:attrName>ppt_y</p:attrName>
                                        </p:attrNameLst>
                                      </p:cBhvr>
                                      <p:rCtr x="-2187" y="1690"/>
                                    </p:animMotion>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35" presetClass="path" presetSubtype="0" accel="50000" decel="50000" fill="hold" nodeType="clickEffect">
                                  <p:stCondLst>
                                    <p:cond delay="0"/>
                                  </p:stCondLst>
                                  <p:childTnLst>
                                    <p:animMotion origin="layout" path="M 0.04284 0.07106 L -0.00104 0.10208 " pathEditMode="relative" rAng="0" ptsTypes="AA">
                                      <p:cBhvr>
                                        <p:cTn id="72" dur="1000" fill="hold"/>
                                        <p:tgtEl>
                                          <p:spTgt spid="43"/>
                                        </p:tgtEl>
                                        <p:attrNameLst>
                                          <p:attrName>ppt_x</p:attrName>
                                          <p:attrName>ppt_y</p:attrName>
                                        </p:attrNameLst>
                                      </p:cBhvr>
                                      <p:rCtr x="-2201" y="1551"/>
                                    </p:animMotion>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0.00104 0.10208 L -0.00104 0.19768 " pathEditMode="relative" rAng="0" ptsTypes="AA">
                                      <p:cBhvr>
                                        <p:cTn id="80" dur="1000" fill="hold"/>
                                        <p:tgtEl>
                                          <p:spTgt spid="43"/>
                                        </p:tgtEl>
                                        <p:attrNameLst>
                                          <p:attrName>ppt_x</p:attrName>
                                          <p:attrName>ppt_y</p:attrName>
                                        </p:attrNameLst>
                                      </p:cBhvr>
                                      <p:rCtr x="0" y="4769"/>
                                    </p:animMotion>
                                  </p:childTnLst>
                                </p:cTn>
                              </p:par>
                            </p:childTnLst>
                          </p:cTn>
                        </p:par>
                        <p:par>
                          <p:cTn id="81" fill="hold">
                            <p:stCondLst>
                              <p:cond delay="1000"/>
                            </p:stCondLst>
                            <p:childTnLst>
                              <p:par>
                                <p:cTn id="82" presetID="10" presetClass="entr" presetSubtype="0" fill="hold" grpId="0" nodeType="after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childTnLst>
                          </p:cTn>
                        </p:par>
                      </p:childTnLst>
                    </p:cTn>
                  </p:par>
                  <p:par>
                    <p:cTn id="85" fill="hold">
                      <p:stCondLst>
                        <p:cond delay="indefinite"/>
                      </p:stCondLst>
                      <p:childTnLst>
                        <p:par>
                          <p:cTn id="86" fill="hold">
                            <p:stCondLst>
                              <p:cond delay="0"/>
                            </p:stCondLst>
                            <p:childTnLst>
                              <p:par>
                                <p:cTn id="87" presetID="63" presetClass="path" presetSubtype="0" accel="50000" decel="50000" fill="hold" nodeType="clickEffect">
                                  <p:stCondLst>
                                    <p:cond delay="0"/>
                                  </p:stCondLst>
                                  <p:childTnLst>
                                    <p:animMotion origin="layout" path="M -0.00104 0.19768 L 0.04284 0.16713 " pathEditMode="relative" rAng="0" ptsTypes="AA">
                                      <p:cBhvr>
                                        <p:cTn id="88" dur="1000" fill="hold"/>
                                        <p:tgtEl>
                                          <p:spTgt spid="43"/>
                                        </p:tgtEl>
                                        <p:attrNameLst>
                                          <p:attrName>ppt_x</p:attrName>
                                          <p:attrName>ppt_y</p:attrName>
                                        </p:attrNameLst>
                                      </p:cBhvr>
                                      <p:rCtr x="2187" y="-1528"/>
                                    </p:animMotion>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500"/>
                                        <p:tgtEl>
                                          <p:spTgt spid="57"/>
                                        </p:tgtEl>
                                      </p:cBhvr>
                                    </p:animEffect>
                                  </p:childTnLst>
                                </p:cTn>
                              </p:par>
                            </p:childTnLst>
                          </p:cTn>
                        </p:par>
                      </p:childTnLst>
                    </p:cTn>
                  </p:par>
                  <p:par>
                    <p:cTn id="93" fill="hold">
                      <p:stCondLst>
                        <p:cond delay="indefinite"/>
                      </p:stCondLst>
                      <p:childTnLst>
                        <p:par>
                          <p:cTn id="94" fill="hold">
                            <p:stCondLst>
                              <p:cond delay="0"/>
                            </p:stCondLst>
                            <p:childTnLst>
                              <p:par>
                                <p:cTn id="95" presetID="63" presetClass="path" presetSubtype="0" accel="50000" decel="50000" fill="hold" nodeType="clickEffect">
                                  <p:stCondLst>
                                    <p:cond delay="0"/>
                                  </p:stCondLst>
                                  <p:childTnLst>
                                    <p:animMotion origin="layout" path="M 0.04284 0.16713 L 0.08659 0.13541 " pathEditMode="relative" rAng="0" ptsTypes="AA">
                                      <p:cBhvr>
                                        <p:cTn id="96" dur="1000" fill="hold"/>
                                        <p:tgtEl>
                                          <p:spTgt spid="43"/>
                                        </p:tgtEl>
                                        <p:attrNameLst>
                                          <p:attrName>ppt_x</p:attrName>
                                          <p:attrName>ppt_y</p:attrName>
                                        </p:attrNameLst>
                                      </p:cBhvr>
                                      <p:rCtr x="2187" y="-1597"/>
                                    </p:animMotion>
                                  </p:childTnLst>
                                </p:cTn>
                              </p:par>
                            </p:childTnLst>
                          </p:cTn>
                        </p:par>
                        <p:par>
                          <p:cTn id="97" fill="hold">
                            <p:stCondLst>
                              <p:cond delay="1000"/>
                            </p:stCondLst>
                            <p:childTnLst>
                              <p:par>
                                <p:cTn id="98" presetID="10" presetClass="entr" presetSubtype="0" fill="hold" grpId="0"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500"/>
                                        <p:tgtEl>
                                          <p:spTgt spid="58"/>
                                        </p:tgtEl>
                                      </p:cBhvr>
                                    </p:animEffect>
                                  </p:childTnLst>
                                </p:cTn>
                              </p:par>
                            </p:childTnLst>
                          </p:cTn>
                        </p:par>
                      </p:childTnLst>
                    </p:cTn>
                  </p:par>
                  <p:par>
                    <p:cTn id="101" fill="hold">
                      <p:stCondLst>
                        <p:cond delay="indefinite"/>
                      </p:stCondLst>
                      <p:childTnLst>
                        <p:par>
                          <p:cTn id="102" fill="hold">
                            <p:stCondLst>
                              <p:cond delay="0"/>
                            </p:stCondLst>
                            <p:childTnLst>
                              <p:par>
                                <p:cTn id="103" presetID="63" presetClass="path" presetSubtype="0" accel="50000" decel="50000" fill="hold" nodeType="clickEffect">
                                  <p:stCondLst>
                                    <p:cond delay="0"/>
                                  </p:stCondLst>
                                  <p:childTnLst>
                                    <p:animMotion origin="layout" path="M 0.08659 0.13541 L 0.13034 0.10416 " pathEditMode="relative" rAng="0" ptsTypes="AA">
                                      <p:cBhvr>
                                        <p:cTn id="104" dur="1000" fill="hold"/>
                                        <p:tgtEl>
                                          <p:spTgt spid="43"/>
                                        </p:tgtEl>
                                        <p:attrNameLst>
                                          <p:attrName>ppt_x</p:attrName>
                                          <p:attrName>ppt_y</p:attrName>
                                        </p:attrNameLst>
                                      </p:cBhvr>
                                      <p:rCtr x="2187" y="-1574"/>
                                    </p:animMotion>
                                  </p:childTnLst>
                                </p:cTn>
                              </p:par>
                            </p:childTnLst>
                          </p:cTn>
                        </p:par>
                        <p:par>
                          <p:cTn id="105" fill="hold">
                            <p:stCondLst>
                              <p:cond delay="1000"/>
                            </p:stCondLst>
                            <p:childTnLst>
                              <p:par>
                                <p:cTn id="106" presetID="10" presetClass="entr" presetSubtype="0" fill="hold" grpId="0" nodeType="after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500"/>
                                        <p:tgtEl>
                                          <p:spTgt spid="63"/>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nodeType="clickEffect">
                                  <p:stCondLst>
                                    <p:cond delay="0"/>
                                  </p:stCondLst>
                                  <p:childTnLst>
                                    <p:animMotion origin="layout" path="M 0.13034 0.10416 L 0.13034 0.2037 " pathEditMode="relative" rAng="0" ptsTypes="AA">
                                      <p:cBhvr>
                                        <p:cTn id="112" dur="1000" fill="hold"/>
                                        <p:tgtEl>
                                          <p:spTgt spid="43"/>
                                        </p:tgtEl>
                                        <p:attrNameLst>
                                          <p:attrName>ppt_x</p:attrName>
                                          <p:attrName>ppt_y</p:attrName>
                                        </p:attrNameLst>
                                      </p:cBhvr>
                                      <p:rCtr x="0" y="4977"/>
                                    </p:animMotion>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fade">
                                      <p:cBhvr>
                                        <p:cTn id="116" dur="500"/>
                                        <p:tgtEl>
                                          <p:spTgt spid="64"/>
                                        </p:tgtEl>
                                      </p:cBhvr>
                                    </p:animEffect>
                                  </p:childTnLst>
                                </p:cTn>
                              </p:par>
                            </p:childTnLst>
                          </p:cTn>
                        </p:par>
                      </p:childTnLst>
                    </p:cTn>
                  </p:par>
                  <p:par>
                    <p:cTn id="117" fill="hold">
                      <p:stCondLst>
                        <p:cond delay="indefinite"/>
                      </p:stCondLst>
                      <p:childTnLst>
                        <p:par>
                          <p:cTn id="118" fill="hold">
                            <p:stCondLst>
                              <p:cond delay="0"/>
                            </p:stCondLst>
                            <p:childTnLst>
                              <p:par>
                                <p:cTn id="119" presetID="35" presetClass="path" presetSubtype="0" accel="50000" decel="50000" fill="hold" nodeType="clickEffect">
                                  <p:stCondLst>
                                    <p:cond delay="0"/>
                                  </p:stCondLst>
                                  <p:childTnLst>
                                    <p:animMotion origin="layout" path="M 0.13034 0.2037 L 0.08659 0.23472 " pathEditMode="relative" rAng="0" ptsTypes="AA">
                                      <p:cBhvr>
                                        <p:cTn id="120" dur="1000" fill="hold"/>
                                        <p:tgtEl>
                                          <p:spTgt spid="43"/>
                                        </p:tgtEl>
                                        <p:attrNameLst>
                                          <p:attrName>ppt_x</p:attrName>
                                          <p:attrName>ppt_y</p:attrName>
                                        </p:attrNameLst>
                                      </p:cBhvr>
                                      <p:rCtr x="-2187" y="1551"/>
                                    </p:animMotion>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60"/>
                                        </p:tgtEl>
                                        <p:attrNameLst>
                                          <p:attrName>style.visibility</p:attrName>
                                        </p:attrNameLst>
                                      </p:cBhvr>
                                      <p:to>
                                        <p:strVal val="visible"/>
                                      </p:to>
                                    </p:set>
                                    <p:animEffect transition="in" filter="fade">
                                      <p:cBhvr>
                                        <p:cTn id="124" dur="500"/>
                                        <p:tgtEl>
                                          <p:spTgt spid="60"/>
                                        </p:tgtEl>
                                      </p:cBhvr>
                                    </p:animEffect>
                                  </p:childTnLst>
                                </p:cTn>
                              </p:par>
                            </p:childTnLst>
                          </p:cTn>
                        </p:par>
                      </p:childTnLst>
                    </p:cTn>
                  </p:par>
                  <p:par>
                    <p:cTn id="125" fill="hold">
                      <p:stCondLst>
                        <p:cond delay="indefinite"/>
                      </p:stCondLst>
                      <p:childTnLst>
                        <p:par>
                          <p:cTn id="126" fill="hold">
                            <p:stCondLst>
                              <p:cond delay="0"/>
                            </p:stCondLst>
                            <p:childTnLst>
                              <p:par>
                                <p:cTn id="127" presetID="35" presetClass="path" presetSubtype="0" accel="50000" decel="50000" fill="hold" nodeType="clickEffect">
                                  <p:stCondLst>
                                    <p:cond delay="0"/>
                                  </p:stCondLst>
                                  <p:childTnLst>
                                    <p:animMotion origin="layout" path="M 0.08659 0.23472 L 0.04284 0.26666 " pathEditMode="relative" rAng="0" ptsTypes="AA">
                                      <p:cBhvr>
                                        <p:cTn id="128" dur="1000" fill="hold"/>
                                        <p:tgtEl>
                                          <p:spTgt spid="43"/>
                                        </p:tgtEl>
                                        <p:attrNameLst>
                                          <p:attrName>ppt_x</p:attrName>
                                          <p:attrName>ppt_y</p:attrName>
                                        </p:attrNameLst>
                                      </p:cBhvr>
                                      <p:rCtr x="-2187" y="1597"/>
                                    </p:animMotion>
                                  </p:childTnLst>
                                </p:cTn>
                              </p:par>
                            </p:childTnLst>
                          </p:cTn>
                        </p:par>
                        <p:par>
                          <p:cTn id="129" fill="hold">
                            <p:stCondLst>
                              <p:cond delay="1000"/>
                            </p:stCondLst>
                            <p:childTnLst>
                              <p:par>
                                <p:cTn id="130" presetID="10" presetClass="entr" presetSubtype="0" fill="hold" grpId="0" nodeType="afterEffect">
                                  <p:stCondLst>
                                    <p:cond delay="0"/>
                                  </p:stCondLst>
                                  <p:childTnLst>
                                    <p:set>
                                      <p:cBhvr>
                                        <p:cTn id="131" dur="1" fill="hold">
                                          <p:stCondLst>
                                            <p:cond delay="0"/>
                                          </p:stCondLst>
                                        </p:cTn>
                                        <p:tgtEl>
                                          <p:spTgt spid="59"/>
                                        </p:tgtEl>
                                        <p:attrNameLst>
                                          <p:attrName>style.visibility</p:attrName>
                                        </p:attrNameLst>
                                      </p:cBhvr>
                                      <p:to>
                                        <p:strVal val="visible"/>
                                      </p:to>
                                    </p:set>
                                    <p:animEffect transition="in" filter="fade">
                                      <p:cBhvr>
                                        <p:cTn id="132" dur="500"/>
                                        <p:tgtEl>
                                          <p:spTgt spid="59"/>
                                        </p:tgtEl>
                                      </p:cBhvr>
                                    </p:animEffect>
                                  </p:childTnLst>
                                </p:cTn>
                              </p:par>
                            </p:childTnLst>
                          </p:cTn>
                        </p:par>
                      </p:childTnLst>
                    </p:cTn>
                  </p:par>
                  <p:par>
                    <p:cTn id="133" fill="hold">
                      <p:stCondLst>
                        <p:cond delay="indefinite"/>
                      </p:stCondLst>
                      <p:childTnLst>
                        <p:par>
                          <p:cTn id="134" fill="hold">
                            <p:stCondLst>
                              <p:cond delay="0"/>
                            </p:stCondLst>
                            <p:childTnLst>
                              <p:par>
                                <p:cTn id="135" presetID="35" presetClass="path" presetSubtype="0" accel="50000" decel="50000" fill="hold" nodeType="clickEffect">
                                  <p:stCondLst>
                                    <p:cond delay="0"/>
                                  </p:stCondLst>
                                  <p:childTnLst>
                                    <p:animMotion origin="layout" path="M 0.04284 0.26666 L -0.00091 0.29861 " pathEditMode="relative" rAng="0" ptsTypes="AA">
                                      <p:cBhvr>
                                        <p:cTn id="136" dur="1000" fill="hold"/>
                                        <p:tgtEl>
                                          <p:spTgt spid="43"/>
                                        </p:tgtEl>
                                        <p:attrNameLst>
                                          <p:attrName>ppt_x</p:attrName>
                                          <p:attrName>ppt_y</p:attrName>
                                        </p:attrNameLst>
                                      </p:cBhvr>
                                      <p:rCtr x="-2187" y="1597"/>
                                    </p:animMotion>
                                  </p:childTnLst>
                                </p:cTn>
                              </p:par>
                            </p:childTnLst>
                          </p:cTn>
                        </p:par>
                        <p:par>
                          <p:cTn id="137" fill="hold">
                            <p:stCondLst>
                              <p:cond delay="1000"/>
                            </p:stCondLst>
                            <p:childTnLst>
                              <p:par>
                                <p:cTn id="138" presetID="10" presetClass="entr" presetSubtype="0" fill="hold" grpId="0" nodeType="afterEffect">
                                  <p:stCondLst>
                                    <p:cond delay="0"/>
                                  </p:stCondLst>
                                  <p:childTnLst>
                                    <p:set>
                                      <p:cBhvr>
                                        <p:cTn id="139" dur="1" fill="hold">
                                          <p:stCondLst>
                                            <p:cond delay="0"/>
                                          </p:stCondLst>
                                        </p:cTn>
                                        <p:tgtEl>
                                          <p:spTgt spid="52"/>
                                        </p:tgtEl>
                                        <p:attrNameLst>
                                          <p:attrName>style.visibility</p:attrName>
                                        </p:attrNameLst>
                                      </p:cBhvr>
                                      <p:to>
                                        <p:strVal val="visible"/>
                                      </p:to>
                                    </p:set>
                                    <p:animEffect transition="in" filter="fade">
                                      <p:cBhvr>
                                        <p:cTn id="140" dur="500"/>
                                        <p:tgtEl>
                                          <p:spTgt spid="5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Convolutional Neural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a:t>Popular where the raw data has strong spatial structure e.g. images have 2D structure, text has linear structure, video has 3D structure</a:t>
                </a:r>
              </a:p>
              <a:p>
                <a:pPr lvl="2"/>
                <a:r>
                  <a:rPr lang="en-IN" dirty="0"/>
                  <a:t>Greatly reduces the number of parameters to be learnt</a:t>
                </a:r>
              </a:p>
              <a:p>
                <a:pPr lvl="2"/>
                <a:r>
                  <a:rPr lang="en-IN" dirty="0"/>
                  <a:t>Layers sparsely connected and aggressive parameter sharing</a:t>
                </a:r>
              </a:p>
              <a:p>
                <a:pPr lvl="2"/>
                <a:r>
                  <a:rPr lang="en-IN" b="1" dirty="0"/>
                  <a:t>Note</a:t>
                </a:r>
                <a:r>
                  <a:rPr lang="en-IN" dirty="0"/>
                  <a:t>: notion of “convolution” used in CNNs is non-standard</a:t>
                </a:r>
              </a:p>
              <a:p>
                <a:r>
                  <a:rPr lang="en-IN" dirty="0"/>
                  <a:t>Standard notion of convolution of two vectors  </a:t>
                </a:r>
                <a14:m>
                  <m:oMath xmlns:m="http://schemas.openxmlformats.org/officeDocument/2006/math">
                    <m:r>
                      <a:rPr lang="en-IN" b="1">
                        <a:latin typeface="Cambria Math" panose="02040503050406030204" pitchFamily="18" charset="0"/>
                      </a:rPr>
                      <m:t>𝐮</m:t>
                    </m:r>
                    <m:r>
                      <a:rPr lang="en-IN" i="1">
                        <a:latin typeface="Cambria Math" panose="02040503050406030204" pitchFamily="18" charset="0"/>
                      </a:rPr>
                      <m:t>,</m:t>
                    </m:r>
                    <m:r>
                      <a:rPr lang="en-IN" b="1">
                        <a:latin typeface="Cambria Math" panose="02040503050406030204" pitchFamily="18" charset="0"/>
                      </a:rPr>
                      <m:t>𝐯</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𝑛</m:t>
                        </m:r>
                      </m:sup>
                    </m:sSup>
                  </m:oMath>
                </a14:m>
                <a:r>
                  <a:rPr lang="en-IN" dirty="0"/>
                  <a:t> is another vector </a:t>
                </a:r>
                <a14:m>
                  <m:oMath xmlns:m="http://schemas.openxmlformats.org/officeDocument/2006/math">
                    <m:r>
                      <a:rPr lang="en-IN" b="1">
                        <a:latin typeface="Cambria Math" panose="02040503050406030204" pitchFamily="18" charset="0"/>
                      </a:rPr>
                      <m:t>𝐬</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𝑛</m:t>
                        </m:r>
                      </m:sup>
                    </m:sSup>
                  </m:oMath>
                </a14:m>
                <a:r>
                  <a:rPr lang="en-IN" dirty="0"/>
                  <a:t> denoted as </a:t>
                </a:r>
                <a14:m>
                  <m:oMath xmlns:m="http://schemas.openxmlformats.org/officeDocument/2006/math">
                    <m:r>
                      <a:rPr lang="en-IN" b="1">
                        <a:latin typeface="Cambria Math" panose="02040503050406030204" pitchFamily="18" charset="0"/>
                      </a:rPr>
                      <m:t>𝐬</m:t>
                    </m:r>
                    <m:r>
                      <a:rPr lang="en-IN" i="1">
                        <a:latin typeface="Cambria Math" panose="02040503050406030204" pitchFamily="18" charset="0"/>
                      </a:rPr>
                      <m:t>=</m:t>
                    </m:r>
                    <m:r>
                      <a:rPr lang="en-IN" b="1">
                        <a:latin typeface="Cambria Math" panose="02040503050406030204" pitchFamily="18" charset="0"/>
                      </a:rPr>
                      <m:t>𝐮</m:t>
                    </m:r>
                    <m:r>
                      <a:rPr lang="en-IN" i="1">
                        <a:latin typeface="Cambria Math" panose="02040503050406030204" pitchFamily="18" charset="0"/>
                      </a:rPr>
                      <m:t>∗</m:t>
                    </m:r>
                    <m:r>
                      <a:rPr lang="en-IN" b="1">
                        <a:latin typeface="Cambria Math" panose="02040503050406030204" pitchFamily="18" charset="0"/>
                      </a:rPr>
                      <m:t>𝐯</m:t>
                    </m:r>
                  </m:oMath>
                </a14:m>
                <a:r>
                  <a:rPr lang="en-IN" dirty="0"/>
                  <a:t> such that </a:t>
                </a:r>
                <a:br>
                  <a:rPr lang="en-IN" dirty="0"/>
                </a:br>
                <a14:m>
                  <m:oMath xmlns:m="http://schemas.openxmlformats.org/officeDocument/2006/math">
                    <m:sSub>
                      <m:sSubPr>
                        <m:ctrlPr>
                          <a:rPr lang="en-IN" i="1">
                            <a:latin typeface="Cambria Math" panose="02040503050406030204" pitchFamily="18" charset="0"/>
                          </a:rPr>
                        </m:ctrlPr>
                      </m:sSubPr>
                      <m:e>
                        <m:r>
                          <a:rPr lang="en-IN" b="1">
                            <a:latin typeface="Cambria Math" panose="02040503050406030204" pitchFamily="18" charset="0"/>
                          </a:rPr>
                          <m:t>𝐬</m:t>
                        </m:r>
                      </m:e>
                      <m:sub>
                        <m:r>
                          <a:rPr lang="en-IN" i="1">
                            <a:latin typeface="Cambria Math" panose="02040503050406030204" pitchFamily="18" charset="0"/>
                          </a:rPr>
                          <m:t>𝑖</m:t>
                        </m:r>
                      </m:sub>
                    </m:sSub>
                    <m:r>
                      <a:rPr lang="en-IN" i="1">
                        <a:latin typeface="Cambria Math" panose="02040503050406030204" pitchFamily="18" charset="0"/>
                      </a:rPr>
                      <m:t>=</m:t>
                    </m:r>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𝑗</m:t>
                        </m:r>
                        <m:r>
                          <a:rPr lang="en-IN" i="1">
                            <a:latin typeface="Cambria Math" panose="02040503050406030204" pitchFamily="18" charset="0"/>
                          </a:rPr>
                          <m:t>=1</m:t>
                        </m:r>
                      </m:sub>
                      <m:sup>
                        <m:r>
                          <a:rPr lang="en-IN" i="1">
                            <a:latin typeface="Cambria Math" panose="02040503050406030204" pitchFamily="18" charset="0"/>
                          </a:rPr>
                          <m:t>𝑛</m:t>
                        </m:r>
                      </m:sup>
                      <m:e>
                        <m:sSub>
                          <m:sSubPr>
                            <m:ctrlPr>
                              <a:rPr lang="en-IN" i="1">
                                <a:latin typeface="Cambria Math" panose="02040503050406030204" pitchFamily="18" charset="0"/>
                              </a:rPr>
                            </m:ctrlPr>
                          </m:sSubPr>
                          <m:e>
                            <m:r>
                              <a:rPr lang="en-IN" b="1">
                                <a:latin typeface="Cambria Math" panose="02040503050406030204" pitchFamily="18" charset="0"/>
                              </a:rPr>
                              <m:t>𝐮</m:t>
                            </m:r>
                          </m:e>
                          <m:sub>
                            <m:r>
                              <a:rPr lang="en-IN" i="1">
                                <a:latin typeface="Cambria Math" panose="02040503050406030204" pitchFamily="18" charset="0"/>
                              </a:rPr>
                              <m:t>𝑗</m:t>
                            </m:r>
                          </m:sub>
                        </m:sSub>
                        <m:sSub>
                          <m:sSubPr>
                            <m:ctrlPr>
                              <a:rPr lang="en-IN" i="1">
                                <a:latin typeface="Cambria Math" panose="02040503050406030204" pitchFamily="18" charset="0"/>
                              </a:rPr>
                            </m:ctrlPr>
                          </m:sSubPr>
                          <m:e>
                            <m:r>
                              <a:rPr lang="en-IN" i="1">
                                <a:latin typeface="Cambria Math" panose="02040503050406030204" pitchFamily="18" charset="0"/>
                              </a:rPr>
                              <m:t>⋅</m:t>
                            </m:r>
                            <m:r>
                              <a:rPr lang="en-IN" b="1">
                                <a:latin typeface="Cambria Math" panose="02040503050406030204" pitchFamily="18" charset="0"/>
                              </a:rPr>
                              <m:t>𝐯</m:t>
                            </m: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sub>
                        </m:sSub>
                      </m:e>
                    </m:nary>
                  </m:oMath>
                </a14:m>
                <a:endParaRPr lang="en-US" dirty="0"/>
              </a:p>
              <a:p>
                <a:pPr lvl="2"/>
                <a:r>
                  <a:rPr lang="en-IN" dirty="0"/>
                  <a:t>However, CNNs use the definition </a:t>
                </a:r>
                <a14:m>
                  <m:oMath xmlns:m="http://schemas.openxmlformats.org/officeDocument/2006/math">
                    <m:sSub>
                      <m:sSubPr>
                        <m:ctrlPr>
                          <a:rPr lang="en-IN" i="1">
                            <a:latin typeface="Cambria Math" panose="02040503050406030204" pitchFamily="18" charset="0"/>
                          </a:rPr>
                        </m:ctrlPr>
                      </m:sSubPr>
                      <m:e>
                        <m:d>
                          <m:dPr>
                            <m:ctrlPr>
                              <a:rPr lang="en-IN" b="1" i="1">
                                <a:latin typeface="Cambria Math" panose="02040503050406030204" pitchFamily="18" charset="0"/>
                              </a:rPr>
                            </m:ctrlPr>
                          </m:dPr>
                          <m:e>
                            <m:r>
                              <a:rPr lang="en-IN" b="1">
                                <a:latin typeface="Cambria Math" panose="02040503050406030204" pitchFamily="18" charset="0"/>
                              </a:rPr>
                              <m:t>𝐮</m:t>
                            </m:r>
                            <m:r>
                              <a:rPr lang="en-IN" i="1">
                                <a:latin typeface="Cambria Math" panose="02040503050406030204" pitchFamily="18" charset="0"/>
                              </a:rPr>
                              <m:t>∗</m:t>
                            </m:r>
                            <m:r>
                              <a:rPr lang="en-IN" b="1">
                                <a:latin typeface="Cambria Math" panose="02040503050406030204" pitchFamily="18" charset="0"/>
                              </a:rPr>
                              <m:t>𝐯</m:t>
                            </m:r>
                          </m:e>
                        </m:d>
                      </m:e>
                      <m:sub>
                        <m:r>
                          <a:rPr lang="en-IN" i="1">
                            <a:latin typeface="Cambria Math" panose="02040503050406030204" pitchFamily="18" charset="0"/>
                          </a:rPr>
                          <m:t>𝑖</m:t>
                        </m:r>
                      </m:sub>
                    </m:sSub>
                    <m:r>
                      <a:rPr lang="en-IN" i="1">
                        <a:latin typeface="Cambria Math" panose="02040503050406030204" pitchFamily="18" charset="0"/>
                      </a:rPr>
                      <m:t>=</m:t>
                    </m:r>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𝑗</m:t>
                        </m:r>
                        <m:r>
                          <a:rPr lang="en-IN" i="1">
                            <a:latin typeface="Cambria Math" panose="02040503050406030204" pitchFamily="18" charset="0"/>
                          </a:rPr>
                          <m:t>=1</m:t>
                        </m:r>
                      </m:sub>
                      <m:sup>
                        <m:r>
                          <a:rPr lang="en-IN" i="1">
                            <a:latin typeface="Cambria Math" panose="02040503050406030204" pitchFamily="18" charset="0"/>
                          </a:rPr>
                          <m:t>𝑛</m:t>
                        </m:r>
                      </m:sup>
                      <m:e>
                        <m:sSub>
                          <m:sSubPr>
                            <m:ctrlPr>
                              <a:rPr lang="en-IN" i="1">
                                <a:latin typeface="Cambria Math" panose="02040503050406030204" pitchFamily="18" charset="0"/>
                              </a:rPr>
                            </m:ctrlPr>
                          </m:sSubPr>
                          <m:e>
                            <m:r>
                              <a:rPr lang="en-IN" b="1">
                                <a:latin typeface="Cambria Math" panose="02040503050406030204" pitchFamily="18" charset="0"/>
                              </a:rPr>
                              <m:t>𝐮</m:t>
                            </m: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sub>
                        </m:sSub>
                        <m:sSub>
                          <m:sSubPr>
                            <m:ctrlPr>
                              <a:rPr lang="en-IN" i="1">
                                <a:latin typeface="Cambria Math" panose="02040503050406030204" pitchFamily="18" charset="0"/>
                              </a:rPr>
                            </m:ctrlPr>
                          </m:sSubPr>
                          <m:e>
                            <m:r>
                              <a:rPr lang="en-IN" i="1">
                                <a:latin typeface="Cambria Math" panose="02040503050406030204" pitchFamily="18" charset="0"/>
                              </a:rPr>
                              <m:t>⋅</m:t>
                            </m:r>
                            <m:r>
                              <a:rPr lang="en-IN" b="1">
                                <a:latin typeface="Cambria Math" panose="02040503050406030204" pitchFamily="18" charset="0"/>
                              </a:rPr>
                              <m:t>𝐯</m:t>
                            </m:r>
                          </m:e>
                          <m:sub>
                            <m:r>
                              <a:rPr lang="en-IN" i="1">
                                <a:latin typeface="Cambria Math" panose="02040503050406030204" pitchFamily="18" charset="0"/>
                              </a:rPr>
                              <m:t>𝑗</m:t>
                            </m:r>
                          </m:sub>
                        </m:sSub>
                      </m:e>
                    </m:nary>
                  </m:oMath>
                </a14:m>
                <a:endParaRPr lang="en-IN" dirty="0"/>
              </a:p>
              <a:p>
                <a:pPr lvl="2"/>
                <a:r>
                  <a:rPr lang="en-IN" dirty="0"/>
                  <a:t>In signal processing literature this operation is actually called cross-correlation</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10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111799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Pooling Operations</a:t>
            </a:r>
          </a:p>
        </p:txBody>
      </p:sp>
      <p:sp>
        <p:nvSpPr>
          <p:cNvPr id="3" name="Content Placeholder 2"/>
          <p:cNvSpPr>
            <a:spLocks noGrp="1"/>
          </p:cNvSpPr>
          <p:nvPr>
            <p:ph idx="1"/>
          </p:nvPr>
        </p:nvSpPr>
        <p:spPr/>
        <p:txBody>
          <a:bodyPr/>
          <a:lstStyle/>
          <a:p>
            <a:r>
              <a:rPr lang="en-IN" dirty="0"/>
              <a:t>Reduce sensitivity of the network to small shifts/errors in image</a:t>
            </a:r>
          </a:p>
          <a:p>
            <a:r>
              <a:rPr lang="en-IN" dirty="0"/>
              <a:t>Max-pooling and average pooling most common</a:t>
            </a:r>
            <a:endParaRPr lang="en-US" dirty="0"/>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pSp>
        <p:nvGrpSpPr>
          <p:cNvPr id="5" name="Group 4"/>
          <p:cNvGrpSpPr/>
          <p:nvPr/>
        </p:nvGrpSpPr>
        <p:grpSpPr>
          <a:xfrm>
            <a:off x="358588" y="4241193"/>
            <a:ext cx="8937031" cy="2523975"/>
            <a:chOff x="358588" y="3737759"/>
            <a:chExt cx="8937031" cy="2523975"/>
          </a:xfrm>
        </p:grpSpPr>
        <p:sp>
          <p:nvSpPr>
            <p:cNvPr id="6" name="Oval 5"/>
            <p:cNvSpPr/>
            <p:nvPr/>
          </p:nvSpPr>
          <p:spPr>
            <a:xfrm>
              <a:off x="358588"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Oval 6"/>
            <p:cNvSpPr/>
            <p:nvPr/>
          </p:nvSpPr>
          <p:spPr>
            <a:xfrm>
              <a:off x="1510597"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Oval 7"/>
            <p:cNvSpPr/>
            <p:nvPr/>
          </p:nvSpPr>
          <p:spPr>
            <a:xfrm>
              <a:off x="8422651"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p:cNvPicPr>
              <a:picLocks noChangeAspect="1"/>
            </p:cNvPicPr>
            <p:nvPr/>
          </p:nvPicPr>
          <p:blipFill>
            <a:blip r:embed="rId2"/>
            <a:stretch>
              <a:fillRect/>
            </a:stretch>
          </p:blipFill>
          <p:spPr>
            <a:xfrm>
              <a:off x="1505075" y="3737759"/>
              <a:ext cx="878490" cy="885750"/>
            </a:xfrm>
            <a:prstGeom prst="rect">
              <a:avLst/>
            </a:prstGeom>
          </p:spPr>
        </p:pic>
        <p:pic>
          <p:nvPicPr>
            <p:cNvPr id="10" name="Picture 9"/>
            <p:cNvPicPr>
              <a:picLocks noChangeAspect="1"/>
            </p:cNvPicPr>
            <p:nvPr/>
          </p:nvPicPr>
          <p:blipFill>
            <a:blip r:embed="rId2"/>
            <a:stretch>
              <a:fillRect/>
            </a:stretch>
          </p:blipFill>
          <p:spPr>
            <a:xfrm>
              <a:off x="2662606" y="3737759"/>
              <a:ext cx="878490" cy="885750"/>
            </a:xfrm>
            <a:prstGeom prst="rect">
              <a:avLst/>
            </a:prstGeom>
          </p:spPr>
        </p:pic>
        <p:cxnSp>
          <p:nvCxnSpPr>
            <p:cNvPr id="11" name="Straight Arrow Connector 10"/>
            <p:cNvCxnSpPr>
              <a:stCxn id="6" idx="0"/>
              <a:endCxn id="9" idx="2"/>
            </p:cNvCxnSpPr>
            <p:nvPr/>
          </p:nvCxnSpPr>
          <p:spPr>
            <a:xfrm flipV="1">
              <a:off x="795072" y="4623509"/>
              <a:ext cx="1149248"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0"/>
              <a:endCxn id="10" idx="2"/>
            </p:cNvCxnSpPr>
            <p:nvPr/>
          </p:nvCxnSpPr>
          <p:spPr>
            <a:xfrm flipV="1">
              <a:off x="1947081" y="4623509"/>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654323"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Picture 13"/>
            <p:cNvPicPr>
              <a:picLocks noChangeAspect="1"/>
            </p:cNvPicPr>
            <p:nvPr/>
          </p:nvPicPr>
          <p:blipFill>
            <a:blip r:embed="rId2"/>
            <a:stretch>
              <a:fillRect/>
            </a:stretch>
          </p:blipFill>
          <p:spPr>
            <a:xfrm>
              <a:off x="3806332" y="3737759"/>
              <a:ext cx="878490" cy="885750"/>
            </a:xfrm>
            <a:prstGeom prst="rect">
              <a:avLst/>
            </a:prstGeom>
          </p:spPr>
        </p:pic>
        <p:cxnSp>
          <p:nvCxnSpPr>
            <p:cNvPr id="15" name="Straight Arrow Connector 14"/>
            <p:cNvCxnSpPr>
              <a:stCxn id="13" idx="0"/>
              <a:endCxn id="14" idx="2"/>
            </p:cNvCxnSpPr>
            <p:nvPr/>
          </p:nvCxnSpPr>
          <p:spPr>
            <a:xfrm flipV="1">
              <a:off x="3090807" y="4623509"/>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817376"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7" name="Picture 16"/>
            <p:cNvPicPr>
              <a:picLocks noChangeAspect="1"/>
            </p:cNvPicPr>
            <p:nvPr/>
          </p:nvPicPr>
          <p:blipFill>
            <a:blip r:embed="rId2"/>
            <a:stretch>
              <a:fillRect/>
            </a:stretch>
          </p:blipFill>
          <p:spPr>
            <a:xfrm>
              <a:off x="4969385" y="3737759"/>
              <a:ext cx="878490" cy="885750"/>
            </a:xfrm>
            <a:prstGeom prst="rect">
              <a:avLst/>
            </a:prstGeom>
          </p:spPr>
        </p:pic>
        <p:cxnSp>
          <p:nvCxnSpPr>
            <p:cNvPr id="18" name="Straight Arrow Connector 17"/>
            <p:cNvCxnSpPr>
              <a:stCxn id="16" idx="0"/>
              <a:endCxn id="17" idx="2"/>
            </p:cNvCxnSpPr>
            <p:nvPr/>
          </p:nvCxnSpPr>
          <p:spPr>
            <a:xfrm flipV="1">
              <a:off x="4253860" y="4623509"/>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980429"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 name="Picture 19"/>
            <p:cNvPicPr>
              <a:picLocks noChangeAspect="1"/>
            </p:cNvPicPr>
            <p:nvPr/>
          </p:nvPicPr>
          <p:blipFill>
            <a:blip r:embed="rId2"/>
            <a:stretch>
              <a:fillRect/>
            </a:stretch>
          </p:blipFill>
          <p:spPr>
            <a:xfrm>
              <a:off x="6132438" y="3737759"/>
              <a:ext cx="878490" cy="885750"/>
            </a:xfrm>
            <a:prstGeom prst="rect">
              <a:avLst/>
            </a:prstGeom>
          </p:spPr>
        </p:pic>
        <p:cxnSp>
          <p:nvCxnSpPr>
            <p:cNvPr id="21" name="Straight Arrow Connector 20"/>
            <p:cNvCxnSpPr>
              <a:stCxn id="19" idx="0"/>
              <a:endCxn id="20" idx="2"/>
            </p:cNvCxnSpPr>
            <p:nvPr/>
          </p:nvCxnSpPr>
          <p:spPr>
            <a:xfrm flipV="1">
              <a:off x="5416913" y="4623509"/>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143482"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 name="Picture 22"/>
            <p:cNvPicPr>
              <a:picLocks noChangeAspect="1"/>
            </p:cNvPicPr>
            <p:nvPr/>
          </p:nvPicPr>
          <p:blipFill>
            <a:blip r:embed="rId2"/>
            <a:stretch>
              <a:fillRect/>
            </a:stretch>
          </p:blipFill>
          <p:spPr>
            <a:xfrm>
              <a:off x="7295491" y="3737759"/>
              <a:ext cx="878490" cy="885750"/>
            </a:xfrm>
            <a:prstGeom prst="rect">
              <a:avLst/>
            </a:prstGeom>
          </p:spPr>
        </p:pic>
        <p:cxnSp>
          <p:nvCxnSpPr>
            <p:cNvPr id="24" name="Straight Arrow Connector 23"/>
            <p:cNvCxnSpPr>
              <a:stCxn id="22" idx="0"/>
              <a:endCxn id="23" idx="2"/>
            </p:cNvCxnSpPr>
            <p:nvPr/>
          </p:nvCxnSpPr>
          <p:spPr>
            <a:xfrm flipV="1">
              <a:off x="6579966" y="4623509"/>
              <a:ext cx="1154770" cy="765257"/>
            </a:xfrm>
            <a:prstGeom prst="straightConnector1">
              <a:avLst/>
            </a:prstGeom>
            <a:ln w="381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306535" y="5388766"/>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Straight Arrow Connector 25"/>
            <p:cNvCxnSpPr>
              <a:stCxn id="13" idx="0"/>
              <a:endCxn id="9" idx="2"/>
            </p:cNvCxnSpPr>
            <p:nvPr/>
          </p:nvCxnSpPr>
          <p:spPr>
            <a:xfrm flipH="1" flipV="1">
              <a:off x="1944320" y="4623509"/>
              <a:ext cx="1146487"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0"/>
              <a:endCxn id="10" idx="2"/>
            </p:cNvCxnSpPr>
            <p:nvPr/>
          </p:nvCxnSpPr>
          <p:spPr>
            <a:xfrm flipH="1" flipV="1">
              <a:off x="3101851" y="4623509"/>
              <a:ext cx="1152009"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0"/>
              <a:endCxn id="14" idx="2"/>
            </p:cNvCxnSpPr>
            <p:nvPr/>
          </p:nvCxnSpPr>
          <p:spPr>
            <a:xfrm flipH="1" flipV="1">
              <a:off x="4245577" y="4623509"/>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0"/>
              <a:endCxn id="17" idx="2"/>
            </p:cNvCxnSpPr>
            <p:nvPr/>
          </p:nvCxnSpPr>
          <p:spPr>
            <a:xfrm flipH="1" flipV="1">
              <a:off x="5408630" y="4623509"/>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0"/>
              <a:endCxn id="20" idx="2"/>
            </p:cNvCxnSpPr>
            <p:nvPr/>
          </p:nvCxnSpPr>
          <p:spPr>
            <a:xfrm flipH="1" flipV="1">
              <a:off x="6571683" y="4623509"/>
              <a:ext cx="1171336" cy="765257"/>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2"/>
            </p:cNvCxnSpPr>
            <p:nvPr/>
          </p:nvCxnSpPr>
          <p:spPr>
            <a:xfrm flipH="1" flipV="1">
              <a:off x="7734736" y="4623509"/>
              <a:ext cx="1129720" cy="765255"/>
            </a:xfrm>
            <a:prstGeom prst="straightConnector1">
              <a:avLst/>
            </a:prstGeom>
            <a:ln w="381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0"/>
              <a:endCxn id="9" idx="2"/>
            </p:cNvCxnSpPr>
            <p:nvPr/>
          </p:nvCxnSpPr>
          <p:spPr>
            <a:xfrm flipH="1" flipV="1">
              <a:off x="1944320" y="4623509"/>
              <a:ext cx="2761"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0"/>
              <a:endCxn id="10" idx="2"/>
            </p:cNvCxnSpPr>
            <p:nvPr/>
          </p:nvCxnSpPr>
          <p:spPr>
            <a:xfrm flipV="1">
              <a:off x="3090807" y="4623509"/>
              <a:ext cx="11044"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0"/>
              <a:endCxn id="14" idx="2"/>
            </p:cNvCxnSpPr>
            <p:nvPr/>
          </p:nvCxnSpPr>
          <p:spPr>
            <a:xfrm flipH="1" flipV="1">
              <a:off x="4245577" y="4623509"/>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9" idx="0"/>
              <a:endCxn id="17" idx="2"/>
            </p:cNvCxnSpPr>
            <p:nvPr/>
          </p:nvCxnSpPr>
          <p:spPr>
            <a:xfrm flipH="1" flipV="1">
              <a:off x="5408630" y="4623509"/>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0"/>
              <a:endCxn id="20" idx="2"/>
            </p:cNvCxnSpPr>
            <p:nvPr/>
          </p:nvCxnSpPr>
          <p:spPr>
            <a:xfrm flipH="1" flipV="1">
              <a:off x="6571683" y="4623509"/>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5" idx="0"/>
              <a:endCxn id="23" idx="2"/>
            </p:cNvCxnSpPr>
            <p:nvPr/>
          </p:nvCxnSpPr>
          <p:spPr>
            <a:xfrm flipH="1" flipV="1">
              <a:off x="7734736" y="4623509"/>
              <a:ext cx="8283" cy="765257"/>
            </a:xfrm>
            <a:prstGeom prst="straightConnector1">
              <a:avLst/>
            </a:prstGeom>
            <a:ln w="38100">
              <a:solidFill>
                <a:srgbClr val="2ECC71"/>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1385364" y="4161736"/>
            <a:ext cx="3421930" cy="10965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p:cNvSpPr/>
          <p:nvPr/>
        </p:nvSpPr>
        <p:spPr>
          <a:xfrm>
            <a:off x="4877666" y="4161736"/>
            <a:ext cx="3421930" cy="10965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0" name="Oval 39"/>
              <p:cNvSpPr/>
              <p:nvPr/>
            </p:nvSpPr>
            <p:spPr>
              <a:xfrm>
                <a:off x="2654323" y="26548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0" name="Oval 39"/>
              <p:cNvSpPr>
                <a:spLocks noRot="1" noChangeAspect="1" noMove="1" noResize="1" noEditPoints="1" noAdjustHandles="1" noChangeArrowheads="1" noChangeShapeType="1" noTextEdit="1"/>
              </p:cNvSpPr>
              <p:nvPr/>
            </p:nvSpPr>
            <p:spPr>
              <a:xfrm>
                <a:off x="2654323" y="2654882"/>
                <a:ext cx="872968" cy="872968"/>
              </a:xfrm>
              <a:prstGeom prst="ellipse">
                <a:avLst/>
              </a:prstGeom>
              <a:blipFill>
                <a:blip r:embed="rId3"/>
                <a:stretch>
                  <a:fillRect/>
                </a:stretch>
              </a:blipFill>
              <a:ln w="381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Oval 40"/>
              <p:cNvSpPr/>
              <p:nvPr/>
            </p:nvSpPr>
            <p:spPr>
              <a:xfrm>
                <a:off x="6137960" y="26548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1" name="Oval 40"/>
              <p:cNvSpPr>
                <a:spLocks noRot="1" noChangeAspect="1" noMove="1" noResize="1" noEditPoints="1" noAdjustHandles="1" noChangeArrowheads="1" noChangeShapeType="1" noTextEdit="1"/>
              </p:cNvSpPr>
              <p:nvPr/>
            </p:nvSpPr>
            <p:spPr>
              <a:xfrm>
                <a:off x="6137960" y="2654882"/>
                <a:ext cx="872968" cy="872968"/>
              </a:xfrm>
              <a:prstGeom prst="ellipse">
                <a:avLst/>
              </a:prstGeom>
              <a:blipFill>
                <a:blip r:embed="rId4"/>
                <a:stretch>
                  <a:fillRect/>
                </a:stretch>
              </a:blipFill>
              <a:ln w="38100">
                <a:solidFill>
                  <a:schemeClr val="tx1"/>
                </a:solidFill>
              </a:ln>
            </p:spPr>
            <p:txBody>
              <a:bodyPr/>
              <a:lstStyle/>
              <a:p>
                <a:r>
                  <a:rPr lang="en-IN">
                    <a:noFill/>
                  </a:rPr>
                  <a:t> </a:t>
                </a:r>
              </a:p>
            </p:txBody>
          </p:sp>
        </mc:Fallback>
      </mc:AlternateContent>
      <p:cxnSp>
        <p:nvCxnSpPr>
          <p:cNvPr id="42" name="Straight Arrow Connector 41"/>
          <p:cNvCxnSpPr>
            <a:stCxn id="9" idx="0"/>
            <a:endCxn id="40" idx="4"/>
          </p:cNvCxnSpPr>
          <p:nvPr/>
        </p:nvCxnSpPr>
        <p:spPr>
          <a:xfrm flipV="1">
            <a:off x="1944320" y="3527850"/>
            <a:ext cx="1146487"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379094" y="3527850"/>
            <a:ext cx="1146487"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3" idx="0"/>
            <a:endCxn id="41" idx="4"/>
          </p:cNvCxnSpPr>
          <p:nvPr/>
        </p:nvCxnSpPr>
        <p:spPr>
          <a:xfrm flipH="1" flipV="1">
            <a:off x="6574444" y="3527850"/>
            <a:ext cx="1160292"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0"/>
            <a:endCxn id="40" idx="4"/>
          </p:cNvCxnSpPr>
          <p:nvPr/>
        </p:nvCxnSpPr>
        <p:spPr>
          <a:xfrm flipH="1" flipV="1">
            <a:off x="3090807" y="3527850"/>
            <a:ext cx="1154770"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0"/>
            <a:endCxn id="40" idx="4"/>
          </p:cNvCxnSpPr>
          <p:nvPr/>
        </p:nvCxnSpPr>
        <p:spPr>
          <a:xfrm flipH="1" flipV="1">
            <a:off x="3090807" y="3527850"/>
            <a:ext cx="11044"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0"/>
            <a:endCxn id="41" idx="4"/>
          </p:cNvCxnSpPr>
          <p:nvPr/>
        </p:nvCxnSpPr>
        <p:spPr>
          <a:xfrm flipV="1">
            <a:off x="6571683" y="3527850"/>
            <a:ext cx="2761" cy="71334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p:cNvSpPr txBox="1"/>
              <p:nvPr/>
            </p:nvSpPr>
            <p:spPr>
              <a:xfrm>
                <a:off x="8864456" y="2654882"/>
                <a:ext cx="2878365" cy="9441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m:rPr>
                              <m:sty m:val="p"/>
                            </m:rP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max</m:t>
                          </m:r>
                        </m:sub>
                      </m:sSub>
                      <m:d>
                        <m:d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e>
                      </m:d>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unc>
                        <m:func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m:rPr>
                              <m:sty m:val="p"/>
                            </m:rP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max</m:t>
                          </m:r>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Name>
                        <m:e>
                          <m:d>
                            <m:dPr>
                              <m:begChr m:val="{"/>
                              <m:endChr m:val="}"/>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b>
                              </m:sSub>
                            </m:e>
                          </m:d>
                        </m:e>
                      </m:func>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8864456" y="2654882"/>
                <a:ext cx="2878365" cy="94416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864456" y="3957677"/>
                <a:ext cx="3234192" cy="1373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m:rPr>
                              <m:sty m:val="p"/>
                            </m:rP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avg</m:t>
                          </m:r>
                        </m:sub>
                      </m:sSub>
                      <m:d>
                        <m:d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e>
                      </m:d>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den>
                      </m:f>
                      <m:d>
                        <m:d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IN" sz="28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𝐡</m:t>
                              </m:r>
                            </m:e>
                            <m:sub>
                              <m: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b>
                          </m:sSub>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8864456" y="3957677"/>
                <a:ext cx="3234192" cy="1373325"/>
              </a:xfrm>
              <a:prstGeom prst="rect">
                <a:avLst/>
              </a:prstGeom>
              <a:blipFill>
                <a:blip r:embed="rId6"/>
                <a:stretch>
                  <a:fillRect/>
                </a:stretch>
              </a:blipFill>
            </p:spPr>
            <p:txBody>
              <a:bodyPr/>
              <a:lstStyle/>
              <a:p>
                <a:r>
                  <a:rPr lang="en-IN">
                    <a:noFill/>
                  </a:rPr>
                  <a:t> </a:t>
                </a:r>
              </a:p>
            </p:txBody>
          </p:sp>
        </mc:Fallback>
      </mc:AlternateContent>
      <p:sp>
        <p:nvSpPr>
          <p:cNvPr id="50" name="Rectangular Callout 49"/>
          <p:cNvSpPr/>
          <p:nvPr/>
        </p:nvSpPr>
        <p:spPr>
          <a:xfrm>
            <a:off x="4245577" y="1683438"/>
            <a:ext cx="5777864" cy="842773"/>
          </a:xfrm>
          <a:prstGeom prst="wedgeRectCallout">
            <a:avLst>
              <a:gd name="adj1" fmla="val -64404"/>
              <a:gd name="adj2" fmla="val 5922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“Stride” length – number of nodes after which a new “pool” is started. Stride = 3 here</a:t>
            </a:r>
          </a:p>
        </p:txBody>
      </p:sp>
    </p:spTree>
    <p:extLst>
      <p:ext uri="{BB962C8B-B14F-4D97-AF65-F5344CB8AC3E}">
        <p14:creationId xmlns:p14="http://schemas.microsoft.com/office/powerpoint/2010/main" val="129121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par>
                                <p:cTn id="17" presetID="22" presetClass="entr" presetSubtype="4"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down)">
                                      <p:cBhvr>
                                        <p:cTn id="19" dur="500"/>
                                        <p:tgtEl>
                                          <p:spTgt spid="46"/>
                                        </p:tgtEl>
                                      </p:cBhvr>
                                    </p:animEffect>
                                  </p:childTnLst>
                                </p:cTn>
                              </p:par>
                              <p:par>
                                <p:cTn id="20" presetID="22" presetClass="entr" presetSubtype="4"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down)">
                                      <p:cBhvr>
                                        <p:cTn id="35" dur="500"/>
                                        <p:tgtEl>
                                          <p:spTgt spid="43"/>
                                        </p:tgtEl>
                                      </p:cBhvr>
                                    </p:animEffect>
                                  </p:childTnLst>
                                </p:cTn>
                              </p:par>
                              <p:par>
                                <p:cTn id="36" presetID="22" presetClass="entr" presetSubtype="4"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down)">
                                      <p:cBhvr>
                                        <p:cTn id="38" dur="500"/>
                                        <p:tgtEl>
                                          <p:spTgt spid="47"/>
                                        </p:tgtEl>
                                      </p:cBhvr>
                                    </p:animEffect>
                                  </p:childTnLst>
                                </p:cTn>
                              </p:par>
                              <p:par>
                                <p:cTn id="39" presetID="22" presetClass="entr" presetSubtype="4"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down)">
                                      <p:cBhvr>
                                        <p:cTn id="41" dur="500"/>
                                        <p:tgtEl>
                                          <p:spTgt spid="44"/>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right)">
                                      <p:cBhvr>
                                        <p:cTn id="6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8" grpId="0"/>
      <p:bldP spid="49" grpId="0"/>
      <p:bldP spid="5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Operations using </a:t>
            </a:r>
            <a:r>
              <a:rPr lang="en-IN" dirty="0" err="1"/>
              <a:t>Conv</a:t>
            </a:r>
            <a:r>
              <a:rPr lang="en-IN" dirty="0"/>
              <a:t> and Pool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8000" b="0" i="0" u="none" strike="noStrike" kern="1200" cap="none" spc="0" normalizeH="0" baseline="0" noProof="0" dirty="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pSp>
        <p:nvGrpSpPr>
          <p:cNvPr id="292" name="Group 291"/>
          <p:cNvGrpSpPr/>
          <p:nvPr/>
        </p:nvGrpSpPr>
        <p:grpSpPr>
          <a:xfrm>
            <a:off x="3969997" y="1800169"/>
            <a:ext cx="827773" cy="1655546"/>
            <a:chOff x="991402" y="1155032"/>
            <a:chExt cx="827773" cy="1655546"/>
          </a:xfrm>
        </p:grpSpPr>
        <mc:AlternateContent xmlns:mc="http://schemas.openxmlformats.org/markup-compatibility/2006" xmlns:a14="http://schemas.microsoft.com/office/drawing/2010/main">
          <mc:Choice Requires="a14">
            <p:sp>
              <p:nvSpPr>
                <p:cNvPr id="293" name="Rectangle 292"/>
                <p:cNvSpPr/>
                <p:nvPr/>
              </p:nvSpPr>
              <p:spPr>
                <a:xfrm>
                  <a:off x="991402" y="1155032"/>
                  <a:ext cx="827773" cy="827773"/>
                </a:xfrm>
                <a:prstGeom prst="rect">
                  <a:avLst/>
                </a:prstGeom>
                <a:solidFill>
                  <a:sysClr val="window" lastClr="FFFFFF">
                    <a:lumMod val="85000"/>
                  </a:sysClr>
                </a:solid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4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991402" y="1155032"/>
                  <a:ext cx="827773" cy="827773"/>
                </a:xfrm>
                <a:prstGeom prst="rect">
                  <a:avLst/>
                </a:prstGeom>
                <a:blipFill rotWithShape="0">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Rectangle 293"/>
                <p:cNvSpPr/>
                <p:nvPr/>
              </p:nvSpPr>
              <p:spPr>
                <a:xfrm>
                  <a:off x="991402" y="1982805"/>
                  <a:ext cx="827773" cy="827773"/>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991402" y="1982805"/>
                  <a:ext cx="827773" cy="827773"/>
                </a:xfrm>
                <a:prstGeom prst="rect">
                  <a:avLst/>
                </a:prstGeom>
                <a:blipFill rotWithShape="0">
                  <a:blip r:embed="rId3"/>
                  <a:stretch>
                    <a:fillRect/>
                  </a:stretch>
                </a:blipFill>
                <a:ln w="38100">
                  <a:solidFill>
                    <a:schemeClr val="tx1"/>
                  </a:solidFill>
                </a:ln>
              </p:spPr>
              <p:txBody>
                <a:bodyPr/>
                <a:lstStyle/>
                <a:p>
                  <a:r>
                    <a:rPr lang="en-US">
                      <a:noFill/>
                    </a:rPr>
                    <a:t> </a:t>
                  </a:r>
                </a:p>
              </p:txBody>
            </p:sp>
          </mc:Fallback>
        </mc:AlternateContent>
      </p:grpSp>
      <p:grpSp>
        <p:nvGrpSpPr>
          <p:cNvPr id="295" name="Group 294"/>
          <p:cNvGrpSpPr/>
          <p:nvPr/>
        </p:nvGrpSpPr>
        <p:grpSpPr>
          <a:xfrm>
            <a:off x="3556110" y="4729920"/>
            <a:ext cx="1655546" cy="827774"/>
            <a:chOff x="991402" y="1155031"/>
            <a:chExt cx="1655546" cy="827774"/>
          </a:xfrm>
        </p:grpSpPr>
        <mc:AlternateContent xmlns:mc="http://schemas.openxmlformats.org/markup-compatibility/2006" xmlns:a14="http://schemas.microsoft.com/office/drawing/2010/main">
          <mc:Choice Requires="a14">
            <p:sp>
              <p:nvSpPr>
                <p:cNvPr id="296" name="Rectangle 295"/>
                <p:cNvSpPr/>
                <p:nvPr/>
              </p:nvSpPr>
              <p:spPr>
                <a:xfrm>
                  <a:off x="991402" y="1155032"/>
                  <a:ext cx="827773" cy="827773"/>
                </a:xfrm>
                <a:prstGeom prst="rect">
                  <a:avLst/>
                </a:prstGeom>
                <a:solidFill>
                  <a:sysClr val="window" lastClr="FFFFFF">
                    <a:lumMod val="85000"/>
                  </a:sysClr>
                </a:solid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4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Rectangle 11"/>
                <p:cNvSpPr>
                  <a:spLocks noRot="1" noChangeAspect="1" noMove="1" noResize="1" noEditPoints="1" noAdjustHandles="1" noChangeArrowheads="1" noChangeShapeType="1" noTextEdit="1"/>
                </p:cNvSpPr>
                <p:nvPr/>
              </p:nvSpPr>
              <p:spPr>
                <a:xfrm>
                  <a:off x="991402" y="1155032"/>
                  <a:ext cx="827773" cy="827773"/>
                </a:xfrm>
                <a:prstGeom prst="rect">
                  <a:avLst/>
                </a:prstGeom>
                <a:blipFill rotWithShape="0">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7" name="Rectangle 296"/>
                <p:cNvSpPr/>
                <p:nvPr/>
              </p:nvSpPr>
              <p:spPr>
                <a:xfrm>
                  <a:off x="1819175" y="1155031"/>
                  <a:ext cx="827773" cy="827773"/>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3" name="Rectangle 12"/>
                <p:cNvSpPr>
                  <a:spLocks noRot="1" noChangeAspect="1" noMove="1" noResize="1" noEditPoints="1" noAdjustHandles="1" noChangeArrowheads="1" noChangeShapeType="1" noTextEdit="1"/>
                </p:cNvSpPr>
                <p:nvPr/>
              </p:nvSpPr>
              <p:spPr>
                <a:xfrm>
                  <a:off x="1819175" y="1155031"/>
                  <a:ext cx="827773" cy="827773"/>
                </a:xfrm>
                <a:prstGeom prst="rect">
                  <a:avLst/>
                </a:prstGeom>
                <a:blipFill rotWithShape="0">
                  <a:blip r:embed="rId5"/>
                  <a:stretch>
                    <a:fillRect/>
                  </a:stretch>
                </a:blipFill>
                <a:ln w="38100">
                  <a:solidFill>
                    <a:schemeClr val="tx1"/>
                  </a:solidFill>
                </a:ln>
              </p:spPr>
              <p:txBody>
                <a:bodyPr/>
                <a:lstStyle/>
                <a:p>
                  <a:r>
                    <a:rPr lang="en-US">
                      <a:noFill/>
                    </a:rPr>
                    <a:t> </a:t>
                  </a:r>
                </a:p>
              </p:txBody>
            </p:sp>
          </mc:Fallback>
        </mc:AlternateContent>
      </p:grpSp>
      <p:grpSp>
        <p:nvGrpSpPr>
          <p:cNvPr id="298" name="Group 297"/>
          <p:cNvGrpSpPr/>
          <p:nvPr/>
        </p:nvGrpSpPr>
        <p:grpSpPr>
          <a:xfrm>
            <a:off x="364711" y="2148651"/>
            <a:ext cx="2884858" cy="1727381"/>
            <a:chOff x="358588" y="1006075"/>
            <a:chExt cx="2884858" cy="1727381"/>
          </a:xfrm>
        </p:grpSpPr>
        <p:sp>
          <p:nvSpPr>
            <p:cNvPr id="299" name="Rectangle 298"/>
            <p:cNvSpPr/>
            <p:nvPr/>
          </p:nvSpPr>
          <p:spPr>
            <a:xfrm>
              <a:off x="358588"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0" name="Rectangle 299"/>
            <p:cNvSpPr/>
            <p:nvPr/>
          </p:nvSpPr>
          <p:spPr>
            <a:xfrm>
              <a:off x="647111"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1" name="Rectangle 300"/>
            <p:cNvSpPr/>
            <p:nvPr/>
          </p:nvSpPr>
          <p:spPr>
            <a:xfrm>
              <a:off x="935634"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2" name="Rectangle 301"/>
            <p:cNvSpPr/>
            <p:nvPr/>
          </p:nvSpPr>
          <p:spPr>
            <a:xfrm>
              <a:off x="358588" y="1294598"/>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3" name="Rectangle 302"/>
            <p:cNvSpPr/>
            <p:nvPr/>
          </p:nvSpPr>
          <p:spPr>
            <a:xfrm>
              <a:off x="647111"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4" name="Rectangle 303"/>
            <p:cNvSpPr/>
            <p:nvPr/>
          </p:nvSpPr>
          <p:spPr>
            <a:xfrm>
              <a:off x="935634"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5" name="Rectangle 304"/>
            <p:cNvSpPr/>
            <p:nvPr/>
          </p:nvSpPr>
          <p:spPr>
            <a:xfrm>
              <a:off x="358588" y="1583121"/>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6" name="Rectangle 305"/>
            <p:cNvSpPr/>
            <p:nvPr/>
          </p:nvSpPr>
          <p:spPr>
            <a:xfrm>
              <a:off x="647111" y="1583121"/>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7" name="Rectangle 306"/>
            <p:cNvSpPr/>
            <p:nvPr/>
          </p:nvSpPr>
          <p:spPr>
            <a:xfrm>
              <a:off x="935634"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8" name="Rectangle 307"/>
            <p:cNvSpPr/>
            <p:nvPr/>
          </p:nvSpPr>
          <p:spPr>
            <a:xfrm>
              <a:off x="1224033"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9" name="Rectangle 308"/>
            <p:cNvSpPr/>
            <p:nvPr/>
          </p:nvSpPr>
          <p:spPr>
            <a:xfrm>
              <a:off x="1512556"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0" name="Rectangle 309"/>
            <p:cNvSpPr/>
            <p:nvPr/>
          </p:nvSpPr>
          <p:spPr>
            <a:xfrm>
              <a:off x="1801079"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1" name="Rectangle 310"/>
            <p:cNvSpPr/>
            <p:nvPr/>
          </p:nvSpPr>
          <p:spPr>
            <a:xfrm>
              <a:off x="1224033"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2" name="Rectangle 311"/>
            <p:cNvSpPr/>
            <p:nvPr/>
          </p:nvSpPr>
          <p:spPr>
            <a:xfrm>
              <a:off x="1512556"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3" name="Rectangle 312"/>
            <p:cNvSpPr/>
            <p:nvPr/>
          </p:nvSpPr>
          <p:spPr>
            <a:xfrm>
              <a:off x="1801079"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4" name="Rectangle 313"/>
            <p:cNvSpPr/>
            <p:nvPr/>
          </p:nvSpPr>
          <p:spPr>
            <a:xfrm>
              <a:off x="1224033"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5" name="Rectangle 314"/>
            <p:cNvSpPr/>
            <p:nvPr/>
          </p:nvSpPr>
          <p:spPr>
            <a:xfrm>
              <a:off x="1512556"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6" name="Rectangle 315"/>
            <p:cNvSpPr/>
            <p:nvPr/>
          </p:nvSpPr>
          <p:spPr>
            <a:xfrm>
              <a:off x="1801079"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7" name="Rectangle 316"/>
            <p:cNvSpPr/>
            <p:nvPr/>
          </p:nvSpPr>
          <p:spPr>
            <a:xfrm>
              <a:off x="358588"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8" name="Rectangle 317"/>
            <p:cNvSpPr/>
            <p:nvPr/>
          </p:nvSpPr>
          <p:spPr>
            <a:xfrm>
              <a:off x="647111" y="1867887"/>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9" name="Rectangle 318"/>
            <p:cNvSpPr/>
            <p:nvPr/>
          </p:nvSpPr>
          <p:spPr>
            <a:xfrm>
              <a:off x="935634"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0" name="Rectangle 319"/>
            <p:cNvSpPr/>
            <p:nvPr/>
          </p:nvSpPr>
          <p:spPr>
            <a:xfrm>
              <a:off x="358588" y="2156410"/>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1" name="Rectangle 320"/>
            <p:cNvSpPr/>
            <p:nvPr/>
          </p:nvSpPr>
          <p:spPr>
            <a:xfrm>
              <a:off x="647111"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2" name="Rectangle 321"/>
            <p:cNvSpPr/>
            <p:nvPr/>
          </p:nvSpPr>
          <p:spPr>
            <a:xfrm>
              <a:off x="935634"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3" name="Rectangle 322"/>
            <p:cNvSpPr/>
            <p:nvPr/>
          </p:nvSpPr>
          <p:spPr>
            <a:xfrm>
              <a:off x="358588" y="2444933"/>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4" name="Rectangle 323"/>
            <p:cNvSpPr/>
            <p:nvPr/>
          </p:nvSpPr>
          <p:spPr>
            <a:xfrm>
              <a:off x="647111" y="2444933"/>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5" name="Rectangle 324"/>
            <p:cNvSpPr/>
            <p:nvPr/>
          </p:nvSpPr>
          <p:spPr>
            <a:xfrm>
              <a:off x="935634" y="2444933"/>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6" name="Rectangle 325"/>
            <p:cNvSpPr/>
            <p:nvPr/>
          </p:nvSpPr>
          <p:spPr>
            <a:xfrm>
              <a:off x="1224033"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7" name="Rectangle 326"/>
            <p:cNvSpPr/>
            <p:nvPr/>
          </p:nvSpPr>
          <p:spPr>
            <a:xfrm>
              <a:off x="1512556"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8" name="Rectangle 327"/>
            <p:cNvSpPr/>
            <p:nvPr/>
          </p:nvSpPr>
          <p:spPr>
            <a:xfrm>
              <a:off x="1801079"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9" name="Rectangle 328"/>
            <p:cNvSpPr/>
            <p:nvPr/>
          </p:nvSpPr>
          <p:spPr>
            <a:xfrm>
              <a:off x="1224033"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0" name="Rectangle 329"/>
            <p:cNvSpPr/>
            <p:nvPr/>
          </p:nvSpPr>
          <p:spPr>
            <a:xfrm>
              <a:off x="1512556"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1" name="Rectangle 330"/>
            <p:cNvSpPr/>
            <p:nvPr/>
          </p:nvSpPr>
          <p:spPr>
            <a:xfrm>
              <a:off x="1801079"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2" name="Rectangle 331"/>
            <p:cNvSpPr/>
            <p:nvPr/>
          </p:nvSpPr>
          <p:spPr>
            <a:xfrm>
              <a:off x="1224033" y="2444933"/>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3" name="Rectangle 332"/>
            <p:cNvSpPr/>
            <p:nvPr/>
          </p:nvSpPr>
          <p:spPr>
            <a:xfrm>
              <a:off x="1512556" y="2444933"/>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4" name="Rectangle 333"/>
            <p:cNvSpPr/>
            <p:nvPr/>
          </p:nvSpPr>
          <p:spPr>
            <a:xfrm>
              <a:off x="1801079" y="2444933"/>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5" name="Rectangle 334"/>
            <p:cNvSpPr/>
            <p:nvPr/>
          </p:nvSpPr>
          <p:spPr>
            <a:xfrm>
              <a:off x="2089478"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6" name="Rectangle 335"/>
            <p:cNvSpPr/>
            <p:nvPr/>
          </p:nvSpPr>
          <p:spPr>
            <a:xfrm>
              <a:off x="2378001"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7" name="Rectangle 336"/>
            <p:cNvSpPr/>
            <p:nvPr/>
          </p:nvSpPr>
          <p:spPr>
            <a:xfrm>
              <a:off x="2666524"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8" name="Rectangle 337"/>
            <p:cNvSpPr/>
            <p:nvPr/>
          </p:nvSpPr>
          <p:spPr>
            <a:xfrm>
              <a:off x="2089478"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9" name="Rectangle 338"/>
            <p:cNvSpPr/>
            <p:nvPr/>
          </p:nvSpPr>
          <p:spPr>
            <a:xfrm>
              <a:off x="2378001"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0" name="Rectangle 339"/>
            <p:cNvSpPr/>
            <p:nvPr/>
          </p:nvSpPr>
          <p:spPr>
            <a:xfrm>
              <a:off x="2666524" y="1294598"/>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1" name="Rectangle 340"/>
            <p:cNvSpPr/>
            <p:nvPr/>
          </p:nvSpPr>
          <p:spPr>
            <a:xfrm>
              <a:off x="2089478"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2" name="Rectangle 341"/>
            <p:cNvSpPr/>
            <p:nvPr/>
          </p:nvSpPr>
          <p:spPr>
            <a:xfrm>
              <a:off x="2378001"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3" name="Rectangle 342"/>
            <p:cNvSpPr/>
            <p:nvPr/>
          </p:nvSpPr>
          <p:spPr>
            <a:xfrm>
              <a:off x="2666524" y="1583121"/>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4" name="Rectangle 343"/>
            <p:cNvSpPr/>
            <p:nvPr/>
          </p:nvSpPr>
          <p:spPr>
            <a:xfrm>
              <a:off x="2089478"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5" name="Rectangle 344"/>
            <p:cNvSpPr/>
            <p:nvPr/>
          </p:nvSpPr>
          <p:spPr>
            <a:xfrm>
              <a:off x="2378001"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6" name="Rectangle 345"/>
            <p:cNvSpPr/>
            <p:nvPr/>
          </p:nvSpPr>
          <p:spPr>
            <a:xfrm>
              <a:off x="2666524" y="1867887"/>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7" name="Rectangle 346"/>
            <p:cNvSpPr/>
            <p:nvPr/>
          </p:nvSpPr>
          <p:spPr>
            <a:xfrm>
              <a:off x="2089478" y="2156410"/>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8" name="Rectangle 347"/>
            <p:cNvSpPr/>
            <p:nvPr/>
          </p:nvSpPr>
          <p:spPr>
            <a:xfrm>
              <a:off x="2378001" y="2156410"/>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9" name="Rectangle 348"/>
            <p:cNvSpPr/>
            <p:nvPr/>
          </p:nvSpPr>
          <p:spPr>
            <a:xfrm>
              <a:off x="2666524" y="2156410"/>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0" name="Rectangle 349"/>
            <p:cNvSpPr/>
            <p:nvPr/>
          </p:nvSpPr>
          <p:spPr>
            <a:xfrm>
              <a:off x="2089478" y="2444933"/>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1" name="Rectangle 350"/>
            <p:cNvSpPr/>
            <p:nvPr/>
          </p:nvSpPr>
          <p:spPr>
            <a:xfrm>
              <a:off x="2378001" y="2444933"/>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2" name="Rectangle 351"/>
            <p:cNvSpPr/>
            <p:nvPr/>
          </p:nvSpPr>
          <p:spPr>
            <a:xfrm>
              <a:off x="2666524" y="2444933"/>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3" name="Rectangle 352"/>
            <p:cNvSpPr/>
            <p:nvPr/>
          </p:nvSpPr>
          <p:spPr>
            <a:xfrm>
              <a:off x="2954923" y="1006075"/>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4" name="Rectangle 353"/>
            <p:cNvSpPr/>
            <p:nvPr/>
          </p:nvSpPr>
          <p:spPr>
            <a:xfrm>
              <a:off x="2954923" y="1294598"/>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5" name="Rectangle 354"/>
            <p:cNvSpPr/>
            <p:nvPr/>
          </p:nvSpPr>
          <p:spPr>
            <a:xfrm>
              <a:off x="2954923" y="1583121"/>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6" name="Rectangle 355"/>
            <p:cNvSpPr/>
            <p:nvPr/>
          </p:nvSpPr>
          <p:spPr>
            <a:xfrm>
              <a:off x="2954923" y="1867887"/>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7" name="Rectangle 356"/>
            <p:cNvSpPr/>
            <p:nvPr/>
          </p:nvSpPr>
          <p:spPr>
            <a:xfrm>
              <a:off x="2954923" y="2156410"/>
              <a:ext cx="288523" cy="288523"/>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8" name="Rectangle 357"/>
            <p:cNvSpPr/>
            <p:nvPr/>
          </p:nvSpPr>
          <p:spPr>
            <a:xfrm>
              <a:off x="2954923" y="2444933"/>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59" name="Group 358"/>
          <p:cNvGrpSpPr/>
          <p:nvPr/>
        </p:nvGrpSpPr>
        <p:grpSpPr>
          <a:xfrm>
            <a:off x="5611650" y="1804640"/>
            <a:ext cx="2884858" cy="1727381"/>
            <a:chOff x="358588" y="1006075"/>
            <a:chExt cx="2884858" cy="1727381"/>
          </a:xfrm>
          <a:solidFill>
            <a:sysClr val="window" lastClr="FFFFFF"/>
          </a:solidFill>
        </p:grpSpPr>
        <p:sp>
          <p:nvSpPr>
            <p:cNvPr id="360" name="Rectangle 359"/>
            <p:cNvSpPr/>
            <p:nvPr/>
          </p:nvSpPr>
          <p:spPr>
            <a:xfrm>
              <a:off x="358588"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1" name="Rectangle 360"/>
            <p:cNvSpPr/>
            <p:nvPr/>
          </p:nvSpPr>
          <p:spPr>
            <a:xfrm>
              <a:off x="647111"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2" name="Rectangle 361"/>
            <p:cNvSpPr/>
            <p:nvPr/>
          </p:nvSpPr>
          <p:spPr>
            <a:xfrm>
              <a:off x="935634"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3" name="Rectangle 362"/>
            <p:cNvSpPr/>
            <p:nvPr/>
          </p:nvSpPr>
          <p:spPr>
            <a:xfrm>
              <a:off x="358588" y="1294598"/>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4" name="Rectangle 363"/>
            <p:cNvSpPr/>
            <p:nvPr/>
          </p:nvSpPr>
          <p:spPr>
            <a:xfrm>
              <a:off x="647111"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5" name="Rectangle 364"/>
            <p:cNvSpPr/>
            <p:nvPr/>
          </p:nvSpPr>
          <p:spPr>
            <a:xfrm>
              <a:off x="935634"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6" name="Rectangle 365"/>
            <p:cNvSpPr/>
            <p:nvPr/>
          </p:nvSpPr>
          <p:spPr>
            <a:xfrm>
              <a:off x="358588"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7" name="Rectangle 366"/>
            <p:cNvSpPr/>
            <p:nvPr/>
          </p:nvSpPr>
          <p:spPr>
            <a:xfrm>
              <a:off x="647111" y="1583121"/>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8" name="Rectangle 367"/>
            <p:cNvSpPr/>
            <p:nvPr/>
          </p:nvSpPr>
          <p:spPr>
            <a:xfrm>
              <a:off x="935634"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9" name="Rectangle 368"/>
            <p:cNvSpPr/>
            <p:nvPr/>
          </p:nvSpPr>
          <p:spPr>
            <a:xfrm>
              <a:off x="1224033"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0" name="Rectangle 369"/>
            <p:cNvSpPr/>
            <p:nvPr/>
          </p:nvSpPr>
          <p:spPr>
            <a:xfrm>
              <a:off x="1512556"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1" name="Rectangle 370"/>
            <p:cNvSpPr/>
            <p:nvPr/>
          </p:nvSpPr>
          <p:spPr>
            <a:xfrm>
              <a:off x="1801079"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2" name="Rectangle 371"/>
            <p:cNvSpPr/>
            <p:nvPr/>
          </p:nvSpPr>
          <p:spPr>
            <a:xfrm>
              <a:off x="1224033"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3" name="Rectangle 372"/>
            <p:cNvSpPr/>
            <p:nvPr/>
          </p:nvSpPr>
          <p:spPr>
            <a:xfrm>
              <a:off x="1512556"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4" name="Rectangle 373"/>
            <p:cNvSpPr/>
            <p:nvPr/>
          </p:nvSpPr>
          <p:spPr>
            <a:xfrm>
              <a:off x="1801079"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5" name="Rectangle 374"/>
            <p:cNvSpPr/>
            <p:nvPr/>
          </p:nvSpPr>
          <p:spPr>
            <a:xfrm>
              <a:off x="1224033"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6" name="Rectangle 375"/>
            <p:cNvSpPr/>
            <p:nvPr/>
          </p:nvSpPr>
          <p:spPr>
            <a:xfrm>
              <a:off x="1512556"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7" name="Rectangle 376"/>
            <p:cNvSpPr/>
            <p:nvPr/>
          </p:nvSpPr>
          <p:spPr>
            <a:xfrm>
              <a:off x="1801079"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8" name="Rectangle 377"/>
            <p:cNvSpPr/>
            <p:nvPr/>
          </p:nvSpPr>
          <p:spPr>
            <a:xfrm>
              <a:off x="358588"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9" name="Rectangle 378"/>
            <p:cNvSpPr/>
            <p:nvPr/>
          </p:nvSpPr>
          <p:spPr>
            <a:xfrm>
              <a:off x="647111"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0" name="Rectangle 379"/>
            <p:cNvSpPr/>
            <p:nvPr/>
          </p:nvSpPr>
          <p:spPr>
            <a:xfrm>
              <a:off x="935634"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1" name="Rectangle 380"/>
            <p:cNvSpPr/>
            <p:nvPr/>
          </p:nvSpPr>
          <p:spPr>
            <a:xfrm>
              <a:off x="358588"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2" name="Rectangle 381"/>
            <p:cNvSpPr/>
            <p:nvPr/>
          </p:nvSpPr>
          <p:spPr>
            <a:xfrm>
              <a:off x="647111"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3" name="Rectangle 382"/>
            <p:cNvSpPr/>
            <p:nvPr/>
          </p:nvSpPr>
          <p:spPr>
            <a:xfrm>
              <a:off x="935634"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4" name="Rectangle 383"/>
            <p:cNvSpPr/>
            <p:nvPr/>
          </p:nvSpPr>
          <p:spPr>
            <a:xfrm>
              <a:off x="358588"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5" name="Rectangle 384"/>
            <p:cNvSpPr/>
            <p:nvPr/>
          </p:nvSpPr>
          <p:spPr>
            <a:xfrm>
              <a:off x="647111"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6" name="Rectangle 385"/>
            <p:cNvSpPr/>
            <p:nvPr/>
          </p:nvSpPr>
          <p:spPr>
            <a:xfrm>
              <a:off x="935634"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7" name="Rectangle 386"/>
            <p:cNvSpPr/>
            <p:nvPr/>
          </p:nvSpPr>
          <p:spPr>
            <a:xfrm>
              <a:off x="1224033"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8" name="Rectangle 387"/>
            <p:cNvSpPr/>
            <p:nvPr/>
          </p:nvSpPr>
          <p:spPr>
            <a:xfrm>
              <a:off x="1512556"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9" name="Rectangle 388"/>
            <p:cNvSpPr/>
            <p:nvPr/>
          </p:nvSpPr>
          <p:spPr>
            <a:xfrm>
              <a:off x="1801079"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0" name="Rectangle 389"/>
            <p:cNvSpPr/>
            <p:nvPr/>
          </p:nvSpPr>
          <p:spPr>
            <a:xfrm>
              <a:off x="1224033"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1" name="Rectangle 390"/>
            <p:cNvSpPr/>
            <p:nvPr/>
          </p:nvSpPr>
          <p:spPr>
            <a:xfrm>
              <a:off x="1512556"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2" name="Rectangle 391"/>
            <p:cNvSpPr/>
            <p:nvPr/>
          </p:nvSpPr>
          <p:spPr>
            <a:xfrm>
              <a:off x="1801079"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3" name="Rectangle 392"/>
            <p:cNvSpPr/>
            <p:nvPr/>
          </p:nvSpPr>
          <p:spPr>
            <a:xfrm>
              <a:off x="1224033"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4" name="Rectangle 393"/>
            <p:cNvSpPr/>
            <p:nvPr/>
          </p:nvSpPr>
          <p:spPr>
            <a:xfrm>
              <a:off x="1512556"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5" name="Rectangle 394"/>
            <p:cNvSpPr/>
            <p:nvPr/>
          </p:nvSpPr>
          <p:spPr>
            <a:xfrm>
              <a:off x="1801079"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6" name="Rectangle 395"/>
            <p:cNvSpPr/>
            <p:nvPr/>
          </p:nvSpPr>
          <p:spPr>
            <a:xfrm>
              <a:off x="2089478"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7" name="Rectangle 396"/>
            <p:cNvSpPr/>
            <p:nvPr/>
          </p:nvSpPr>
          <p:spPr>
            <a:xfrm>
              <a:off x="2378001"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8" name="Rectangle 397"/>
            <p:cNvSpPr/>
            <p:nvPr/>
          </p:nvSpPr>
          <p:spPr>
            <a:xfrm>
              <a:off x="2666524" y="1006075"/>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9" name="Rectangle 398"/>
            <p:cNvSpPr/>
            <p:nvPr/>
          </p:nvSpPr>
          <p:spPr>
            <a:xfrm>
              <a:off x="2089478"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0" name="Rectangle 399"/>
            <p:cNvSpPr/>
            <p:nvPr/>
          </p:nvSpPr>
          <p:spPr>
            <a:xfrm>
              <a:off x="2378001"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1" name="Rectangle 400"/>
            <p:cNvSpPr/>
            <p:nvPr/>
          </p:nvSpPr>
          <p:spPr>
            <a:xfrm>
              <a:off x="2666524"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2" name="Rectangle 401"/>
            <p:cNvSpPr/>
            <p:nvPr/>
          </p:nvSpPr>
          <p:spPr>
            <a:xfrm>
              <a:off x="2089478"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3" name="Rectangle 402"/>
            <p:cNvSpPr/>
            <p:nvPr/>
          </p:nvSpPr>
          <p:spPr>
            <a:xfrm>
              <a:off x="2378001" y="1583121"/>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4" name="Rectangle 403"/>
            <p:cNvSpPr/>
            <p:nvPr/>
          </p:nvSpPr>
          <p:spPr>
            <a:xfrm>
              <a:off x="2666524" y="1583121"/>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5" name="Rectangle 404"/>
            <p:cNvSpPr/>
            <p:nvPr/>
          </p:nvSpPr>
          <p:spPr>
            <a:xfrm>
              <a:off x="2089478" y="1867887"/>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6" name="Rectangle 405"/>
            <p:cNvSpPr/>
            <p:nvPr/>
          </p:nvSpPr>
          <p:spPr>
            <a:xfrm>
              <a:off x="2378001" y="1867887"/>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7" name="Rectangle 406"/>
            <p:cNvSpPr/>
            <p:nvPr/>
          </p:nvSpPr>
          <p:spPr>
            <a:xfrm>
              <a:off x="2666524"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8" name="Rectangle 407"/>
            <p:cNvSpPr/>
            <p:nvPr/>
          </p:nvSpPr>
          <p:spPr>
            <a:xfrm>
              <a:off x="2089478"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9" name="Rectangle 408"/>
            <p:cNvSpPr/>
            <p:nvPr/>
          </p:nvSpPr>
          <p:spPr>
            <a:xfrm>
              <a:off x="2378001"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0" name="Rectangle 409"/>
            <p:cNvSpPr/>
            <p:nvPr/>
          </p:nvSpPr>
          <p:spPr>
            <a:xfrm>
              <a:off x="2666524"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1" name="Rectangle 410"/>
            <p:cNvSpPr/>
            <p:nvPr/>
          </p:nvSpPr>
          <p:spPr>
            <a:xfrm>
              <a:off x="2089478"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2" name="Rectangle 411"/>
            <p:cNvSpPr/>
            <p:nvPr/>
          </p:nvSpPr>
          <p:spPr>
            <a:xfrm>
              <a:off x="2378001"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3" name="Rectangle 412"/>
            <p:cNvSpPr/>
            <p:nvPr/>
          </p:nvSpPr>
          <p:spPr>
            <a:xfrm>
              <a:off x="2666524"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4" name="Rectangle 413"/>
            <p:cNvSpPr/>
            <p:nvPr/>
          </p:nvSpPr>
          <p:spPr>
            <a:xfrm>
              <a:off x="2954923" y="1006075"/>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5" name="Rectangle 414"/>
            <p:cNvSpPr/>
            <p:nvPr/>
          </p:nvSpPr>
          <p:spPr>
            <a:xfrm>
              <a:off x="2954923"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6" name="Rectangle 415"/>
            <p:cNvSpPr/>
            <p:nvPr/>
          </p:nvSpPr>
          <p:spPr>
            <a:xfrm>
              <a:off x="2954923"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7" name="Rectangle 416"/>
            <p:cNvSpPr/>
            <p:nvPr/>
          </p:nvSpPr>
          <p:spPr>
            <a:xfrm>
              <a:off x="2954923" y="1867887"/>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8" name="Rectangle 417"/>
            <p:cNvSpPr/>
            <p:nvPr/>
          </p:nvSpPr>
          <p:spPr>
            <a:xfrm>
              <a:off x="2954923"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9" name="Rectangle 418"/>
            <p:cNvSpPr/>
            <p:nvPr/>
          </p:nvSpPr>
          <p:spPr>
            <a:xfrm>
              <a:off x="2954923"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20" name="Group 419"/>
          <p:cNvGrpSpPr/>
          <p:nvPr/>
        </p:nvGrpSpPr>
        <p:grpSpPr>
          <a:xfrm>
            <a:off x="5611711" y="3834874"/>
            <a:ext cx="2884859" cy="1727381"/>
            <a:chOff x="358588" y="1006075"/>
            <a:chExt cx="2884859" cy="1727381"/>
          </a:xfrm>
          <a:solidFill>
            <a:sysClr val="window" lastClr="FFFFFF"/>
          </a:solidFill>
        </p:grpSpPr>
        <p:sp>
          <p:nvSpPr>
            <p:cNvPr id="421" name="Rectangle 420"/>
            <p:cNvSpPr/>
            <p:nvPr/>
          </p:nvSpPr>
          <p:spPr>
            <a:xfrm>
              <a:off x="358588"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2" name="Rectangle 421"/>
            <p:cNvSpPr/>
            <p:nvPr/>
          </p:nvSpPr>
          <p:spPr>
            <a:xfrm>
              <a:off x="647111"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3" name="Rectangle 422"/>
            <p:cNvSpPr/>
            <p:nvPr/>
          </p:nvSpPr>
          <p:spPr>
            <a:xfrm>
              <a:off x="935634"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4" name="Rectangle 423"/>
            <p:cNvSpPr/>
            <p:nvPr/>
          </p:nvSpPr>
          <p:spPr>
            <a:xfrm>
              <a:off x="358588"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5" name="Rectangle 424"/>
            <p:cNvSpPr/>
            <p:nvPr/>
          </p:nvSpPr>
          <p:spPr>
            <a:xfrm>
              <a:off x="647111"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6" name="Rectangle 425"/>
            <p:cNvSpPr/>
            <p:nvPr/>
          </p:nvSpPr>
          <p:spPr>
            <a:xfrm>
              <a:off x="935634"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7" name="Rectangle 426"/>
            <p:cNvSpPr/>
            <p:nvPr/>
          </p:nvSpPr>
          <p:spPr>
            <a:xfrm>
              <a:off x="358588" y="1583121"/>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8" name="Rectangle 427"/>
            <p:cNvSpPr/>
            <p:nvPr/>
          </p:nvSpPr>
          <p:spPr>
            <a:xfrm>
              <a:off x="647111"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9" name="Rectangle 428"/>
            <p:cNvSpPr/>
            <p:nvPr/>
          </p:nvSpPr>
          <p:spPr>
            <a:xfrm>
              <a:off x="935634"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0" name="Rectangle 429"/>
            <p:cNvSpPr/>
            <p:nvPr/>
          </p:nvSpPr>
          <p:spPr>
            <a:xfrm>
              <a:off x="1224033"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1" name="Rectangle 430"/>
            <p:cNvSpPr/>
            <p:nvPr/>
          </p:nvSpPr>
          <p:spPr>
            <a:xfrm>
              <a:off x="1512556"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2" name="Rectangle 431"/>
            <p:cNvSpPr/>
            <p:nvPr/>
          </p:nvSpPr>
          <p:spPr>
            <a:xfrm>
              <a:off x="1801079"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3" name="Rectangle 432"/>
            <p:cNvSpPr/>
            <p:nvPr/>
          </p:nvSpPr>
          <p:spPr>
            <a:xfrm>
              <a:off x="1224033"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4" name="Rectangle 433"/>
            <p:cNvSpPr/>
            <p:nvPr/>
          </p:nvSpPr>
          <p:spPr>
            <a:xfrm>
              <a:off x="1512556"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5" name="Rectangle 434"/>
            <p:cNvSpPr/>
            <p:nvPr/>
          </p:nvSpPr>
          <p:spPr>
            <a:xfrm>
              <a:off x="1801079"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6" name="Rectangle 435"/>
            <p:cNvSpPr/>
            <p:nvPr/>
          </p:nvSpPr>
          <p:spPr>
            <a:xfrm>
              <a:off x="1224033"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7" name="Rectangle 436"/>
            <p:cNvSpPr/>
            <p:nvPr/>
          </p:nvSpPr>
          <p:spPr>
            <a:xfrm>
              <a:off x="1512556"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8" name="Rectangle 437"/>
            <p:cNvSpPr/>
            <p:nvPr/>
          </p:nvSpPr>
          <p:spPr>
            <a:xfrm>
              <a:off x="1801079"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9" name="Rectangle 438"/>
            <p:cNvSpPr/>
            <p:nvPr/>
          </p:nvSpPr>
          <p:spPr>
            <a:xfrm>
              <a:off x="358588"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0" name="Rectangle 439"/>
            <p:cNvSpPr/>
            <p:nvPr/>
          </p:nvSpPr>
          <p:spPr>
            <a:xfrm>
              <a:off x="647111"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1" name="Rectangle 440"/>
            <p:cNvSpPr/>
            <p:nvPr/>
          </p:nvSpPr>
          <p:spPr>
            <a:xfrm>
              <a:off x="935634"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2" name="Rectangle 441"/>
            <p:cNvSpPr/>
            <p:nvPr/>
          </p:nvSpPr>
          <p:spPr>
            <a:xfrm>
              <a:off x="358588"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3" name="Rectangle 442"/>
            <p:cNvSpPr/>
            <p:nvPr/>
          </p:nvSpPr>
          <p:spPr>
            <a:xfrm>
              <a:off x="647111"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4" name="Rectangle 443"/>
            <p:cNvSpPr/>
            <p:nvPr/>
          </p:nvSpPr>
          <p:spPr>
            <a:xfrm>
              <a:off x="935634"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5" name="Rectangle 444"/>
            <p:cNvSpPr/>
            <p:nvPr/>
          </p:nvSpPr>
          <p:spPr>
            <a:xfrm>
              <a:off x="358588" y="2444933"/>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6" name="Rectangle 445"/>
            <p:cNvSpPr/>
            <p:nvPr/>
          </p:nvSpPr>
          <p:spPr>
            <a:xfrm>
              <a:off x="647111" y="2444933"/>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7" name="Rectangle 446"/>
            <p:cNvSpPr/>
            <p:nvPr/>
          </p:nvSpPr>
          <p:spPr>
            <a:xfrm>
              <a:off x="935634" y="2444933"/>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8" name="Rectangle 447"/>
            <p:cNvSpPr/>
            <p:nvPr/>
          </p:nvSpPr>
          <p:spPr>
            <a:xfrm>
              <a:off x="1224033"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9" name="Rectangle 448"/>
            <p:cNvSpPr/>
            <p:nvPr/>
          </p:nvSpPr>
          <p:spPr>
            <a:xfrm>
              <a:off x="1512556"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0" name="Rectangle 449"/>
            <p:cNvSpPr/>
            <p:nvPr/>
          </p:nvSpPr>
          <p:spPr>
            <a:xfrm>
              <a:off x="1801079"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1" name="Rectangle 450"/>
            <p:cNvSpPr/>
            <p:nvPr/>
          </p:nvSpPr>
          <p:spPr>
            <a:xfrm>
              <a:off x="1224033"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2" name="Rectangle 451"/>
            <p:cNvSpPr/>
            <p:nvPr/>
          </p:nvSpPr>
          <p:spPr>
            <a:xfrm>
              <a:off x="1512556"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3" name="Rectangle 452"/>
            <p:cNvSpPr/>
            <p:nvPr/>
          </p:nvSpPr>
          <p:spPr>
            <a:xfrm>
              <a:off x="1801079"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4" name="Rectangle 453"/>
            <p:cNvSpPr/>
            <p:nvPr/>
          </p:nvSpPr>
          <p:spPr>
            <a:xfrm>
              <a:off x="1224033" y="2444933"/>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5" name="Rectangle 454"/>
            <p:cNvSpPr/>
            <p:nvPr/>
          </p:nvSpPr>
          <p:spPr>
            <a:xfrm>
              <a:off x="1512556" y="2444933"/>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6" name="Rectangle 455"/>
            <p:cNvSpPr/>
            <p:nvPr/>
          </p:nvSpPr>
          <p:spPr>
            <a:xfrm>
              <a:off x="1801079" y="2444933"/>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7" name="Rectangle 456"/>
            <p:cNvSpPr/>
            <p:nvPr/>
          </p:nvSpPr>
          <p:spPr>
            <a:xfrm>
              <a:off x="2089478"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8" name="Rectangle 457"/>
            <p:cNvSpPr/>
            <p:nvPr/>
          </p:nvSpPr>
          <p:spPr>
            <a:xfrm>
              <a:off x="2378001"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9" name="Rectangle 458"/>
            <p:cNvSpPr/>
            <p:nvPr/>
          </p:nvSpPr>
          <p:spPr>
            <a:xfrm>
              <a:off x="2666524"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0" name="Rectangle 459"/>
            <p:cNvSpPr/>
            <p:nvPr/>
          </p:nvSpPr>
          <p:spPr>
            <a:xfrm>
              <a:off x="2089478"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1" name="Rectangle 460"/>
            <p:cNvSpPr/>
            <p:nvPr/>
          </p:nvSpPr>
          <p:spPr>
            <a:xfrm>
              <a:off x="2378001" y="1294598"/>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2" name="Rectangle 461"/>
            <p:cNvSpPr/>
            <p:nvPr/>
          </p:nvSpPr>
          <p:spPr>
            <a:xfrm>
              <a:off x="2666524" y="129459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3" name="Rectangle 462"/>
            <p:cNvSpPr/>
            <p:nvPr/>
          </p:nvSpPr>
          <p:spPr>
            <a:xfrm>
              <a:off x="2089478"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4" name="Rectangle 463"/>
            <p:cNvSpPr/>
            <p:nvPr/>
          </p:nvSpPr>
          <p:spPr>
            <a:xfrm>
              <a:off x="2378001" y="1583121"/>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5" name="Rectangle 464"/>
            <p:cNvSpPr/>
            <p:nvPr/>
          </p:nvSpPr>
          <p:spPr>
            <a:xfrm>
              <a:off x="2666524" y="1583121"/>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6" name="Rectangle 465"/>
            <p:cNvSpPr/>
            <p:nvPr/>
          </p:nvSpPr>
          <p:spPr>
            <a:xfrm>
              <a:off x="2089478"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7" name="Rectangle 466"/>
            <p:cNvSpPr/>
            <p:nvPr/>
          </p:nvSpPr>
          <p:spPr>
            <a:xfrm>
              <a:off x="2378001" y="1867887"/>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8" name="Rectangle 467"/>
            <p:cNvSpPr/>
            <p:nvPr/>
          </p:nvSpPr>
          <p:spPr>
            <a:xfrm>
              <a:off x="2666524" y="1867887"/>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9" name="Rectangle 468"/>
            <p:cNvSpPr/>
            <p:nvPr/>
          </p:nvSpPr>
          <p:spPr>
            <a:xfrm>
              <a:off x="2089478"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0" name="Rectangle 469"/>
            <p:cNvSpPr/>
            <p:nvPr/>
          </p:nvSpPr>
          <p:spPr>
            <a:xfrm>
              <a:off x="2378001" y="2156410"/>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1" name="Rectangle 470"/>
            <p:cNvSpPr/>
            <p:nvPr/>
          </p:nvSpPr>
          <p:spPr>
            <a:xfrm>
              <a:off x="2666524" y="2156410"/>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2" name="Rectangle 471"/>
            <p:cNvSpPr/>
            <p:nvPr/>
          </p:nvSpPr>
          <p:spPr>
            <a:xfrm>
              <a:off x="2089478"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3" name="Rectangle 472"/>
            <p:cNvSpPr/>
            <p:nvPr/>
          </p:nvSpPr>
          <p:spPr>
            <a:xfrm>
              <a:off x="2378001"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4" name="Rectangle 473"/>
            <p:cNvSpPr/>
            <p:nvPr/>
          </p:nvSpPr>
          <p:spPr>
            <a:xfrm>
              <a:off x="2666524"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5" name="Rectangle 474"/>
            <p:cNvSpPr/>
            <p:nvPr/>
          </p:nvSpPr>
          <p:spPr>
            <a:xfrm>
              <a:off x="2954924" y="1006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6" name="Rectangle 475"/>
            <p:cNvSpPr/>
            <p:nvPr/>
          </p:nvSpPr>
          <p:spPr>
            <a:xfrm>
              <a:off x="2954924" y="1294598"/>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7" name="Rectangle 476"/>
            <p:cNvSpPr/>
            <p:nvPr/>
          </p:nvSpPr>
          <p:spPr>
            <a:xfrm>
              <a:off x="2954924" y="1583121"/>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8" name="Rectangle 477"/>
            <p:cNvSpPr/>
            <p:nvPr/>
          </p:nvSpPr>
          <p:spPr>
            <a:xfrm>
              <a:off x="2954924" y="186788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9" name="Rectangle 478"/>
            <p:cNvSpPr/>
            <p:nvPr/>
          </p:nvSpPr>
          <p:spPr>
            <a:xfrm>
              <a:off x="2954924" y="2156410"/>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0" name="Rectangle 479"/>
            <p:cNvSpPr/>
            <p:nvPr/>
          </p:nvSpPr>
          <p:spPr>
            <a:xfrm>
              <a:off x="2954924" y="244493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481" name="TextBox 480"/>
          <p:cNvSpPr txBox="1"/>
          <p:nvPr/>
        </p:nvSpPr>
        <p:spPr>
          <a:xfrm>
            <a:off x="430718" y="1024647"/>
            <a:ext cx="24521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alibri Light" panose="020F0302020204030204"/>
                <a:ea typeface="+mn-ea"/>
                <a:cs typeface="+mn-cs"/>
              </a:rPr>
              <a:t>Raw Image</a:t>
            </a:r>
            <a:endPar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482" name="TextBox 481"/>
          <p:cNvSpPr txBox="1"/>
          <p:nvPr/>
        </p:nvSpPr>
        <p:spPr>
          <a:xfrm>
            <a:off x="3616324" y="1024647"/>
            <a:ext cx="153511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alibri Light" panose="020F0302020204030204"/>
                <a:ea typeface="+mn-ea"/>
                <a:cs typeface="+mn-cs"/>
              </a:rPr>
              <a:t>Kernels</a:t>
            </a:r>
            <a:endPar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483" name="TextBox 482"/>
          <p:cNvSpPr txBox="1"/>
          <p:nvPr/>
        </p:nvSpPr>
        <p:spPr>
          <a:xfrm>
            <a:off x="5418156" y="1024647"/>
            <a:ext cx="323353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alibri Light" panose="020F0302020204030204"/>
                <a:ea typeface="+mn-ea"/>
                <a:cs typeface="+mn-cs"/>
              </a:rPr>
              <a:t>Convolved Image</a:t>
            </a:r>
            <a:endPar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484" name="TextBox 483"/>
          <p:cNvSpPr txBox="1"/>
          <p:nvPr/>
        </p:nvSpPr>
        <p:spPr>
          <a:xfrm>
            <a:off x="9397452" y="776251"/>
            <a:ext cx="1985492"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alibri Light" panose="020F0302020204030204"/>
                <a:ea typeface="+mn-ea"/>
                <a:cs typeface="+mn-cs"/>
              </a:rPr>
              <a:t>Max Pooling (stride 1x2)</a:t>
            </a:r>
            <a:endPar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485" name="TextBox 484"/>
          <p:cNvSpPr txBox="1"/>
          <p:nvPr/>
        </p:nvSpPr>
        <p:spPr>
          <a:xfrm>
            <a:off x="3642071" y="3455715"/>
            <a:ext cx="148362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Detects</a:t>
            </a:r>
            <a:b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b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horizontal</a:t>
            </a:r>
            <a:b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b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edges!</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486" name="TextBox 485"/>
          <p:cNvSpPr txBox="1"/>
          <p:nvPr/>
        </p:nvSpPr>
        <p:spPr>
          <a:xfrm>
            <a:off x="3720277" y="5583290"/>
            <a:ext cx="1327208"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Detects</a:t>
            </a:r>
            <a:b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b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vertical</a:t>
            </a:r>
            <a:b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b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edges!</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487" name="Group 486"/>
          <p:cNvGrpSpPr/>
          <p:nvPr/>
        </p:nvGrpSpPr>
        <p:grpSpPr>
          <a:xfrm>
            <a:off x="365006" y="4212004"/>
            <a:ext cx="2640211" cy="2677656"/>
            <a:chOff x="286456" y="4401637"/>
            <a:chExt cx="2640211" cy="2677656"/>
          </a:xfrm>
        </p:grpSpPr>
        <p:sp>
          <p:nvSpPr>
            <p:cNvPr id="488" name="Rectangle 487"/>
            <p:cNvSpPr/>
            <p:nvPr/>
          </p:nvSpPr>
          <p:spPr>
            <a:xfrm>
              <a:off x="286456" y="4940325"/>
              <a:ext cx="288523" cy="288523"/>
            </a:xfrm>
            <a:prstGeom prst="rect">
              <a:avLst/>
            </a:prstGeom>
            <a:solidFill>
              <a:srgbClr val="70AD47">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9" name="Rectangle 488"/>
            <p:cNvSpPr/>
            <p:nvPr/>
          </p:nvSpPr>
          <p:spPr>
            <a:xfrm>
              <a:off x="286456" y="5376426"/>
              <a:ext cx="288523" cy="288523"/>
            </a:xfrm>
            <a:prstGeom prst="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0" name="Rectangle 489"/>
            <p:cNvSpPr/>
            <p:nvPr/>
          </p:nvSpPr>
          <p:spPr>
            <a:xfrm>
              <a:off x="286456" y="6248628"/>
              <a:ext cx="288523" cy="288523"/>
            </a:xfrm>
            <a:prstGeom prst="rect">
              <a:avLst/>
            </a:prstGeom>
            <a:solidFill>
              <a:srgbClr val="ED7D31">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91" name="TextBox 490"/>
                <p:cNvSpPr txBox="1"/>
                <p:nvPr/>
              </p:nvSpPr>
              <p:spPr>
                <a:xfrm>
                  <a:off x="647111" y="4401637"/>
                  <a:ext cx="2279556"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2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br>
                    <a:rPr kumimoji="0" lang="en-IN" sz="2800" b="0" i="1" u="none" strike="noStrike" kern="0" cap="none" spc="0" normalizeH="0" baseline="0" noProof="0" dirty="0">
                      <a:ln>
                        <a:noFill/>
                      </a:ln>
                      <a:solidFill>
                        <a:prstClr val="black"/>
                      </a:solidFill>
                      <a:effectLst/>
                      <a:uLnTx/>
                      <a:uFillTx/>
                      <a:latin typeface="Cambria Math" panose="02040503050406030204" pitchFamily="18" charset="0"/>
                      <a:ea typeface="+mn-ea"/>
                      <a:cs typeface="+mn-cs"/>
                    </a:rPr>
                  </a:br>
                  <a:endParaRPr kumimoji="0" lang="en-IN" sz="2800" b="0" i="1" u="none" strike="noStrike" kern="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2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=+0.5</m:t>
                        </m:r>
                      </m:oMath>
                    </m:oMathPara>
                  </a14:m>
                  <a:endParaRPr kumimoji="0" lang="en-IN" sz="2800" b="0" i="1" u="none" strike="noStrike" kern="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2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IN" sz="2800" b="0" i="1" u="none" strike="noStrike" kern="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IN" sz="2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=0</m:t>
                      </m:r>
                    </m:oMath>
                  </a14:m>
                  <a:r>
                    <a:rPr kumimoji="0" lang="en-IN" sz="2800" b="0" i="0" u="none" strike="noStrike" kern="0" cap="none" spc="0" normalizeH="0" baseline="0" noProof="0" dirty="0">
                      <a:ln>
                        <a:noFill/>
                      </a:ln>
                      <a:solidFill>
                        <a:prstClr val="black"/>
                      </a:solidFill>
                      <a:effectLst/>
                      <a:uLnTx/>
                      <a:uFillTx/>
                      <a:latin typeface="Cambria Math" panose="02040503050406030204" pitchFamily="18" charset="0"/>
                      <a:ea typeface="+mn-ea"/>
                      <a:cs typeface="+mn-cs"/>
                    </a:rPr>
                    <a:t> </a:t>
                  </a:r>
                  <a:r>
                    <a:rPr kumimoji="0" lang="en-IN" sz="2800" b="0" i="0" u="none" strike="noStrike" kern="0" cap="none" spc="0" normalizeH="0" baseline="0" noProof="0" dirty="0">
                      <a:ln>
                        <a:noFill/>
                      </a:ln>
                      <a:solidFill>
                        <a:prstClr val="black"/>
                      </a:solidFill>
                      <a:effectLst/>
                      <a:uLnTx/>
                      <a:uFillTx/>
                      <a:latin typeface="Calibri Light" panose="020F0302020204030204"/>
                      <a:ea typeface="+mn-ea"/>
                      <a:cs typeface="+mn-cs"/>
                    </a:rPr>
                    <a:t>(padded)</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2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=−0.5</m:t>
                        </m:r>
                      </m:oMath>
                      <m:oMath xmlns:m="http://schemas.openxmlformats.org/officeDocument/2006/math">
                        <m:r>
                          <a:rPr kumimoji="0" lang="en-IN" sz="2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IN" sz="2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91" name="TextBox 490"/>
                <p:cNvSpPr txBox="1">
                  <a:spLocks noRot="1" noChangeAspect="1" noMove="1" noResize="1" noEditPoints="1" noAdjustHandles="1" noChangeArrowheads="1" noChangeShapeType="1" noTextEdit="1"/>
                </p:cNvSpPr>
                <p:nvPr/>
              </p:nvSpPr>
              <p:spPr>
                <a:xfrm>
                  <a:off x="647111" y="4401637"/>
                  <a:ext cx="2279556" cy="2677656"/>
                </a:xfrm>
                <a:prstGeom prst="rect">
                  <a:avLst/>
                </a:prstGeom>
                <a:blipFill>
                  <a:blip r:embed="rId6"/>
                  <a:stretch>
                    <a:fillRect/>
                  </a:stretch>
                </a:blipFill>
              </p:spPr>
              <p:txBody>
                <a:bodyPr/>
                <a:lstStyle/>
                <a:p>
                  <a:r>
                    <a:rPr lang="en-IN">
                      <a:noFill/>
                    </a:rPr>
                    <a:t> </a:t>
                  </a:r>
                </a:p>
              </p:txBody>
            </p:sp>
          </mc:Fallback>
        </mc:AlternateContent>
        <p:sp>
          <p:nvSpPr>
            <p:cNvPr id="492" name="Rectangle 491"/>
            <p:cNvSpPr/>
            <p:nvPr/>
          </p:nvSpPr>
          <p:spPr>
            <a:xfrm>
              <a:off x="286456" y="6684729"/>
              <a:ext cx="288523" cy="288523"/>
            </a:xfrm>
            <a:prstGeom prst="rect">
              <a:avLst/>
            </a:prstGeom>
            <a:solidFill>
              <a:srgbClr val="FF0000"/>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3" name="Rectangle 492"/>
            <p:cNvSpPr/>
            <p:nvPr/>
          </p:nvSpPr>
          <p:spPr>
            <a:xfrm>
              <a:off x="286456" y="4504224"/>
              <a:ext cx="288523" cy="288523"/>
            </a:xfrm>
            <a:prstGeom prst="rect">
              <a:avLst/>
            </a:prstGeom>
            <a:solidFill>
              <a:srgbClr val="2ECC71"/>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4" name="Rectangle 493"/>
            <p:cNvSpPr/>
            <p:nvPr/>
          </p:nvSpPr>
          <p:spPr>
            <a:xfrm>
              <a:off x="286456" y="5812527"/>
              <a:ext cx="288523" cy="288523"/>
            </a:xfrm>
            <a:prstGeom prst="rect">
              <a:avLst/>
            </a:prstGeom>
            <a:solidFill>
              <a:srgbClr val="5B9BD5">
                <a:lumMod val="20000"/>
                <a:lumOff val="80000"/>
              </a:srgbClr>
            </a:solid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495" name="Rectangular Callout 494"/>
          <p:cNvSpPr/>
          <p:nvPr/>
        </p:nvSpPr>
        <p:spPr>
          <a:xfrm>
            <a:off x="5418155" y="5733617"/>
            <a:ext cx="3951876" cy="1124383"/>
          </a:xfrm>
          <a:prstGeom prst="wedgeRectCallout">
            <a:avLst>
              <a:gd name="adj1" fmla="val -60304"/>
              <a:gd name="adj2" fmla="val -47382"/>
            </a:avLst>
          </a:prstGeom>
          <a:solidFill>
            <a:sysClr val="window" lastClr="FFFFFF"/>
          </a:solidFill>
          <a:ln w="381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prstClr val="black"/>
                </a:solidFill>
                <a:effectLst/>
                <a:uLnTx/>
                <a:uFillTx/>
                <a:latin typeface="Calibri Light" panose="020F0302020204030204"/>
                <a:ea typeface="+mn-ea"/>
                <a:cs typeface="+mn-cs"/>
              </a:rPr>
              <a:t>Images are often padded with zero pixels so that convolved image is of same size</a:t>
            </a:r>
          </a:p>
        </p:txBody>
      </p:sp>
      <p:sp>
        <p:nvSpPr>
          <p:cNvPr id="496" name="TextBox 495"/>
          <p:cNvSpPr txBox="1"/>
          <p:nvPr/>
        </p:nvSpPr>
        <p:spPr>
          <a:xfrm>
            <a:off x="9537938" y="5581941"/>
            <a:ext cx="1993041"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Calibri Light" panose="020F0302020204030204"/>
                <a:ea typeface="+mn-ea"/>
                <a:cs typeface="+mn-cs"/>
              </a:rPr>
              <a:t>Max Pooling (stride 2x1)</a:t>
            </a:r>
            <a:endPar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497" name="Group 496"/>
          <p:cNvGrpSpPr/>
          <p:nvPr/>
        </p:nvGrpSpPr>
        <p:grpSpPr>
          <a:xfrm>
            <a:off x="8948553" y="1804640"/>
            <a:ext cx="2879903" cy="1727381"/>
            <a:chOff x="8948553" y="1804640"/>
            <a:chExt cx="2879903" cy="1727381"/>
          </a:xfrm>
        </p:grpSpPr>
        <p:sp>
          <p:nvSpPr>
            <p:cNvPr id="498" name="Freeform 497"/>
            <p:cNvSpPr/>
            <p:nvPr/>
          </p:nvSpPr>
          <p:spPr>
            <a:xfrm>
              <a:off x="8948553" y="1804640"/>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9" name="Freeform 498"/>
            <p:cNvSpPr/>
            <p:nvPr/>
          </p:nvSpPr>
          <p:spPr>
            <a:xfrm>
              <a:off x="9525599" y="1804640"/>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0" name="Freeform 499"/>
            <p:cNvSpPr/>
            <p:nvPr/>
          </p:nvSpPr>
          <p:spPr>
            <a:xfrm>
              <a:off x="10102522" y="1804640"/>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1" name="Freeform 500"/>
            <p:cNvSpPr/>
            <p:nvPr/>
          </p:nvSpPr>
          <p:spPr>
            <a:xfrm>
              <a:off x="10679444" y="1804640"/>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2" name="Freeform 501"/>
            <p:cNvSpPr/>
            <p:nvPr/>
          </p:nvSpPr>
          <p:spPr>
            <a:xfrm>
              <a:off x="11251410" y="1804640"/>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3" name="Freeform 502"/>
            <p:cNvSpPr/>
            <p:nvPr/>
          </p:nvSpPr>
          <p:spPr>
            <a:xfrm>
              <a:off x="8948553" y="209316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4" name="Freeform 503"/>
            <p:cNvSpPr/>
            <p:nvPr/>
          </p:nvSpPr>
          <p:spPr>
            <a:xfrm>
              <a:off x="9525599" y="209316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5" name="Freeform 504"/>
            <p:cNvSpPr/>
            <p:nvPr/>
          </p:nvSpPr>
          <p:spPr>
            <a:xfrm>
              <a:off x="10102522" y="209316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6" name="Freeform 505"/>
            <p:cNvSpPr/>
            <p:nvPr/>
          </p:nvSpPr>
          <p:spPr>
            <a:xfrm>
              <a:off x="10679444" y="209316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7" name="Freeform 506"/>
            <p:cNvSpPr/>
            <p:nvPr/>
          </p:nvSpPr>
          <p:spPr>
            <a:xfrm>
              <a:off x="11251410" y="209316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8" name="Freeform 507"/>
            <p:cNvSpPr/>
            <p:nvPr/>
          </p:nvSpPr>
          <p:spPr>
            <a:xfrm>
              <a:off x="8948553" y="238117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9" name="Freeform 508"/>
            <p:cNvSpPr/>
            <p:nvPr/>
          </p:nvSpPr>
          <p:spPr>
            <a:xfrm>
              <a:off x="9525599" y="238117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0" name="Freeform 509"/>
            <p:cNvSpPr/>
            <p:nvPr/>
          </p:nvSpPr>
          <p:spPr>
            <a:xfrm>
              <a:off x="10102522" y="238117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1" name="Freeform 510"/>
            <p:cNvSpPr/>
            <p:nvPr/>
          </p:nvSpPr>
          <p:spPr>
            <a:xfrm>
              <a:off x="10679444" y="238117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2" name="Freeform 511"/>
            <p:cNvSpPr/>
            <p:nvPr/>
          </p:nvSpPr>
          <p:spPr>
            <a:xfrm>
              <a:off x="11251410" y="2381173"/>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8CBAD"/>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3" name="Freeform 512"/>
            <p:cNvSpPr/>
            <p:nvPr/>
          </p:nvSpPr>
          <p:spPr>
            <a:xfrm>
              <a:off x="8948553" y="2669696"/>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4" name="Freeform 513"/>
            <p:cNvSpPr/>
            <p:nvPr/>
          </p:nvSpPr>
          <p:spPr>
            <a:xfrm>
              <a:off x="9525599" y="2669696"/>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5" name="Freeform 514"/>
            <p:cNvSpPr/>
            <p:nvPr/>
          </p:nvSpPr>
          <p:spPr>
            <a:xfrm>
              <a:off x="10102522" y="2669696"/>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6" name="Freeform 515"/>
            <p:cNvSpPr/>
            <p:nvPr/>
          </p:nvSpPr>
          <p:spPr>
            <a:xfrm>
              <a:off x="10679444" y="2669696"/>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7" name="Freeform 516"/>
            <p:cNvSpPr/>
            <p:nvPr/>
          </p:nvSpPr>
          <p:spPr>
            <a:xfrm>
              <a:off x="11251410" y="2669696"/>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8" name="Freeform 517"/>
            <p:cNvSpPr/>
            <p:nvPr/>
          </p:nvSpPr>
          <p:spPr>
            <a:xfrm>
              <a:off x="8948553" y="2954975"/>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9" name="Freeform 518"/>
            <p:cNvSpPr/>
            <p:nvPr/>
          </p:nvSpPr>
          <p:spPr>
            <a:xfrm>
              <a:off x="9525599" y="2954975"/>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0" name="Freeform 519"/>
            <p:cNvSpPr/>
            <p:nvPr/>
          </p:nvSpPr>
          <p:spPr>
            <a:xfrm>
              <a:off x="10102522" y="2954975"/>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1" name="Freeform 520"/>
            <p:cNvSpPr/>
            <p:nvPr/>
          </p:nvSpPr>
          <p:spPr>
            <a:xfrm>
              <a:off x="10679444" y="2954975"/>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2" name="Freeform 521"/>
            <p:cNvSpPr/>
            <p:nvPr/>
          </p:nvSpPr>
          <p:spPr>
            <a:xfrm>
              <a:off x="11251410" y="2954975"/>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3" name="Freeform 522"/>
            <p:cNvSpPr/>
            <p:nvPr/>
          </p:nvSpPr>
          <p:spPr>
            <a:xfrm>
              <a:off x="8948553" y="3243498"/>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4" name="Freeform 523"/>
            <p:cNvSpPr/>
            <p:nvPr/>
          </p:nvSpPr>
          <p:spPr>
            <a:xfrm>
              <a:off x="9525599" y="3243498"/>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5" name="Freeform 524"/>
            <p:cNvSpPr/>
            <p:nvPr/>
          </p:nvSpPr>
          <p:spPr>
            <a:xfrm>
              <a:off x="10102522" y="3243498"/>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6" name="Freeform 525"/>
            <p:cNvSpPr/>
            <p:nvPr/>
          </p:nvSpPr>
          <p:spPr>
            <a:xfrm>
              <a:off x="10679444" y="3243498"/>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7" name="Freeform 526"/>
            <p:cNvSpPr/>
            <p:nvPr/>
          </p:nvSpPr>
          <p:spPr>
            <a:xfrm>
              <a:off x="11251410" y="3243498"/>
              <a:ext cx="577046" cy="288523"/>
            </a:xfrm>
            <a:custGeom>
              <a:avLst/>
              <a:gdLst>
                <a:gd name="connsiteX0" fmla="*/ 0 w 577046"/>
                <a:gd name="connsiteY0" fmla="*/ 0 h 288523"/>
                <a:gd name="connsiteX1" fmla="*/ 288523 w 577046"/>
                <a:gd name="connsiteY1" fmla="*/ 0 h 288523"/>
                <a:gd name="connsiteX2" fmla="*/ 577046 w 577046"/>
                <a:gd name="connsiteY2" fmla="*/ 0 h 288523"/>
                <a:gd name="connsiteX3" fmla="*/ 577046 w 577046"/>
                <a:gd name="connsiteY3" fmla="*/ 288523 h 288523"/>
                <a:gd name="connsiteX4" fmla="*/ 288523 w 577046"/>
                <a:gd name="connsiteY4" fmla="*/ 288523 h 288523"/>
                <a:gd name="connsiteX5" fmla="*/ 0 w 577046"/>
                <a:gd name="connsiteY5" fmla="*/ 288523 h 288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46" h="288523">
                  <a:moveTo>
                    <a:pt x="0" y="0"/>
                  </a:moveTo>
                  <a:lnTo>
                    <a:pt x="288523" y="0"/>
                  </a:lnTo>
                  <a:lnTo>
                    <a:pt x="577046" y="0"/>
                  </a:lnTo>
                  <a:lnTo>
                    <a:pt x="577046" y="288523"/>
                  </a:lnTo>
                  <a:lnTo>
                    <a:pt x="288523" y="288523"/>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28" name="Group 527"/>
          <p:cNvGrpSpPr/>
          <p:nvPr/>
        </p:nvGrpSpPr>
        <p:grpSpPr>
          <a:xfrm>
            <a:off x="8948615" y="3834873"/>
            <a:ext cx="2883950" cy="1726052"/>
            <a:chOff x="8948615" y="3834873"/>
            <a:chExt cx="2883950" cy="1726052"/>
          </a:xfrm>
        </p:grpSpPr>
        <p:sp>
          <p:nvSpPr>
            <p:cNvPr id="529" name="Freeform 528"/>
            <p:cNvSpPr/>
            <p:nvPr/>
          </p:nvSpPr>
          <p:spPr>
            <a:xfrm>
              <a:off x="8948615"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0" name="Freeform 529"/>
            <p:cNvSpPr/>
            <p:nvPr/>
          </p:nvSpPr>
          <p:spPr>
            <a:xfrm>
              <a:off x="8948615"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1" name="Freeform 530"/>
            <p:cNvSpPr/>
            <p:nvPr/>
          </p:nvSpPr>
          <p:spPr>
            <a:xfrm>
              <a:off x="8948615"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2" name="Freeform 531"/>
            <p:cNvSpPr/>
            <p:nvPr/>
          </p:nvSpPr>
          <p:spPr>
            <a:xfrm>
              <a:off x="9237014"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3" name="Freeform 532"/>
            <p:cNvSpPr/>
            <p:nvPr/>
          </p:nvSpPr>
          <p:spPr>
            <a:xfrm>
              <a:off x="9237014"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4" name="Freeform 533"/>
            <p:cNvSpPr/>
            <p:nvPr/>
          </p:nvSpPr>
          <p:spPr>
            <a:xfrm>
              <a:off x="9237014"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5" name="Freeform 534"/>
            <p:cNvSpPr/>
            <p:nvPr/>
          </p:nvSpPr>
          <p:spPr>
            <a:xfrm>
              <a:off x="9525537"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6" name="Freeform 535"/>
            <p:cNvSpPr/>
            <p:nvPr/>
          </p:nvSpPr>
          <p:spPr>
            <a:xfrm>
              <a:off x="9525537"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7" name="Freeform 536"/>
            <p:cNvSpPr/>
            <p:nvPr/>
          </p:nvSpPr>
          <p:spPr>
            <a:xfrm>
              <a:off x="9525537"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8" name="Freeform 537"/>
            <p:cNvSpPr/>
            <p:nvPr/>
          </p:nvSpPr>
          <p:spPr>
            <a:xfrm>
              <a:off x="9813936"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9" name="Freeform 538"/>
            <p:cNvSpPr/>
            <p:nvPr/>
          </p:nvSpPr>
          <p:spPr>
            <a:xfrm>
              <a:off x="9813936"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0" name="Freeform 539"/>
            <p:cNvSpPr/>
            <p:nvPr/>
          </p:nvSpPr>
          <p:spPr>
            <a:xfrm>
              <a:off x="9813936"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1" name="Freeform 540"/>
            <p:cNvSpPr/>
            <p:nvPr/>
          </p:nvSpPr>
          <p:spPr>
            <a:xfrm>
              <a:off x="10101799"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2" name="Freeform 541"/>
            <p:cNvSpPr/>
            <p:nvPr/>
          </p:nvSpPr>
          <p:spPr>
            <a:xfrm>
              <a:off x="10101799"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3" name="Freeform 542"/>
            <p:cNvSpPr/>
            <p:nvPr/>
          </p:nvSpPr>
          <p:spPr>
            <a:xfrm>
              <a:off x="10101799"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4" name="Freeform 543"/>
            <p:cNvSpPr/>
            <p:nvPr/>
          </p:nvSpPr>
          <p:spPr>
            <a:xfrm>
              <a:off x="10390198"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5" name="Freeform 544"/>
            <p:cNvSpPr/>
            <p:nvPr/>
          </p:nvSpPr>
          <p:spPr>
            <a:xfrm>
              <a:off x="10390198"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6" name="Freeform 545"/>
            <p:cNvSpPr/>
            <p:nvPr/>
          </p:nvSpPr>
          <p:spPr>
            <a:xfrm>
              <a:off x="10390198"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7" name="Freeform 546"/>
            <p:cNvSpPr/>
            <p:nvPr/>
          </p:nvSpPr>
          <p:spPr>
            <a:xfrm>
              <a:off x="10678721"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8" name="Freeform 547"/>
            <p:cNvSpPr/>
            <p:nvPr/>
          </p:nvSpPr>
          <p:spPr>
            <a:xfrm>
              <a:off x="10678721"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9" name="Freeform 548"/>
            <p:cNvSpPr/>
            <p:nvPr/>
          </p:nvSpPr>
          <p:spPr>
            <a:xfrm>
              <a:off x="10678721"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0" name="Freeform 549"/>
            <p:cNvSpPr/>
            <p:nvPr/>
          </p:nvSpPr>
          <p:spPr>
            <a:xfrm>
              <a:off x="10967120"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1" name="Freeform 550"/>
            <p:cNvSpPr/>
            <p:nvPr/>
          </p:nvSpPr>
          <p:spPr>
            <a:xfrm>
              <a:off x="10967120"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FF0000"/>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2" name="Freeform 551"/>
            <p:cNvSpPr/>
            <p:nvPr/>
          </p:nvSpPr>
          <p:spPr>
            <a:xfrm>
              <a:off x="10967120"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3" name="Freeform 552"/>
            <p:cNvSpPr/>
            <p:nvPr/>
          </p:nvSpPr>
          <p:spPr>
            <a:xfrm>
              <a:off x="11255643"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4" name="Freeform 553"/>
            <p:cNvSpPr/>
            <p:nvPr/>
          </p:nvSpPr>
          <p:spPr>
            <a:xfrm>
              <a:off x="11255643"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rgbClr val="ED7D31">
                <a:lumMod val="40000"/>
                <a:lumOff val="60000"/>
              </a:srgbClr>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5" name="Freeform 554"/>
            <p:cNvSpPr/>
            <p:nvPr/>
          </p:nvSpPr>
          <p:spPr>
            <a:xfrm>
              <a:off x="11255643"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6" name="Freeform 555"/>
            <p:cNvSpPr/>
            <p:nvPr/>
          </p:nvSpPr>
          <p:spPr>
            <a:xfrm>
              <a:off x="11544042" y="383487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7" name="Freeform 556"/>
            <p:cNvSpPr/>
            <p:nvPr/>
          </p:nvSpPr>
          <p:spPr>
            <a:xfrm>
              <a:off x="11544042" y="4408163"/>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8" name="Freeform 557"/>
            <p:cNvSpPr/>
            <p:nvPr/>
          </p:nvSpPr>
          <p:spPr>
            <a:xfrm>
              <a:off x="11544042" y="4983879"/>
              <a:ext cx="288523" cy="577046"/>
            </a:xfrm>
            <a:custGeom>
              <a:avLst/>
              <a:gdLst>
                <a:gd name="connsiteX0" fmla="*/ 0 w 288523"/>
                <a:gd name="connsiteY0" fmla="*/ 0 h 577046"/>
                <a:gd name="connsiteX1" fmla="*/ 288523 w 288523"/>
                <a:gd name="connsiteY1" fmla="*/ 0 h 577046"/>
                <a:gd name="connsiteX2" fmla="*/ 288523 w 288523"/>
                <a:gd name="connsiteY2" fmla="*/ 288523 h 577046"/>
                <a:gd name="connsiteX3" fmla="*/ 288523 w 288523"/>
                <a:gd name="connsiteY3" fmla="*/ 577046 h 577046"/>
                <a:gd name="connsiteX4" fmla="*/ 0 w 288523"/>
                <a:gd name="connsiteY4" fmla="*/ 577046 h 577046"/>
                <a:gd name="connsiteX5" fmla="*/ 0 w 288523"/>
                <a:gd name="connsiteY5" fmla="*/ 288523 h 57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23" h="577046">
                  <a:moveTo>
                    <a:pt x="0" y="0"/>
                  </a:moveTo>
                  <a:lnTo>
                    <a:pt x="288523" y="0"/>
                  </a:lnTo>
                  <a:lnTo>
                    <a:pt x="288523" y="288523"/>
                  </a:lnTo>
                  <a:lnTo>
                    <a:pt x="288523" y="577046"/>
                  </a:lnTo>
                  <a:lnTo>
                    <a:pt x="0" y="577046"/>
                  </a:lnTo>
                  <a:lnTo>
                    <a:pt x="0" y="288523"/>
                  </a:lnTo>
                  <a:close/>
                </a:path>
              </a:pathLst>
            </a:custGeom>
            <a:solidFill>
              <a:sysClr val="window" lastClr="FFFFFF"/>
            </a:solidFill>
            <a:ln w="19050" cap="flat" cmpd="sng" algn="ctr">
              <a:solidFill>
                <a:sysClr val="windowText" lastClr="000000"/>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559" name="Rectangular Callout 558"/>
          <p:cNvSpPr/>
          <p:nvPr/>
        </p:nvSpPr>
        <p:spPr>
          <a:xfrm>
            <a:off x="1068512" y="1001826"/>
            <a:ext cx="3795814" cy="849362"/>
          </a:xfrm>
          <a:prstGeom prst="wedgeRectCallout">
            <a:avLst>
              <a:gd name="adj1" fmla="val 63970"/>
              <a:gd name="adj2" fmla="val 113537"/>
            </a:avLst>
          </a:prstGeom>
          <a:solidFill>
            <a:sysClr val="window" lastClr="FFFFFF"/>
          </a:solidFill>
          <a:ln w="381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prstClr val="black"/>
                </a:solidFill>
                <a:effectLst/>
                <a:uLnTx/>
                <a:uFillTx/>
                <a:latin typeface="Calibri Light" panose="020F0302020204030204"/>
                <a:ea typeface="+mn-ea"/>
                <a:cs typeface="+mn-cs"/>
              </a:rPr>
              <a:t>We may v</a:t>
            </a:r>
            <a:r>
              <a:rPr kumimoji="0" lang="en-IN" sz="2400" b="0" i="0" u="none" strike="noStrike" kern="0" cap="none" spc="0" normalizeH="0" baseline="0" noProof="0" dirty="0" err="1">
                <a:ln>
                  <a:noFill/>
                </a:ln>
                <a:solidFill>
                  <a:prstClr val="black"/>
                </a:solidFill>
                <a:effectLst/>
                <a:uLnTx/>
                <a:uFillTx/>
                <a:latin typeface="Calibri Light" panose="020F0302020204030204"/>
                <a:ea typeface="+mn-ea"/>
                <a:cs typeface="+mn-cs"/>
              </a:rPr>
              <a:t>erify</a:t>
            </a:r>
            <a:r>
              <a:rPr kumimoji="0" lang="en-IN" sz="2400" b="0" i="0" u="none" strike="noStrike" kern="0" cap="none" spc="0" normalizeH="0" baseline="0" noProof="0" dirty="0">
                <a:ln>
                  <a:noFill/>
                </a:ln>
                <a:solidFill>
                  <a:prstClr val="black"/>
                </a:solidFill>
                <a:effectLst/>
                <a:uLnTx/>
                <a:uFillTx/>
                <a:latin typeface="Calibri Light" panose="020F0302020204030204"/>
                <a:ea typeface="+mn-ea"/>
                <a:cs typeface="+mn-cs"/>
              </a:rPr>
              <a:t> that 2x2 stride leads to too much info loss</a:t>
            </a:r>
          </a:p>
        </p:txBody>
      </p:sp>
      <p:grpSp>
        <p:nvGrpSpPr>
          <p:cNvPr id="560" name="Group 559"/>
          <p:cNvGrpSpPr/>
          <p:nvPr/>
        </p:nvGrpSpPr>
        <p:grpSpPr>
          <a:xfrm>
            <a:off x="364711" y="3876273"/>
            <a:ext cx="2884858" cy="288523"/>
            <a:chOff x="585637" y="2296636"/>
            <a:chExt cx="2884858" cy="288523"/>
          </a:xfrm>
          <a:solidFill>
            <a:srgbClr val="5B9BD5">
              <a:lumMod val="20000"/>
              <a:lumOff val="80000"/>
            </a:srgbClr>
          </a:solidFill>
        </p:grpSpPr>
        <p:sp>
          <p:nvSpPr>
            <p:cNvPr id="561" name="Rectangle 560"/>
            <p:cNvSpPr/>
            <p:nvPr/>
          </p:nvSpPr>
          <p:spPr>
            <a:xfrm>
              <a:off x="585637"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2" name="Rectangle 561"/>
            <p:cNvSpPr/>
            <p:nvPr/>
          </p:nvSpPr>
          <p:spPr>
            <a:xfrm>
              <a:off x="874160"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3" name="Rectangle 562"/>
            <p:cNvSpPr/>
            <p:nvPr/>
          </p:nvSpPr>
          <p:spPr>
            <a:xfrm>
              <a:off x="1162683"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4" name="Rectangle 563"/>
            <p:cNvSpPr/>
            <p:nvPr/>
          </p:nvSpPr>
          <p:spPr>
            <a:xfrm>
              <a:off x="1451082"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5" name="Rectangle 564"/>
            <p:cNvSpPr/>
            <p:nvPr/>
          </p:nvSpPr>
          <p:spPr>
            <a:xfrm>
              <a:off x="1739605"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6" name="Rectangle 565"/>
            <p:cNvSpPr/>
            <p:nvPr/>
          </p:nvSpPr>
          <p:spPr>
            <a:xfrm>
              <a:off x="2028128"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7" name="Rectangle 566"/>
            <p:cNvSpPr/>
            <p:nvPr/>
          </p:nvSpPr>
          <p:spPr>
            <a:xfrm>
              <a:off x="2316527"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8" name="Rectangle 567"/>
            <p:cNvSpPr/>
            <p:nvPr/>
          </p:nvSpPr>
          <p:spPr>
            <a:xfrm>
              <a:off x="2605050"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9" name="Rectangle 568"/>
            <p:cNvSpPr/>
            <p:nvPr/>
          </p:nvSpPr>
          <p:spPr>
            <a:xfrm>
              <a:off x="2893573"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0" name="Rectangle 569"/>
            <p:cNvSpPr/>
            <p:nvPr/>
          </p:nvSpPr>
          <p:spPr>
            <a:xfrm>
              <a:off x="3181972" y="229663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71" name="Group 570"/>
          <p:cNvGrpSpPr/>
          <p:nvPr/>
        </p:nvGrpSpPr>
        <p:grpSpPr>
          <a:xfrm>
            <a:off x="3250168" y="2152834"/>
            <a:ext cx="288523" cy="2016577"/>
            <a:chOff x="107224" y="2449263"/>
            <a:chExt cx="288523" cy="2016577"/>
          </a:xfrm>
          <a:solidFill>
            <a:srgbClr val="5B9BD5">
              <a:lumMod val="20000"/>
              <a:lumOff val="80000"/>
            </a:srgbClr>
          </a:solidFill>
        </p:grpSpPr>
        <p:sp>
          <p:nvSpPr>
            <p:cNvPr id="572" name="Rectangle 571"/>
            <p:cNvSpPr/>
            <p:nvPr/>
          </p:nvSpPr>
          <p:spPr>
            <a:xfrm>
              <a:off x="107224" y="2449263"/>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3" name="Rectangle 572"/>
            <p:cNvSpPr/>
            <p:nvPr/>
          </p:nvSpPr>
          <p:spPr>
            <a:xfrm>
              <a:off x="107224" y="2737786"/>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4" name="Rectangle 573"/>
            <p:cNvSpPr/>
            <p:nvPr/>
          </p:nvSpPr>
          <p:spPr>
            <a:xfrm>
              <a:off x="107224" y="3022552"/>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5" name="Rectangle 574"/>
            <p:cNvSpPr/>
            <p:nvPr/>
          </p:nvSpPr>
          <p:spPr>
            <a:xfrm>
              <a:off x="107224" y="3311075"/>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6" name="Rectangle 575"/>
            <p:cNvSpPr/>
            <p:nvPr/>
          </p:nvSpPr>
          <p:spPr>
            <a:xfrm>
              <a:off x="107224" y="3599598"/>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7" name="Rectangle 576"/>
            <p:cNvSpPr/>
            <p:nvPr/>
          </p:nvSpPr>
          <p:spPr>
            <a:xfrm>
              <a:off x="107224" y="3888794"/>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8" name="Rectangle 577"/>
            <p:cNvSpPr/>
            <p:nvPr/>
          </p:nvSpPr>
          <p:spPr>
            <a:xfrm>
              <a:off x="107224" y="4177317"/>
              <a:ext cx="288523" cy="288523"/>
            </a:xfrm>
            <a:prstGeom prst="rect">
              <a:avLst/>
            </a:prstGeom>
            <a:grpFill/>
            <a:ln w="1905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61611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
                                        </p:tgtEl>
                                        <p:attrNameLst>
                                          <p:attrName>style.visibility</p:attrName>
                                        </p:attrNameLst>
                                      </p:cBhvr>
                                      <p:to>
                                        <p:strVal val="visible"/>
                                      </p:to>
                                    </p:set>
                                    <p:animEffect transition="in" filter="wipe(left)">
                                      <p:cBhvr>
                                        <p:cTn id="7" dur="500"/>
                                        <p:tgtEl>
                                          <p:spTgt spid="48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2"/>
                                        </p:tgtEl>
                                        <p:attrNameLst>
                                          <p:attrName>style.visibility</p:attrName>
                                        </p:attrNameLst>
                                      </p:cBhvr>
                                      <p:to>
                                        <p:strVal val="visible"/>
                                      </p:to>
                                    </p:set>
                                    <p:animEffect transition="in" filter="wipe(left)">
                                      <p:cBhvr>
                                        <p:cTn id="11" dur="500"/>
                                        <p:tgtEl>
                                          <p:spTgt spid="48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83"/>
                                        </p:tgtEl>
                                        <p:attrNameLst>
                                          <p:attrName>style.visibility</p:attrName>
                                        </p:attrNameLst>
                                      </p:cBhvr>
                                      <p:to>
                                        <p:strVal val="visible"/>
                                      </p:to>
                                    </p:set>
                                    <p:animEffect transition="in" filter="wipe(left)">
                                      <p:cBhvr>
                                        <p:cTn id="15" dur="500"/>
                                        <p:tgtEl>
                                          <p:spTgt spid="48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84"/>
                                        </p:tgtEl>
                                        <p:attrNameLst>
                                          <p:attrName>style.visibility</p:attrName>
                                        </p:attrNameLst>
                                      </p:cBhvr>
                                      <p:to>
                                        <p:strVal val="visible"/>
                                      </p:to>
                                    </p:set>
                                    <p:animEffect transition="in" filter="wipe(left)">
                                      <p:cBhvr>
                                        <p:cTn id="19" dur="500"/>
                                        <p:tgtEl>
                                          <p:spTgt spid="48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98"/>
                                        </p:tgtEl>
                                        <p:attrNameLst>
                                          <p:attrName>style.visibility</p:attrName>
                                        </p:attrNameLst>
                                      </p:cBhvr>
                                      <p:to>
                                        <p:strVal val="visible"/>
                                      </p:to>
                                    </p:set>
                                    <p:animEffect transition="in" filter="fade">
                                      <p:cBhvr>
                                        <p:cTn id="24" dur="500"/>
                                        <p:tgtEl>
                                          <p:spTgt spid="29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87"/>
                                        </p:tgtEl>
                                        <p:attrNameLst>
                                          <p:attrName>style.visibility</p:attrName>
                                        </p:attrNameLst>
                                      </p:cBhvr>
                                      <p:to>
                                        <p:strVal val="visible"/>
                                      </p:to>
                                    </p:set>
                                    <p:animEffect transition="in" filter="wipe(up)">
                                      <p:cBhvr>
                                        <p:cTn id="29" dur="500"/>
                                        <p:tgtEl>
                                          <p:spTgt spid="48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495"/>
                                        </p:tgtEl>
                                        <p:attrNameLst>
                                          <p:attrName>style.visibility</p:attrName>
                                        </p:attrNameLst>
                                      </p:cBhvr>
                                      <p:to>
                                        <p:strVal val="visible"/>
                                      </p:to>
                                    </p:set>
                                    <p:animEffect transition="in" filter="wipe(right)">
                                      <p:cBhvr>
                                        <p:cTn id="34" dur="500"/>
                                        <p:tgtEl>
                                          <p:spTgt spid="49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71"/>
                                        </p:tgtEl>
                                        <p:attrNameLst>
                                          <p:attrName>style.visibility</p:attrName>
                                        </p:attrNameLst>
                                      </p:cBhvr>
                                      <p:to>
                                        <p:strVal val="visible"/>
                                      </p:to>
                                    </p:set>
                                    <p:animEffect transition="in" filter="fade">
                                      <p:cBhvr>
                                        <p:cTn id="38" dur="500"/>
                                        <p:tgtEl>
                                          <p:spTgt spid="571"/>
                                        </p:tgtEl>
                                      </p:cBhvr>
                                    </p:animEffect>
                                  </p:childTnLst>
                                </p:cTn>
                              </p:par>
                              <p:par>
                                <p:cTn id="39" presetID="10" presetClass="entr" presetSubtype="0" fill="hold" nodeType="withEffect">
                                  <p:stCondLst>
                                    <p:cond delay="0"/>
                                  </p:stCondLst>
                                  <p:childTnLst>
                                    <p:set>
                                      <p:cBhvr>
                                        <p:cTn id="40" dur="1" fill="hold">
                                          <p:stCondLst>
                                            <p:cond delay="0"/>
                                          </p:stCondLst>
                                        </p:cTn>
                                        <p:tgtEl>
                                          <p:spTgt spid="560"/>
                                        </p:tgtEl>
                                        <p:attrNameLst>
                                          <p:attrName>style.visibility</p:attrName>
                                        </p:attrNameLst>
                                      </p:cBhvr>
                                      <p:to>
                                        <p:strVal val="visible"/>
                                      </p:to>
                                    </p:set>
                                    <p:animEffect transition="in" filter="fade">
                                      <p:cBhvr>
                                        <p:cTn id="41" dur="500"/>
                                        <p:tgtEl>
                                          <p:spTgt spid="56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92"/>
                                        </p:tgtEl>
                                        <p:attrNameLst>
                                          <p:attrName>style.visibility</p:attrName>
                                        </p:attrNameLst>
                                      </p:cBhvr>
                                      <p:to>
                                        <p:strVal val="visible"/>
                                      </p:to>
                                    </p:set>
                                    <p:animEffect transition="in" filter="wipe(up)">
                                      <p:cBhvr>
                                        <p:cTn id="46" dur="500"/>
                                        <p:tgtEl>
                                          <p:spTgt spid="292"/>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485"/>
                                        </p:tgtEl>
                                        <p:attrNameLst>
                                          <p:attrName>style.visibility</p:attrName>
                                        </p:attrNameLst>
                                      </p:cBhvr>
                                      <p:to>
                                        <p:strVal val="visible"/>
                                      </p:to>
                                    </p:set>
                                    <p:animEffect transition="in" filter="wipe(up)">
                                      <p:cBhvr>
                                        <p:cTn id="50" dur="500"/>
                                        <p:tgtEl>
                                          <p:spTgt spid="48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59"/>
                                        </p:tgtEl>
                                        <p:attrNameLst>
                                          <p:attrName>style.visibility</p:attrName>
                                        </p:attrNameLst>
                                      </p:cBhvr>
                                      <p:to>
                                        <p:strVal val="visible"/>
                                      </p:to>
                                    </p:set>
                                    <p:animEffect transition="in" filter="fade">
                                      <p:cBhvr>
                                        <p:cTn id="55" dur="500"/>
                                        <p:tgtEl>
                                          <p:spTgt spid="35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97"/>
                                        </p:tgtEl>
                                        <p:attrNameLst>
                                          <p:attrName>style.visibility</p:attrName>
                                        </p:attrNameLst>
                                      </p:cBhvr>
                                      <p:to>
                                        <p:strVal val="visible"/>
                                      </p:to>
                                    </p:set>
                                    <p:animEffect transition="in" filter="fade">
                                      <p:cBhvr>
                                        <p:cTn id="60" dur="500"/>
                                        <p:tgtEl>
                                          <p:spTgt spid="49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95"/>
                                        </p:tgtEl>
                                        <p:attrNameLst>
                                          <p:attrName>style.visibility</p:attrName>
                                        </p:attrNameLst>
                                      </p:cBhvr>
                                      <p:to>
                                        <p:strVal val="visible"/>
                                      </p:to>
                                    </p:set>
                                    <p:animEffect transition="in" filter="wipe(up)">
                                      <p:cBhvr>
                                        <p:cTn id="65" dur="500"/>
                                        <p:tgtEl>
                                          <p:spTgt spid="295"/>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486"/>
                                        </p:tgtEl>
                                        <p:attrNameLst>
                                          <p:attrName>style.visibility</p:attrName>
                                        </p:attrNameLst>
                                      </p:cBhvr>
                                      <p:to>
                                        <p:strVal val="visible"/>
                                      </p:to>
                                    </p:set>
                                    <p:animEffect transition="in" filter="wipe(up)">
                                      <p:cBhvr>
                                        <p:cTn id="69" dur="500"/>
                                        <p:tgtEl>
                                          <p:spTgt spid="48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20"/>
                                        </p:tgtEl>
                                        <p:attrNameLst>
                                          <p:attrName>style.visibility</p:attrName>
                                        </p:attrNameLst>
                                      </p:cBhvr>
                                      <p:to>
                                        <p:strVal val="visible"/>
                                      </p:to>
                                    </p:set>
                                    <p:animEffect transition="in" filter="fade">
                                      <p:cBhvr>
                                        <p:cTn id="74" dur="500"/>
                                        <p:tgtEl>
                                          <p:spTgt spid="42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28"/>
                                        </p:tgtEl>
                                        <p:attrNameLst>
                                          <p:attrName>style.visibility</p:attrName>
                                        </p:attrNameLst>
                                      </p:cBhvr>
                                      <p:to>
                                        <p:strVal val="visible"/>
                                      </p:to>
                                    </p:set>
                                    <p:animEffect transition="in" filter="fade">
                                      <p:cBhvr>
                                        <p:cTn id="79" dur="500"/>
                                        <p:tgtEl>
                                          <p:spTgt spid="528"/>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496"/>
                                        </p:tgtEl>
                                        <p:attrNameLst>
                                          <p:attrName>style.visibility</p:attrName>
                                        </p:attrNameLst>
                                      </p:cBhvr>
                                      <p:to>
                                        <p:strVal val="visible"/>
                                      </p:to>
                                    </p:set>
                                    <p:animEffect transition="in" filter="wipe(left)">
                                      <p:cBhvr>
                                        <p:cTn id="83" dur="500"/>
                                        <p:tgtEl>
                                          <p:spTgt spid="49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59"/>
                                        </p:tgtEl>
                                        <p:attrNameLst>
                                          <p:attrName>style.visibility</p:attrName>
                                        </p:attrNameLst>
                                      </p:cBhvr>
                                      <p:to>
                                        <p:strVal val="visible"/>
                                      </p:to>
                                    </p:set>
                                    <p:animEffect transition="in" filter="wipe(left)">
                                      <p:cBhvr>
                                        <p:cTn id="88" dur="500"/>
                                        <p:tgtEl>
                                          <p:spTgt spid="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p:bldP spid="482" grpId="0"/>
      <p:bldP spid="483" grpId="0"/>
      <p:bldP spid="484" grpId="0"/>
      <p:bldP spid="485" grpId="0"/>
      <p:bldP spid="486" grpId="0"/>
      <p:bldP spid="495" grpId="0" animBg="1"/>
      <p:bldP spid="496" grpId="0"/>
      <p:bldP spid="55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253353" y="4111623"/>
          <a:ext cx="3000000" cy="6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gridCol w="600000">
                  <a:extLst>
                    <a:ext uri="{9D8B030D-6E8A-4147-A177-3AD203B41FA5}">
                      <a16:colId xmlns:a16="http://schemas.microsoft.com/office/drawing/2014/main" val="141169156"/>
                    </a:ext>
                  </a:extLst>
                </a:gridCol>
                <a:gridCol w="600000">
                  <a:extLst>
                    <a:ext uri="{9D8B030D-6E8A-4147-A177-3AD203B41FA5}">
                      <a16:colId xmlns:a16="http://schemas.microsoft.com/office/drawing/2014/main" val="3814900417"/>
                    </a:ext>
                  </a:extLst>
                </a:gridCol>
                <a:gridCol w="600000">
                  <a:extLst>
                    <a:ext uri="{9D8B030D-6E8A-4147-A177-3AD203B41FA5}">
                      <a16:colId xmlns:a16="http://schemas.microsoft.com/office/drawing/2014/main" val="3469249348"/>
                    </a:ext>
                  </a:extLst>
                </a:gridCol>
                <a:gridCol w="600000">
                  <a:extLst>
                    <a:ext uri="{9D8B030D-6E8A-4147-A177-3AD203B41FA5}">
                      <a16:colId xmlns:a16="http://schemas.microsoft.com/office/drawing/2014/main" val="1194027235"/>
                    </a:ext>
                  </a:extLst>
                </a:gridCol>
              </a:tblGrid>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61561594"/>
                  </a:ext>
                </a:extLst>
              </a:tr>
            </a:tbl>
          </a:graphicData>
        </a:graphic>
      </p:graphicFrame>
      <p:graphicFrame>
        <p:nvGraphicFramePr>
          <p:cNvPr id="14" name="Table 13"/>
          <p:cNvGraphicFramePr>
            <a:graphicFrameLocks noGrp="1"/>
          </p:cNvGraphicFramePr>
          <p:nvPr/>
        </p:nvGraphicFramePr>
        <p:xfrm>
          <a:off x="3253353" y="1111624"/>
          <a:ext cx="600000" cy="36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tblGrid>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61561594"/>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81851088"/>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78001975"/>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694155585"/>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53488415"/>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86503010"/>
                  </a:ext>
                </a:extLst>
              </a:tr>
            </a:tbl>
          </a:graphicData>
        </a:graphic>
      </p:graphicFrame>
      <p:sp>
        <p:nvSpPr>
          <p:cNvPr id="2" name="Title 1"/>
          <p:cNvSpPr>
            <a:spLocks noGrp="1"/>
          </p:cNvSpPr>
          <p:nvPr>
            <p:ph type="title"/>
          </p:nvPr>
        </p:nvSpPr>
        <p:spPr/>
        <p:txBody>
          <a:bodyPr/>
          <a:lstStyle/>
          <a:p>
            <a:r>
              <a:rPr lang="en-IN" dirty="0"/>
              <a:t>Pooling and Strides – an example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aphicFrame>
        <p:nvGraphicFramePr>
          <p:cNvPr id="5" name="Table 4"/>
          <p:cNvGraphicFramePr>
            <a:graphicFrameLocks noGrp="1"/>
          </p:cNvGraphicFramePr>
          <p:nvPr/>
        </p:nvGraphicFramePr>
        <p:xfrm>
          <a:off x="253353" y="1111624"/>
          <a:ext cx="3000000" cy="30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gridCol w="600000">
                  <a:extLst>
                    <a:ext uri="{9D8B030D-6E8A-4147-A177-3AD203B41FA5}">
                      <a16:colId xmlns:a16="http://schemas.microsoft.com/office/drawing/2014/main" val="141169156"/>
                    </a:ext>
                  </a:extLst>
                </a:gridCol>
                <a:gridCol w="600000">
                  <a:extLst>
                    <a:ext uri="{9D8B030D-6E8A-4147-A177-3AD203B41FA5}">
                      <a16:colId xmlns:a16="http://schemas.microsoft.com/office/drawing/2014/main" val="3814900417"/>
                    </a:ext>
                  </a:extLst>
                </a:gridCol>
                <a:gridCol w="600000">
                  <a:extLst>
                    <a:ext uri="{9D8B030D-6E8A-4147-A177-3AD203B41FA5}">
                      <a16:colId xmlns:a16="http://schemas.microsoft.com/office/drawing/2014/main" val="3469249348"/>
                    </a:ext>
                  </a:extLst>
                </a:gridCol>
                <a:gridCol w="600000">
                  <a:extLst>
                    <a:ext uri="{9D8B030D-6E8A-4147-A177-3AD203B41FA5}">
                      <a16:colId xmlns:a16="http://schemas.microsoft.com/office/drawing/2014/main" val="1194027235"/>
                    </a:ext>
                  </a:extLst>
                </a:gridCol>
              </a:tblGrid>
              <a:tr h="600000">
                <a:tc>
                  <a:txBody>
                    <a:bodyPr/>
                    <a:lstStyle/>
                    <a:p>
                      <a:pPr algn="ctr"/>
                      <a:r>
                        <a:rPr lang="en-IN" sz="2400"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561594"/>
                  </a:ext>
                </a:extLst>
              </a:tr>
              <a:tr h="600000">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851088"/>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001975"/>
                  </a:ext>
                </a:extLst>
              </a:tr>
              <a:tr h="600000">
                <a:tc>
                  <a:txBody>
                    <a:bodyPr/>
                    <a:lstStyle/>
                    <a:p>
                      <a:pPr algn="ctr"/>
                      <a:r>
                        <a:rPr lang="en-IN" sz="2400" dirty="0">
                          <a:latin typeface="+mj-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155585"/>
                  </a:ext>
                </a:extLst>
              </a:tr>
              <a:tr h="600000">
                <a:tc>
                  <a:txBody>
                    <a:bodyPr/>
                    <a:lstStyle/>
                    <a:p>
                      <a:pPr algn="ctr"/>
                      <a:r>
                        <a:rPr lang="en-IN" sz="2400"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488415"/>
                  </a:ext>
                </a:extLst>
              </a:tr>
            </a:tbl>
          </a:graphicData>
        </a:graphic>
      </p:graphicFrame>
      <p:sp>
        <p:nvSpPr>
          <p:cNvPr id="7" name="Right Arrow 6"/>
          <p:cNvSpPr/>
          <p:nvPr/>
        </p:nvSpPr>
        <p:spPr>
          <a:xfrm>
            <a:off x="4693917" y="1111624"/>
            <a:ext cx="2664542" cy="806245"/>
          </a:xfrm>
          <a:prstGeom prst="rightArrow">
            <a:avLst>
              <a:gd name="adj1" fmla="val 64634"/>
              <a:gd name="adj2" fmla="val 75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Light" panose="020F0302020204030204"/>
                <a:ea typeface="+mn-ea"/>
                <a:cs typeface="+mn-cs"/>
              </a:rPr>
              <a:t>2 x 2 max pool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Light" panose="020F0302020204030204"/>
                <a:ea typeface="+mn-ea"/>
                <a:cs typeface="+mn-cs"/>
              </a:rPr>
              <a:t>2 x 1 stride</a:t>
            </a:r>
          </a:p>
        </p:txBody>
      </p:sp>
      <p:graphicFrame>
        <p:nvGraphicFramePr>
          <p:cNvPr id="8" name="Table 7"/>
          <p:cNvGraphicFramePr>
            <a:graphicFrameLocks noGrp="1"/>
          </p:cNvGraphicFramePr>
          <p:nvPr/>
        </p:nvGraphicFramePr>
        <p:xfrm>
          <a:off x="7661810" y="1111624"/>
          <a:ext cx="3006000" cy="1803600"/>
        </p:xfrm>
        <a:graphic>
          <a:graphicData uri="http://schemas.openxmlformats.org/drawingml/2006/table">
            <a:tbl>
              <a:tblPr>
                <a:tableStyleId>{21E4AEA4-8DFA-4A89-87EB-49C32662AFE0}</a:tableStyleId>
              </a:tblPr>
              <a:tblGrid>
                <a:gridCol w="601200">
                  <a:extLst>
                    <a:ext uri="{9D8B030D-6E8A-4147-A177-3AD203B41FA5}">
                      <a16:colId xmlns:a16="http://schemas.microsoft.com/office/drawing/2014/main" val="218658718"/>
                    </a:ext>
                  </a:extLst>
                </a:gridCol>
                <a:gridCol w="601200">
                  <a:extLst>
                    <a:ext uri="{9D8B030D-6E8A-4147-A177-3AD203B41FA5}">
                      <a16:colId xmlns:a16="http://schemas.microsoft.com/office/drawing/2014/main" val="141169156"/>
                    </a:ext>
                  </a:extLst>
                </a:gridCol>
                <a:gridCol w="601200">
                  <a:extLst>
                    <a:ext uri="{9D8B030D-6E8A-4147-A177-3AD203B41FA5}">
                      <a16:colId xmlns:a16="http://schemas.microsoft.com/office/drawing/2014/main" val="3814900417"/>
                    </a:ext>
                  </a:extLst>
                </a:gridCol>
                <a:gridCol w="601200">
                  <a:extLst>
                    <a:ext uri="{9D8B030D-6E8A-4147-A177-3AD203B41FA5}">
                      <a16:colId xmlns:a16="http://schemas.microsoft.com/office/drawing/2014/main" val="3469249348"/>
                    </a:ext>
                  </a:extLst>
                </a:gridCol>
                <a:gridCol w="601200">
                  <a:extLst>
                    <a:ext uri="{9D8B030D-6E8A-4147-A177-3AD203B41FA5}">
                      <a16:colId xmlns:a16="http://schemas.microsoft.com/office/drawing/2014/main" val="850092013"/>
                    </a:ext>
                  </a:extLst>
                </a:gridCol>
              </a:tblGrid>
              <a:tr h="601200">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61561594"/>
                  </a:ext>
                </a:extLst>
              </a:tr>
              <a:tr h="601200">
                <a:tc>
                  <a:txBody>
                    <a:bodyPr/>
                    <a:lstStyle/>
                    <a:p>
                      <a:pPr algn="ctr"/>
                      <a:r>
                        <a:rPr lang="en-IN" sz="2400" dirty="0">
                          <a:latin typeface="+mj-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81851088"/>
                  </a:ext>
                </a:extLst>
              </a:tr>
              <a:tr h="601200">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78001975"/>
                  </a:ext>
                </a:extLst>
              </a:tr>
            </a:tbl>
          </a:graphicData>
        </a:graphic>
      </p:graphicFrame>
      <p:sp>
        <p:nvSpPr>
          <p:cNvPr id="9" name="Rectangle 8"/>
          <p:cNvSpPr/>
          <p:nvPr/>
        </p:nvSpPr>
        <p:spPr>
          <a:xfrm>
            <a:off x="253353" y="1131867"/>
            <a:ext cx="1215851" cy="1160207"/>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ular Callout 10"/>
          <p:cNvSpPr/>
          <p:nvPr/>
        </p:nvSpPr>
        <p:spPr>
          <a:xfrm>
            <a:off x="3556704" y="5031626"/>
            <a:ext cx="1526573" cy="842773"/>
          </a:xfrm>
          <a:prstGeom prst="wedgeRectCallout">
            <a:avLst>
              <a:gd name="adj1" fmla="val -103553"/>
              <a:gd name="adj2" fmla="val -7439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Padding</a:t>
            </a:r>
          </a:p>
        </p:txBody>
      </p:sp>
    </p:spTree>
    <p:extLst>
      <p:ext uri="{BB962C8B-B14F-4D97-AF65-F5344CB8AC3E}">
        <p14:creationId xmlns:p14="http://schemas.microsoft.com/office/powerpoint/2010/main" val="293930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grpId="1" nodeType="clickEffect">
                                  <p:stCondLst>
                                    <p:cond delay="0"/>
                                  </p:stCondLst>
                                  <p:childTnLst>
                                    <p:animMotion origin="layout" path="M -2.91667E-6 2.96296E-6 L 0.04987 2.96296E-6 " pathEditMode="relative" rAng="0" ptsTypes="AA">
                                      <p:cBhvr>
                                        <p:cTn id="34" dur="1000" fill="hold"/>
                                        <p:tgtEl>
                                          <p:spTgt spid="9"/>
                                        </p:tgtEl>
                                        <p:attrNameLst>
                                          <p:attrName>ppt_x</p:attrName>
                                          <p:attrName>ppt_y</p:attrName>
                                        </p:attrNameLst>
                                      </p:cBhvr>
                                      <p:rCtr x="2487" y="0"/>
                                    </p:animMotion>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grpId="2" nodeType="clickEffect">
                                  <p:stCondLst>
                                    <p:cond delay="0"/>
                                  </p:stCondLst>
                                  <p:childTnLst>
                                    <p:animMotion origin="layout" path="M 0.04987 2.96296E-6 L 0.09818 -0.00047 " pathEditMode="relative" rAng="0" ptsTypes="AA">
                                      <p:cBhvr>
                                        <p:cTn id="38" dur="1000" fill="hold"/>
                                        <p:tgtEl>
                                          <p:spTgt spid="9"/>
                                        </p:tgtEl>
                                        <p:attrNameLst>
                                          <p:attrName>ppt_x</p:attrName>
                                          <p:attrName>ppt_y</p:attrName>
                                        </p:attrNameLst>
                                      </p:cBhvr>
                                      <p:rCtr x="2409" y="-23"/>
                                    </p:animMotion>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3" nodeType="clickEffect">
                                  <p:stCondLst>
                                    <p:cond delay="0"/>
                                  </p:stCondLst>
                                  <p:childTnLst>
                                    <p:animMotion origin="layout" path="M 0.09818 -0.00047 L 0.14714 0.00139 " pathEditMode="relative" rAng="0" ptsTypes="AA">
                                      <p:cBhvr>
                                        <p:cTn id="42" dur="1000" fill="hold"/>
                                        <p:tgtEl>
                                          <p:spTgt spid="9"/>
                                        </p:tgtEl>
                                        <p:attrNameLst>
                                          <p:attrName>ppt_x</p:attrName>
                                          <p:attrName>ppt_y</p:attrName>
                                        </p:attrNameLst>
                                      </p:cBhvr>
                                      <p:rCtr x="2448" y="93"/>
                                    </p:animMotion>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grpId="12" nodeType="clickEffect">
                                  <p:stCondLst>
                                    <p:cond delay="0"/>
                                  </p:stCondLst>
                                  <p:childTnLst>
                                    <p:animMotion origin="layout" path="M 0.14714 0.00139 L 0.19623 0.00023 " pathEditMode="relative" rAng="0" ptsTypes="AA">
                                      <p:cBhvr>
                                        <p:cTn id="46" dur="1000" fill="hold"/>
                                        <p:tgtEl>
                                          <p:spTgt spid="9"/>
                                        </p:tgtEl>
                                        <p:attrNameLst>
                                          <p:attrName>ppt_x</p:attrName>
                                          <p:attrName>ppt_y</p:attrName>
                                        </p:attrNameLst>
                                      </p:cBhvr>
                                      <p:rCtr x="2448" y="0"/>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4" nodeType="clickEffect">
                                  <p:stCondLst>
                                    <p:cond delay="0"/>
                                  </p:stCondLst>
                                  <p:childTnLst>
                                    <p:animMotion origin="layout" path="M 0.19623 0.00023 L -0.0013 0.17453 " pathEditMode="relative" rAng="0" ptsTypes="AA">
                                      <p:cBhvr>
                                        <p:cTn id="50" dur="1000" fill="hold"/>
                                        <p:tgtEl>
                                          <p:spTgt spid="9"/>
                                        </p:tgtEl>
                                        <p:attrNameLst>
                                          <p:attrName>ppt_x</p:attrName>
                                          <p:attrName>ppt_y</p:attrName>
                                        </p:attrNameLst>
                                      </p:cBhvr>
                                      <p:rCtr x="-9883" y="8704"/>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grpId="5" nodeType="clickEffect">
                                  <p:stCondLst>
                                    <p:cond delay="0"/>
                                  </p:stCondLst>
                                  <p:childTnLst>
                                    <p:animMotion origin="layout" path="M -0.0013 0.17453 L 0.04987 0.17361 " pathEditMode="relative" rAng="0" ptsTypes="AA">
                                      <p:cBhvr>
                                        <p:cTn id="54" dur="1000" fill="hold"/>
                                        <p:tgtEl>
                                          <p:spTgt spid="9"/>
                                        </p:tgtEl>
                                        <p:attrNameLst>
                                          <p:attrName>ppt_x</p:attrName>
                                          <p:attrName>ppt_y</p:attrName>
                                        </p:attrNameLst>
                                      </p:cBhvr>
                                      <p:rCtr x="2552" y="-46"/>
                                    </p:animMotion>
                                  </p:childTnLst>
                                </p:cTn>
                              </p:par>
                            </p:childTnLst>
                          </p:cTn>
                        </p:par>
                      </p:childTnLst>
                    </p:cTn>
                  </p:par>
                  <p:par>
                    <p:cTn id="55" fill="hold">
                      <p:stCondLst>
                        <p:cond delay="indefinite"/>
                      </p:stCondLst>
                      <p:childTnLst>
                        <p:par>
                          <p:cTn id="56" fill="hold">
                            <p:stCondLst>
                              <p:cond delay="0"/>
                            </p:stCondLst>
                            <p:childTnLst>
                              <p:par>
                                <p:cTn id="57" presetID="63" presetClass="path" presetSubtype="0" accel="50000" decel="50000" fill="hold" grpId="6" nodeType="clickEffect">
                                  <p:stCondLst>
                                    <p:cond delay="0"/>
                                  </p:stCondLst>
                                  <p:childTnLst>
                                    <p:animMotion origin="layout" path="M 0.04987 0.17361 L 0.09766 0.17453 " pathEditMode="relative" rAng="0" ptsTypes="AA">
                                      <p:cBhvr>
                                        <p:cTn id="58" dur="1000" fill="hold"/>
                                        <p:tgtEl>
                                          <p:spTgt spid="9"/>
                                        </p:tgtEl>
                                        <p:attrNameLst>
                                          <p:attrName>ppt_x</p:attrName>
                                          <p:attrName>ppt_y</p:attrName>
                                        </p:attrNameLst>
                                      </p:cBhvr>
                                      <p:rCtr x="2383" y="46"/>
                                    </p:animMotion>
                                  </p:childTnLst>
                                </p:cTn>
                              </p:par>
                            </p:childTnLst>
                          </p:cTn>
                        </p:par>
                      </p:childTnLst>
                    </p:cTn>
                  </p:par>
                  <p:par>
                    <p:cTn id="59" fill="hold">
                      <p:stCondLst>
                        <p:cond delay="indefinite"/>
                      </p:stCondLst>
                      <p:childTnLst>
                        <p:par>
                          <p:cTn id="60" fill="hold">
                            <p:stCondLst>
                              <p:cond delay="0"/>
                            </p:stCondLst>
                            <p:childTnLst>
                              <p:par>
                                <p:cTn id="61" presetID="63" presetClass="path" presetSubtype="0" accel="50000" decel="50000" fill="hold" grpId="7" nodeType="clickEffect">
                                  <p:stCondLst>
                                    <p:cond delay="0"/>
                                  </p:stCondLst>
                                  <p:childTnLst>
                                    <p:animMotion origin="layout" path="M 0.09766 0.17453 L 0.14714 0.17361 " pathEditMode="relative" rAng="0" ptsTypes="AA">
                                      <p:cBhvr>
                                        <p:cTn id="62" dur="1000" fill="hold"/>
                                        <p:tgtEl>
                                          <p:spTgt spid="9"/>
                                        </p:tgtEl>
                                        <p:attrNameLst>
                                          <p:attrName>ppt_x</p:attrName>
                                          <p:attrName>ppt_y</p:attrName>
                                        </p:attrNameLst>
                                      </p:cBhvr>
                                      <p:rCtr x="2474" y="-46"/>
                                    </p:animMotion>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13" nodeType="clickEffect">
                                  <p:stCondLst>
                                    <p:cond delay="0"/>
                                  </p:stCondLst>
                                  <p:childTnLst>
                                    <p:animMotion origin="layout" path="M 0.14714 0.17361 L 0.19623 0.17546 " pathEditMode="relative" rAng="0" ptsTypes="AA">
                                      <p:cBhvr>
                                        <p:cTn id="66" dur="1000" fill="hold"/>
                                        <p:tgtEl>
                                          <p:spTgt spid="9"/>
                                        </p:tgtEl>
                                        <p:attrNameLst>
                                          <p:attrName>ppt_x</p:attrName>
                                          <p:attrName>ppt_y</p:attrName>
                                        </p:attrNameLst>
                                      </p:cBhvr>
                                      <p:rCtr x="2448" y="93"/>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8" nodeType="clickEffect">
                                  <p:stCondLst>
                                    <p:cond delay="0"/>
                                  </p:stCondLst>
                                  <p:childTnLst>
                                    <p:animMotion origin="layout" path="M 0.19623 0.17546 L -0.0013 0.35 " pathEditMode="relative" rAng="0" ptsTypes="AA">
                                      <p:cBhvr>
                                        <p:cTn id="70" dur="1000" fill="hold"/>
                                        <p:tgtEl>
                                          <p:spTgt spid="9"/>
                                        </p:tgtEl>
                                        <p:attrNameLst>
                                          <p:attrName>ppt_x</p:attrName>
                                          <p:attrName>ppt_y</p:attrName>
                                        </p:attrNameLst>
                                      </p:cBhvr>
                                      <p:rCtr x="-9883" y="8727"/>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9" nodeType="clickEffect">
                                  <p:stCondLst>
                                    <p:cond delay="0"/>
                                  </p:stCondLst>
                                  <p:childTnLst>
                                    <p:animMotion origin="layout" path="M -0.0013 0.35 L 0.04987 0.35 " pathEditMode="relative" rAng="0" ptsTypes="AA">
                                      <p:cBhvr>
                                        <p:cTn id="74" dur="1000" fill="hold"/>
                                        <p:tgtEl>
                                          <p:spTgt spid="9"/>
                                        </p:tgtEl>
                                        <p:attrNameLst>
                                          <p:attrName>ppt_x</p:attrName>
                                          <p:attrName>ppt_y</p:attrName>
                                        </p:attrNameLst>
                                      </p:cBhvr>
                                      <p:rCtr x="2552" y="0"/>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10" nodeType="clickEffect">
                                  <p:stCondLst>
                                    <p:cond delay="0"/>
                                  </p:stCondLst>
                                  <p:childTnLst>
                                    <p:animMotion origin="layout" path="M 0.04987 0.35 L 0.09766 0.35 " pathEditMode="relative" rAng="0" ptsTypes="AA">
                                      <p:cBhvr>
                                        <p:cTn id="78" dur="1000" fill="hold"/>
                                        <p:tgtEl>
                                          <p:spTgt spid="9"/>
                                        </p:tgtEl>
                                        <p:attrNameLst>
                                          <p:attrName>ppt_x</p:attrName>
                                          <p:attrName>ppt_y</p:attrName>
                                        </p:attrNameLst>
                                      </p:cBhvr>
                                      <p:rCtr x="2383" y="0"/>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1" nodeType="clickEffect">
                                  <p:stCondLst>
                                    <p:cond delay="0"/>
                                  </p:stCondLst>
                                  <p:childTnLst>
                                    <p:animMotion origin="layout" path="M 0.09766 0.35 L 0.14818 0.35 " pathEditMode="relative" rAng="0" ptsTypes="AA">
                                      <p:cBhvr>
                                        <p:cTn id="82" dur="1000" fill="hold"/>
                                        <p:tgtEl>
                                          <p:spTgt spid="9"/>
                                        </p:tgtEl>
                                        <p:attrNameLst>
                                          <p:attrName>ppt_x</p:attrName>
                                          <p:attrName>ppt_y</p:attrName>
                                        </p:attrNameLst>
                                      </p:cBhvr>
                                      <p:rCtr x="2526" y="0"/>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4" nodeType="clickEffect">
                                  <p:stCondLst>
                                    <p:cond delay="0"/>
                                  </p:stCondLst>
                                  <p:childTnLst>
                                    <p:animMotion origin="layout" path="M 0.14818 0.35 L 0.19623 0.35 " pathEditMode="relative" rAng="0" ptsTypes="AA">
                                      <p:cBhvr>
                                        <p:cTn id="86" dur="1000" fill="hold"/>
                                        <p:tgtEl>
                                          <p:spTgt spid="9"/>
                                        </p:tgtEl>
                                        <p:attrNameLst>
                                          <p:attrName>ppt_x</p:attrName>
                                          <p:attrName>ppt_y</p:attrName>
                                        </p:attrNameLst>
                                      </p:cBhvr>
                                      <p:rCtr x="2396" y="0"/>
                                    </p:animMotion>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wipe(left)">
                                      <p:cBhvr>
                                        <p:cTn id="9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9" grpId="1" animBg="1"/>
      <p:bldP spid="9" grpId="2" animBg="1"/>
      <p:bldP spid="9" grpId="3" animBg="1"/>
      <p:bldP spid="9" grpId="4" animBg="1"/>
      <p:bldP spid="9" grpId="5" animBg="1"/>
      <p:bldP spid="9" grpId="6" animBg="1"/>
      <p:bldP spid="9" grpId="7" animBg="1"/>
      <p:bldP spid="9" grpId="8" animBg="1"/>
      <p:bldP spid="9" grpId="9" animBg="1"/>
      <p:bldP spid="9" grpId="10" animBg="1"/>
      <p:bldP spid="9" grpId="11" animBg="1"/>
      <p:bldP spid="9" grpId="12" animBg="1"/>
      <p:bldP spid="9" grpId="13" animBg="1"/>
      <p:bldP spid="9" grpId="14"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253353" y="4111623"/>
          <a:ext cx="3000000" cy="6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gridCol w="600000">
                  <a:extLst>
                    <a:ext uri="{9D8B030D-6E8A-4147-A177-3AD203B41FA5}">
                      <a16:colId xmlns:a16="http://schemas.microsoft.com/office/drawing/2014/main" val="141169156"/>
                    </a:ext>
                  </a:extLst>
                </a:gridCol>
                <a:gridCol w="600000">
                  <a:extLst>
                    <a:ext uri="{9D8B030D-6E8A-4147-A177-3AD203B41FA5}">
                      <a16:colId xmlns:a16="http://schemas.microsoft.com/office/drawing/2014/main" val="3814900417"/>
                    </a:ext>
                  </a:extLst>
                </a:gridCol>
                <a:gridCol w="600000">
                  <a:extLst>
                    <a:ext uri="{9D8B030D-6E8A-4147-A177-3AD203B41FA5}">
                      <a16:colId xmlns:a16="http://schemas.microsoft.com/office/drawing/2014/main" val="3469249348"/>
                    </a:ext>
                  </a:extLst>
                </a:gridCol>
                <a:gridCol w="600000">
                  <a:extLst>
                    <a:ext uri="{9D8B030D-6E8A-4147-A177-3AD203B41FA5}">
                      <a16:colId xmlns:a16="http://schemas.microsoft.com/office/drawing/2014/main" val="1194027235"/>
                    </a:ext>
                  </a:extLst>
                </a:gridCol>
              </a:tblGrid>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61561594"/>
                  </a:ext>
                </a:extLst>
              </a:tr>
            </a:tbl>
          </a:graphicData>
        </a:graphic>
      </p:graphicFrame>
      <p:graphicFrame>
        <p:nvGraphicFramePr>
          <p:cNvPr id="14" name="Table 13"/>
          <p:cNvGraphicFramePr>
            <a:graphicFrameLocks noGrp="1"/>
          </p:cNvGraphicFramePr>
          <p:nvPr/>
        </p:nvGraphicFramePr>
        <p:xfrm>
          <a:off x="3253353" y="1111624"/>
          <a:ext cx="600000" cy="36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tblGrid>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61561594"/>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81851088"/>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78001975"/>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694155585"/>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53488415"/>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986503010"/>
                  </a:ext>
                </a:extLst>
              </a:tr>
            </a:tbl>
          </a:graphicData>
        </a:graphic>
      </p:graphicFrame>
      <p:sp>
        <p:nvSpPr>
          <p:cNvPr id="2" name="Title 1"/>
          <p:cNvSpPr>
            <a:spLocks noGrp="1"/>
          </p:cNvSpPr>
          <p:nvPr>
            <p:ph type="title"/>
          </p:nvPr>
        </p:nvSpPr>
        <p:spPr/>
        <p:txBody>
          <a:bodyPr/>
          <a:lstStyle/>
          <a:p>
            <a:r>
              <a:rPr lang="en-IN" dirty="0"/>
              <a:t>Pooling and Strides – an example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aphicFrame>
        <p:nvGraphicFramePr>
          <p:cNvPr id="5" name="Table 4"/>
          <p:cNvGraphicFramePr>
            <a:graphicFrameLocks noGrp="1"/>
          </p:cNvGraphicFramePr>
          <p:nvPr/>
        </p:nvGraphicFramePr>
        <p:xfrm>
          <a:off x="253353" y="1111624"/>
          <a:ext cx="3000000" cy="30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gridCol w="600000">
                  <a:extLst>
                    <a:ext uri="{9D8B030D-6E8A-4147-A177-3AD203B41FA5}">
                      <a16:colId xmlns:a16="http://schemas.microsoft.com/office/drawing/2014/main" val="141169156"/>
                    </a:ext>
                  </a:extLst>
                </a:gridCol>
                <a:gridCol w="600000">
                  <a:extLst>
                    <a:ext uri="{9D8B030D-6E8A-4147-A177-3AD203B41FA5}">
                      <a16:colId xmlns:a16="http://schemas.microsoft.com/office/drawing/2014/main" val="3814900417"/>
                    </a:ext>
                  </a:extLst>
                </a:gridCol>
                <a:gridCol w="600000">
                  <a:extLst>
                    <a:ext uri="{9D8B030D-6E8A-4147-A177-3AD203B41FA5}">
                      <a16:colId xmlns:a16="http://schemas.microsoft.com/office/drawing/2014/main" val="3469249348"/>
                    </a:ext>
                  </a:extLst>
                </a:gridCol>
                <a:gridCol w="600000">
                  <a:extLst>
                    <a:ext uri="{9D8B030D-6E8A-4147-A177-3AD203B41FA5}">
                      <a16:colId xmlns:a16="http://schemas.microsoft.com/office/drawing/2014/main" val="1194027235"/>
                    </a:ext>
                  </a:extLst>
                </a:gridCol>
              </a:tblGrid>
              <a:tr h="600000">
                <a:tc>
                  <a:txBody>
                    <a:bodyPr/>
                    <a:lstStyle/>
                    <a:p>
                      <a:pPr algn="ctr"/>
                      <a:r>
                        <a:rPr lang="en-IN" sz="2400"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561594"/>
                  </a:ext>
                </a:extLst>
              </a:tr>
              <a:tr h="600000">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851088"/>
                  </a:ext>
                </a:extLst>
              </a:tr>
              <a:tr h="600000">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001975"/>
                  </a:ext>
                </a:extLst>
              </a:tr>
              <a:tr h="600000">
                <a:tc>
                  <a:txBody>
                    <a:bodyPr/>
                    <a:lstStyle/>
                    <a:p>
                      <a:pPr algn="ctr"/>
                      <a:r>
                        <a:rPr lang="en-IN" sz="2400" dirty="0">
                          <a:latin typeface="+mj-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155585"/>
                  </a:ext>
                </a:extLst>
              </a:tr>
              <a:tr h="600000">
                <a:tc>
                  <a:txBody>
                    <a:bodyPr/>
                    <a:lstStyle/>
                    <a:p>
                      <a:pPr algn="ctr"/>
                      <a:r>
                        <a:rPr lang="en-IN" sz="2400"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488415"/>
                  </a:ext>
                </a:extLst>
              </a:tr>
            </a:tbl>
          </a:graphicData>
        </a:graphic>
      </p:graphicFrame>
      <p:sp>
        <p:nvSpPr>
          <p:cNvPr id="7" name="Right Arrow 6"/>
          <p:cNvSpPr/>
          <p:nvPr/>
        </p:nvSpPr>
        <p:spPr>
          <a:xfrm>
            <a:off x="4693917" y="1111624"/>
            <a:ext cx="2664542" cy="806245"/>
          </a:xfrm>
          <a:prstGeom prst="rightArrow">
            <a:avLst>
              <a:gd name="adj1" fmla="val 64634"/>
              <a:gd name="adj2" fmla="val 75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Light" panose="020F0302020204030204"/>
                <a:ea typeface="+mn-ea"/>
                <a:cs typeface="+mn-cs"/>
              </a:rPr>
              <a:t>2 x 2 max pool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Light" panose="020F0302020204030204"/>
                <a:ea typeface="+mn-ea"/>
                <a:cs typeface="+mn-cs"/>
              </a:rPr>
              <a:t>2 x 1 stride</a:t>
            </a:r>
          </a:p>
        </p:txBody>
      </p:sp>
      <p:graphicFrame>
        <p:nvGraphicFramePr>
          <p:cNvPr id="8" name="Table 7"/>
          <p:cNvGraphicFramePr>
            <a:graphicFrameLocks noGrp="1"/>
          </p:cNvGraphicFramePr>
          <p:nvPr/>
        </p:nvGraphicFramePr>
        <p:xfrm>
          <a:off x="7661810" y="1111624"/>
          <a:ext cx="3006000" cy="1803600"/>
        </p:xfrm>
        <a:graphic>
          <a:graphicData uri="http://schemas.openxmlformats.org/drawingml/2006/table">
            <a:tbl>
              <a:tblPr>
                <a:tableStyleId>{21E4AEA4-8DFA-4A89-87EB-49C32662AFE0}</a:tableStyleId>
              </a:tblPr>
              <a:tblGrid>
                <a:gridCol w="601200">
                  <a:extLst>
                    <a:ext uri="{9D8B030D-6E8A-4147-A177-3AD203B41FA5}">
                      <a16:colId xmlns:a16="http://schemas.microsoft.com/office/drawing/2014/main" val="218658718"/>
                    </a:ext>
                  </a:extLst>
                </a:gridCol>
                <a:gridCol w="601200">
                  <a:extLst>
                    <a:ext uri="{9D8B030D-6E8A-4147-A177-3AD203B41FA5}">
                      <a16:colId xmlns:a16="http://schemas.microsoft.com/office/drawing/2014/main" val="141169156"/>
                    </a:ext>
                  </a:extLst>
                </a:gridCol>
                <a:gridCol w="601200">
                  <a:extLst>
                    <a:ext uri="{9D8B030D-6E8A-4147-A177-3AD203B41FA5}">
                      <a16:colId xmlns:a16="http://schemas.microsoft.com/office/drawing/2014/main" val="3814900417"/>
                    </a:ext>
                  </a:extLst>
                </a:gridCol>
                <a:gridCol w="601200">
                  <a:extLst>
                    <a:ext uri="{9D8B030D-6E8A-4147-A177-3AD203B41FA5}">
                      <a16:colId xmlns:a16="http://schemas.microsoft.com/office/drawing/2014/main" val="3469249348"/>
                    </a:ext>
                  </a:extLst>
                </a:gridCol>
                <a:gridCol w="601200">
                  <a:extLst>
                    <a:ext uri="{9D8B030D-6E8A-4147-A177-3AD203B41FA5}">
                      <a16:colId xmlns:a16="http://schemas.microsoft.com/office/drawing/2014/main" val="850092013"/>
                    </a:ext>
                  </a:extLst>
                </a:gridCol>
              </a:tblGrid>
              <a:tr h="601200">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61561594"/>
                  </a:ext>
                </a:extLst>
              </a:tr>
              <a:tr h="601200">
                <a:tc>
                  <a:txBody>
                    <a:bodyPr/>
                    <a:lstStyle/>
                    <a:p>
                      <a:pPr algn="ctr"/>
                      <a:r>
                        <a:rPr lang="en-IN" sz="2400" dirty="0">
                          <a:latin typeface="+mj-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81851088"/>
                  </a:ext>
                </a:extLst>
              </a:tr>
              <a:tr h="601200">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78001975"/>
                  </a:ext>
                </a:extLst>
              </a:tr>
            </a:tbl>
          </a:graphicData>
        </a:graphic>
      </p:graphicFrame>
      <p:sp>
        <p:nvSpPr>
          <p:cNvPr id="9" name="Rectangle 8"/>
          <p:cNvSpPr/>
          <p:nvPr/>
        </p:nvSpPr>
        <p:spPr>
          <a:xfrm>
            <a:off x="253353" y="1131867"/>
            <a:ext cx="1215851" cy="1160207"/>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ular Callout 10"/>
          <p:cNvSpPr/>
          <p:nvPr/>
        </p:nvSpPr>
        <p:spPr>
          <a:xfrm>
            <a:off x="3556704" y="5031626"/>
            <a:ext cx="1526573" cy="842773"/>
          </a:xfrm>
          <a:prstGeom prst="wedgeRectCallout">
            <a:avLst>
              <a:gd name="adj1" fmla="val -103553"/>
              <a:gd name="adj2" fmla="val -7439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Padding</a:t>
            </a:r>
          </a:p>
        </p:txBody>
      </p:sp>
      <p:sp>
        <p:nvSpPr>
          <p:cNvPr id="12" name="Right Arrow 11"/>
          <p:cNvSpPr/>
          <p:nvPr/>
        </p:nvSpPr>
        <p:spPr>
          <a:xfrm>
            <a:off x="4693917" y="3708501"/>
            <a:ext cx="2664542" cy="806245"/>
          </a:xfrm>
          <a:prstGeom prst="rightArrow">
            <a:avLst>
              <a:gd name="adj1" fmla="val 64634"/>
              <a:gd name="adj2" fmla="val 75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Light" panose="020F0302020204030204"/>
                <a:ea typeface="+mn-ea"/>
                <a:cs typeface="+mn-cs"/>
              </a:rPr>
              <a:t>2 x 2 max pool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Light" panose="020F0302020204030204"/>
                <a:ea typeface="+mn-ea"/>
                <a:cs typeface="+mn-cs"/>
              </a:rPr>
              <a:t>1 x 2 stride</a:t>
            </a:r>
          </a:p>
        </p:txBody>
      </p:sp>
      <p:graphicFrame>
        <p:nvGraphicFramePr>
          <p:cNvPr id="15" name="Table 14"/>
          <p:cNvGraphicFramePr>
            <a:graphicFrameLocks noGrp="1"/>
          </p:cNvGraphicFramePr>
          <p:nvPr/>
        </p:nvGraphicFramePr>
        <p:xfrm>
          <a:off x="7661810" y="3314746"/>
          <a:ext cx="1800000" cy="3000000"/>
        </p:xfrm>
        <a:graphic>
          <a:graphicData uri="http://schemas.openxmlformats.org/drawingml/2006/table">
            <a:tbl>
              <a:tblPr>
                <a:tableStyleId>{21E4AEA4-8DFA-4A89-87EB-49C32662AFE0}</a:tableStyleId>
              </a:tblPr>
              <a:tblGrid>
                <a:gridCol w="600000">
                  <a:extLst>
                    <a:ext uri="{9D8B030D-6E8A-4147-A177-3AD203B41FA5}">
                      <a16:colId xmlns:a16="http://schemas.microsoft.com/office/drawing/2014/main" val="218658718"/>
                    </a:ext>
                  </a:extLst>
                </a:gridCol>
                <a:gridCol w="600000">
                  <a:extLst>
                    <a:ext uri="{9D8B030D-6E8A-4147-A177-3AD203B41FA5}">
                      <a16:colId xmlns:a16="http://schemas.microsoft.com/office/drawing/2014/main" val="141169156"/>
                    </a:ext>
                  </a:extLst>
                </a:gridCol>
                <a:gridCol w="600000">
                  <a:extLst>
                    <a:ext uri="{9D8B030D-6E8A-4147-A177-3AD203B41FA5}">
                      <a16:colId xmlns:a16="http://schemas.microsoft.com/office/drawing/2014/main" val="3814900417"/>
                    </a:ext>
                  </a:extLst>
                </a:gridCol>
              </a:tblGrid>
              <a:tr h="600000">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61561594"/>
                  </a:ext>
                </a:extLst>
              </a:tr>
              <a:tr h="600000">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81851088"/>
                  </a:ext>
                </a:extLst>
              </a:tr>
              <a:tr h="600000">
                <a:tc>
                  <a:txBody>
                    <a:bodyPr/>
                    <a:lstStyle/>
                    <a:p>
                      <a:pPr algn="ctr"/>
                      <a:r>
                        <a:rPr lang="en-IN" sz="2400" dirty="0">
                          <a:latin typeface="+mj-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78001975"/>
                  </a:ext>
                </a:extLst>
              </a:tr>
              <a:tr h="600000">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28887827"/>
                  </a:ext>
                </a:extLst>
              </a:tr>
              <a:tr h="600000">
                <a:tc>
                  <a:txBody>
                    <a:bodyPr/>
                    <a:lstStyle/>
                    <a:p>
                      <a:pPr algn="ctr"/>
                      <a:r>
                        <a:rPr lang="en-IN" sz="2400"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IN" sz="2400"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632362"/>
                  </a:ext>
                </a:extLst>
              </a:tr>
            </a:tbl>
          </a:graphicData>
        </a:graphic>
      </p:graphicFrame>
    </p:spTree>
    <p:extLst>
      <p:ext uri="{BB962C8B-B14F-4D97-AF65-F5344CB8AC3E}">
        <p14:creationId xmlns:p14="http://schemas.microsoft.com/office/powerpoint/2010/main" val="211293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2.91667E-6 2.96296E-6 L 0.09896 2.59259E-6 " pathEditMode="relative" rAng="0" ptsTypes="AA">
                                      <p:cBhvr>
                                        <p:cTn id="11" dur="1000" fill="hold"/>
                                        <p:tgtEl>
                                          <p:spTgt spid="9"/>
                                        </p:tgtEl>
                                        <p:attrNameLst>
                                          <p:attrName>ppt_x</p:attrName>
                                          <p:attrName>ppt_y</p:attrName>
                                        </p:attrNameLst>
                                      </p:cBhvr>
                                      <p:rCtr x="4948" y="69"/>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0.09896 2.96296E-6 L 0.19623 0.00023 " pathEditMode="relative" rAng="0" ptsTypes="AA">
                                      <p:cBhvr>
                                        <p:cTn id="15" dur="1000" fill="hold"/>
                                        <p:tgtEl>
                                          <p:spTgt spid="9"/>
                                        </p:tgtEl>
                                        <p:attrNameLst>
                                          <p:attrName>ppt_x</p:attrName>
                                          <p:attrName>ppt_y</p:attrName>
                                        </p:attrNameLst>
                                      </p:cBhvr>
                                      <p:rCtr x="4857" y="0"/>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2" nodeType="clickEffect">
                                  <p:stCondLst>
                                    <p:cond delay="0"/>
                                  </p:stCondLst>
                                  <p:childTnLst>
                                    <p:animMotion origin="layout" path="M 0.19623 0.00023 L -0.00052 0.08472 " pathEditMode="relative" rAng="0" ptsTypes="AA">
                                      <p:cBhvr>
                                        <p:cTn id="19" dur="1000" fill="hold"/>
                                        <p:tgtEl>
                                          <p:spTgt spid="9"/>
                                        </p:tgtEl>
                                        <p:attrNameLst>
                                          <p:attrName>ppt_x</p:attrName>
                                          <p:attrName>ppt_y</p:attrName>
                                        </p:attrNameLst>
                                      </p:cBhvr>
                                      <p:rCtr x="-9844" y="4213"/>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3" nodeType="clickEffect">
                                  <p:stCondLst>
                                    <p:cond delay="0"/>
                                  </p:stCondLst>
                                  <p:childTnLst>
                                    <p:animMotion origin="layout" path="M -0.00052 0.08472 L 0.09896 0.08472 " pathEditMode="relative" rAng="0" ptsTypes="AA">
                                      <p:cBhvr>
                                        <p:cTn id="23" dur="1000" fill="hold"/>
                                        <p:tgtEl>
                                          <p:spTgt spid="9"/>
                                        </p:tgtEl>
                                        <p:attrNameLst>
                                          <p:attrName>ppt_x</p:attrName>
                                          <p:attrName>ppt_y</p:attrName>
                                        </p:attrNameLst>
                                      </p:cBhvr>
                                      <p:rCtr x="4974"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grpId="8" nodeType="clickEffect">
                                  <p:stCondLst>
                                    <p:cond delay="0"/>
                                  </p:stCondLst>
                                  <p:childTnLst>
                                    <p:animMotion origin="layout" path="M 0.09896 0.08472 L 0.19623 0.08472 " pathEditMode="relative" rAng="0" ptsTypes="AA">
                                      <p:cBhvr>
                                        <p:cTn id="27" dur="1000" fill="hold"/>
                                        <p:tgtEl>
                                          <p:spTgt spid="9"/>
                                        </p:tgtEl>
                                        <p:attrNameLst>
                                          <p:attrName>ppt_x</p:attrName>
                                          <p:attrName>ppt_y</p:attrName>
                                        </p:attrNameLst>
                                      </p:cBhvr>
                                      <p:rCtr x="4857" y="0"/>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4" nodeType="clickEffect">
                                  <p:stCondLst>
                                    <p:cond delay="0"/>
                                  </p:stCondLst>
                                  <p:childTnLst>
                                    <p:animMotion origin="layout" path="M 0.19623 0.08472 L 0.00026 0.17546 " pathEditMode="relative" rAng="0" ptsTypes="AA">
                                      <p:cBhvr>
                                        <p:cTn id="31" dur="1000" fill="hold"/>
                                        <p:tgtEl>
                                          <p:spTgt spid="9"/>
                                        </p:tgtEl>
                                        <p:attrNameLst>
                                          <p:attrName>ppt_x</p:attrName>
                                          <p:attrName>ppt_y</p:attrName>
                                        </p:attrNameLst>
                                      </p:cBhvr>
                                      <p:rCtr x="-9805" y="4537"/>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5" nodeType="clickEffect">
                                  <p:stCondLst>
                                    <p:cond delay="0"/>
                                  </p:stCondLst>
                                  <p:childTnLst>
                                    <p:animMotion origin="layout" path="M 0.00026 0.17546 L 0.09896 0.17546 " pathEditMode="relative" rAng="0" ptsTypes="AA">
                                      <p:cBhvr>
                                        <p:cTn id="35" dur="1000" fill="hold"/>
                                        <p:tgtEl>
                                          <p:spTgt spid="9"/>
                                        </p:tgtEl>
                                        <p:attrNameLst>
                                          <p:attrName>ppt_x</p:attrName>
                                          <p:attrName>ppt_y</p:attrName>
                                        </p:attrNameLst>
                                      </p:cBhvr>
                                      <p:rCtr x="4935" y="0"/>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6" nodeType="clickEffect">
                                  <p:stCondLst>
                                    <p:cond delay="0"/>
                                  </p:stCondLst>
                                  <p:childTnLst>
                                    <p:animMotion origin="layout" path="M 0.09896 0.17546 L 0.19623 0.17546 " pathEditMode="relative" rAng="0" ptsTypes="AA">
                                      <p:cBhvr>
                                        <p:cTn id="39" dur="1000" fill="hold"/>
                                        <p:tgtEl>
                                          <p:spTgt spid="9"/>
                                        </p:tgtEl>
                                        <p:attrNameLst>
                                          <p:attrName>ppt_x</p:attrName>
                                          <p:attrName>ppt_y</p:attrName>
                                        </p:attrNameLst>
                                      </p:cBhvr>
                                      <p:rCtr x="4857" y="0"/>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7" nodeType="clickEffect">
                                  <p:stCondLst>
                                    <p:cond delay="0"/>
                                  </p:stCondLst>
                                  <p:childTnLst>
                                    <p:animMotion origin="layout" path="M 0.19623 0.17546 L -0.00052 0.2625 " pathEditMode="relative" rAng="0" ptsTypes="AA">
                                      <p:cBhvr>
                                        <p:cTn id="43" dur="1000" fill="hold"/>
                                        <p:tgtEl>
                                          <p:spTgt spid="9"/>
                                        </p:tgtEl>
                                        <p:attrNameLst>
                                          <p:attrName>ppt_x</p:attrName>
                                          <p:attrName>ppt_y</p:attrName>
                                        </p:attrNameLst>
                                      </p:cBhvr>
                                      <p:rCtr x="-9844" y="4352"/>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9" nodeType="clickEffect">
                                  <p:stCondLst>
                                    <p:cond delay="0"/>
                                  </p:stCondLst>
                                  <p:childTnLst>
                                    <p:animMotion origin="layout" path="M -0.00052 0.2625 L 0.09779 0.2625 " pathEditMode="relative" rAng="0" ptsTypes="AA">
                                      <p:cBhvr>
                                        <p:cTn id="47" dur="1000" fill="hold"/>
                                        <p:tgtEl>
                                          <p:spTgt spid="9"/>
                                        </p:tgtEl>
                                        <p:attrNameLst>
                                          <p:attrName>ppt_x</p:attrName>
                                          <p:attrName>ppt_y</p:attrName>
                                        </p:attrNameLst>
                                      </p:cBhvr>
                                      <p:rCtr x="4909" y="0"/>
                                    </p:animMotion>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grpId="10" nodeType="clickEffect">
                                  <p:stCondLst>
                                    <p:cond delay="0"/>
                                  </p:stCondLst>
                                  <p:childTnLst>
                                    <p:animMotion origin="layout" path="M 0.09779 0.2625 L 0.19623 0.2625 " pathEditMode="relative" rAng="0" ptsTypes="AA">
                                      <p:cBhvr>
                                        <p:cTn id="51" dur="1000" fill="hold"/>
                                        <p:tgtEl>
                                          <p:spTgt spid="9"/>
                                        </p:tgtEl>
                                        <p:attrNameLst>
                                          <p:attrName>ppt_x</p:attrName>
                                          <p:attrName>ppt_y</p:attrName>
                                        </p:attrNameLst>
                                      </p:cBhvr>
                                      <p:rCtr x="4922" y="0"/>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11" nodeType="clickEffect">
                                  <p:stCondLst>
                                    <p:cond delay="0"/>
                                  </p:stCondLst>
                                  <p:childTnLst>
                                    <p:animMotion origin="layout" path="M 0.19623 0.2625 L -0.00143 0.35 " pathEditMode="relative" rAng="0" ptsTypes="AA">
                                      <p:cBhvr>
                                        <p:cTn id="55" dur="1000" fill="hold"/>
                                        <p:tgtEl>
                                          <p:spTgt spid="9"/>
                                        </p:tgtEl>
                                        <p:attrNameLst>
                                          <p:attrName>ppt_x</p:attrName>
                                          <p:attrName>ppt_y</p:attrName>
                                        </p:attrNameLst>
                                      </p:cBhvr>
                                      <p:rCtr x="-9883" y="4375"/>
                                    </p:animMotion>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12" nodeType="clickEffect">
                                  <p:stCondLst>
                                    <p:cond delay="0"/>
                                  </p:stCondLst>
                                  <p:childTnLst>
                                    <p:animMotion origin="layout" path="M -0.00143 0.35 L 0.09857 0.35 " pathEditMode="relative" rAng="0" ptsTypes="AA">
                                      <p:cBhvr>
                                        <p:cTn id="59" dur="1000" fill="hold"/>
                                        <p:tgtEl>
                                          <p:spTgt spid="9"/>
                                        </p:tgtEl>
                                        <p:attrNameLst>
                                          <p:attrName>ppt_x</p:attrName>
                                          <p:attrName>ppt_y</p:attrName>
                                        </p:attrNameLst>
                                      </p:cBhvr>
                                      <p:rCtr x="5000" y="0"/>
                                    </p:animMotion>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grpId="13" nodeType="clickEffect">
                                  <p:stCondLst>
                                    <p:cond delay="0"/>
                                  </p:stCondLst>
                                  <p:childTnLst>
                                    <p:animMotion origin="layout" path="M 0.09857 0.35 L 0.19623 0.35 " pathEditMode="relative" rAng="0" ptsTypes="AA">
                                      <p:cBhvr>
                                        <p:cTn id="63" dur="1000" fill="hold"/>
                                        <p:tgtEl>
                                          <p:spTgt spid="9"/>
                                        </p:tgtEl>
                                        <p:attrNameLst>
                                          <p:attrName>ppt_x</p:attrName>
                                          <p:attrName>ppt_y</p:attrName>
                                        </p:attrNameLst>
                                      </p:cBhvr>
                                      <p:rCtr x="4883" y="0"/>
                                    </p:animMotion>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up)">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9" grpId="4" animBg="1"/>
      <p:bldP spid="9" grpId="5" animBg="1"/>
      <p:bldP spid="9" grpId="6" animBg="1"/>
      <p:bldP spid="9" grpId="7" animBg="1"/>
      <p:bldP spid="9" grpId="8" animBg="1"/>
      <p:bldP spid="9" grpId="9" animBg="1"/>
      <p:bldP spid="9" grpId="10" animBg="1"/>
      <p:bldP spid="9" grpId="11" animBg="1"/>
      <p:bldP spid="9" grpId="12" animBg="1"/>
      <p:bldP spid="9" grpId="13"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03504" y="241739"/>
            <a:ext cx="11250178" cy="1145628"/>
          </a:xfrm>
        </p:spPr>
        <p:txBody>
          <a:bodyPr>
            <a:normAutofit/>
          </a:bodyPr>
          <a:lstStyle/>
          <a:p>
            <a:r>
              <a:rPr lang="en-IN" dirty="0"/>
              <a:t>Generative Neural Networks</a:t>
            </a:r>
          </a:p>
        </p:txBody>
      </p:sp>
      <p:sp>
        <p:nvSpPr>
          <p:cNvPr id="6" name="Text Placeholder 5"/>
          <p:cNvSpPr>
            <a:spLocks noGrp="1"/>
          </p:cNvSpPr>
          <p:nvPr>
            <p:ph type="body" idx="1"/>
          </p:nvPr>
        </p:nvSpPr>
        <p:spPr>
          <a:xfrm>
            <a:off x="434345" y="1586851"/>
            <a:ext cx="11588495" cy="4882611"/>
          </a:xfrm>
        </p:spPr>
        <p:txBody>
          <a:bodyPr/>
          <a:lstStyle/>
          <a:p>
            <a:r>
              <a:rPr lang="en-IN" dirty="0"/>
              <a:t>So far we have looked at networks that solve prediction problems like (</a:t>
            </a:r>
            <a:r>
              <a:rPr lang="en-IN" dirty="0" err="1"/>
              <a:t>binary,multiclass</a:t>
            </a:r>
            <a:r>
              <a:rPr lang="en-IN" dirty="0"/>
              <a:t>/label)classification, regression </a:t>
            </a:r>
            <a:r>
              <a:rPr lang="en-IN" dirty="0" err="1"/>
              <a:t>etc</a:t>
            </a:r>
            <a:endParaRPr lang="en-IN" dirty="0"/>
          </a:p>
          <a:p>
            <a:r>
              <a:rPr lang="en-IN" dirty="0"/>
              <a:t>Neural networks can also be used to learn generative models</a:t>
            </a:r>
          </a:p>
          <a:p>
            <a:r>
              <a:rPr lang="en-IN" dirty="0"/>
              <a:t>Can be used for dim. </a:t>
            </a:r>
            <a:r>
              <a:rPr lang="en-IN" dirty="0" err="1"/>
              <a:t>redn</a:t>
            </a:r>
            <a:r>
              <a:rPr lang="en-IN" dirty="0"/>
              <a:t>. as well as to generate new data points</a:t>
            </a:r>
          </a:p>
          <a:p>
            <a:r>
              <a:rPr lang="en-IN" dirty="0"/>
              <a:t>(Variational) </a:t>
            </a:r>
            <a:r>
              <a:rPr lang="en-IN" dirty="0" err="1"/>
              <a:t>Autoencoders</a:t>
            </a:r>
            <a:r>
              <a:rPr lang="en-IN" dirty="0"/>
              <a:t> (</a:t>
            </a:r>
            <a:r>
              <a:rPr lang="en-IN" dirty="0" err="1"/>
              <a:t>Kingma</a:t>
            </a:r>
            <a:r>
              <a:rPr lang="en-IN" dirty="0"/>
              <a:t> &amp; Welling 2013, </a:t>
            </a:r>
            <a:r>
              <a:rPr lang="en-IN" dirty="0" err="1"/>
              <a:t>Rezende</a:t>
            </a:r>
            <a:r>
              <a:rPr lang="en-IN" dirty="0"/>
              <a:t> et al. 2014) and Generative adversarial networks (</a:t>
            </a:r>
            <a:r>
              <a:rPr lang="en-IN" dirty="0" err="1"/>
              <a:t>Goodfellow</a:t>
            </a:r>
            <a:r>
              <a:rPr lang="en-IN" dirty="0"/>
              <a:t> et al 2014) are two popular generative models that use neural networks</a:t>
            </a:r>
          </a:p>
          <a:p>
            <a:r>
              <a:rPr lang="en-IN" dirty="0"/>
              <a:t>Will describe them using feedforward networks but they can be formed out of CNNs or RNNs as well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0" b="0" i="0" u="none" strike="noStrike" kern="1200" cap="none" spc="0" normalizeH="0" baseline="0" noProof="0" dirty="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234162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CNNs in Computer Vision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pSp>
        <p:nvGrpSpPr>
          <p:cNvPr id="103" name="Group 102"/>
          <p:cNvGrpSpPr/>
          <p:nvPr/>
        </p:nvGrpSpPr>
        <p:grpSpPr>
          <a:xfrm>
            <a:off x="653554" y="980019"/>
            <a:ext cx="3484450" cy="5124406"/>
            <a:chOff x="969904" y="1115098"/>
            <a:chExt cx="2288002" cy="3364850"/>
          </a:xfrm>
          <a:solidFill>
            <a:srgbClr val="00B0F0">
              <a:alpha val="20000"/>
            </a:srgbClr>
          </a:solidFill>
        </p:grpSpPr>
        <p:sp>
          <p:nvSpPr>
            <p:cNvPr id="104" name="Parallelogram 103"/>
            <p:cNvSpPr/>
            <p:nvPr/>
          </p:nvSpPr>
          <p:spPr>
            <a:xfrm rot="9472603">
              <a:off x="969904" y="182797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Parallelogram 104"/>
            <p:cNvSpPr/>
            <p:nvPr/>
          </p:nvSpPr>
          <p:spPr>
            <a:xfrm rot="9472603">
              <a:off x="1319735" y="168404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Parallelogram 105"/>
            <p:cNvSpPr/>
            <p:nvPr/>
          </p:nvSpPr>
          <p:spPr>
            <a:xfrm rot="9472603">
              <a:off x="969904" y="227595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Parallelogram 106"/>
            <p:cNvSpPr/>
            <p:nvPr/>
          </p:nvSpPr>
          <p:spPr>
            <a:xfrm rot="9472603">
              <a:off x="1319735" y="213202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Parallelogram 107"/>
            <p:cNvSpPr/>
            <p:nvPr/>
          </p:nvSpPr>
          <p:spPr>
            <a:xfrm rot="9472603">
              <a:off x="969904" y="272394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Parallelogram 108"/>
            <p:cNvSpPr/>
            <p:nvPr/>
          </p:nvSpPr>
          <p:spPr>
            <a:xfrm rot="9472603">
              <a:off x="1319735" y="258001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Parallelogram 109"/>
            <p:cNvSpPr/>
            <p:nvPr/>
          </p:nvSpPr>
          <p:spPr>
            <a:xfrm rot="9472603">
              <a:off x="969904" y="317192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Parallelogram 110"/>
            <p:cNvSpPr/>
            <p:nvPr/>
          </p:nvSpPr>
          <p:spPr>
            <a:xfrm rot="9472603">
              <a:off x="1319735" y="302799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Parallelogram 111"/>
            <p:cNvSpPr/>
            <p:nvPr/>
          </p:nvSpPr>
          <p:spPr>
            <a:xfrm rot="9472603">
              <a:off x="969904" y="361773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Parallelogram 112"/>
            <p:cNvSpPr/>
            <p:nvPr/>
          </p:nvSpPr>
          <p:spPr>
            <a:xfrm rot="9472603">
              <a:off x="1319735" y="347379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Parallelogram 113"/>
            <p:cNvSpPr/>
            <p:nvPr/>
          </p:nvSpPr>
          <p:spPr>
            <a:xfrm rot="9472603">
              <a:off x="969904" y="406571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Parallelogram 114"/>
            <p:cNvSpPr/>
            <p:nvPr/>
          </p:nvSpPr>
          <p:spPr>
            <a:xfrm rot="9472603">
              <a:off x="1319735" y="392178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Parallelogram 115"/>
            <p:cNvSpPr/>
            <p:nvPr/>
          </p:nvSpPr>
          <p:spPr>
            <a:xfrm rot="9472603">
              <a:off x="1666287" y="154266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Parallelogram 116"/>
            <p:cNvSpPr/>
            <p:nvPr/>
          </p:nvSpPr>
          <p:spPr>
            <a:xfrm rot="9472603">
              <a:off x="2016118" y="139873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Parallelogram 117"/>
            <p:cNvSpPr/>
            <p:nvPr/>
          </p:nvSpPr>
          <p:spPr>
            <a:xfrm rot="9472603">
              <a:off x="1666287" y="199064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Parallelogram 118"/>
            <p:cNvSpPr/>
            <p:nvPr/>
          </p:nvSpPr>
          <p:spPr>
            <a:xfrm rot="9472603">
              <a:off x="2016118" y="184671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Parallelogram 119"/>
            <p:cNvSpPr/>
            <p:nvPr/>
          </p:nvSpPr>
          <p:spPr>
            <a:xfrm rot="9472603">
              <a:off x="1666287" y="243863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Parallelogram 120"/>
            <p:cNvSpPr/>
            <p:nvPr/>
          </p:nvSpPr>
          <p:spPr>
            <a:xfrm rot="9472603">
              <a:off x="2016118" y="229470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Parallelogram 121"/>
            <p:cNvSpPr/>
            <p:nvPr/>
          </p:nvSpPr>
          <p:spPr>
            <a:xfrm rot="9472603">
              <a:off x="1666287" y="288662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Parallelogram 122"/>
            <p:cNvSpPr/>
            <p:nvPr/>
          </p:nvSpPr>
          <p:spPr>
            <a:xfrm rot="9472603">
              <a:off x="2016118" y="274268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Parallelogram 123"/>
            <p:cNvSpPr/>
            <p:nvPr/>
          </p:nvSpPr>
          <p:spPr>
            <a:xfrm rot="9472603">
              <a:off x="1666287" y="333242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Parallelogram 124"/>
            <p:cNvSpPr/>
            <p:nvPr/>
          </p:nvSpPr>
          <p:spPr>
            <a:xfrm rot="9472603">
              <a:off x="2016118" y="318849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Parallelogram 125"/>
            <p:cNvSpPr/>
            <p:nvPr/>
          </p:nvSpPr>
          <p:spPr>
            <a:xfrm rot="9472603">
              <a:off x="1666287" y="378040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Parallelogram 126"/>
            <p:cNvSpPr/>
            <p:nvPr/>
          </p:nvSpPr>
          <p:spPr>
            <a:xfrm rot="9472603">
              <a:off x="2016118" y="363647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Parallelogram 127"/>
            <p:cNvSpPr/>
            <p:nvPr/>
          </p:nvSpPr>
          <p:spPr>
            <a:xfrm rot="9472603">
              <a:off x="2366902" y="125903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Parallelogram 128"/>
            <p:cNvSpPr/>
            <p:nvPr/>
          </p:nvSpPr>
          <p:spPr>
            <a:xfrm rot="9472603">
              <a:off x="2716733" y="111509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Parallelogram 129"/>
            <p:cNvSpPr/>
            <p:nvPr/>
          </p:nvSpPr>
          <p:spPr>
            <a:xfrm rot="9472603">
              <a:off x="2366902" y="170701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Parallelogram 130"/>
            <p:cNvSpPr/>
            <p:nvPr/>
          </p:nvSpPr>
          <p:spPr>
            <a:xfrm rot="9472603">
              <a:off x="2716733" y="156308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Parallelogram 131"/>
            <p:cNvSpPr/>
            <p:nvPr/>
          </p:nvSpPr>
          <p:spPr>
            <a:xfrm rot="9472603">
              <a:off x="2366902" y="215500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Parallelogram 132"/>
            <p:cNvSpPr/>
            <p:nvPr/>
          </p:nvSpPr>
          <p:spPr>
            <a:xfrm rot="9472603">
              <a:off x="2716733" y="2011070"/>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Parallelogram 133"/>
            <p:cNvSpPr/>
            <p:nvPr/>
          </p:nvSpPr>
          <p:spPr>
            <a:xfrm rot="9472603">
              <a:off x="2366902" y="260298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Parallelogram 134"/>
            <p:cNvSpPr/>
            <p:nvPr/>
          </p:nvSpPr>
          <p:spPr>
            <a:xfrm rot="9472603">
              <a:off x="2716733" y="2459052"/>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Parallelogram 135"/>
            <p:cNvSpPr/>
            <p:nvPr/>
          </p:nvSpPr>
          <p:spPr>
            <a:xfrm rot="9472603">
              <a:off x="2366902" y="304878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Parallelogram 136"/>
            <p:cNvSpPr/>
            <p:nvPr/>
          </p:nvSpPr>
          <p:spPr>
            <a:xfrm rot="9472603">
              <a:off x="2716733" y="2904854"/>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8" name="Parallelogram 137"/>
            <p:cNvSpPr/>
            <p:nvPr/>
          </p:nvSpPr>
          <p:spPr>
            <a:xfrm rot="9472603">
              <a:off x="2366902" y="3496768"/>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Parallelogram 138"/>
            <p:cNvSpPr/>
            <p:nvPr/>
          </p:nvSpPr>
          <p:spPr>
            <a:xfrm rot="9472603">
              <a:off x="2716733" y="3352836"/>
              <a:ext cx="541173" cy="414236"/>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40" name="Group 139"/>
          <p:cNvGrpSpPr/>
          <p:nvPr/>
        </p:nvGrpSpPr>
        <p:grpSpPr>
          <a:xfrm>
            <a:off x="4292371" y="2378683"/>
            <a:ext cx="2418919" cy="3321528"/>
            <a:chOff x="4611765" y="2701225"/>
            <a:chExt cx="2418919" cy="3321528"/>
          </a:xfrm>
          <a:solidFill>
            <a:srgbClr val="FF0000">
              <a:alpha val="20000"/>
            </a:srgbClr>
          </a:solidFill>
        </p:grpSpPr>
        <p:sp>
          <p:nvSpPr>
            <p:cNvPr id="141" name="Parallelogram 140"/>
            <p:cNvSpPr/>
            <p:nvPr/>
          </p:nvSpPr>
          <p:spPr>
            <a:xfrm rot="9472603">
              <a:off x="4611765" y="334848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Parallelogram 141"/>
            <p:cNvSpPr/>
            <p:nvPr/>
          </p:nvSpPr>
          <p:spPr>
            <a:xfrm rot="9472603">
              <a:off x="4611765" y="403074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Parallelogram 142"/>
            <p:cNvSpPr/>
            <p:nvPr/>
          </p:nvSpPr>
          <p:spPr>
            <a:xfrm rot="9472603">
              <a:off x="4611765" y="471298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Parallelogram 143"/>
            <p:cNvSpPr/>
            <p:nvPr/>
          </p:nvSpPr>
          <p:spPr>
            <a:xfrm rot="9472603">
              <a:off x="4611765" y="5391904"/>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Parallelogram 144"/>
            <p:cNvSpPr/>
            <p:nvPr/>
          </p:nvSpPr>
          <p:spPr>
            <a:xfrm rot="9472603">
              <a:off x="5139537" y="313318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6" name="Parallelogram 145"/>
            <p:cNvSpPr/>
            <p:nvPr/>
          </p:nvSpPr>
          <p:spPr>
            <a:xfrm rot="9472603">
              <a:off x="5672302" y="291398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Parallelogram 146"/>
            <p:cNvSpPr/>
            <p:nvPr/>
          </p:nvSpPr>
          <p:spPr>
            <a:xfrm rot="9472603">
              <a:off x="5139537" y="381543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Parallelogram 147"/>
            <p:cNvSpPr/>
            <p:nvPr/>
          </p:nvSpPr>
          <p:spPr>
            <a:xfrm rot="9472603">
              <a:off x="5672302" y="3596238"/>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Parallelogram 148"/>
            <p:cNvSpPr/>
            <p:nvPr/>
          </p:nvSpPr>
          <p:spPr>
            <a:xfrm rot="9472603">
              <a:off x="5139537" y="4497677"/>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Parallelogram 149"/>
            <p:cNvSpPr/>
            <p:nvPr/>
          </p:nvSpPr>
          <p:spPr>
            <a:xfrm rot="9472603">
              <a:off x="5672302" y="427848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Parallelogram 150"/>
            <p:cNvSpPr/>
            <p:nvPr/>
          </p:nvSpPr>
          <p:spPr>
            <a:xfrm rot="9472603">
              <a:off x="5139537" y="517659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Parallelogram 151"/>
            <p:cNvSpPr/>
            <p:nvPr/>
          </p:nvSpPr>
          <p:spPr>
            <a:xfrm rot="9472603">
              <a:off x="5672302" y="495740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Parallelogram 152"/>
            <p:cNvSpPr/>
            <p:nvPr/>
          </p:nvSpPr>
          <p:spPr>
            <a:xfrm rot="9472603">
              <a:off x="6206519" y="270122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4" name="Parallelogram 153"/>
            <p:cNvSpPr/>
            <p:nvPr/>
          </p:nvSpPr>
          <p:spPr>
            <a:xfrm rot="9472603">
              <a:off x="6206519" y="338347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Parallelogram 154"/>
            <p:cNvSpPr/>
            <p:nvPr/>
          </p:nvSpPr>
          <p:spPr>
            <a:xfrm rot="9472603">
              <a:off x="6206519" y="406572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Parallelogram 155"/>
            <p:cNvSpPr/>
            <p:nvPr/>
          </p:nvSpPr>
          <p:spPr>
            <a:xfrm rot="9472603">
              <a:off x="6206519" y="474464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57" name="Group 156"/>
          <p:cNvGrpSpPr/>
          <p:nvPr/>
        </p:nvGrpSpPr>
        <p:grpSpPr>
          <a:xfrm>
            <a:off x="359026" y="1512045"/>
            <a:ext cx="4371215" cy="2694628"/>
            <a:chOff x="359026" y="1338795"/>
            <a:chExt cx="4371215" cy="2694628"/>
          </a:xfrm>
        </p:grpSpPr>
        <p:sp>
          <p:nvSpPr>
            <p:cNvPr id="158" name="Parallelogram 157"/>
            <p:cNvSpPr/>
            <p:nvPr/>
          </p:nvSpPr>
          <p:spPr>
            <a:xfrm rot="9472603">
              <a:off x="359026" y="1735232"/>
              <a:ext cx="2475825" cy="1895098"/>
            </a:xfrm>
            <a:prstGeom prst="parallelogram">
              <a:avLst>
                <a:gd name="adj" fmla="val 39991"/>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9" name="Straight Connector 158"/>
            <p:cNvCxnSpPr/>
            <p:nvPr/>
          </p:nvCxnSpPr>
          <p:spPr>
            <a:xfrm>
              <a:off x="809828" y="2000706"/>
              <a:ext cx="3920413" cy="11803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388667" y="1338795"/>
              <a:ext cx="2341574" cy="18422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803177" y="3181008"/>
              <a:ext cx="3927064" cy="8524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2393628" y="3181008"/>
              <a:ext cx="2318637" cy="20442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1432870" y="2425581"/>
            <a:ext cx="4582056" cy="2694629"/>
            <a:chOff x="359026" y="1338795"/>
            <a:chExt cx="4582056" cy="2694629"/>
          </a:xfrm>
        </p:grpSpPr>
        <p:sp>
          <p:nvSpPr>
            <p:cNvPr id="164" name="Parallelogram 163"/>
            <p:cNvSpPr/>
            <p:nvPr/>
          </p:nvSpPr>
          <p:spPr>
            <a:xfrm rot="9472603">
              <a:off x="359026" y="1735232"/>
              <a:ext cx="2475825" cy="1895098"/>
            </a:xfrm>
            <a:prstGeom prst="parallelogram">
              <a:avLst>
                <a:gd name="adj" fmla="val 39991"/>
              </a:avLst>
            </a:prstGeom>
            <a:noFill/>
            <a:ln w="76200">
              <a:solidFill>
                <a:srgbClr val="2EC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5" name="Straight Connector 164"/>
            <p:cNvCxnSpPr/>
            <p:nvPr/>
          </p:nvCxnSpPr>
          <p:spPr>
            <a:xfrm>
              <a:off x="809828" y="2000706"/>
              <a:ext cx="4118690" cy="1595998"/>
            </a:xfrm>
            <a:prstGeom prst="line">
              <a:avLst/>
            </a:prstGeom>
            <a:ln w="19050">
              <a:solidFill>
                <a:srgbClr val="2ECC7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2388667" y="1338795"/>
              <a:ext cx="2546502" cy="2264563"/>
            </a:xfrm>
            <a:prstGeom prst="line">
              <a:avLst/>
            </a:prstGeom>
            <a:ln w="19050">
              <a:solidFill>
                <a:srgbClr val="2ECC7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803177" y="3599465"/>
              <a:ext cx="4137905" cy="433959"/>
            </a:xfrm>
            <a:prstGeom prst="line">
              <a:avLst/>
            </a:prstGeom>
            <a:ln w="19050">
              <a:solidFill>
                <a:srgbClr val="2ECC7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393628" y="3385432"/>
              <a:ext cx="2547454" cy="212514"/>
            </a:xfrm>
            <a:prstGeom prst="line">
              <a:avLst/>
            </a:prstGeom>
            <a:ln w="19050">
              <a:solidFill>
                <a:srgbClr val="2ECC71"/>
              </a:solidFill>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897284" y="3329222"/>
            <a:ext cx="5401921" cy="2694629"/>
            <a:chOff x="359026" y="1338795"/>
            <a:chExt cx="5401921" cy="2694629"/>
          </a:xfrm>
        </p:grpSpPr>
        <p:sp>
          <p:nvSpPr>
            <p:cNvPr id="170" name="Parallelogram 169"/>
            <p:cNvSpPr/>
            <p:nvPr/>
          </p:nvSpPr>
          <p:spPr>
            <a:xfrm rot="9472603">
              <a:off x="359026" y="1735232"/>
              <a:ext cx="2475825" cy="1895098"/>
            </a:xfrm>
            <a:prstGeom prst="parallelogram">
              <a:avLst>
                <a:gd name="adj" fmla="val 39991"/>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p:cNvCxnSpPr/>
            <p:nvPr/>
          </p:nvCxnSpPr>
          <p:spPr>
            <a:xfrm>
              <a:off x="809828" y="2000706"/>
              <a:ext cx="4923880" cy="176470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88667" y="1338795"/>
              <a:ext cx="3372280" cy="243413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803177" y="3776264"/>
              <a:ext cx="4957770" cy="25716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2393628" y="3385432"/>
              <a:ext cx="3360877" cy="39083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035802" y="2243381"/>
            <a:ext cx="4978032" cy="1756368"/>
            <a:chOff x="6035802" y="2243381"/>
            <a:chExt cx="4978032" cy="1756368"/>
          </a:xfrm>
        </p:grpSpPr>
        <p:cxnSp>
          <p:nvCxnSpPr>
            <p:cNvPr id="176" name="Straight Connector 175"/>
            <p:cNvCxnSpPr/>
            <p:nvPr/>
          </p:nvCxnSpPr>
          <p:spPr>
            <a:xfrm>
              <a:off x="6562366" y="2243381"/>
              <a:ext cx="4429562" cy="8615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6038531" y="2477918"/>
              <a:ext cx="4441086" cy="8478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6035802" y="3134128"/>
              <a:ext cx="4443815" cy="8610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562366" y="2933194"/>
              <a:ext cx="4429562" cy="8582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6038531" y="2243381"/>
              <a:ext cx="523835" cy="216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V="1">
              <a:off x="6038531" y="2474456"/>
              <a:ext cx="0" cy="6560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6557814" y="2243381"/>
              <a:ext cx="0" cy="685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6038532" y="2927813"/>
              <a:ext cx="525287" cy="2136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10488546" y="3101630"/>
              <a:ext cx="525288" cy="898119"/>
              <a:chOff x="10488546" y="3101630"/>
              <a:chExt cx="525288" cy="898119"/>
            </a:xfrm>
          </p:grpSpPr>
          <p:cxnSp>
            <p:nvCxnSpPr>
              <p:cNvPr id="185" name="Straight Connector 184"/>
              <p:cNvCxnSpPr/>
              <p:nvPr/>
            </p:nvCxnSpPr>
            <p:spPr>
              <a:xfrm flipV="1">
                <a:off x="10488546" y="3101630"/>
                <a:ext cx="523835" cy="216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10488546" y="3332705"/>
                <a:ext cx="0" cy="6560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11007829" y="3101630"/>
                <a:ext cx="0" cy="685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a:off x="10488547" y="3786062"/>
                <a:ext cx="525287" cy="2136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Rectangular Callout 188"/>
          <p:cNvSpPr/>
          <p:nvPr/>
        </p:nvSpPr>
        <p:spPr>
          <a:xfrm>
            <a:off x="4265517" y="402424"/>
            <a:ext cx="4529234" cy="895011"/>
          </a:xfrm>
          <a:prstGeom prst="wedgeRectCallout">
            <a:avLst>
              <a:gd name="adj1" fmla="val -85653"/>
              <a:gd name="adj2" fmla="val 7872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3 kernels used to create 3 channels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Kernels learnt using </a:t>
            </a:r>
            <a:r>
              <a:rPr kumimoji="0" lang="en-IN"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backprop</a:t>
            </a:r>
            <a:endPar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90" name="Rectangular Callout 189"/>
          <p:cNvSpPr/>
          <p:nvPr/>
        </p:nvSpPr>
        <p:spPr>
          <a:xfrm>
            <a:off x="8906220" y="809610"/>
            <a:ext cx="3177722" cy="904899"/>
          </a:xfrm>
          <a:prstGeom prst="wedgeRectCallout">
            <a:avLst>
              <a:gd name="adj1" fmla="val -93523"/>
              <a:gd name="adj2" fmla="val 11776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Maxpooling</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often done across channels too</a:t>
            </a:r>
          </a:p>
        </p:txBody>
      </p:sp>
      <p:grpSp>
        <p:nvGrpSpPr>
          <p:cNvPr id="191" name="Group 190"/>
          <p:cNvGrpSpPr/>
          <p:nvPr/>
        </p:nvGrpSpPr>
        <p:grpSpPr>
          <a:xfrm>
            <a:off x="5089747" y="2522657"/>
            <a:ext cx="2418919" cy="3321528"/>
            <a:chOff x="4611765" y="2701225"/>
            <a:chExt cx="2418919" cy="3321528"/>
          </a:xfrm>
        </p:grpSpPr>
        <p:sp>
          <p:nvSpPr>
            <p:cNvPr id="192" name="Parallelogram 191"/>
            <p:cNvSpPr/>
            <p:nvPr/>
          </p:nvSpPr>
          <p:spPr>
            <a:xfrm rot="9472603">
              <a:off x="4611765" y="3348485"/>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Parallelogram 192"/>
            <p:cNvSpPr/>
            <p:nvPr/>
          </p:nvSpPr>
          <p:spPr>
            <a:xfrm rot="9472603">
              <a:off x="4611765" y="4030740"/>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Parallelogram 193"/>
            <p:cNvSpPr/>
            <p:nvPr/>
          </p:nvSpPr>
          <p:spPr>
            <a:xfrm rot="9472603">
              <a:off x="4611765" y="4712982"/>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Parallelogram 194"/>
            <p:cNvSpPr/>
            <p:nvPr/>
          </p:nvSpPr>
          <p:spPr>
            <a:xfrm rot="9472603">
              <a:off x="4611765" y="5391904"/>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6" name="Parallelogram 195"/>
            <p:cNvSpPr/>
            <p:nvPr/>
          </p:nvSpPr>
          <p:spPr>
            <a:xfrm rot="9472603">
              <a:off x="5139537" y="3133181"/>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Parallelogram 196"/>
            <p:cNvSpPr/>
            <p:nvPr/>
          </p:nvSpPr>
          <p:spPr>
            <a:xfrm rot="9472603">
              <a:off x="5672302" y="2913983"/>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Parallelogram 197"/>
            <p:cNvSpPr/>
            <p:nvPr/>
          </p:nvSpPr>
          <p:spPr>
            <a:xfrm rot="9472603">
              <a:off x="5139537" y="3815435"/>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9" name="Parallelogram 198"/>
            <p:cNvSpPr/>
            <p:nvPr/>
          </p:nvSpPr>
          <p:spPr>
            <a:xfrm rot="9472603">
              <a:off x="5672302" y="3596238"/>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0" name="Parallelogram 199"/>
            <p:cNvSpPr/>
            <p:nvPr/>
          </p:nvSpPr>
          <p:spPr>
            <a:xfrm rot="9472603">
              <a:off x="5139537" y="4497677"/>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1" name="Parallelogram 200"/>
            <p:cNvSpPr/>
            <p:nvPr/>
          </p:nvSpPr>
          <p:spPr>
            <a:xfrm rot="9472603">
              <a:off x="5672302" y="4278480"/>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2" name="Parallelogram 201"/>
            <p:cNvSpPr/>
            <p:nvPr/>
          </p:nvSpPr>
          <p:spPr>
            <a:xfrm rot="9472603">
              <a:off x="5139537" y="5176599"/>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3" name="Parallelogram 202"/>
            <p:cNvSpPr/>
            <p:nvPr/>
          </p:nvSpPr>
          <p:spPr>
            <a:xfrm rot="9472603">
              <a:off x="5672302" y="4957402"/>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 name="Parallelogram 203"/>
            <p:cNvSpPr/>
            <p:nvPr/>
          </p:nvSpPr>
          <p:spPr>
            <a:xfrm rot="9472603">
              <a:off x="6206519" y="2701225"/>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 name="Parallelogram 204"/>
            <p:cNvSpPr/>
            <p:nvPr/>
          </p:nvSpPr>
          <p:spPr>
            <a:xfrm rot="9472603">
              <a:off x="6206519" y="3383479"/>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Parallelogram 205"/>
            <p:cNvSpPr/>
            <p:nvPr/>
          </p:nvSpPr>
          <p:spPr>
            <a:xfrm rot="9472603">
              <a:off x="6206519" y="4065721"/>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 name="Parallelogram 206"/>
            <p:cNvSpPr/>
            <p:nvPr/>
          </p:nvSpPr>
          <p:spPr>
            <a:xfrm rot="9472603">
              <a:off x="6206519" y="4744643"/>
              <a:ext cx="824165" cy="630849"/>
            </a:xfrm>
            <a:prstGeom prst="parallelogram">
              <a:avLst>
                <a:gd name="adj" fmla="val 39991"/>
              </a:avLst>
            </a:prstGeom>
            <a:solidFill>
              <a:srgbClr val="2ECC71">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8" name="Group 207"/>
          <p:cNvGrpSpPr/>
          <p:nvPr/>
        </p:nvGrpSpPr>
        <p:grpSpPr>
          <a:xfrm>
            <a:off x="5917259" y="2708813"/>
            <a:ext cx="2418919" cy="3321528"/>
            <a:chOff x="4611765" y="2701225"/>
            <a:chExt cx="2418919" cy="3321528"/>
          </a:xfrm>
          <a:solidFill>
            <a:srgbClr val="7030A0">
              <a:alpha val="20000"/>
            </a:srgbClr>
          </a:solidFill>
        </p:grpSpPr>
        <p:sp>
          <p:nvSpPr>
            <p:cNvPr id="209" name="Parallelogram 208"/>
            <p:cNvSpPr/>
            <p:nvPr/>
          </p:nvSpPr>
          <p:spPr>
            <a:xfrm rot="9472603">
              <a:off x="4611765" y="334848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0" name="Parallelogram 209"/>
            <p:cNvSpPr/>
            <p:nvPr/>
          </p:nvSpPr>
          <p:spPr>
            <a:xfrm rot="9472603">
              <a:off x="4611765" y="403074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1" name="Parallelogram 210"/>
            <p:cNvSpPr/>
            <p:nvPr/>
          </p:nvSpPr>
          <p:spPr>
            <a:xfrm rot="9472603">
              <a:off x="4611765" y="471298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2" name="Parallelogram 211"/>
            <p:cNvSpPr/>
            <p:nvPr/>
          </p:nvSpPr>
          <p:spPr>
            <a:xfrm rot="9472603">
              <a:off x="4611765" y="5391904"/>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3" name="Parallelogram 212"/>
            <p:cNvSpPr/>
            <p:nvPr/>
          </p:nvSpPr>
          <p:spPr>
            <a:xfrm rot="9472603">
              <a:off x="5139537" y="313318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Parallelogram 213"/>
            <p:cNvSpPr/>
            <p:nvPr/>
          </p:nvSpPr>
          <p:spPr>
            <a:xfrm rot="9472603">
              <a:off x="5672302" y="291398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Parallelogram 214"/>
            <p:cNvSpPr/>
            <p:nvPr/>
          </p:nvSpPr>
          <p:spPr>
            <a:xfrm rot="9472603">
              <a:off x="5139537" y="381543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Parallelogram 215"/>
            <p:cNvSpPr/>
            <p:nvPr/>
          </p:nvSpPr>
          <p:spPr>
            <a:xfrm rot="9472603">
              <a:off x="5672302" y="3596238"/>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Parallelogram 216"/>
            <p:cNvSpPr/>
            <p:nvPr/>
          </p:nvSpPr>
          <p:spPr>
            <a:xfrm rot="9472603">
              <a:off x="5139537" y="4497677"/>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8" name="Parallelogram 217"/>
            <p:cNvSpPr/>
            <p:nvPr/>
          </p:nvSpPr>
          <p:spPr>
            <a:xfrm rot="9472603">
              <a:off x="5672302" y="427848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9" name="Parallelogram 218"/>
            <p:cNvSpPr/>
            <p:nvPr/>
          </p:nvSpPr>
          <p:spPr>
            <a:xfrm rot="9472603">
              <a:off x="5139537" y="517659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Parallelogram 219"/>
            <p:cNvSpPr/>
            <p:nvPr/>
          </p:nvSpPr>
          <p:spPr>
            <a:xfrm rot="9472603">
              <a:off x="5672302" y="495740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1" name="Parallelogram 220"/>
            <p:cNvSpPr/>
            <p:nvPr/>
          </p:nvSpPr>
          <p:spPr>
            <a:xfrm rot="9472603">
              <a:off x="6206519" y="270122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Parallelogram 221"/>
            <p:cNvSpPr/>
            <p:nvPr/>
          </p:nvSpPr>
          <p:spPr>
            <a:xfrm rot="9472603">
              <a:off x="6206519" y="338347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Parallelogram 222"/>
            <p:cNvSpPr/>
            <p:nvPr/>
          </p:nvSpPr>
          <p:spPr>
            <a:xfrm rot="9472603">
              <a:off x="6206519" y="406572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Parallelogram 223"/>
            <p:cNvSpPr/>
            <p:nvPr/>
          </p:nvSpPr>
          <p:spPr>
            <a:xfrm rot="9472603">
              <a:off x="6206519" y="474464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25" name="Group 224"/>
          <p:cNvGrpSpPr/>
          <p:nvPr/>
        </p:nvGrpSpPr>
        <p:grpSpPr>
          <a:xfrm>
            <a:off x="8739970" y="3239687"/>
            <a:ext cx="2418919" cy="3321528"/>
            <a:chOff x="4611765" y="2701225"/>
            <a:chExt cx="2418919" cy="3321528"/>
          </a:xfrm>
          <a:solidFill>
            <a:srgbClr val="FFFF00">
              <a:alpha val="20000"/>
            </a:srgbClr>
          </a:solidFill>
        </p:grpSpPr>
        <p:sp>
          <p:nvSpPr>
            <p:cNvPr id="226" name="Parallelogram 225"/>
            <p:cNvSpPr/>
            <p:nvPr/>
          </p:nvSpPr>
          <p:spPr>
            <a:xfrm rot="9472603">
              <a:off x="4611765" y="334848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Parallelogram 226"/>
            <p:cNvSpPr/>
            <p:nvPr/>
          </p:nvSpPr>
          <p:spPr>
            <a:xfrm rot="9472603">
              <a:off x="4611765" y="403074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Parallelogram 227"/>
            <p:cNvSpPr/>
            <p:nvPr/>
          </p:nvSpPr>
          <p:spPr>
            <a:xfrm rot="9472603">
              <a:off x="4611765" y="471298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Parallelogram 228"/>
            <p:cNvSpPr/>
            <p:nvPr/>
          </p:nvSpPr>
          <p:spPr>
            <a:xfrm rot="9472603">
              <a:off x="4611765" y="5391904"/>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Parallelogram 229"/>
            <p:cNvSpPr/>
            <p:nvPr/>
          </p:nvSpPr>
          <p:spPr>
            <a:xfrm rot="9472603">
              <a:off x="5139537" y="313318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Parallelogram 230"/>
            <p:cNvSpPr/>
            <p:nvPr/>
          </p:nvSpPr>
          <p:spPr>
            <a:xfrm rot="9472603">
              <a:off x="5672302" y="291398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Parallelogram 231"/>
            <p:cNvSpPr/>
            <p:nvPr/>
          </p:nvSpPr>
          <p:spPr>
            <a:xfrm rot="9472603">
              <a:off x="5139537" y="381543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3" name="Parallelogram 232"/>
            <p:cNvSpPr/>
            <p:nvPr/>
          </p:nvSpPr>
          <p:spPr>
            <a:xfrm rot="9472603">
              <a:off x="5672302" y="3596238"/>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4" name="Parallelogram 233"/>
            <p:cNvSpPr/>
            <p:nvPr/>
          </p:nvSpPr>
          <p:spPr>
            <a:xfrm rot="9472603">
              <a:off x="5139537" y="4497677"/>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 name="Parallelogram 234"/>
            <p:cNvSpPr/>
            <p:nvPr/>
          </p:nvSpPr>
          <p:spPr>
            <a:xfrm rot="9472603">
              <a:off x="5672302" y="4278480"/>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Parallelogram 235"/>
            <p:cNvSpPr/>
            <p:nvPr/>
          </p:nvSpPr>
          <p:spPr>
            <a:xfrm rot="9472603">
              <a:off x="5139537" y="517659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7" name="Parallelogram 236"/>
            <p:cNvSpPr/>
            <p:nvPr/>
          </p:nvSpPr>
          <p:spPr>
            <a:xfrm rot="9472603">
              <a:off x="5672302" y="4957402"/>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Parallelogram 237"/>
            <p:cNvSpPr/>
            <p:nvPr/>
          </p:nvSpPr>
          <p:spPr>
            <a:xfrm rot="9472603">
              <a:off x="6206519" y="2701225"/>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9" name="Parallelogram 238"/>
            <p:cNvSpPr/>
            <p:nvPr/>
          </p:nvSpPr>
          <p:spPr>
            <a:xfrm rot="9472603">
              <a:off x="6206519" y="3383479"/>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0" name="Parallelogram 239"/>
            <p:cNvSpPr/>
            <p:nvPr/>
          </p:nvSpPr>
          <p:spPr>
            <a:xfrm rot="9472603">
              <a:off x="6206519" y="4065721"/>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1" name="Parallelogram 240"/>
            <p:cNvSpPr/>
            <p:nvPr/>
          </p:nvSpPr>
          <p:spPr>
            <a:xfrm rot="9472603">
              <a:off x="6206519" y="4744643"/>
              <a:ext cx="824165" cy="630849"/>
            </a:xfrm>
            <a:prstGeom prst="parallelogram">
              <a:avLst>
                <a:gd name="adj" fmla="val 39991"/>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251" name="Picture 2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3868" y="1750420"/>
            <a:ext cx="1783306" cy="1783306"/>
          </a:xfrm>
          <a:prstGeom prst="rect">
            <a:avLst/>
          </a:prstGeom>
        </p:spPr>
      </p:pic>
      <p:sp>
        <p:nvSpPr>
          <p:cNvPr id="252" name="Rectangular Callout 251"/>
          <p:cNvSpPr/>
          <p:nvPr/>
        </p:nvSpPr>
        <p:spPr>
          <a:xfrm>
            <a:off x="1006228" y="1789611"/>
            <a:ext cx="9577916" cy="1474889"/>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Think of each channel (kernel) acting as a feature e.g. one kernel may tell if there is a vertical edge or not, another might tell if there is a diagonal edge or not. </a:t>
            </a:r>
            <a:r>
              <a:rPr kumimoji="0" lang="en-US"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Maxpooling</a:t>
            </a: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across channels is like asking if at least one of the features is active or is it the case that all features are inactive (no edges)</a:t>
            </a:r>
          </a:p>
        </p:txBody>
      </p:sp>
      <p:grpSp>
        <p:nvGrpSpPr>
          <p:cNvPr id="253" name="Group 252"/>
          <p:cNvGrpSpPr/>
          <p:nvPr/>
        </p:nvGrpSpPr>
        <p:grpSpPr>
          <a:xfrm>
            <a:off x="10723394" y="3601676"/>
            <a:ext cx="1468606" cy="1238929"/>
            <a:chOff x="12383748" y="1219011"/>
            <a:chExt cx="1862104" cy="1570887"/>
          </a:xfrm>
        </p:grpSpPr>
        <p:sp>
          <p:nvSpPr>
            <p:cNvPr id="254" name="Freeform 253"/>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 name="Freeform 254"/>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 name="Freeform 255"/>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 name="Oval 256"/>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8" name="Oval 257"/>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59" name="Rectangular Callout 258"/>
          <p:cNvSpPr/>
          <p:nvPr/>
        </p:nvSpPr>
        <p:spPr>
          <a:xfrm>
            <a:off x="1208201" y="3638776"/>
            <a:ext cx="9376584" cy="1522541"/>
          </a:xfrm>
          <a:prstGeom prst="wedgeRectCallout">
            <a:avLst>
              <a:gd name="adj1" fmla="val 59802"/>
              <a:gd name="adj2" fmla="val 2556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True. However, note that even CNNs usually have a top layer that is dense i.e. weights that connect the last hidden layer to output layer are usually dense since it is assumed that by then all features that had to be learnt, have been learnt and so now all we need is a linear function over those.</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pic>
        <p:nvPicPr>
          <p:cNvPr id="242" name="Picture 2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3254" y="5055351"/>
            <a:ext cx="1783305" cy="1783305"/>
          </a:xfrm>
          <a:prstGeom prst="rect">
            <a:avLst/>
          </a:prstGeom>
        </p:spPr>
      </p:pic>
      <p:sp>
        <p:nvSpPr>
          <p:cNvPr id="243" name="Rectangular Callout 242"/>
          <p:cNvSpPr/>
          <p:nvPr/>
        </p:nvSpPr>
        <p:spPr>
          <a:xfrm>
            <a:off x="602676" y="5239876"/>
            <a:ext cx="9981468" cy="1320362"/>
          </a:xfrm>
          <a:prstGeom prst="wedgeRectCallout">
            <a:avLst>
              <a:gd name="adj1" fmla="val 60123"/>
              <a:gd name="adj2" fmla="val 3957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CNNs are very popular in image/video processing and recently, even in NLP and text processing. However, we will not go into further details on CNN training in this course. </a:t>
            </a:r>
            <a:r>
              <a:rPr kumimoji="0" lang="en-IN"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Backprop</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gets more involved with pooling and convolution layers.</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87971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wipe(left)">
                                      <p:cBhvr>
                                        <p:cTn id="12" dur="500"/>
                                        <p:tgtEl>
                                          <p:spTgt spid="15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0"/>
                                        </p:tgtEl>
                                        <p:attrNameLst>
                                          <p:attrName>style.visibility</p:attrName>
                                        </p:attrNameLst>
                                      </p:cBhvr>
                                      <p:to>
                                        <p:strVal val="visible"/>
                                      </p:to>
                                    </p:set>
                                    <p:animEffect transition="in" filter="fade">
                                      <p:cBhvr>
                                        <p:cTn id="16" dur="500"/>
                                        <p:tgtEl>
                                          <p:spTgt spid="1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3"/>
                                        </p:tgtEl>
                                        <p:attrNameLst>
                                          <p:attrName>style.visibility</p:attrName>
                                        </p:attrNameLst>
                                      </p:cBhvr>
                                      <p:to>
                                        <p:strVal val="visible"/>
                                      </p:to>
                                    </p:set>
                                    <p:animEffect transition="in" filter="wipe(left)">
                                      <p:cBhvr>
                                        <p:cTn id="21" dur="500"/>
                                        <p:tgtEl>
                                          <p:spTgt spid="16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91"/>
                                        </p:tgtEl>
                                        <p:attrNameLst>
                                          <p:attrName>style.visibility</p:attrName>
                                        </p:attrNameLst>
                                      </p:cBhvr>
                                      <p:to>
                                        <p:strVal val="visible"/>
                                      </p:to>
                                    </p:set>
                                    <p:animEffect transition="in" filter="fade">
                                      <p:cBhvr>
                                        <p:cTn id="25" dur="500"/>
                                        <p:tgtEl>
                                          <p:spTgt spid="19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69"/>
                                        </p:tgtEl>
                                        <p:attrNameLst>
                                          <p:attrName>style.visibility</p:attrName>
                                        </p:attrNameLst>
                                      </p:cBhvr>
                                      <p:to>
                                        <p:strVal val="visible"/>
                                      </p:to>
                                    </p:set>
                                    <p:animEffect transition="in" filter="wipe(left)">
                                      <p:cBhvr>
                                        <p:cTn id="30" dur="500"/>
                                        <p:tgtEl>
                                          <p:spTgt spid="169"/>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08"/>
                                        </p:tgtEl>
                                        <p:attrNameLst>
                                          <p:attrName>style.visibility</p:attrName>
                                        </p:attrNameLst>
                                      </p:cBhvr>
                                      <p:to>
                                        <p:strVal val="visible"/>
                                      </p:to>
                                    </p:set>
                                    <p:animEffect transition="in" filter="fade">
                                      <p:cBhvr>
                                        <p:cTn id="34" dur="500"/>
                                        <p:tgtEl>
                                          <p:spTgt spid="20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89"/>
                                        </p:tgtEl>
                                        <p:attrNameLst>
                                          <p:attrName>style.visibility</p:attrName>
                                        </p:attrNameLst>
                                      </p:cBhvr>
                                      <p:to>
                                        <p:strVal val="visible"/>
                                      </p:to>
                                    </p:set>
                                    <p:animEffect transition="in" filter="wipe(right)">
                                      <p:cBhvr>
                                        <p:cTn id="39" dur="500"/>
                                        <p:tgtEl>
                                          <p:spTgt spid="18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5"/>
                                        </p:tgtEl>
                                        <p:attrNameLst>
                                          <p:attrName>style.visibility</p:attrName>
                                        </p:attrNameLst>
                                      </p:cBhvr>
                                      <p:to>
                                        <p:strVal val="visible"/>
                                      </p:to>
                                    </p:set>
                                    <p:animEffect transition="in" filter="wipe(left)">
                                      <p:cBhvr>
                                        <p:cTn id="44" dur="500"/>
                                        <p:tgtEl>
                                          <p:spTgt spid="175"/>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225"/>
                                        </p:tgtEl>
                                        <p:attrNameLst>
                                          <p:attrName>style.visibility</p:attrName>
                                        </p:attrNameLst>
                                      </p:cBhvr>
                                      <p:to>
                                        <p:strVal val="visible"/>
                                      </p:to>
                                    </p:set>
                                    <p:animEffect transition="in" filter="fade">
                                      <p:cBhvr>
                                        <p:cTn id="48" dur="500"/>
                                        <p:tgtEl>
                                          <p:spTgt spid="2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190"/>
                                        </p:tgtEl>
                                        <p:attrNameLst>
                                          <p:attrName>style.visibility</p:attrName>
                                        </p:attrNameLst>
                                      </p:cBhvr>
                                      <p:to>
                                        <p:strVal val="visible"/>
                                      </p:to>
                                    </p:set>
                                    <p:animEffect transition="in" filter="wipe(right)">
                                      <p:cBhvr>
                                        <p:cTn id="53" dur="500"/>
                                        <p:tgtEl>
                                          <p:spTgt spid="19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51"/>
                                        </p:tgtEl>
                                        <p:attrNameLst>
                                          <p:attrName>style.visibility</p:attrName>
                                        </p:attrNameLst>
                                      </p:cBhvr>
                                      <p:to>
                                        <p:strVal val="visible"/>
                                      </p:to>
                                    </p:set>
                                  </p:childTnLst>
                                </p:cTn>
                              </p:par>
                            </p:childTnLst>
                          </p:cTn>
                        </p:par>
                        <p:par>
                          <p:cTn id="58" fill="hold">
                            <p:stCondLst>
                              <p:cond delay="0"/>
                            </p:stCondLst>
                            <p:childTnLst>
                              <p:par>
                                <p:cTn id="59" presetID="22" presetClass="entr" presetSubtype="2" fill="hold" grpId="0" nodeType="afterEffect">
                                  <p:stCondLst>
                                    <p:cond delay="0"/>
                                  </p:stCondLst>
                                  <p:childTnLst>
                                    <p:set>
                                      <p:cBhvr>
                                        <p:cTn id="60" dur="1" fill="hold">
                                          <p:stCondLst>
                                            <p:cond delay="0"/>
                                          </p:stCondLst>
                                        </p:cTn>
                                        <p:tgtEl>
                                          <p:spTgt spid="252"/>
                                        </p:tgtEl>
                                        <p:attrNameLst>
                                          <p:attrName>style.visibility</p:attrName>
                                        </p:attrNameLst>
                                      </p:cBhvr>
                                      <p:to>
                                        <p:strVal val="visible"/>
                                      </p:to>
                                    </p:set>
                                    <p:animEffect transition="in" filter="wipe(right)">
                                      <p:cBhvr>
                                        <p:cTn id="61" dur="500"/>
                                        <p:tgtEl>
                                          <p:spTgt spid="25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53"/>
                                        </p:tgtEl>
                                        <p:attrNameLst>
                                          <p:attrName>style.visibility</p:attrName>
                                        </p:attrNameLst>
                                      </p:cBhvr>
                                      <p:to>
                                        <p:strVal val="visible"/>
                                      </p:to>
                                    </p:set>
                                  </p:childTnLst>
                                </p:cTn>
                              </p:par>
                            </p:childTnLst>
                          </p:cTn>
                        </p:par>
                        <p:par>
                          <p:cTn id="66" fill="hold">
                            <p:stCondLst>
                              <p:cond delay="0"/>
                            </p:stCondLst>
                            <p:childTnLst>
                              <p:par>
                                <p:cTn id="67" presetID="22" presetClass="entr" presetSubtype="2" fill="hold" grpId="0" nodeType="afterEffect">
                                  <p:stCondLst>
                                    <p:cond delay="0"/>
                                  </p:stCondLst>
                                  <p:childTnLst>
                                    <p:set>
                                      <p:cBhvr>
                                        <p:cTn id="68" dur="1" fill="hold">
                                          <p:stCondLst>
                                            <p:cond delay="0"/>
                                          </p:stCondLst>
                                        </p:cTn>
                                        <p:tgtEl>
                                          <p:spTgt spid="259"/>
                                        </p:tgtEl>
                                        <p:attrNameLst>
                                          <p:attrName>style.visibility</p:attrName>
                                        </p:attrNameLst>
                                      </p:cBhvr>
                                      <p:to>
                                        <p:strVal val="visible"/>
                                      </p:to>
                                    </p:set>
                                    <p:animEffect transition="in" filter="wipe(right)">
                                      <p:cBhvr>
                                        <p:cTn id="69" dur="500"/>
                                        <p:tgtEl>
                                          <p:spTgt spid="25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42"/>
                                        </p:tgtEl>
                                        <p:attrNameLst>
                                          <p:attrName>style.visibility</p:attrName>
                                        </p:attrNameLst>
                                      </p:cBhvr>
                                      <p:to>
                                        <p:strVal val="visible"/>
                                      </p:to>
                                    </p:set>
                                  </p:childTnLst>
                                </p:cTn>
                              </p:par>
                            </p:childTnLst>
                          </p:cTn>
                        </p:par>
                        <p:par>
                          <p:cTn id="74" fill="hold">
                            <p:stCondLst>
                              <p:cond delay="0"/>
                            </p:stCondLst>
                            <p:childTnLst>
                              <p:par>
                                <p:cTn id="75" presetID="22" presetClass="entr" presetSubtype="2" fill="hold" grpId="0" nodeType="afterEffect">
                                  <p:stCondLst>
                                    <p:cond delay="0"/>
                                  </p:stCondLst>
                                  <p:childTnLst>
                                    <p:set>
                                      <p:cBhvr>
                                        <p:cTn id="76" dur="1" fill="hold">
                                          <p:stCondLst>
                                            <p:cond delay="0"/>
                                          </p:stCondLst>
                                        </p:cTn>
                                        <p:tgtEl>
                                          <p:spTgt spid="243"/>
                                        </p:tgtEl>
                                        <p:attrNameLst>
                                          <p:attrName>style.visibility</p:attrName>
                                        </p:attrNameLst>
                                      </p:cBhvr>
                                      <p:to>
                                        <p:strVal val="visible"/>
                                      </p:to>
                                    </p:set>
                                    <p:animEffect transition="in" filter="wipe(right)">
                                      <p:cBhvr>
                                        <p:cTn id="77"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p:bldP spid="190" grpId="0" animBg="1"/>
      <p:bldP spid="252" grpId="0" animBg="1"/>
      <p:bldP spid="259" grpId="0" animBg="1"/>
      <p:bldP spid="24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Recurrent Networks</a:t>
            </a:r>
          </a:p>
        </p:txBody>
      </p:sp>
      <p:sp>
        <p:nvSpPr>
          <p:cNvPr id="3" name="Text Placeholder 2"/>
          <p:cNvSpPr>
            <a:spLocks noGrp="1"/>
          </p:cNvSpPr>
          <p:nvPr>
            <p:ph type="body" idx="1"/>
          </p:nvPr>
        </p:nvSpPr>
        <p:spPr/>
        <p:txBody>
          <a:bodyPr/>
          <a:lstStyle/>
          <a:p>
            <a:r>
              <a:rPr lang="en-IN" dirty="0"/>
              <a:t>Need for recurrent networks (local features for sequence data)</a:t>
            </a:r>
          </a:p>
          <a:p>
            <a:r>
              <a:rPr lang="en-IN" dirty="0"/>
              <a:t>Notions of convolutions and pooling</a:t>
            </a:r>
          </a:p>
          <a:p>
            <a:r>
              <a:rPr lang="en-IN" dirty="0"/>
              <a:t>Creating multi-layered convolutional networks</a:t>
            </a:r>
          </a:p>
          <a:p>
            <a:endParaRPr lang="en-IN" dirty="0"/>
          </a:p>
          <a:p>
            <a:endParaRPr lang="en-IN" dirty="0"/>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238260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Structured Data needs Local Features</a:t>
            </a:r>
          </a:p>
        </p:txBody>
      </p:sp>
      <p:sp>
        <p:nvSpPr>
          <p:cNvPr id="3" name="Content Placeholder 2"/>
          <p:cNvSpPr>
            <a:spLocks noGrp="1"/>
          </p:cNvSpPr>
          <p:nvPr>
            <p:ph idx="1"/>
          </p:nvPr>
        </p:nvSpPr>
        <p:spPr>
          <a:xfrm>
            <a:off x="5968555" y="1111624"/>
            <a:ext cx="6223443" cy="5746376"/>
          </a:xfrm>
        </p:spPr>
        <p:txBody>
          <a:bodyPr>
            <a:normAutofit/>
          </a:bodyPr>
          <a:lstStyle/>
          <a:p>
            <a:r>
              <a:rPr lang="en-US" dirty="0" err="1"/>
              <a:t>Neighbouring</a:t>
            </a:r>
            <a:r>
              <a:rPr lang="en-US" dirty="0"/>
              <a:t> words help identify part of speech, adjective, noun </a:t>
            </a:r>
            <a:r>
              <a:rPr lang="en-US" dirty="0" err="1"/>
              <a:t>etc</a:t>
            </a:r>
            <a:endParaRPr lang="en-US" dirty="0"/>
          </a:p>
          <a:p>
            <a:pPr lvl="2"/>
            <a:r>
              <a:rPr lang="en-US" dirty="0"/>
              <a:t>Specific sequences of POS can be combined to form phrases (NP, VP)</a:t>
            </a:r>
          </a:p>
          <a:p>
            <a:pPr lvl="2"/>
            <a:r>
              <a:rPr lang="en-US" dirty="0"/>
              <a:t>NP = noun phrase, VP = verb phrase</a:t>
            </a:r>
          </a:p>
          <a:p>
            <a:r>
              <a:rPr lang="en-US" dirty="0"/>
              <a:t>This is repeated hierarchically</a:t>
            </a:r>
          </a:p>
          <a:p>
            <a:r>
              <a:rPr lang="en-US" dirty="0"/>
              <a:t>Note that “fox” and “dog” interact only at the “sentence” level</a:t>
            </a:r>
          </a:p>
          <a:p>
            <a:r>
              <a:rPr lang="en-US" dirty="0"/>
              <a:t>More importantly in a context free grammar, same rules apply to, e.g., detect a noun phrase no matter where in sentence we are looking!</a:t>
            </a:r>
          </a:p>
          <a:p>
            <a:endParaRPr lang="en-US" dirty="0"/>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
        <p:nvSpPr>
          <p:cNvPr id="5" name="TextBox 4"/>
          <p:cNvSpPr txBox="1"/>
          <p:nvPr/>
        </p:nvSpPr>
        <p:spPr>
          <a:xfrm>
            <a:off x="109363" y="1074656"/>
            <a:ext cx="571520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The quick brown fox jumps over the lazy dog</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6" name="TextBox 5"/>
          <p:cNvSpPr txBox="1"/>
          <p:nvPr/>
        </p:nvSpPr>
        <p:spPr>
          <a:xfrm>
            <a:off x="109363" y="1881388"/>
            <a:ext cx="674959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DET  ADJ     </a:t>
            </a:r>
            <a:r>
              <a:rPr kumimoji="0" lang="en-IN"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ADJ</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NN     VV    PP  DET  ADJ NN</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7" name="TextBox 6"/>
          <p:cNvSpPr txBox="1"/>
          <p:nvPr/>
        </p:nvSpPr>
        <p:spPr>
          <a:xfrm>
            <a:off x="-84964" y="2919349"/>
            <a:ext cx="59095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NP                      VV    PP           NP</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8" name="TextBox 7"/>
          <p:cNvSpPr txBox="1"/>
          <p:nvPr/>
        </p:nvSpPr>
        <p:spPr>
          <a:xfrm>
            <a:off x="1065107" y="3702764"/>
            <a:ext cx="38037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NP                                  VP      </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9" name="TextBox 8"/>
          <p:cNvSpPr txBox="1"/>
          <p:nvPr/>
        </p:nvSpPr>
        <p:spPr>
          <a:xfrm>
            <a:off x="1185298" y="4487750"/>
            <a:ext cx="356333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S</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0" name="Rectangle 9"/>
          <p:cNvSpPr/>
          <p:nvPr/>
        </p:nvSpPr>
        <p:spPr>
          <a:xfrm>
            <a:off x="109362" y="1882764"/>
            <a:ext cx="2705757" cy="5302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1" name="Rectangle 10"/>
          <p:cNvSpPr/>
          <p:nvPr/>
        </p:nvSpPr>
        <p:spPr>
          <a:xfrm>
            <a:off x="4039264" y="1882764"/>
            <a:ext cx="1785301" cy="5302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2" name="Rectangle 11"/>
          <p:cNvSpPr/>
          <p:nvPr/>
        </p:nvSpPr>
        <p:spPr>
          <a:xfrm>
            <a:off x="2983461" y="2874675"/>
            <a:ext cx="2225537" cy="5302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3" name="Rectangle 12"/>
          <p:cNvSpPr/>
          <p:nvPr/>
        </p:nvSpPr>
        <p:spPr>
          <a:xfrm>
            <a:off x="1185298" y="3668473"/>
            <a:ext cx="3160671" cy="5302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grpSp>
        <p:nvGrpSpPr>
          <p:cNvPr id="21" name="Group 20"/>
          <p:cNvGrpSpPr/>
          <p:nvPr/>
        </p:nvGrpSpPr>
        <p:grpSpPr>
          <a:xfrm>
            <a:off x="109362" y="5449293"/>
            <a:ext cx="1468606" cy="1238929"/>
            <a:chOff x="12383748" y="1219011"/>
            <a:chExt cx="1862104" cy="1570887"/>
          </a:xfrm>
        </p:grpSpPr>
        <p:sp>
          <p:nvSpPr>
            <p:cNvPr id="22" name="Freeform 21"/>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23"/>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7" name="Rectangular Callout 26"/>
          <p:cNvSpPr/>
          <p:nvPr/>
        </p:nvSpPr>
        <p:spPr>
          <a:xfrm>
            <a:off x="1624622" y="4949415"/>
            <a:ext cx="4343931" cy="1908585"/>
          </a:xfrm>
          <a:prstGeom prst="wedgeRectCallout">
            <a:avLst>
              <a:gd name="adj1" fmla="val -63600"/>
              <a:gd name="adj2" fmla="val 3616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CNNs may be (and are) applied to such data as well since even here, we are looking for local features. However, special NN are designed for sequence data e.g. text, DNA</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122640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500"/>
                                        <p:tgtEl>
                                          <p:spTgt spid="12"/>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500"/>
                                        <p:tgtEl>
                                          <p:spTgt spid="13"/>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1"/>
                                        </p:tgtEl>
                                        <p:attrNameLst>
                                          <p:attrName>style.visibility</p:attrName>
                                        </p:attrNameLst>
                                      </p:cBhvr>
                                      <p:to>
                                        <p:strVal val="visible"/>
                                      </p:to>
                                    </p:set>
                                  </p:childTnLst>
                                </p:cTn>
                              </p:par>
                            </p:childTnLst>
                          </p:cTn>
                        </p:par>
                        <p:par>
                          <p:cTn id="70" fill="hold">
                            <p:stCondLst>
                              <p:cond delay="0"/>
                            </p:stCondLst>
                            <p:childTnLst>
                              <p:par>
                                <p:cTn id="71" presetID="22" presetClass="entr" presetSubtype="8"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8" grpId="0"/>
      <p:bldP spid="9" grpId="0"/>
      <p:bldP spid="10" grpId="0" animBg="1"/>
      <p:bldP spid="11" grpId="0" animBg="1"/>
      <p:bldP spid="12" grpId="0" animBg="1"/>
      <p:bldP spid="13" grpId="0"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with Sequence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US" dirty="0"/>
                  <a:t>Data such as text, stock values, DNA best represented as sequences</a:t>
                </a:r>
              </a:p>
              <a:p>
                <a:pPr lvl="2"/>
                <a:r>
                  <a:rPr lang="en-US" dirty="0"/>
                  <a:t>Bag-of-”tokens” can be (and are indeed) used as feature representation</a:t>
                </a:r>
              </a:p>
              <a:p>
                <a:pPr lvl="3"/>
                <a:r>
                  <a:rPr lang="en-US" dirty="0"/>
                  <a:t>In text, words are tokens, in DNA, ‘A’’T’’G’’C’ are tokens, in stocks, price values are tokens</a:t>
                </a:r>
              </a:p>
              <a:p>
                <a:pPr lvl="3"/>
                <a:r>
                  <a:rPr lang="en-US" dirty="0"/>
                  <a:t>Fast and convenient but may offer poor results for some apps, good results for others</a:t>
                </a:r>
              </a:p>
              <a:p>
                <a:pPr lvl="3"/>
                <a:r>
                  <a:rPr lang="en-US" dirty="0"/>
                  <a:t>If we apply bag-of-words to DNA, all we will get is a 4-dim representation – poor!</a:t>
                </a:r>
              </a:p>
              <a:p>
                <a:pPr lvl="3"/>
                <a:r>
                  <a:rPr lang="en-US" dirty="0"/>
                  <a:t>Bag of token approach may not work if tokens are continuous values e.g. prices</a:t>
                </a:r>
              </a:p>
              <a:p>
                <a:pPr lvl="2"/>
                <a:r>
                  <a:rPr lang="en-US" dirty="0"/>
                  <a:t>Alternate solution – bag of n-grams</a:t>
                </a:r>
              </a:p>
              <a:p>
                <a:pPr lvl="3"/>
                <a:r>
                  <a:rPr lang="en-US" dirty="0"/>
                  <a:t>E.g. in 2-gram, we count how many AT, AG, GT, GC </a:t>
                </a:r>
                <a:r>
                  <a:rPr lang="en-US" dirty="0" err="1"/>
                  <a:t>etc</a:t>
                </a:r>
                <a:r>
                  <a:rPr lang="en-US" dirty="0"/>
                  <a:t> … in the sequence – 16 dim feature</a:t>
                </a:r>
              </a:p>
              <a:p>
                <a:pPr lvl="3"/>
                <a:r>
                  <a:rPr lang="en-US" dirty="0"/>
                  <a:t>If we count n-grams, we will get a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4</m:t>
                        </m:r>
                      </m:e>
                      <m:sup>
                        <m:r>
                          <a:rPr lang="en-IN" b="0" i="1" smtClean="0">
                            <a:latin typeface="Cambria Math" panose="02040503050406030204" pitchFamily="18" charset="0"/>
                          </a:rPr>
                          <m:t>𝑛</m:t>
                        </m:r>
                      </m:sup>
                    </m:sSup>
                  </m:oMath>
                </a14:m>
                <a:r>
                  <a:rPr lang="en-US" dirty="0"/>
                  <a:t> dimensional representation – expensive!!</a:t>
                </a:r>
              </a:p>
              <a:p>
                <a:pPr lvl="3"/>
                <a:r>
                  <a:rPr lang="en-US" dirty="0"/>
                  <a:t>N-gram approach also does not work if tokens are continuous</a:t>
                </a:r>
              </a:p>
              <a:p>
                <a:pPr lvl="2"/>
                <a:r>
                  <a:rPr lang="en-US" dirty="0"/>
                  <a:t>Another solution – use convolutions (CNNs)</a:t>
                </a:r>
              </a:p>
              <a:p>
                <a:pPr lvl="3"/>
                <a:r>
                  <a:rPr lang="en-US" dirty="0"/>
                  <a:t>Convolutions would capture features that account for a bunch of neighboring tokens</a:t>
                </a:r>
              </a:p>
              <a:p>
                <a:pPr lvl="3"/>
                <a:r>
                  <a:rPr lang="en-US" dirty="0"/>
                  <a:t>Higher order convolutions would  capture higher order features (or so we hope)</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46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73660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with Sequence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a:t>A classical way to model sequence data is the </a:t>
                </a:r>
                <a:r>
                  <a:rPr lang="en-IN" i="1" dirty="0"/>
                  <a:t>time series </a:t>
                </a:r>
                <a:r>
                  <a:rPr lang="en-IN" dirty="0"/>
                  <a:t>model</a:t>
                </a:r>
              </a:p>
              <a:p>
                <a:pPr lvl="2"/>
                <a:r>
                  <a:rPr lang="en-IN" dirty="0"/>
                  <a:t>Suppose we have a sequence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𝑇</m:t>
                        </m:r>
                      </m:sub>
                    </m:sSub>
                  </m:oMath>
                </a14:m>
                <a:r>
                  <a:rPr lang="en-IN" dirty="0"/>
                  <a:t> (assume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ℝ</m:t>
                    </m:r>
                  </m:oMath>
                </a14:m>
                <a:r>
                  <a:rPr lang="en-IN" dirty="0"/>
                  <a:t> for now)</a:t>
                </a:r>
              </a:p>
              <a:p>
                <a:pPr lvl="2"/>
                <a:r>
                  <a:rPr lang="en-IN" dirty="0"/>
                  <a:t>Taking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ℕ</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0,1</m:t>
                            </m:r>
                          </m:e>
                        </m:d>
                      </m:e>
                      <m:sup>
                        <m:r>
                          <a:rPr lang="en-IN" b="0" i="1" smtClean="0">
                            <a:latin typeface="Cambria Math" panose="02040503050406030204" pitchFamily="18" charset="0"/>
                            <a:ea typeface="Cambria Math" panose="02040503050406030204" pitchFamily="18" charset="0"/>
                          </a:rPr>
                          <m:t>𝑑</m:t>
                        </m:r>
                      </m:sup>
                    </m:sSup>
                  </m:oMath>
                </a14:m>
                <a:r>
                  <a:rPr lang="en-IN" dirty="0"/>
                  <a:t> can allow us to encode text, DNA as a time series as well</a:t>
                </a:r>
              </a:p>
              <a:p>
                <a:pPr lvl="2"/>
                <a:r>
                  <a:rPr lang="en-IN" dirty="0"/>
                  <a:t>The linear autoregressive (AR) model postulates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oMath>
                </a14:m>
                <a:r>
                  <a:rPr lang="en-IN" dirty="0"/>
                  <a:t> depends linearly only on previous few, say </a:t>
                </a:r>
                <a14:m>
                  <m:oMath xmlns:m="http://schemas.openxmlformats.org/officeDocument/2006/math">
                    <m:r>
                      <a:rPr lang="en-IN" b="0" i="1" smtClean="0">
                        <a:latin typeface="Cambria Math" panose="02040503050406030204" pitchFamily="18" charset="0"/>
                      </a:rPr>
                      <m:t>𝑘</m:t>
                    </m:r>
                  </m:oMath>
                </a14:m>
                <a:r>
                  <a:rPr lang="en-IN" dirty="0"/>
                  <a:t> tokens i.e.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𝑘</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𝑘</m:t>
                        </m:r>
                      </m:sub>
                    </m:sSub>
                  </m:oMath>
                </a14:m>
                <a:endParaRPr lang="en-IN" dirty="0"/>
              </a:p>
              <a:p>
                <a:pPr lvl="2"/>
                <a:r>
                  <a:rPr lang="en-IN" dirty="0"/>
                  <a:t>Works decently if, say the time series does not jump around too much</a:t>
                </a:r>
              </a:p>
              <a:p>
                <a:r>
                  <a:rPr lang="en-IN" dirty="0"/>
                  <a:t>Consider a </a:t>
                </a:r>
                <a:r>
                  <a:rPr lang="en-IN" i="1" dirty="0"/>
                  <a:t>sequence prediction</a:t>
                </a:r>
                <a:r>
                  <a:rPr lang="en-IN" dirty="0"/>
                  <a:t> task now</a:t>
                </a:r>
              </a:p>
              <a:p>
                <a:pPr lvl="2"/>
                <a:r>
                  <a:rPr lang="en-IN" dirty="0"/>
                  <a:t>Input is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𝐱</m:t>
                        </m:r>
                      </m:e>
                      <m:sub>
                        <m:r>
                          <a:rPr lang="en-IN">
                            <a:latin typeface="Cambria Math" panose="02040503050406030204" pitchFamily="18" charset="0"/>
                          </a:rPr>
                          <m:t>1</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𝐱</m:t>
                        </m:r>
                      </m:e>
                      <m:sub>
                        <m:r>
                          <a:rPr lang="en-IN">
                            <a:latin typeface="Cambria Math" panose="02040503050406030204" pitchFamily="18" charset="0"/>
                          </a:rPr>
                          <m:t>2</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𝐱</m:t>
                        </m:r>
                      </m:e>
                      <m:sub>
                        <m:r>
                          <a:rPr lang="en-IN">
                            <a:latin typeface="Cambria Math" panose="02040503050406030204" pitchFamily="18" charset="0"/>
                          </a:rPr>
                          <m:t>𝑇</m:t>
                        </m:r>
                      </m:sub>
                    </m:sSub>
                  </m:oMath>
                </a14:m>
                <a:r>
                  <a:rPr lang="en-IN" dirty="0"/>
                  <a:t> and we wish output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1</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2</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𝑇</m:t>
                        </m:r>
                      </m:sub>
                    </m:sSub>
                  </m:oMath>
                </a14:m>
                <a:r>
                  <a:rPr lang="en-IN" dirty="0"/>
                  <a:t> i.e. “tag” each token</a:t>
                </a:r>
              </a:p>
              <a:p>
                <a:pPr lvl="3"/>
                <a:r>
                  <a:rPr lang="en-IN" dirty="0"/>
                  <a:t>Given a sentence, tag each word with its correct part of speech (noun, verb </a:t>
                </a:r>
                <a:r>
                  <a:rPr lang="en-IN" dirty="0" err="1"/>
                  <a:t>etc</a:t>
                </a:r>
                <a:r>
                  <a:rPr lang="en-IN" dirty="0"/>
                  <a:t>)</a:t>
                </a:r>
              </a:p>
              <a:p>
                <a:pPr lvl="3"/>
                <a:r>
                  <a:rPr lang="en-IN" dirty="0"/>
                  <a:t>Given stock data, predict at each time whether price would now go </a:t>
                </a:r>
                <a14:m>
                  <m:oMath xmlns:m="http://schemas.openxmlformats.org/officeDocument/2006/math">
                    <m:r>
                      <a:rPr lang="en-IN" b="0" i="1" smtClean="0">
                        <a:latin typeface="Cambria Math" panose="02040503050406030204" pitchFamily="18" charset="0"/>
                      </a:rPr>
                      <m:t>↑</m:t>
                    </m:r>
                  </m:oMath>
                </a14:m>
                <a:r>
                  <a:rPr lang="en-IN" dirty="0"/>
                  <a:t> or </a:t>
                </a:r>
                <a14:m>
                  <m:oMath xmlns:m="http://schemas.openxmlformats.org/officeDocument/2006/math">
                    <m:r>
                      <a:rPr lang="en-IN" b="0" i="1" smtClean="0">
                        <a:latin typeface="Cambria Math" panose="02040503050406030204" pitchFamily="18" charset="0"/>
                      </a:rPr>
                      <m:t>↓</m:t>
                    </m:r>
                  </m:oMath>
                </a14:m>
                <a:endParaRPr lang="en-IN" dirty="0"/>
              </a:p>
              <a:p>
                <a:pPr lvl="2"/>
                <a:r>
                  <a:rPr lang="en-IN" dirty="0"/>
                  <a:t>The previous model can be modified to include features and tags as well</a:t>
                </a:r>
                <a:br>
                  <a:rPr lang="en-IN" dirty="0"/>
                </a:b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𝑡</m:t>
                        </m:r>
                      </m:sub>
                    </m:sSub>
                    <m:r>
                      <a:rPr lang="en-IN" b="0" i="1" smtClean="0">
                        <a:latin typeface="Cambria Math" panose="02040503050406030204" pitchFamily="18" charset="0"/>
                      </a:rPr>
                      <m:t>=</m:t>
                    </m:r>
                    <m:r>
                      <a:rPr lang="en-IN" b="1" i="0" smtClean="0">
                        <a:latin typeface="Cambria Math" panose="02040503050406030204" pitchFamily="18" charset="0"/>
                      </a:rPr>
                      <m:t>𝐰</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1" i="0" smtClean="0">
                            <a:latin typeface="Cambria Math" panose="02040503050406030204" pitchFamily="18" charset="0"/>
                          </a:rPr>
                          <m:t>𝐱</m:t>
                        </m:r>
                      </m:e>
                      <m:sub>
                        <m:r>
                          <a:rPr lang="en-IN" b="0" i="1" smtClean="0">
                            <a:latin typeface="Cambria Math" panose="02040503050406030204" pitchFamily="18" charset="0"/>
                          </a:rPr>
                          <m:t>𝑡</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i="1">
                                <a:latin typeface="Cambria Math" panose="02040503050406030204" pitchFamily="18" charset="0"/>
                              </a:rPr>
                            </m:ctrlPr>
                          </m:sSubPr>
                          <m:e>
                            <m:r>
                              <a:rPr lang="en-IN">
                                <a:latin typeface="Cambria Math" panose="02040503050406030204" pitchFamily="18" charset="0"/>
                              </a:rPr>
                              <m:t>𝑎</m:t>
                            </m:r>
                          </m:e>
                          <m:sub>
                            <m:r>
                              <a:rPr lang="en-IN">
                                <a:latin typeface="Cambria Math" panose="02040503050406030204" pitchFamily="18" charset="0"/>
                              </a:rPr>
                              <m:t>1</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𝑡</m:t>
                            </m:r>
                            <m:r>
                              <a:rPr lang="en-IN">
                                <a:latin typeface="Cambria Math" panose="02040503050406030204" pitchFamily="18" charset="0"/>
                              </a:rPr>
                              <m:t>−1</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𝑎</m:t>
                            </m:r>
                          </m:e>
                          <m:sub>
                            <m:r>
                              <a:rPr lang="en-IN">
                                <a:latin typeface="Cambria Math" panose="02040503050406030204" pitchFamily="18" charset="0"/>
                              </a:rPr>
                              <m:t>2</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𝑡</m:t>
                            </m:r>
                            <m:r>
                              <a:rPr lang="en-IN">
                                <a:latin typeface="Cambria Math" panose="02040503050406030204" pitchFamily="18" charset="0"/>
                              </a:rPr>
                              <m:t>−2</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𝑎</m:t>
                            </m:r>
                          </m:e>
                          <m:sub>
                            <m:r>
                              <a:rPr lang="en-IN">
                                <a:latin typeface="Cambria Math" panose="02040503050406030204" pitchFamily="18" charset="0"/>
                              </a:rPr>
                              <m:t>𝑘</m:t>
                            </m:r>
                          </m:sub>
                        </m:sSub>
                        <m:sSub>
                          <m:sSubPr>
                            <m:ctrlPr>
                              <a:rPr lang="en-IN" i="1">
                                <a:latin typeface="Cambria Math" panose="02040503050406030204" pitchFamily="18" charset="0"/>
                              </a:rPr>
                            </m:ctrlPr>
                          </m:sSubPr>
                          <m:e>
                            <m:r>
                              <a:rPr lang="en-IN" b="0" i="1" smtClean="0">
                                <a:latin typeface="Cambria Math" panose="02040503050406030204" pitchFamily="18" charset="0"/>
                              </a:rPr>
                              <m:t>𝑦</m:t>
                            </m:r>
                          </m:e>
                          <m:sub>
                            <m:r>
                              <a:rPr lang="en-IN">
                                <a:latin typeface="Cambria Math" panose="02040503050406030204" pitchFamily="18" charset="0"/>
                              </a:rPr>
                              <m:t>𝑡</m:t>
                            </m:r>
                            <m:r>
                              <a:rPr lang="en-IN">
                                <a:latin typeface="Cambria Math" panose="02040503050406030204" pitchFamily="18" charset="0"/>
                              </a:rPr>
                              <m:t>−</m:t>
                            </m:r>
                            <m:r>
                              <a:rPr lang="en-IN">
                                <a:latin typeface="Cambria Math" panose="02040503050406030204" pitchFamily="18" charset="0"/>
                              </a:rPr>
                              <m:t>𝑘</m:t>
                            </m:r>
                          </m:sub>
                        </m:sSub>
                      </m:e>
                    </m:d>
                  </m:oMath>
                </a14:m>
                <a:endParaRPr lang="en-IN" dirty="0"/>
              </a:p>
              <a:p>
                <a:pPr lvl="2"/>
                <a:r>
                  <a:rPr lang="en-IN" dirty="0"/>
                  <a:t>A class of neural networks takes this intuition to non-linear models</a:t>
                </a:r>
              </a:p>
              <a:p>
                <a:pPr lvl="2"/>
                <a:endParaRPr lang="en-IN" dirty="0"/>
              </a:p>
              <a:p>
                <a:pPr lvl="2"/>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409" b="-159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389460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 name="Group 16"/>
          <p:cNvGrpSpPr/>
          <p:nvPr/>
        </p:nvGrpSpPr>
        <p:grpSpPr>
          <a:xfrm>
            <a:off x="253352" y="2646555"/>
            <a:ext cx="5351646" cy="4181912"/>
            <a:chOff x="253353" y="2230535"/>
            <a:chExt cx="5351646" cy="4181912"/>
          </a:xfrm>
        </p:grpSpPr>
        <p:pic>
          <p:nvPicPr>
            <p:cNvPr id="5" name="Picture 4"/>
            <p:cNvPicPr>
              <a:picLocks noChangeAspect="1"/>
            </p:cNvPicPr>
            <p:nvPr/>
          </p:nvPicPr>
          <p:blipFill>
            <a:blip r:embed="rId2"/>
            <a:stretch>
              <a:fillRect/>
            </a:stretch>
          </p:blipFill>
          <p:spPr>
            <a:xfrm>
              <a:off x="253353" y="2230536"/>
              <a:ext cx="5351646" cy="4181911"/>
            </a:xfrm>
            <a:prstGeom prst="rect">
              <a:avLst/>
            </a:prstGeom>
            <a:solidFill>
              <a:schemeClr val="bg1"/>
            </a:solidFill>
          </p:spPr>
        </p:pic>
        <p:sp>
          <p:nvSpPr>
            <p:cNvPr id="15" name="Rectangle 14"/>
            <p:cNvSpPr/>
            <p:nvPr/>
          </p:nvSpPr>
          <p:spPr>
            <a:xfrm>
              <a:off x="2758947" y="2304907"/>
              <a:ext cx="215900" cy="176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6" name="TextBox 15"/>
                <p:cNvSpPr txBox="1"/>
                <p:nvPr/>
              </p:nvSpPr>
              <p:spPr>
                <a:xfrm>
                  <a:off x="2543570" y="2230535"/>
                  <a:ext cx="7119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oMath>
                    </m:oMathPara>
                  </a14:m>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43570" y="2230535"/>
                  <a:ext cx="711944" cy="338554"/>
                </a:xfrm>
                <a:prstGeom prst="rect">
                  <a:avLst/>
                </a:prstGeom>
                <a:blipFill>
                  <a:blip r:embed="rId3"/>
                  <a:stretch>
                    <a:fillRect b="-8929"/>
                  </a:stretch>
                </a:blipFill>
              </p:spPr>
              <p:txBody>
                <a:bodyPr/>
                <a:lstStyle/>
                <a:p>
                  <a:r>
                    <a:rPr lang="en-IN">
                      <a:noFill/>
                    </a:rPr>
                    <a:t> </a:t>
                  </a:r>
                </a:p>
              </p:txBody>
            </p:sp>
          </mc:Fallback>
        </mc:AlternateContent>
      </p:grpSp>
      <p:sp>
        <p:nvSpPr>
          <p:cNvPr id="2" name="Title 1"/>
          <p:cNvSpPr>
            <a:spLocks noGrp="1"/>
          </p:cNvSpPr>
          <p:nvPr>
            <p:ph type="title"/>
          </p:nvPr>
        </p:nvSpPr>
        <p:spPr/>
        <p:txBody>
          <a:bodyPr/>
          <a:lstStyle/>
          <a:p>
            <a:r>
              <a:rPr lang="en-IN" dirty="0"/>
              <a:t>Recurrent Neural Networks</a:t>
            </a:r>
          </a:p>
        </p:txBody>
      </p:sp>
      <p:sp>
        <p:nvSpPr>
          <p:cNvPr id="3" name="Content Placeholder 2"/>
          <p:cNvSpPr>
            <a:spLocks noGrp="1"/>
          </p:cNvSpPr>
          <p:nvPr>
            <p:ph idx="1"/>
          </p:nvPr>
        </p:nvSpPr>
        <p:spPr>
          <a:xfrm>
            <a:off x="253353" y="981778"/>
            <a:ext cx="11938645" cy="5430670"/>
          </a:xfrm>
        </p:spPr>
        <p:txBody>
          <a:bodyPr/>
          <a:lstStyle/>
          <a:p>
            <a:r>
              <a:rPr lang="en-IN" dirty="0"/>
              <a:t>For sake of notational clarity, we now represent all hidden layers, all nodes in those hidden layers, using a single hidden layer node</a:t>
            </a:r>
          </a:p>
          <a:p>
            <a:pPr lvl="2"/>
            <a:r>
              <a:rPr lang="en-IN" dirty="0"/>
              <a:t>Recurrent neural networks in some sense, create a virtual copy of this network for every point in the time series and allow these copies to share information</a:t>
            </a:r>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pSp>
        <p:nvGrpSpPr>
          <p:cNvPr id="6" name="Group 5"/>
          <p:cNvGrpSpPr/>
          <p:nvPr/>
        </p:nvGrpSpPr>
        <p:grpSpPr>
          <a:xfrm>
            <a:off x="6035074" y="2679802"/>
            <a:ext cx="878490" cy="4115418"/>
            <a:chOff x="8392263" y="1421373"/>
            <a:chExt cx="878490" cy="4115418"/>
          </a:xfrm>
        </p:grpSpPr>
        <p:grpSp>
          <p:nvGrpSpPr>
            <p:cNvPr id="7" name="Group 6"/>
            <p:cNvGrpSpPr/>
            <p:nvPr/>
          </p:nvGrpSpPr>
          <p:grpSpPr>
            <a:xfrm>
              <a:off x="8392263" y="1421373"/>
              <a:ext cx="878490" cy="4115418"/>
              <a:chOff x="9400690" y="1421373"/>
              <a:chExt cx="878490" cy="4115418"/>
            </a:xfrm>
          </p:grpSpPr>
          <p:sp>
            <p:nvSpPr>
              <p:cNvPr id="9" name="Oval 8"/>
              <p:cNvSpPr/>
              <p:nvPr/>
            </p:nvSpPr>
            <p:spPr>
              <a:xfrm>
                <a:off x="9400690"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 name="Picture 9"/>
              <p:cNvPicPr>
                <a:picLocks noChangeAspect="1"/>
              </p:cNvPicPr>
              <p:nvPr/>
            </p:nvPicPr>
            <p:blipFill>
              <a:blip r:embed="rId4"/>
              <a:stretch>
                <a:fillRect/>
              </a:stretch>
            </p:blipFill>
            <p:spPr>
              <a:xfrm>
                <a:off x="9400690" y="3042598"/>
                <a:ext cx="878490" cy="885750"/>
              </a:xfrm>
              <a:prstGeom prst="rect">
                <a:avLst/>
              </a:prstGeom>
            </p:spPr>
          </p:pic>
          <p:pic>
            <p:nvPicPr>
              <p:cNvPr id="11" name="Picture 10"/>
              <p:cNvPicPr>
                <a:picLocks noChangeAspect="1"/>
              </p:cNvPicPr>
              <p:nvPr/>
            </p:nvPicPr>
            <p:blipFill>
              <a:blip r:embed="rId4"/>
              <a:stretch>
                <a:fillRect/>
              </a:stretch>
            </p:blipFill>
            <p:spPr>
              <a:xfrm>
                <a:off x="9400690" y="1421373"/>
                <a:ext cx="878490" cy="885750"/>
              </a:xfrm>
              <a:prstGeom prst="rect">
                <a:avLst/>
              </a:prstGeom>
            </p:spPr>
          </p:pic>
          <p:cxnSp>
            <p:nvCxnSpPr>
              <p:cNvPr id="12" name="Straight Arrow Connector 11"/>
              <p:cNvCxnSpPr>
                <a:stCxn id="9" idx="0"/>
                <a:endCxn id="10" idx="2"/>
              </p:cNvCxnSpPr>
              <p:nvPr/>
            </p:nvCxnSpPr>
            <p:spPr>
              <a:xfrm flipV="1">
                <a:off x="9837174" y="3928348"/>
                <a:ext cx="2761" cy="7354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9839935" y="2307123"/>
                <a:ext cx="0" cy="7354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Rectangle 7"/>
                <p:cNvSpPr/>
                <p:nvPr/>
              </p:nvSpPr>
              <p:spPr>
                <a:xfrm>
                  <a:off x="8581724" y="4801610"/>
                  <a:ext cx="494046"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1" name="Rectangle 60"/>
                <p:cNvSpPr>
                  <a:spLocks noRot="1" noChangeAspect="1" noMove="1" noResize="1" noEditPoints="1" noAdjustHandles="1" noChangeArrowheads="1" noChangeShapeType="1" noTextEdit="1"/>
                </p:cNvSpPr>
                <p:nvPr/>
              </p:nvSpPr>
              <p:spPr>
                <a:xfrm>
                  <a:off x="8581724" y="4801610"/>
                  <a:ext cx="494046" cy="584775"/>
                </a:xfrm>
                <a:prstGeom prst="rect">
                  <a:avLst/>
                </a:prstGeom>
                <a:blipFill rotWithShape="0">
                  <a:blip r:embed="rId5"/>
                  <a:stretch>
                    <a:fillRect/>
                  </a:stretch>
                </a:blipFill>
              </p:spPr>
              <p:txBody>
                <a:bodyPr/>
                <a:lstStyle/>
                <a:p>
                  <a:r>
                    <a:rPr lang="en-US">
                      <a:noFill/>
                    </a:rPr>
                    <a:t> </a:t>
                  </a:r>
                </a:p>
              </p:txBody>
            </p:sp>
          </mc:Fallback>
        </mc:AlternateContent>
      </p:grpSp>
      <p:grpSp>
        <p:nvGrpSpPr>
          <p:cNvPr id="18" name="Group 17"/>
          <p:cNvGrpSpPr/>
          <p:nvPr/>
        </p:nvGrpSpPr>
        <p:grpSpPr>
          <a:xfrm>
            <a:off x="8123387" y="2679802"/>
            <a:ext cx="872968" cy="4109027"/>
            <a:chOff x="10240314" y="1427764"/>
            <a:chExt cx="872968" cy="4109027"/>
          </a:xfrm>
        </p:grpSpPr>
        <p:sp>
          <p:nvSpPr>
            <p:cNvPr id="19" name="Oval 18"/>
            <p:cNvSpPr/>
            <p:nvPr/>
          </p:nvSpPr>
          <p:spPr>
            <a:xfrm>
              <a:off x="10240314"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0" name="Straight Arrow Connector 19"/>
            <p:cNvCxnSpPr>
              <a:stCxn id="19" idx="0"/>
              <a:endCxn id="23" idx="4"/>
            </p:cNvCxnSpPr>
            <p:nvPr/>
          </p:nvCxnSpPr>
          <p:spPr>
            <a:xfrm flipV="1">
              <a:off x="10676798" y="3926849"/>
              <a:ext cx="0" cy="736974"/>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3" idx="0"/>
              <a:endCxn id="24" idx="4"/>
            </p:cNvCxnSpPr>
            <p:nvPr/>
          </p:nvCxnSpPr>
          <p:spPr>
            <a:xfrm flipV="1">
              <a:off x="10676798" y="2300732"/>
              <a:ext cx="0" cy="75314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0240314" y="305388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Oval 23"/>
            <p:cNvSpPr/>
            <p:nvPr/>
          </p:nvSpPr>
          <p:spPr>
            <a:xfrm>
              <a:off x="10240314" y="1427764"/>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5" name="Rectangle 24"/>
                <p:cNvSpPr/>
                <p:nvPr/>
              </p:nvSpPr>
              <p:spPr>
                <a:xfrm>
                  <a:off x="10429775" y="4801610"/>
                  <a:ext cx="494046"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8" name="Rectangle 67"/>
                <p:cNvSpPr>
                  <a:spLocks noRot="1" noChangeAspect="1" noMove="1" noResize="1" noEditPoints="1" noAdjustHandles="1" noChangeArrowheads="1" noChangeShapeType="1" noTextEdit="1"/>
                </p:cNvSpPr>
                <p:nvPr/>
              </p:nvSpPr>
              <p:spPr>
                <a:xfrm>
                  <a:off x="10429775" y="4801610"/>
                  <a:ext cx="494046" cy="58477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10429775" y="3191668"/>
                  <a:ext cx="52931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9" name="Rectangle 68"/>
                <p:cNvSpPr>
                  <a:spLocks noRot="1" noChangeAspect="1" noMove="1" noResize="1" noEditPoints="1" noAdjustHandles="1" noChangeArrowheads="1" noChangeShapeType="1" noTextEdit="1"/>
                </p:cNvSpPr>
                <p:nvPr/>
              </p:nvSpPr>
              <p:spPr>
                <a:xfrm>
                  <a:off x="10429775" y="3191668"/>
                  <a:ext cx="529312"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0429775" y="1546743"/>
                  <a:ext cx="51385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oMath>
                    </m:oMathPara>
                  </a14:m>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0" name="Rectangle 69"/>
                <p:cNvSpPr>
                  <a:spLocks noRot="1" noChangeAspect="1" noMove="1" noResize="1" noEditPoints="1" noAdjustHandles="1" noChangeArrowheads="1" noChangeShapeType="1" noTextEdit="1"/>
                </p:cNvSpPr>
                <p:nvPr/>
              </p:nvSpPr>
              <p:spPr>
                <a:xfrm>
                  <a:off x="10429775" y="1546743"/>
                  <a:ext cx="513859" cy="584775"/>
                </a:xfrm>
                <a:prstGeom prst="rect">
                  <a:avLst/>
                </a:prstGeom>
                <a:blipFill rotWithShape="0">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p:cNvSpPr txBox="1"/>
              <p:nvPr/>
            </p:nvSpPr>
            <p:spPr>
              <a:xfrm>
                <a:off x="9385448" y="3220059"/>
                <a:ext cx="254440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acc>
                        <m:accPr>
                          <m:chr m:val="̂"/>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acc>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𝐯</m:t>
                          </m:r>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e>
                      </m:d>
                    </m:oMath>
                    <m:oMath xmlns:m="http://schemas.openxmlformats.org/officeDocument/2006/math">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e>
                      </m:d>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9385448" y="3220059"/>
                <a:ext cx="2544400" cy="954107"/>
              </a:xfrm>
              <a:prstGeom prst="rect">
                <a:avLst/>
              </a:prstGeom>
              <a:blipFill>
                <a:blip r:embed="rId9"/>
                <a:stretch>
                  <a:fillRect/>
                </a:stretch>
              </a:blipFill>
            </p:spPr>
            <p:txBody>
              <a:bodyPr/>
              <a:lstStyle/>
              <a:p>
                <a:r>
                  <a:rPr lang="en-IN">
                    <a:noFill/>
                  </a:rPr>
                  <a:t> </a:t>
                </a:r>
              </a:p>
            </p:txBody>
          </p:sp>
        </mc:Fallback>
      </mc:AlternateContent>
      <p:cxnSp>
        <p:nvCxnSpPr>
          <p:cNvPr id="29" name="Curved Connector 28"/>
          <p:cNvCxnSpPr/>
          <p:nvPr/>
        </p:nvCxnSpPr>
        <p:spPr>
          <a:xfrm flipH="1">
            <a:off x="6035073" y="4758058"/>
            <a:ext cx="878490" cy="12700"/>
          </a:xfrm>
          <a:prstGeom prst="curvedConnector5">
            <a:avLst>
              <a:gd name="adj1" fmla="val -26022"/>
              <a:gd name="adj2" fmla="val -5550685"/>
              <a:gd name="adj3" fmla="val 126022"/>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flipH="1">
            <a:off x="8117865" y="4758058"/>
            <a:ext cx="878490" cy="12700"/>
          </a:xfrm>
          <a:prstGeom prst="curvedConnector5">
            <a:avLst>
              <a:gd name="adj1" fmla="val -26022"/>
              <a:gd name="adj2" fmla="val -5550685"/>
              <a:gd name="adj3" fmla="val 126022"/>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9185816" y="3215616"/>
                <a:ext cx="2933493"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acc>
                        <m:accPr>
                          <m:chr m:val="̂"/>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acc>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𝐯</m:t>
                          </m:r>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e>
                      </m:d>
                    </m:oMath>
                    <m:oMath xmlns:m="http://schemas.openxmlformats.org/officeDocument/2006/math">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d>
                        <m:d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r>
                            <a:rPr kumimoji="0" lang="en-IN" sz="28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e>
                      </m:d>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185816" y="3215616"/>
                <a:ext cx="2933493" cy="954107"/>
              </a:xfrm>
              <a:prstGeom prst="rect">
                <a:avLst/>
              </a:prstGeom>
              <a:blipFill>
                <a:blip r:embed="rId10"/>
                <a:stretch>
                  <a:fillRect/>
                </a:stretch>
              </a:blipFill>
            </p:spPr>
            <p:txBody>
              <a:bodyPr/>
              <a:lstStyle/>
              <a:p>
                <a:r>
                  <a:rPr lang="en-IN">
                    <a:noFill/>
                  </a:rPr>
                  <a:t> </a:t>
                </a:r>
              </a:p>
            </p:txBody>
          </p:sp>
        </mc:Fallback>
      </mc:AlternateContent>
      <p:pic>
        <p:nvPicPr>
          <p:cNvPr id="32" name="Picture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08694" y="4909953"/>
            <a:ext cx="1783306" cy="1783306"/>
          </a:xfrm>
          <a:prstGeom prst="rect">
            <a:avLst/>
          </a:prstGeom>
        </p:spPr>
      </p:pic>
      <mc:AlternateContent xmlns:mc="http://schemas.openxmlformats.org/markup-compatibility/2006" xmlns:a14="http://schemas.microsoft.com/office/drawing/2010/main">
        <mc:Choice Requires="a14">
          <p:sp>
            <p:nvSpPr>
              <p:cNvPr id="33" name="Rectangular Callout 32"/>
              <p:cNvSpPr/>
              <p:nvPr/>
            </p:nvSpPr>
            <p:spPr>
              <a:xfrm>
                <a:off x="6122505" y="4910884"/>
                <a:ext cx="4530058"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This is just notation (a bit confusing but </a:t>
                </a:r>
                <a:r>
                  <a:rPr kumimoji="0" lang="en-IN"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consise</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the </a:t>
                </a:r>
                <a14:m>
                  <m:oMath xmlns:m="http://schemas.openxmlformats.org/officeDocument/2006/math">
                    <m:r>
                      <a:rPr kumimoji="0" lang="en-IN"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oMath>
                </a14:m>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on the LHS and RHS are not the same vector.</a:t>
                </a:r>
                <a:endParaRPr kumimoji="0" lang="en-US" sz="2400" b="1"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33" name="Rectangular Callout 32"/>
              <p:cNvSpPr>
                <a:spLocks noRot="1" noChangeAspect="1" noMove="1" noResize="1" noEditPoints="1" noAdjustHandles="1" noChangeArrowheads="1" noChangeShapeType="1" noTextEdit="1"/>
              </p:cNvSpPr>
              <p:nvPr/>
            </p:nvSpPr>
            <p:spPr>
              <a:xfrm>
                <a:off x="6122505" y="4910884"/>
                <a:ext cx="4530058" cy="1201828"/>
              </a:xfrm>
              <a:prstGeom prst="wedgeRectCallout">
                <a:avLst>
                  <a:gd name="adj1" fmla="val 59497"/>
                  <a:gd name="adj2" fmla="val 49778"/>
                </a:avLst>
              </a:prstGeom>
              <a:blipFill>
                <a:blip r:embed="rId12"/>
                <a:stretch>
                  <a:fillRect l="-976" t="-1970" b="-9360"/>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49844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right)">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1" nodeType="clickEffect">
                                  <p:stCondLst>
                                    <p:cond delay="0"/>
                                  </p:stCondLst>
                                  <p:childTnLst>
                                    <p:animEffect transition="out" filter="wipe(left)">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par>
                          <p:cTn id="54" fill="hold">
                            <p:stCondLst>
                              <p:cond delay="0"/>
                            </p:stCondLst>
                            <p:childTnLst>
                              <p:par>
                                <p:cTn id="55" presetID="22" presetClass="entr" presetSubtype="2"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right)">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p:bldP spid="28" grpId="1"/>
      <p:bldP spid="31" grpId="0"/>
      <p:bldP spid="33"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Recurrent Neural Networks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mc:AlternateContent xmlns:mc="http://schemas.openxmlformats.org/markup-compatibility/2006" xmlns:a14="http://schemas.microsoft.com/office/drawing/2010/main">
        <mc:Choice Requires="a14">
          <p:sp>
            <p:nvSpPr>
              <p:cNvPr id="5" name="Content Placeholder 147"/>
              <p:cNvSpPr>
                <a:spLocks noGrp="1"/>
              </p:cNvSpPr>
              <p:nvPr>
                <p:ph idx="1"/>
              </p:nvPr>
            </p:nvSpPr>
            <p:spPr>
              <a:xfrm>
                <a:off x="7577808" y="1085530"/>
                <a:ext cx="4622345" cy="5772469"/>
              </a:xfrm>
            </p:spPr>
            <p:txBody>
              <a:bodyPr>
                <a:normAutofit/>
              </a:bodyPr>
              <a:lstStyle/>
              <a:p>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𝑡</m:t>
                        </m:r>
                      </m:sup>
                    </m:sSup>
                    <m:r>
                      <a:rPr lang="en-IN" i="1" smtClean="0">
                        <a:latin typeface="Cambria Math" panose="02040503050406030204" pitchFamily="18" charset="0"/>
                      </a:rPr>
                      <m:t>=</m:t>
                    </m:r>
                    <m:d>
                      <m:dPr>
                        <m:begChr m:val="⟨"/>
                        <m:endChr m:val="⟩"/>
                        <m:ctrlPr>
                          <a:rPr lang="en-IN" i="1">
                            <a:latin typeface="Cambria Math" panose="02040503050406030204" pitchFamily="18" charset="0"/>
                          </a:rPr>
                        </m:ctrlPr>
                      </m:dPr>
                      <m:e>
                        <m:r>
                          <a:rPr lang="en-IN" b="1">
                            <a:latin typeface="Cambria Math" panose="02040503050406030204" pitchFamily="18" charset="0"/>
                          </a:rPr>
                          <m:t>𝐯</m:t>
                        </m:r>
                        <m:r>
                          <a:rPr lang="en-IN" i="1">
                            <a:latin typeface="Cambria Math" panose="02040503050406030204" pitchFamily="18" charset="0"/>
                          </a:rPr>
                          <m:t>,</m:t>
                        </m:r>
                        <m:sSup>
                          <m:sSupPr>
                            <m:ctrlPr>
                              <a:rPr lang="en-IN" b="1" i="1" smtClean="0">
                                <a:latin typeface="Cambria Math" panose="02040503050406030204" pitchFamily="18" charset="0"/>
                              </a:rPr>
                            </m:ctrlPr>
                          </m:sSupPr>
                          <m:e>
                            <m:r>
                              <a:rPr lang="en-IN" b="1">
                                <a:latin typeface="Cambria Math" panose="02040503050406030204" pitchFamily="18" charset="0"/>
                              </a:rPr>
                              <m:t>𝐡</m:t>
                            </m:r>
                          </m:e>
                          <m:sup>
                            <m:r>
                              <a:rPr lang="en-IN" b="0" i="1" smtClean="0">
                                <a:latin typeface="Cambria Math" panose="02040503050406030204" pitchFamily="18" charset="0"/>
                              </a:rPr>
                              <m:t>𝑡</m:t>
                            </m:r>
                          </m:sup>
                        </m:sSup>
                      </m:e>
                    </m:d>
                  </m:oMath>
                </a14:m>
                <a:endParaRPr lang="en-IN" i="1" dirty="0">
                  <a:latin typeface="Cambria Math" panose="02040503050406030204" pitchFamily="18" charset="0"/>
                </a:endParaRPr>
              </a:p>
              <a:p>
                <a14:m>
                  <m:oMath xmlns:m="http://schemas.openxmlformats.org/officeDocument/2006/math">
                    <m:sSup>
                      <m:sSupPr>
                        <m:ctrlPr>
                          <a:rPr lang="en-IN" b="1" i="1" smtClean="0">
                            <a:latin typeface="Cambria Math" panose="02040503050406030204" pitchFamily="18" charset="0"/>
                          </a:rPr>
                        </m:ctrlPr>
                      </m:sSupPr>
                      <m:e>
                        <m:r>
                          <a:rPr lang="en-IN" b="1">
                            <a:latin typeface="Cambria Math" panose="02040503050406030204" pitchFamily="18" charset="0"/>
                          </a:rPr>
                          <m:t>𝐡</m:t>
                        </m:r>
                      </m:e>
                      <m:sup>
                        <m:r>
                          <a:rPr lang="en-IN" b="0" i="1" smtClean="0">
                            <a:latin typeface="Cambria Math" panose="02040503050406030204" pitchFamily="18" charset="0"/>
                          </a:rPr>
                          <m:t>𝑡</m:t>
                        </m:r>
                      </m:sup>
                    </m:sSup>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𝑊</m:t>
                        </m:r>
                        <m:sSup>
                          <m:sSupPr>
                            <m:ctrlPr>
                              <a:rPr lang="en-IN" b="1"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𝑡</m:t>
                            </m:r>
                          </m:sup>
                        </m:sSup>
                        <m:r>
                          <a:rPr lang="en-IN" i="1">
                            <a:latin typeface="Cambria Math" panose="02040503050406030204" pitchFamily="18" charset="0"/>
                          </a:rPr>
                          <m:t>+</m:t>
                        </m:r>
                        <m:r>
                          <a:rPr lang="en-IN" i="1">
                            <a:latin typeface="Cambria Math" panose="02040503050406030204" pitchFamily="18" charset="0"/>
                          </a:rPr>
                          <m:t>𝑈</m:t>
                        </m:r>
                        <m:sSup>
                          <m:sSupPr>
                            <m:ctrlPr>
                              <a:rPr lang="en-IN" b="1" i="1" smtClean="0">
                                <a:latin typeface="Cambria Math" panose="02040503050406030204" pitchFamily="18" charset="0"/>
                              </a:rPr>
                            </m:ctrlPr>
                          </m:sSupPr>
                          <m:e>
                            <m:r>
                              <a:rPr lang="en-IN" b="1">
                                <a:latin typeface="Cambria Math" panose="02040503050406030204" pitchFamily="18" charset="0"/>
                              </a:rPr>
                              <m:t>𝐡</m:t>
                            </m:r>
                          </m:e>
                          <m:sup>
                            <m:r>
                              <a:rPr lang="en-IN" b="0" i="1" smtClean="0">
                                <a:latin typeface="Cambria Math" panose="02040503050406030204" pitchFamily="18" charset="0"/>
                              </a:rPr>
                              <m:t>𝑡</m:t>
                            </m:r>
                            <m:r>
                              <a:rPr lang="en-IN" b="0" i="1" smtClean="0">
                                <a:latin typeface="Cambria Math" panose="02040503050406030204" pitchFamily="18" charset="0"/>
                              </a:rPr>
                              <m:t>−1</m:t>
                            </m:r>
                          </m:sup>
                        </m:sSup>
                      </m:e>
                    </m:d>
                  </m:oMath>
                </a14:m>
                <a:endParaRPr lang="en-US" dirty="0"/>
              </a:p>
              <a:p>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𝑡</m:t>
                        </m:r>
                      </m:sup>
                    </m:sSup>
                  </m:oMath>
                </a14:m>
                <a:r>
                  <a:rPr lang="en-US" dirty="0"/>
                  <a:t> can do POS tagging </a:t>
                </a:r>
                <a:r>
                  <a:rPr lang="en-US" dirty="0" err="1"/>
                  <a:t>etc</a:t>
                </a:r>
                <a:endParaRPr lang="en-US" dirty="0"/>
              </a:p>
              <a:p>
                <a:pPr lvl="2"/>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𝑡</m:t>
                        </m:r>
                      </m:sup>
                    </m:sSup>
                  </m:oMath>
                </a14:m>
                <a:r>
                  <a:rPr lang="en-US" dirty="0"/>
                  <a:t> can even be a vector </a:t>
                </a:r>
                <a14:m>
                  <m:oMath xmlns:m="http://schemas.openxmlformats.org/officeDocument/2006/math">
                    <m:sSup>
                      <m:sSupPr>
                        <m:ctrlPr>
                          <a:rPr lang="en-IN" b="0" i="1" smtClean="0">
                            <a:latin typeface="Cambria Math" panose="02040503050406030204" pitchFamily="18" charset="0"/>
                          </a:rPr>
                        </m:ctrlPr>
                      </m:sSupPr>
                      <m:e>
                        <m:acc>
                          <m:accPr>
                            <m:chr m:val="̂"/>
                            <m:ctrlPr>
                              <a:rPr lang="en-IN" b="1" i="1" smtClean="0">
                                <a:latin typeface="Cambria Math" panose="02040503050406030204" pitchFamily="18" charset="0"/>
                              </a:rPr>
                            </m:ctrlPr>
                          </m:accPr>
                          <m:e>
                            <m:r>
                              <a:rPr lang="en-IN" b="1" i="0" smtClean="0">
                                <a:latin typeface="Cambria Math" panose="02040503050406030204" pitchFamily="18" charset="0"/>
                              </a:rPr>
                              <m:t>𝐲</m:t>
                            </m:r>
                          </m:e>
                        </m:acc>
                      </m:e>
                      <m:sup>
                        <m:r>
                          <a:rPr lang="en-IN" b="0" i="1" smtClean="0">
                            <a:latin typeface="Cambria Math" panose="02040503050406030204" pitchFamily="18" charset="0"/>
                          </a:rPr>
                          <m:t>𝑡</m:t>
                        </m:r>
                      </m:sup>
                    </m:sSup>
                  </m:oMath>
                </a14:m>
                <a:endParaRPr lang="en-US" dirty="0"/>
              </a:p>
              <a:p>
                <a:pPr lvl="2"/>
                <a:r>
                  <a:rPr lang="en-IN" dirty="0"/>
                  <a:t>Can have several hidden layers some recurrent i.e. receive input from their counterparts in previous time steps, others can be non recurrent as well</a:t>
                </a:r>
              </a:p>
              <a:p>
                <a:pPr lvl="2"/>
                <a:r>
                  <a:rPr lang="en-IN" dirty="0"/>
                  <a:t>RNNs allow lot of freedom but get harder to train</a:t>
                </a:r>
                <a:endParaRPr lang="en-US" dirty="0"/>
              </a:p>
            </p:txBody>
          </p:sp>
        </mc:Choice>
        <mc:Fallback xmlns="">
          <p:sp>
            <p:nvSpPr>
              <p:cNvPr id="5" name="Content Placeholder 147"/>
              <p:cNvSpPr>
                <a:spLocks noGrp="1" noRot="1" noChangeAspect="1" noMove="1" noResize="1" noEditPoints="1" noAdjustHandles="1" noChangeArrowheads="1" noChangeShapeType="1" noTextEdit="1"/>
              </p:cNvSpPr>
              <p:nvPr>
                <p:ph idx="1"/>
              </p:nvPr>
            </p:nvSpPr>
            <p:spPr>
              <a:xfrm>
                <a:off x="7577808" y="1085530"/>
                <a:ext cx="4622345" cy="5772469"/>
              </a:xfrm>
              <a:blipFill>
                <a:blip r:embed="rId2"/>
                <a:stretch>
                  <a:fillRect r="-1055"/>
                </a:stretch>
              </a:blipFill>
            </p:spPr>
            <p:txBody>
              <a:bodyPr/>
              <a:lstStyle/>
              <a:p>
                <a:r>
                  <a:rPr lang="en-IN">
                    <a:noFill/>
                  </a:rPr>
                  <a:t> </a:t>
                </a:r>
              </a:p>
            </p:txBody>
          </p:sp>
        </mc:Fallback>
      </mc:AlternateContent>
      <p:grpSp>
        <p:nvGrpSpPr>
          <p:cNvPr id="6" name="Group 5"/>
          <p:cNvGrpSpPr/>
          <p:nvPr/>
        </p:nvGrpSpPr>
        <p:grpSpPr>
          <a:xfrm>
            <a:off x="1639176" y="4663823"/>
            <a:ext cx="872968" cy="872968"/>
            <a:chOff x="499547" y="4663823"/>
            <a:chExt cx="872968" cy="872968"/>
          </a:xfrm>
        </p:grpSpPr>
        <p:sp>
          <p:nvSpPr>
            <p:cNvPr id="7" name="Oval 6"/>
            <p:cNvSpPr/>
            <p:nvPr/>
          </p:nvSpPr>
          <p:spPr>
            <a:xfrm>
              <a:off x="499547"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8" name="Rectangle 7"/>
                <p:cNvSpPr/>
                <p:nvPr/>
              </p:nvSpPr>
              <p:spPr>
                <a:xfrm>
                  <a:off x="679828" y="4801610"/>
                  <a:ext cx="68775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32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e>
                          <m:sub>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679828" y="4801610"/>
                  <a:ext cx="687752" cy="584775"/>
                </a:xfrm>
                <a:prstGeom prst="rect">
                  <a:avLst/>
                </a:prstGeom>
                <a:blipFill rotWithShape="0">
                  <a:blip r:embed="rId3"/>
                  <a:stretch>
                    <a:fillRect/>
                  </a:stretch>
                </a:blipFill>
              </p:spPr>
              <p:txBody>
                <a:bodyPr/>
                <a:lstStyle/>
                <a:p>
                  <a:r>
                    <a:rPr lang="en-US">
                      <a:noFill/>
                    </a:rPr>
                    <a:t> </a:t>
                  </a:r>
                </a:p>
              </p:txBody>
            </p:sp>
          </mc:Fallback>
        </mc:AlternateContent>
      </p:grpSp>
      <p:grpSp>
        <p:nvGrpSpPr>
          <p:cNvPr id="9" name="Group 8"/>
          <p:cNvGrpSpPr/>
          <p:nvPr/>
        </p:nvGrpSpPr>
        <p:grpSpPr>
          <a:xfrm>
            <a:off x="3092591" y="4663823"/>
            <a:ext cx="877523" cy="872968"/>
            <a:chOff x="499547" y="4663823"/>
            <a:chExt cx="877523" cy="872968"/>
          </a:xfrm>
        </p:grpSpPr>
        <p:sp>
          <p:nvSpPr>
            <p:cNvPr id="10" name="Oval 9"/>
            <p:cNvSpPr/>
            <p:nvPr/>
          </p:nvSpPr>
          <p:spPr>
            <a:xfrm>
              <a:off x="499547"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1" name="Rectangle 10"/>
                <p:cNvSpPr/>
                <p:nvPr/>
              </p:nvSpPr>
              <p:spPr>
                <a:xfrm>
                  <a:off x="679828" y="4801610"/>
                  <a:ext cx="69724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32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e>
                          <m:sub>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2" name="Rectangle 61"/>
                <p:cNvSpPr>
                  <a:spLocks noRot="1" noChangeAspect="1" noMove="1" noResize="1" noEditPoints="1" noAdjustHandles="1" noChangeArrowheads="1" noChangeShapeType="1" noTextEdit="1"/>
                </p:cNvSpPr>
                <p:nvPr/>
              </p:nvSpPr>
              <p:spPr>
                <a:xfrm>
                  <a:off x="679828" y="4801610"/>
                  <a:ext cx="697242" cy="584775"/>
                </a:xfrm>
                <a:prstGeom prst="rect">
                  <a:avLst/>
                </a:prstGeom>
                <a:blipFill rotWithShape="0">
                  <a:blip r:embed="rId4"/>
                  <a:stretch>
                    <a:fillRect/>
                  </a:stretch>
                </a:blipFill>
              </p:spPr>
              <p:txBody>
                <a:bodyPr/>
                <a:lstStyle/>
                <a:p>
                  <a:r>
                    <a:rPr lang="en-US">
                      <a:noFill/>
                    </a:rPr>
                    <a:t> </a:t>
                  </a:r>
                </a:p>
              </p:txBody>
            </p:sp>
          </mc:Fallback>
        </mc:AlternateContent>
      </p:grpSp>
      <p:grpSp>
        <p:nvGrpSpPr>
          <p:cNvPr id="12" name="Group 11"/>
          <p:cNvGrpSpPr/>
          <p:nvPr/>
        </p:nvGrpSpPr>
        <p:grpSpPr>
          <a:xfrm>
            <a:off x="4546006" y="4663823"/>
            <a:ext cx="877523" cy="872968"/>
            <a:chOff x="499547" y="4663823"/>
            <a:chExt cx="877523" cy="872968"/>
          </a:xfrm>
        </p:grpSpPr>
        <p:sp>
          <p:nvSpPr>
            <p:cNvPr id="13" name="Oval 12"/>
            <p:cNvSpPr/>
            <p:nvPr/>
          </p:nvSpPr>
          <p:spPr>
            <a:xfrm>
              <a:off x="499547"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4" name="Rectangle 13"/>
                <p:cNvSpPr/>
                <p:nvPr/>
              </p:nvSpPr>
              <p:spPr>
                <a:xfrm>
                  <a:off x="679828" y="4801610"/>
                  <a:ext cx="69724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32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e>
                          <m:sub>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4" name="Rectangle 73"/>
                <p:cNvSpPr>
                  <a:spLocks noRot="1" noChangeAspect="1" noMove="1" noResize="1" noEditPoints="1" noAdjustHandles="1" noChangeArrowheads="1" noChangeShapeType="1" noTextEdit="1"/>
                </p:cNvSpPr>
                <p:nvPr/>
              </p:nvSpPr>
              <p:spPr>
                <a:xfrm>
                  <a:off x="679828" y="4801610"/>
                  <a:ext cx="697242" cy="584775"/>
                </a:xfrm>
                <a:prstGeom prst="rect">
                  <a:avLst/>
                </a:prstGeom>
                <a:blipFill rotWithShape="0">
                  <a:blip r:embed="rId5"/>
                  <a:stretch>
                    <a:fillRect/>
                  </a:stretch>
                </a:blipFill>
              </p:spPr>
              <p:txBody>
                <a:bodyPr/>
                <a:lstStyle/>
                <a:p>
                  <a:r>
                    <a:rPr lang="en-US">
                      <a:noFill/>
                    </a:rPr>
                    <a:t> </a:t>
                  </a:r>
                </a:p>
              </p:txBody>
            </p:sp>
          </mc:Fallback>
        </mc:AlternateContent>
      </p:grpSp>
      <p:grpSp>
        <p:nvGrpSpPr>
          <p:cNvPr id="15" name="Group 14"/>
          <p:cNvGrpSpPr/>
          <p:nvPr/>
        </p:nvGrpSpPr>
        <p:grpSpPr>
          <a:xfrm>
            <a:off x="5999420" y="4663823"/>
            <a:ext cx="877523" cy="872968"/>
            <a:chOff x="499547" y="4663823"/>
            <a:chExt cx="877523" cy="872968"/>
          </a:xfrm>
        </p:grpSpPr>
        <p:sp>
          <p:nvSpPr>
            <p:cNvPr id="16" name="Oval 15"/>
            <p:cNvSpPr/>
            <p:nvPr/>
          </p:nvSpPr>
          <p:spPr>
            <a:xfrm>
              <a:off x="499547" y="4663823"/>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7" name="Rectangle 16"/>
                <p:cNvSpPr/>
                <p:nvPr/>
              </p:nvSpPr>
              <p:spPr>
                <a:xfrm>
                  <a:off x="679828" y="4801610"/>
                  <a:ext cx="69724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IN" sz="32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e>
                          <m:sub>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6" name="Rectangle 85"/>
                <p:cNvSpPr>
                  <a:spLocks noRot="1" noChangeAspect="1" noMove="1" noResize="1" noEditPoints="1" noAdjustHandles="1" noChangeArrowheads="1" noChangeShapeType="1" noTextEdit="1"/>
                </p:cNvSpPr>
                <p:nvPr/>
              </p:nvSpPr>
              <p:spPr>
                <a:xfrm>
                  <a:off x="679828" y="4801610"/>
                  <a:ext cx="697242" cy="584775"/>
                </a:xfrm>
                <a:prstGeom prst="rect">
                  <a:avLst/>
                </a:prstGeom>
                <a:blipFill rotWithShape="0">
                  <a:blip r:embed="rId6"/>
                  <a:stretch>
                    <a:fillRect/>
                  </a:stretch>
                </a:blipFill>
              </p:spPr>
              <p:txBody>
                <a:bodyPr/>
                <a:lstStyle/>
                <a:p>
                  <a:r>
                    <a:rPr lang="en-US">
                      <a:noFill/>
                    </a:rPr>
                    <a:t> </a:t>
                  </a:r>
                </a:p>
              </p:txBody>
            </p:sp>
          </mc:Fallback>
        </mc:AlternateContent>
      </p:grpSp>
      <p:grpSp>
        <p:nvGrpSpPr>
          <p:cNvPr id="18" name="Group 17"/>
          <p:cNvGrpSpPr/>
          <p:nvPr/>
        </p:nvGrpSpPr>
        <p:grpSpPr>
          <a:xfrm>
            <a:off x="2507209" y="2797403"/>
            <a:ext cx="580447" cy="523220"/>
            <a:chOff x="2691176" y="2797403"/>
            <a:chExt cx="580447" cy="523220"/>
          </a:xfrm>
        </p:grpSpPr>
        <p:cxnSp>
          <p:nvCxnSpPr>
            <p:cNvPr id="19" name="Straight Arrow Connector 18"/>
            <p:cNvCxnSpPr>
              <a:stCxn id="43" idx="6"/>
              <a:endCxn id="54" idx="2"/>
            </p:cNvCxnSpPr>
            <p:nvPr/>
          </p:nvCxnSpPr>
          <p:spPr>
            <a:xfrm>
              <a:off x="2691176" y="3314356"/>
              <a:ext cx="580447"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2692348" y="2797403"/>
                  <a:ext cx="52027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6" name="Rectangle 115"/>
                <p:cNvSpPr>
                  <a:spLocks noRot="1" noChangeAspect="1" noMove="1" noResize="1" noEditPoints="1" noAdjustHandles="1" noChangeArrowheads="1" noChangeShapeType="1" noTextEdit="1"/>
                </p:cNvSpPr>
                <p:nvPr/>
              </p:nvSpPr>
              <p:spPr>
                <a:xfrm>
                  <a:off x="2692348" y="2797403"/>
                  <a:ext cx="520271" cy="523220"/>
                </a:xfrm>
                <a:prstGeom prst="rect">
                  <a:avLst/>
                </a:prstGeom>
                <a:blipFill rotWithShape="0">
                  <a:blip r:embed="rId7"/>
                  <a:stretch>
                    <a:fillRect/>
                  </a:stretch>
                </a:blipFill>
              </p:spPr>
              <p:txBody>
                <a:bodyPr/>
                <a:lstStyle/>
                <a:p>
                  <a:r>
                    <a:rPr lang="en-US">
                      <a:noFill/>
                    </a:rPr>
                    <a:t> </a:t>
                  </a:r>
                </a:p>
              </p:txBody>
            </p:sp>
          </mc:Fallback>
        </mc:AlternateContent>
      </p:grpSp>
      <p:grpSp>
        <p:nvGrpSpPr>
          <p:cNvPr id="21" name="Group 20"/>
          <p:cNvGrpSpPr/>
          <p:nvPr/>
        </p:nvGrpSpPr>
        <p:grpSpPr>
          <a:xfrm>
            <a:off x="3960624" y="2797403"/>
            <a:ext cx="580447" cy="523220"/>
            <a:chOff x="4144591" y="2797403"/>
            <a:chExt cx="580447" cy="523220"/>
          </a:xfrm>
        </p:grpSpPr>
        <p:cxnSp>
          <p:nvCxnSpPr>
            <p:cNvPr id="22" name="Straight Arrow Connector 21"/>
            <p:cNvCxnSpPr>
              <a:stCxn id="54" idx="6"/>
              <a:endCxn id="65" idx="2"/>
            </p:cNvCxnSpPr>
            <p:nvPr/>
          </p:nvCxnSpPr>
          <p:spPr>
            <a:xfrm>
              <a:off x="4144591" y="3314356"/>
              <a:ext cx="580447"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4153166" y="2797403"/>
                  <a:ext cx="52027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7" name="Rectangle 116"/>
                <p:cNvSpPr>
                  <a:spLocks noRot="1" noChangeAspect="1" noMove="1" noResize="1" noEditPoints="1" noAdjustHandles="1" noChangeArrowheads="1" noChangeShapeType="1" noTextEdit="1"/>
                </p:cNvSpPr>
                <p:nvPr/>
              </p:nvSpPr>
              <p:spPr>
                <a:xfrm>
                  <a:off x="4153166" y="2797403"/>
                  <a:ext cx="520271" cy="523220"/>
                </a:xfrm>
                <a:prstGeom prst="rect">
                  <a:avLst/>
                </a:prstGeom>
                <a:blipFill rotWithShape="0">
                  <a:blip r:embed="rId8"/>
                  <a:stretch>
                    <a:fillRect/>
                  </a:stretch>
                </a:blipFill>
              </p:spPr>
              <p:txBody>
                <a:bodyPr/>
                <a:lstStyle/>
                <a:p>
                  <a:r>
                    <a:rPr lang="en-US">
                      <a:noFill/>
                    </a:rPr>
                    <a:t> </a:t>
                  </a:r>
                </a:p>
              </p:txBody>
            </p:sp>
          </mc:Fallback>
        </mc:AlternateContent>
      </p:grpSp>
      <p:grpSp>
        <p:nvGrpSpPr>
          <p:cNvPr id="24" name="Group 23"/>
          <p:cNvGrpSpPr/>
          <p:nvPr/>
        </p:nvGrpSpPr>
        <p:grpSpPr>
          <a:xfrm>
            <a:off x="5414039" y="2797403"/>
            <a:ext cx="580446" cy="523220"/>
            <a:chOff x="5598006" y="2797403"/>
            <a:chExt cx="580446" cy="523220"/>
          </a:xfrm>
        </p:grpSpPr>
        <p:cxnSp>
          <p:nvCxnSpPr>
            <p:cNvPr id="25" name="Straight Arrow Connector 24"/>
            <p:cNvCxnSpPr>
              <a:stCxn id="65" idx="6"/>
              <a:endCxn id="78" idx="2"/>
            </p:cNvCxnSpPr>
            <p:nvPr/>
          </p:nvCxnSpPr>
          <p:spPr>
            <a:xfrm>
              <a:off x="5598006" y="3314356"/>
              <a:ext cx="580446"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5606579" y="2797403"/>
                  <a:ext cx="52027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8" name="Rectangle 117"/>
                <p:cNvSpPr>
                  <a:spLocks noRot="1" noChangeAspect="1" noMove="1" noResize="1" noEditPoints="1" noAdjustHandles="1" noChangeArrowheads="1" noChangeShapeType="1" noTextEdit="1"/>
                </p:cNvSpPr>
                <p:nvPr/>
              </p:nvSpPr>
              <p:spPr>
                <a:xfrm>
                  <a:off x="5606579" y="2797403"/>
                  <a:ext cx="520271" cy="523220"/>
                </a:xfrm>
                <a:prstGeom prst="rect">
                  <a:avLst/>
                </a:prstGeom>
                <a:blipFill rotWithShape="0">
                  <a:blip r:embed="rId9"/>
                  <a:stretch>
                    <a:fillRect/>
                  </a:stretch>
                </a:blipFill>
              </p:spPr>
              <p:txBody>
                <a:bodyPr/>
                <a:lstStyle/>
                <a:p>
                  <a:r>
                    <a:rPr lang="en-US">
                      <a:noFill/>
                    </a:rPr>
                    <a:t> </a:t>
                  </a:r>
                </a:p>
              </p:txBody>
            </p:sp>
          </mc:Fallback>
        </mc:AlternateContent>
      </p:grpSp>
      <p:grpSp>
        <p:nvGrpSpPr>
          <p:cNvPr id="27" name="Group 26"/>
          <p:cNvGrpSpPr/>
          <p:nvPr/>
        </p:nvGrpSpPr>
        <p:grpSpPr>
          <a:xfrm>
            <a:off x="6683486" y="2797403"/>
            <a:ext cx="702996" cy="523220"/>
            <a:chOff x="6867453" y="2797403"/>
            <a:chExt cx="702996" cy="523220"/>
          </a:xfrm>
        </p:grpSpPr>
        <p:cxnSp>
          <p:nvCxnSpPr>
            <p:cNvPr id="28" name="Straight Arrow Connector 27"/>
            <p:cNvCxnSpPr>
              <a:stCxn id="78" idx="6"/>
            </p:cNvCxnSpPr>
            <p:nvPr/>
          </p:nvCxnSpPr>
          <p:spPr>
            <a:xfrm>
              <a:off x="6867453" y="3314356"/>
              <a:ext cx="580446"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p:cNvSpPr/>
                <p:nvPr/>
              </p:nvSpPr>
              <p:spPr>
                <a:xfrm>
                  <a:off x="7050178" y="2797403"/>
                  <a:ext cx="52027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9" name="Rectangle 118"/>
                <p:cNvSpPr>
                  <a:spLocks noRot="1" noChangeAspect="1" noMove="1" noResize="1" noEditPoints="1" noAdjustHandles="1" noChangeArrowheads="1" noChangeShapeType="1" noTextEdit="1"/>
                </p:cNvSpPr>
                <p:nvPr/>
              </p:nvSpPr>
              <p:spPr>
                <a:xfrm>
                  <a:off x="7050178" y="2797403"/>
                  <a:ext cx="520271" cy="523220"/>
                </a:xfrm>
                <a:prstGeom prst="rect">
                  <a:avLst/>
                </a:prstGeom>
                <a:blipFill rotWithShape="0">
                  <a:blip r:embed="rId10"/>
                  <a:stretch>
                    <a:fillRect/>
                  </a:stretch>
                </a:blipFill>
              </p:spPr>
              <p:txBody>
                <a:bodyPr/>
                <a:lstStyle/>
                <a:p>
                  <a:r>
                    <a:rPr lang="en-US">
                      <a:noFill/>
                    </a:rPr>
                    <a:t> </a:t>
                  </a:r>
                </a:p>
              </p:txBody>
            </p:sp>
          </mc:Fallback>
        </mc:AlternateContent>
      </p:grpSp>
      <p:grpSp>
        <p:nvGrpSpPr>
          <p:cNvPr id="30" name="Group 29"/>
          <p:cNvGrpSpPr/>
          <p:nvPr/>
        </p:nvGrpSpPr>
        <p:grpSpPr>
          <a:xfrm>
            <a:off x="185761" y="2797403"/>
            <a:ext cx="1448480" cy="962606"/>
            <a:chOff x="369728" y="2797403"/>
            <a:chExt cx="1448480" cy="962606"/>
          </a:xfrm>
        </p:grpSpPr>
        <p:cxnSp>
          <p:nvCxnSpPr>
            <p:cNvPr id="31" name="Straight Arrow Connector 30"/>
            <p:cNvCxnSpPr>
              <a:stCxn id="34" idx="6"/>
              <a:endCxn id="43" idx="2"/>
            </p:cNvCxnSpPr>
            <p:nvPr/>
          </p:nvCxnSpPr>
          <p:spPr>
            <a:xfrm flipV="1">
              <a:off x="1242696" y="3314356"/>
              <a:ext cx="575512" cy="916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369728" y="2887041"/>
              <a:ext cx="872968" cy="872968"/>
              <a:chOff x="1970608" y="3030272"/>
              <a:chExt cx="872968" cy="872968"/>
            </a:xfrm>
          </p:grpSpPr>
          <p:sp>
            <p:nvSpPr>
              <p:cNvPr id="34" name="Oval 33"/>
              <p:cNvSpPr/>
              <p:nvPr/>
            </p:nvSpPr>
            <p:spPr>
              <a:xfrm>
                <a:off x="1970608" y="303027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5" name="Rectangle 34"/>
                  <p:cNvSpPr/>
                  <p:nvPr/>
                </p:nvSpPr>
                <p:spPr>
                  <a:xfrm>
                    <a:off x="2117672" y="3168059"/>
                    <a:ext cx="725904" cy="5959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p>
                          </m:sSup>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8" name="Rectangle 87"/>
                  <p:cNvSpPr>
                    <a:spLocks noRot="1" noChangeAspect="1" noMove="1" noResize="1" noEditPoints="1" noAdjustHandles="1" noChangeArrowheads="1" noChangeShapeType="1" noTextEdit="1"/>
                  </p:cNvSpPr>
                  <p:nvPr/>
                </p:nvSpPr>
                <p:spPr>
                  <a:xfrm>
                    <a:off x="2117672" y="3168059"/>
                    <a:ext cx="725904" cy="595932"/>
                  </a:xfrm>
                  <a:prstGeom prst="rect">
                    <a:avLst/>
                  </a:prstGeom>
                  <a:blipFill rotWithShape="0">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Rectangle 32"/>
                <p:cNvSpPr/>
                <p:nvPr/>
              </p:nvSpPr>
              <p:spPr>
                <a:xfrm>
                  <a:off x="1249109" y="2797403"/>
                  <a:ext cx="52027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5" name="Rectangle 114"/>
                <p:cNvSpPr>
                  <a:spLocks noRot="1" noChangeAspect="1" noMove="1" noResize="1" noEditPoints="1" noAdjustHandles="1" noChangeArrowheads="1" noChangeShapeType="1" noTextEdit="1"/>
                </p:cNvSpPr>
                <p:nvPr/>
              </p:nvSpPr>
              <p:spPr>
                <a:xfrm>
                  <a:off x="1249109" y="2797403"/>
                  <a:ext cx="520271" cy="523220"/>
                </a:xfrm>
                <a:prstGeom prst="rect">
                  <a:avLst/>
                </a:prstGeom>
                <a:blipFill rotWithShape="0">
                  <a:blip r:embed="rId12"/>
                  <a:stretch>
                    <a:fillRect/>
                  </a:stretch>
                </a:blipFill>
              </p:spPr>
              <p:txBody>
                <a:bodyPr/>
                <a:lstStyle/>
                <a:p>
                  <a:r>
                    <a:rPr lang="en-US">
                      <a:noFill/>
                    </a:rPr>
                    <a:t> </a:t>
                  </a:r>
                </a:p>
              </p:txBody>
            </p:sp>
          </mc:Fallback>
        </mc:AlternateContent>
      </p:grpSp>
      <p:grpSp>
        <p:nvGrpSpPr>
          <p:cNvPr id="36" name="Group 35"/>
          <p:cNvGrpSpPr/>
          <p:nvPr/>
        </p:nvGrpSpPr>
        <p:grpSpPr>
          <a:xfrm>
            <a:off x="1455451" y="1091921"/>
            <a:ext cx="1051758" cy="3571902"/>
            <a:chOff x="1639418" y="1091921"/>
            <a:chExt cx="1051758" cy="3571902"/>
          </a:xfrm>
        </p:grpSpPr>
        <p:grpSp>
          <p:nvGrpSpPr>
            <p:cNvPr id="37" name="Group 36"/>
            <p:cNvGrpSpPr/>
            <p:nvPr/>
          </p:nvGrpSpPr>
          <p:grpSpPr>
            <a:xfrm>
              <a:off x="1818208" y="1091921"/>
              <a:ext cx="872968" cy="872968"/>
              <a:chOff x="10240314" y="1091921"/>
              <a:chExt cx="872968" cy="872968"/>
            </a:xfrm>
          </p:grpSpPr>
          <p:sp>
            <p:nvSpPr>
              <p:cNvPr id="45" name="Oval 44"/>
              <p:cNvSpPr/>
              <p:nvPr/>
            </p:nvSpPr>
            <p:spPr>
              <a:xfrm>
                <a:off x="10240314" y="109192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6" name="Rectangle 45"/>
                  <p:cNvSpPr/>
                  <p:nvPr/>
                </p:nvSpPr>
                <p:spPr>
                  <a:xfrm>
                    <a:off x="10387378" y="1210900"/>
                    <a:ext cx="70827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p>
                          </m:sSup>
                        </m:oMath>
                      </m:oMathPara>
                    </a14:m>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1" name="Rectangle 40"/>
                  <p:cNvSpPr>
                    <a:spLocks noRot="1" noChangeAspect="1" noMove="1" noResize="1" noEditPoints="1" noAdjustHandles="1" noChangeArrowheads="1" noChangeShapeType="1" noTextEdit="1"/>
                  </p:cNvSpPr>
                  <p:nvPr/>
                </p:nvSpPr>
                <p:spPr>
                  <a:xfrm>
                    <a:off x="10387378" y="1210900"/>
                    <a:ext cx="708271" cy="584775"/>
                  </a:xfrm>
                  <a:prstGeom prst="rect">
                    <a:avLst/>
                  </a:prstGeom>
                  <a:blipFill rotWithShape="0">
                    <a:blip r:embed="rId13"/>
                    <a:stretch>
                      <a:fillRect/>
                    </a:stretch>
                  </a:blipFill>
                </p:spPr>
                <p:txBody>
                  <a:bodyPr/>
                  <a:lstStyle/>
                  <a:p>
                    <a:r>
                      <a:rPr lang="en-US">
                        <a:noFill/>
                      </a:rPr>
                      <a:t> </a:t>
                    </a:r>
                  </a:p>
                </p:txBody>
              </p:sp>
            </mc:Fallback>
          </mc:AlternateContent>
        </p:grpSp>
        <p:cxnSp>
          <p:nvCxnSpPr>
            <p:cNvPr id="38" name="Straight Arrow Connector 37"/>
            <p:cNvCxnSpPr>
              <a:stCxn id="7" idx="0"/>
              <a:endCxn id="43" idx="4"/>
            </p:cNvCxnSpPr>
            <p:nvPr/>
          </p:nvCxnSpPr>
          <p:spPr>
            <a:xfrm flipH="1" flipV="1">
              <a:off x="2254692" y="3750840"/>
              <a:ext cx="4935"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3" idx="0"/>
              <a:endCxn id="45" idx="4"/>
            </p:cNvCxnSpPr>
            <p:nvPr/>
          </p:nvCxnSpPr>
          <p:spPr>
            <a:xfrm flipV="1">
              <a:off x="2254692" y="1964889"/>
              <a:ext cx="0"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1818208" y="2877872"/>
              <a:ext cx="872968" cy="872968"/>
              <a:chOff x="10240314" y="2718038"/>
              <a:chExt cx="872968" cy="872968"/>
            </a:xfrm>
          </p:grpSpPr>
          <p:sp>
            <p:nvSpPr>
              <p:cNvPr id="43" name="Oval 42"/>
              <p:cNvSpPr/>
              <p:nvPr/>
            </p:nvSpPr>
            <p:spPr>
              <a:xfrm>
                <a:off x="10240314" y="271803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4" name="Rectangle 43"/>
                  <p:cNvSpPr/>
                  <p:nvPr/>
                </p:nvSpPr>
                <p:spPr>
                  <a:xfrm>
                    <a:off x="10387378" y="2855825"/>
                    <a:ext cx="710707"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𝐡</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p>
                          </m:sSup>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0" name="Rectangle 39"/>
                  <p:cNvSpPr>
                    <a:spLocks noRot="1" noChangeAspect="1" noMove="1" noResize="1" noEditPoints="1" noAdjustHandles="1" noChangeArrowheads="1" noChangeShapeType="1" noTextEdit="1"/>
                  </p:cNvSpPr>
                  <p:nvPr/>
                </p:nvSpPr>
                <p:spPr>
                  <a:xfrm>
                    <a:off x="10387378" y="2855825"/>
                    <a:ext cx="710707" cy="584775"/>
                  </a:xfrm>
                  <a:prstGeom prst="rect">
                    <a:avLst/>
                  </a:prstGeom>
                  <a:blipFill rotWithShape="0">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1" name="Rectangle 40"/>
                <p:cNvSpPr/>
                <p:nvPr/>
              </p:nvSpPr>
              <p:spPr>
                <a:xfrm>
                  <a:off x="1639418" y="4031880"/>
                  <a:ext cx="6219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7" name="Rectangle 106"/>
                <p:cNvSpPr>
                  <a:spLocks noRot="1" noChangeAspect="1" noMove="1" noResize="1" noEditPoints="1" noAdjustHandles="1" noChangeArrowheads="1" noChangeShapeType="1" noTextEdit="1"/>
                </p:cNvSpPr>
                <p:nvPr/>
              </p:nvSpPr>
              <p:spPr>
                <a:xfrm>
                  <a:off x="1639418" y="4031880"/>
                  <a:ext cx="621902" cy="523220"/>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1715150" y="2161936"/>
                  <a:ext cx="46038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𝐯</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715150" y="2161936"/>
                  <a:ext cx="460382" cy="523220"/>
                </a:xfrm>
                <a:prstGeom prst="rect">
                  <a:avLst/>
                </a:prstGeom>
                <a:blipFill rotWithShape="0">
                  <a:blip r:embed="rId16"/>
                  <a:stretch>
                    <a:fillRect/>
                  </a:stretch>
                </a:blipFill>
              </p:spPr>
              <p:txBody>
                <a:bodyPr/>
                <a:lstStyle/>
                <a:p>
                  <a:r>
                    <a:rPr lang="en-US">
                      <a:noFill/>
                    </a:rPr>
                    <a:t> </a:t>
                  </a:r>
                </a:p>
              </p:txBody>
            </p:sp>
          </mc:Fallback>
        </mc:AlternateContent>
      </p:grpSp>
      <p:grpSp>
        <p:nvGrpSpPr>
          <p:cNvPr id="47" name="Group 46"/>
          <p:cNvGrpSpPr/>
          <p:nvPr/>
        </p:nvGrpSpPr>
        <p:grpSpPr>
          <a:xfrm>
            <a:off x="2918833" y="1091921"/>
            <a:ext cx="1041791" cy="3571902"/>
            <a:chOff x="3102800" y="1091921"/>
            <a:chExt cx="1041791" cy="3571902"/>
          </a:xfrm>
        </p:grpSpPr>
        <p:grpSp>
          <p:nvGrpSpPr>
            <p:cNvPr id="48" name="Group 47"/>
            <p:cNvGrpSpPr/>
            <p:nvPr/>
          </p:nvGrpSpPr>
          <p:grpSpPr>
            <a:xfrm>
              <a:off x="3271623" y="1091921"/>
              <a:ext cx="872968" cy="872968"/>
              <a:chOff x="10240314" y="1091921"/>
              <a:chExt cx="872968" cy="872968"/>
            </a:xfrm>
          </p:grpSpPr>
          <p:sp>
            <p:nvSpPr>
              <p:cNvPr id="56" name="Oval 55"/>
              <p:cNvSpPr/>
              <p:nvPr/>
            </p:nvSpPr>
            <p:spPr>
              <a:xfrm>
                <a:off x="10240314" y="109192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7" name="Rectangle 56"/>
                  <p:cNvSpPr/>
                  <p:nvPr/>
                </p:nvSpPr>
                <p:spPr>
                  <a:xfrm>
                    <a:off x="10387378" y="1210900"/>
                    <a:ext cx="717056"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m:oMathPara>
                    </a14:m>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8" name="Rectangle 57"/>
                  <p:cNvSpPr>
                    <a:spLocks noRot="1" noChangeAspect="1" noMove="1" noResize="1" noEditPoints="1" noAdjustHandles="1" noChangeArrowheads="1" noChangeShapeType="1" noTextEdit="1"/>
                  </p:cNvSpPr>
                  <p:nvPr/>
                </p:nvSpPr>
                <p:spPr>
                  <a:xfrm>
                    <a:off x="10387378" y="1210900"/>
                    <a:ext cx="717056" cy="584775"/>
                  </a:xfrm>
                  <a:prstGeom prst="rect">
                    <a:avLst/>
                  </a:prstGeom>
                  <a:blipFill rotWithShape="0">
                    <a:blip r:embed="rId17"/>
                    <a:stretch>
                      <a:fillRect/>
                    </a:stretch>
                  </a:blipFill>
                </p:spPr>
                <p:txBody>
                  <a:bodyPr/>
                  <a:lstStyle/>
                  <a:p>
                    <a:r>
                      <a:rPr lang="en-US">
                        <a:noFill/>
                      </a:rPr>
                      <a:t> </a:t>
                    </a:r>
                  </a:p>
                </p:txBody>
              </p:sp>
            </mc:Fallback>
          </mc:AlternateContent>
        </p:grpSp>
        <p:cxnSp>
          <p:nvCxnSpPr>
            <p:cNvPr id="49" name="Straight Arrow Connector 48"/>
            <p:cNvCxnSpPr>
              <a:stCxn id="10" idx="0"/>
              <a:endCxn id="54" idx="4"/>
            </p:cNvCxnSpPr>
            <p:nvPr/>
          </p:nvCxnSpPr>
          <p:spPr>
            <a:xfrm flipH="1" flipV="1">
              <a:off x="3708107" y="3750840"/>
              <a:ext cx="4935"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4" idx="0"/>
              <a:endCxn id="56" idx="4"/>
            </p:cNvCxnSpPr>
            <p:nvPr/>
          </p:nvCxnSpPr>
          <p:spPr>
            <a:xfrm flipV="1">
              <a:off x="3708107" y="1964889"/>
              <a:ext cx="0"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271623" y="2877872"/>
              <a:ext cx="872968" cy="872968"/>
              <a:chOff x="10240314" y="2718038"/>
              <a:chExt cx="872968" cy="872968"/>
            </a:xfrm>
          </p:grpSpPr>
          <p:sp>
            <p:nvSpPr>
              <p:cNvPr id="54" name="Oval 53"/>
              <p:cNvSpPr/>
              <p:nvPr/>
            </p:nvSpPr>
            <p:spPr>
              <a:xfrm>
                <a:off x="10240314" y="271803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5" name="Rectangle 54"/>
                  <p:cNvSpPr/>
                  <p:nvPr/>
                </p:nvSpPr>
                <p:spPr>
                  <a:xfrm>
                    <a:off x="10387378" y="2855825"/>
                    <a:ext cx="71949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𝐡</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0" name="Rectangle 59"/>
                  <p:cNvSpPr>
                    <a:spLocks noRot="1" noChangeAspect="1" noMove="1" noResize="1" noEditPoints="1" noAdjustHandles="1" noChangeArrowheads="1" noChangeShapeType="1" noTextEdit="1"/>
                  </p:cNvSpPr>
                  <p:nvPr/>
                </p:nvSpPr>
                <p:spPr>
                  <a:xfrm>
                    <a:off x="10387378" y="2855825"/>
                    <a:ext cx="719491" cy="584775"/>
                  </a:xfrm>
                  <a:prstGeom prst="rect">
                    <a:avLst/>
                  </a:prstGeom>
                  <a:blipFill rotWithShape="0">
                    <a:blip r:embed="rId1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2" name="Rectangle 51"/>
                <p:cNvSpPr/>
                <p:nvPr/>
              </p:nvSpPr>
              <p:spPr>
                <a:xfrm>
                  <a:off x="3102800" y="4031880"/>
                  <a:ext cx="6219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8" name="Rectangle 107"/>
                <p:cNvSpPr>
                  <a:spLocks noRot="1" noChangeAspect="1" noMove="1" noResize="1" noEditPoints="1" noAdjustHandles="1" noChangeArrowheads="1" noChangeShapeType="1" noTextEdit="1"/>
                </p:cNvSpPr>
                <p:nvPr/>
              </p:nvSpPr>
              <p:spPr>
                <a:xfrm>
                  <a:off x="3102800" y="4031880"/>
                  <a:ext cx="621902" cy="523220"/>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3188399" y="2161936"/>
                  <a:ext cx="46038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𝐯</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1" name="Rectangle 120"/>
                <p:cNvSpPr>
                  <a:spLocks noRot="1" noChangeAspect="1" noMove="1" noResize="1" noEditPoints="1" noAdjustHandles="1" noChangeArrowheads="1" noChangeShapeType="1" noTextEdit="1"/>
                </p:cNvSpPr>
                <p:nvPr/>
              </p:nvSpPr>
              <p:spPr>
                <a:xfrm>
                  <a:off x="3188399" y="2161936"/>
                  <a:ext cx="460382" cy="523220"/>
                </a:xfrm>
                <a:prstGeom prst="rect">
                  <a:avLst/>
                </a:prstGeom>
                <a:blipFill rotWithShape="0">
                  <a:blip r:embed="rId20"/>
                  <a:stretch>
                    <a:fillRect/>
                  </a:stretch>
                </a:blipFill>
              </p:spPr>
              <p:txBody>
                <a:bodyPr/>
                <a:lstStyle/>
                <a:p>
                  <a:r>
                    <a:rPr lang="en-US">
                      <a:noFill/>
                    </a:rPr>
                    <a:t> </a:t>
                  </a:r>
                </a:p>
              </p:txBody>
            </p:sp>
          </mc:Fallback>
        </mc:AlternateContent>
      </p:grpSp>
      <p:grpSp>
        <p:nvGrpSpPr>
          <p:cNvPr id="58" name="Group 57"/>
          <p:cNvGrpSpPr/>
          <p:nvPr/>
        </p:nvGrpSpPr>
        <p:grpSpPr>
          <a:xfrm>
            <a:off x="4358120" y="1091921"/>
            <a:ext cx="1055919" cy="3571902"/>
            <a:chOff x="4542087" y="1091921"/>
            <a:chExt cx="1055919" cy="3571902"/>
          </a:xfrm>
        </p:grpSpPr>
        <p:grpSp>
          <p:nvGrpSpPr>
            <p:cNvPr id="59" name="Group 58"/>
            <p:cNvGrpSpPr/>
            <p:nvPr/>
          </p:nvGrpSpPr>
          <p:grpSpPr>
            <a:xfrm>
              <a:off x="4725038" y="1091921"/>
              <a:ext cx="872968" cy="872968"/>
              <a:chOff x="10240314" y="1091921"/>
              <a:chExt cx="872968" cy="872968"/>
            </a:xfrm>
          </p:grpSpPr>
          <p:sp>
            <p:nvSpPr>
              <p:cNvPr id="67" name="Oval 66"/>
              <p:cNvSpPr/>
              <p:nvPr/>
            </p:nvSpPr>
            <p:spPr>
              <a:xfrm>
                <a:off x="10240314" y="109192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8" name="Rectangle 67"/>
                  <p:cNvSpPr/>
                  <p:nvPr/>
                </p:nvSpPr>
                <p:spPr>
                  <a:xfrm>
                    <a:off x="10387378" y="1210900"/>
                    <a:ext cx="717056"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p>
                          </m:sSup>
                        </m:oMath>
                      </m:oMathPara>
                    </a14:m>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0" name="Rectangle 69"/>
                  <p:cNvSpPr>
                    <a:spLocks noRot="1" noChangeAspect="1" noMove="1" noResize="1" noEditPoints="1" noAdjustHandles="1" noChangeArrowheads="1" noChangeShapeType="1" noTextEdit="1"/>
                  </p:cNvSpPr>
                  <p:nvPr/>
                </p:nvSpPr>
                <p:spPr>
                  <a:xfrm>
                    <a:off x="10387378" y="1210900"/>
                    <a:ext cx="717056" cy="584775"/>
                  </a:xfrm>
                  <a:prstGeom prst="rect">
                    <a:avLst/>
                  </a:prstGeom>
                  <a:blipFill rotWithShape="0">
                    <a:blip r:embed="rId21"/>
                    <a:stretch>
                      <a:fillRect/>
                    </a:stretch>
                  </a:blipFill>
                </p:spPr>
                <p:txBody>
                  <a:bodyPr/>
                  <a:lstStyle/>
                  <a:p>
                    <a:r>
                      <a:rPr lang="en-US">
                        <a:noFill/>
                      </a:rPr>
                      <a:t> </a:t>
                    </a:r>
                  </a:p>
                </p:txBody>
              </p:sp>
            </mc:Fallback>
          </mc:AlternateContent>
        </p:grpSp>
        <p:cxnSp>
          <p:nvCxnSpPr>
            <p:cNvPr id="60" name="Straight Arrow Connector 59"/>
            <p:cNvCxnSpPr>
              <a:stCxn id="13" idx="0"/>
              <a:endCxn id="65" idx="4"/>
            </p:cNvCxnSpPr>
            <p:nvPr/>
          </p:nvCxnSpPr>
          <p:spPr>
            <a:xfrm flipH="1" flipV="1">
              <a:off x="5161522" y="3750840"/>
              <a:ext cx="4935"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5" idx="0"/>
              <a:endCxn id="67" idx="4"/>
            </p:cNvCxnSpPr>
            <p:nvPr/>
          </p:nvCxnSpPr>
          <p:spPr>
            <a:xfrm flipV="1">
              <a:off x="5161522" y="1964889"/>
              <a:ext cx="0"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725038" y="2877872"/>
              <a:ext cx="872968" cy="872968"/>
              <a:chOff x="10240314" y="2718038"/>
              <a:chExt cx="872968" cy="872968"/>
            </a:xfrm>
          </p:grpSpPr>
          <p:sp>
            <p:nvSpPr>
              <p:cNvPr id="65" name="Oval 64"/>
              <p:cNvSpPr/>
              <p:nvPr/>
            </p:nvSpPr>
            <p:spPr>
              <a:xfrm>
                <a:off x="10240314" y="271803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6" name="Rectangle 65"/>
                  <p:cNvSpPr/>
                  <p:nvPr/>
                </p:nvSpPr>
                <p:spPr>
                  <a:xfrm>
                    <a:off x="10387378" y="2855825"/>
                    <a:ext cx="71949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𝐡</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p>
                          </m:sSup>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2" name="Rectangle 71"/>
                  <p:cNvSpPr>
                    <a:spLocks noRot="1" noChangeAspect="1" noMove="1" noResize="1" noEditPoints="1" noAdjustHandles="1" noChangeArrowheads="1" noChangeShapeType="1" noTextEdit="1"/>
                  </p:cNvSpPr>
                  <p:nvPr/>
                </p:nvSpPr>
                <p:spPr>
                  <a:xfrm>
                    <a:off x="10387378" y="2855825"/>
                    <a:ext cx="719491" cy="584775"/>
                  </a:xfrm>
                  <a:prstGeom prst="rect">
                    <a:avLst/>
                  </a:prstGeom>
                  <a:blipFill rotWithShape="0">
                    <a:blip r:embed="rId2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tangle 62"/>
                <p:cNvSpPr/>
                <p:nvPr/>
              </p:nvSpPr>
              <p:spPr>
                <a:xfrm>
                  <a:off x="4542087" y="4031880"/>
                  <a:ext cx="6219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9" name="Rectangle 108"/>
                <p:cNvSpPr>
                  <a:spLocks noRot="1" noChangeAspect="1" noMove="1" noResize="1" noEditPoints="1" noAdjustHandles="1" noChangeArrowheads="1" noChangeShapeType="1" noTextEdit="1"/>
                </p:cNvSpPr>
                <p:nvPr/>
              </p:nvSpPr>
              <p:spPr>
                <a:xfrm>
                  <a:off x="4542087" y="4031880"/>
                  <a:ext cx="621902" cy="523220"/>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4622847" y="2161936"/>
                  <a:ext cx="46038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𝐯</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2" name="Rectangle 121"/>
                <p:cNvSpPr>
                  <a:spLocks noRot="1" noChangeAspect="1" noMove="1" noResize="1" noEditPoints="1" noAdjustHandles="1" noChangeArrowheads="1" noChangeShapeType="1" noTextEdit="1"/>
                </p:cNvSpPr>
                <p:nvPr/>
              </p:nvSpPr>
              <p:spPr>
                <a:xfrm>
                  <a:off x="4622847" y="2161936"/>
                  <a:ext cx="460382" cy="523220"/>
                </a:xfrm>
                <a:prstGeom prst="rect">
                  <a:avLst/>
                </a:prstGeom>
                <a:blipFill rotWithShape="0">
                  <a:blip r:embed="rId24"/>
                  <a:stretch>
                    <a:fillRect/>
                  </a:stretch>
                </a:blipFill>
              </p:spPr>
              <p:txBody>
                <a:bodyPr/>
                <a:lstStyle/>
                <a:p>
                  <a:r>
                    <a:rPr lang="en-US">
                      <a:noFill/>
                    </a:rPr>
                    <a:t> </a:t>
                  </a:r>
                </a:p>
              </p:txBody>
            </p:sp>
          </mc:Fallback>
        </mc:AlternateContent>
      </p:grpSp>
      <p:grpSp>
        <p:nvGrpSpPr>
          <p:cNvPr id="69" name="Group 68"/>
          <p:cNvGrpSpPr/>
          <p:nvPr/>
        </p:nvGrpSpPr>
        <p:grpSpPr>
          <a:xfrm>
            <a:off x="5830598" y="1091921"/>
            <a:ext cx="1036855" cy="3571902"/>
            <a:chOff x="6014565" y="1091921"/>
            <a:chExt cx="1036855" cy="3571902"/>
          </a:xfrm>
        </p:grpSpPr>
        <p:cxnSp>
          <p:nvCxnSpPr>
            <p:cNvPr id="70" name="Straight Arrow Connector 69"/>
            <p:cNvCxnSpPr>
              <a:stCxn id="16" idx="0"/>
              <a:endCxn id="78" idx="4"/>
            </p:cNvCxnSpPr>
            <p:nvPr/>
          </p:nvCxnSpPr>
          <p:spPr>
            <a:xfrm flipH="1" flipV="1">
              <a:off x="6614936" y="3750840"/>
              <a:ext cx="4935"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8" idx="0"/>
              <a:endCxn id="76" idx="4"/>
            </p:cNvCxnSpPr>
            <p:nvPr/>
          </p:nvCxnSpPr>
          <p:spPr>
            <a:xfrm flipV="1">
              <a:off x="6614936" y="1964889"/>
              <a:ext cx="0" cy="912983"/>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6178452" y="2877872"/>
              <a:ext cx="872968" cy="872968"/>
              <a:chOff x="10240314" y="2718038"/>
              <a:chExt cx="872968" cy="872968"/>
            </a:xfrm>
          </p:grpSpPr>
          <p:sp>
            <p:nvSpPr>
              <p:cNvPr id="78" name="Oval 77"/>
              <p:cNvSpPr/>
              <p:nvPr/>
            </p:nvSpPr>
            <p:spPr>
              <a:xfrm>
                <a:off x="10240314" y="271803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9" name="Rectangle 78"/>
                  <p:cNvSpPr/>
                  <p:nvPr/>
                </p:nvSpPr>
                <p:spPr>
                  <a:xfrm>
                    <a:off x="10387378" y="2855825"/>
                    <a:ext cx="71949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𝐡</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p>
                          </m:sSup>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4" name="Rectangle 83"/>
                  <p:cNvSpPr>
                    <a:spLocks noRot="1" noChangeAspect="1" noMove="1" noResize="1" noEditPoints="1" noAdjustHandles="1" noChangeArrowheads="1" noChangeShapeType="1" noTextEdit="1"/>
                  </p:cNvSpPr>
                  <p:nvPr/>
                </p:nvSpPr>
                <p:spPr>
                  <a:xfrm>
                    <a:off x="10387378" y="2855825"/>
                    <a:ext cx="719491" cy="584775"/>
                  </a:xfrm>
                  <a:prstGeom prst="rect">
                    <a:avLst/>
                  </a:prstGeom>
                  <a:blipFill rotWithShape="0">
                    <a:blip r:embed="rId25"/>
                    <a:stretch>
                      <a:fillRect/>
                    </a:stretch>
                  </a:blipFill>
                </p:spPr>
                <p:txBody>
                  <a:bodyPr/>
                  <a:lstStyle/>
                  <a:p>
                    <a:r>
                      <a:rPr lang="en-US">
                        <a:noFill/>
                      </a:rPr>
                      <a:t> </a:t>
                    </a:r>
                  </a:p>
                </p:txBody>
              </p:sp>
            </mc:Fallback>
          </mc:AlternateContent>
        </p:grpSp>
        <p:grpSp>
          <p:nvGrpSpPr>
            <p:cNvPr id="73" name="Group 72"/>
            <p:cNvGrpSpPr/>
            <p:nvPr/>
          </p:nvGrpSpPr>
          <p:grpSpPr>
            <a:xfrm>
              <a:off x="6178452" y="1091921"/>
              <a:ext cx="872968" cy="872968"/>
              <a:chOff x="10240314" y="1091921"/>
              <a:chExt cx="872968" cy="872968"/>
            </a:xfrm>
          </p:grpSpPr>
          <p:sp>
            <p:nvSpPr>
              <p:cNvPr id="76" name="Oval 75"/>
              <p:cNvSpPr/>
              <p:nvPr/>
            </p:nvSpPr>
            <p:spPr>
              <a:xfrm>
                <a:off x="10240314" y="109192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7" name="Rectangle 76"/>
                  <p:cNvSpPr/>
                  <p:nvPr/>
                </p:nvSpPr>
                <p:spPr>
                  <a:xfrm>
                    <a:off x="10387378" y="1210900"/>
                    <a:ext cx="717056"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p>
                          </m:sSup>
                        </m:oMath>
                      </m:oMathPara>
                    </a14:m>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2" name="Rectangle 81"/>
                  <p:cNvSpPr>
                    <a:spLocks noRot="1" noChangeAspect="1" noMove="1" noResize="1" noEditPoints="1" noAdjustHandles="1" noChangeArrowheads="1" noChangeShapeType="1" noTextEdit="1"/>
                  </p:cNvSpPr>
                  <p:nvPr/>
                </p:nvSpPr>
                <p:spPr>
                  <a:xfrm>
                    <a:off x="10387378" y="1210900"/>
                    <a:ext cx="717056" cy="584775"/>
                  </a:xfrm>
                  <a:prstGeom prst="rect">
                    <a:avLst/>
                  </a:prstGeom>
                  <a:blipFill rotWithShape="0">
                    <a:blip r:embed="rId2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4" name="Rectangle 73"/>
                <p:cNvSpPr/>
                <p:nvPr/>
              </p:nvSpPr>
              <p:spPr>
                <a:xfrm>
                  <a:off x="6014565" y="4031880"/>
                  <a:ext cx="6219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0" name="Rectangle 109"/>
                <p:cNvSpPr>
                  <a:spLocks noRot="1" noChangeAspect="1" noMove="1" noResize="1" noEditPoints="1" noAdjustHandles="1" noChangeArrowheads="1" noChangeShapeType="1" noTextEdit="1"/>
                </p:cNvSpPr>
                <p:nvPr/>
              </p:nvSpPr>
              <p:spPr>
                <a:xfrm>
                  <a:off x="6014565" y="4031880"/>
                  <a:ext cx="621902" cy="523220"/>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6100496" y="2161936"/>
                  <a:ext cx="46038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𝐯</m:t>
                        </m:r>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3" name="Rectangle 122"/>
                <p:cNvSpPr>
                  <a:spLocks noRot="1" noChangeAspect="1" noMove="1" noResize="1" noEditPoints="1" noAdjustHandles="1" noChangeArrowheads="1" noChangeShapeType="1" noTextEdit="1"/>
                </p:cNvSpPr>
                <p:nvPr/>
              </p:nvSpPr>
              <p:spPr>
                <a:xfrm>
                  <a:off x="6100496" y="2161936"/>
                  <a:ext cx="460382" cy="523220"/>
                </a:xfrm>
                <a:prstGeom prst="rect">
                  <a:avLst/>
                </a:prstGeom>
                <a:blipFill rotWithShape="0">
                  <a:blip r:embed="rId2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0" name="TextBox 79"/>
              <p:cNvSpPr txBox="1"/>
              <p:nvPr/>
            </p:nvSpPr>
            <p:spPr>
              <a:xfrm>
                <a:off x="7016461" y="4555100"/>
                <a:ext cx="108765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4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7016461" y="4555100"/>
                <a:ext cx="1087654" cy="769441"/>
              </a:xfrm>
              <a:prstGeom prst="rect">
                <a:avLst/>
              </a:prstGeom>
              <a:blipFill>
                <a:blip r:embed="rId2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7016461" y="2769433"/>
                <a:ext cx="108765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4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7016461" y="2769433"/>
                <a:ext cx="1087654" cy="769441"/>
              </a:xfrm>
              <a:prstGeom prst="rect">
                <a:avLst/>
              </a:prstGeom>
              <a:blipFill>
                <a:blip r:embed="rId30"/>
                <a:stretch>
                  <a:fillRect/>
                </a:stretch>
              </a:blipFill>
            </p:spPr>
            <p:txBody>
              <a:bodyPr/>
              <a:lstStyle/>
              <a:p>
                <a:r>
                  <a:rPr lang="en-IN">
                    <a:noFill/>
                  </a:rPr>
                  <a:t> </a:t>
                </a:r>
              </a:p>
            </p:txBody>
          </p:sp>
        </mc:Fallback>
      </mc:AlternateContent>
      <p:sp>
        <p:nvSpPr>
          <p:cNvPr id="82" name="TextBox 81"/>
          <p:cNvSpPr txBox="1"/>
          <p:nvPr/>
        </p:nvSpPr>
        <p:spPr>
          <a:xfrm>
            <a:off x="1585413" y="5733961"/>
            <a:ext cx="1078076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Calibri Light" panose="020F0302020204030204"/>
                <a:ea typeface="+mn-ea"/>
                <a:cs typeface="+mn-cs"/>
              </a:rPr>
              <a:t>The       quick    brown     fox      …</a:t>
            </a:r>
            <a:endParaRPr kumimoji="0" lang="en-US" sz="36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pic>
        <p:nvPicPr>
          <p:cNvPr id="87" name="Picture 86"/>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0290164" y="4743723"/>
            <a:ext cx="1783306" cy="1783306"/>
          </a:xfrm>
          <a:prstGeom prst="rect">
            <a:avLst/>
          </a:prstGeom>
        </p:spPr>
      </p:pic>
      <mc:AlternateContent xmlns:mc="http://schemas.openxmlformats.org/markup-compatibility/2006" xmlns:a14="http://schemas.microsoft.com/office/drawing/2010/main">
        <mc:Choice Requires="a14">
          <p:sp>
            <p:nvSpPr>
              <p:cNvPr id="88" name="Rectangular Callout 87"/>
              <p:cNvSpPr/>
              <p:nvPr/>
            </p:nvSpPr>
            <p:spPr>
              <a:xfrm>
                <a:off x="4065103" y="4744654"/>
                <a:ext cx="6468929"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We can think of the hidden layer activations at time </a:t>
                </a:r>
                <a14:m>
                  <m:oMath xmlns:m="http://schemas.openxmlformats.org/officeDocument/2006/math">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oMath>
                </a14:m>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(denoted by </a:t>
                </a:r>
                <a14:m>
                  <m:oMath xmlns:m="http://schemas.openxmlformats.org/officeDocument/2006/math">
                    <m:sSup>
                      <m:sSup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e>
                      <m: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sup>
                    </m:sSup>
                  </m:oMath>
                </a14:m>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as encoding whatever happened in the times series till time </a:t>
                </a:r>
                <a14:m>
                  <m:oMath xmlns:m="http://schemas.openxmlformats.org/officeDocument/2006/math">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oMath>
                </a14:m>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i.e. </a:t>
                </a:r>
                <a14:m>
                  <m:oMath xmlns:m="http://schemas.openxmlformats.org/officeDocument/2006/math">
                    <m:d>
                      <m:dPr>
                        <m:begChr m:val="{"/>
                        <m:endChr m:val="}"/>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p>
                          <m:sSup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e>
                          <m: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𝜏</m:t>
                            </m:r>
                          </m:sup>
                        </m:s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𝜏</m:t>
                            </m:r>
                          </m:sup>
                        </m:s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acc>
                              <m:accPr>
                                <m:chr m:val="̂"/>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acc>
                          </m:e>
                          <m: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𝜏</m:t>
                            </m:r>
                          </m:sup>
                        </m:sSup>
                      </m:e>
                    </m:d>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𝜏</m:t>
                    </m:r>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&lt;</m:t>
                    </m:r>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oMath>
                </a14:m>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88" name="Rectangular Callout 87"/>
              <p:cNvSpPr>
                <a:spLocks noRot="1" noChangeAspect="1" noMove="1" noResize="1" noEditPoints="1" noAdjustHandles="1" noChangeArrowheads="1" noChangeShapeType="1" noTextEdit="1"/>
              </p:cNvSpPr>
              <p:nvPr/>
            </p:nvSpPr>
            <p:spPr>
              <a:xfrm>
                <a:off x="4065103" y="4744654"/>
                <a:ext cx="6468929" cy="1201828"/>
              </a:xfrm>
              <a:prstGeom prst="wedgeRectCallout">
                <a:avLst>
                  <a:gd name="adj1" fmla="val 59497"/>
                  <a:gd name="adj2" fmla="val 49778"/>
                </a:avLst>
              </a:prstGeom>
              <a:blipFill>
                <a:blip r:embed="rId32"/>
                <a:stretch>
                  <a:fillRect l="-1113" t="-1970" b="-9360"/>
                </a:stretch>
              </a:blipFill>
              <a:ln w="38100">
                <a:solidFill>
                  <a:schemeClr val="accent1"/>
                </a:solidFill>
              </a:ln>
            </p:spPr>
            <p:txBody>
              <a:bodyPr/>
              <a:lstStyle/>
              <a:p>
                <a:r>
                  <a:rPr lang="en-IN">
                    <a:noFill/>
                  </a:rPr>
                  <a:t> </a:t>
                </a:r>
              </a:p>
            </p:txBody>
          </p:sp>
        </mc:Fallback>
      </mc:AlternateContent>
      <p:grpSp>
        <p:nvGrpSpPr>
          <p:cNvPr id="89" name="Group 88"/>
          <p:cNvGrpSpPr/>
          <p:nvPr/>
        </p:nvGrpSpPr>
        <p:grpSpPr>
          <a:xfrm>
            <a:off x="10484637" y="3285230"/>
            <a:ext cx="1468606" cy="1238929"/>
            <a:chOff x="12383748" y="1219011"/>
            <a:chExt cx="1862104" cy="1570887"/>
          </a:xfrm>
        </p:grpSpPr>
        <p:sp>
          <p:nvSpPr>
            <p:cNvPr id="90" name="Freeform 89"/>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90"/>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91"/>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Oval 93"/>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mc:AlternateContent xmlns:mc="http://schemas.openxmlformats.org/markup-compatibility/2006" xmlns:a14="http://schemas.microsoft.com/office/drawing/2010/main">
        <mc:Choice Requires="a14">
          <p:sp>
            <p:nvSpPr>
              <p:cNvPr id="95" name="Rectangular Callout 94"/>
              <p:cNvSpPr/>
              <p:nvPr/>
            </p:nvSpPr>
            <p:spPr>
              <a:xfrm>
                <a:off x="4557666" y="3273133"/>
                <a:ext cx="6021540" cy="1201828"/>
              </a:xfrm>
              <a:prstGeom prst="wedgeRectCallout">
                <a:avLst>
                  <a:gd name="adj1" fmla="val 59497"/>
                  <a:gd name="adj2" fmla="val 497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Remember, there could be multiple hidden layers each with several nodes but are denoting them all using a single </a:t>
                </a:r>
                <a14:m>
                  <m:oMath xmlns:m="http://schemas.openxmlformats.org/officeDocument/2006/math">
                    <m:r>
                      <a:rPr kumimoji="0" lang="en-IN"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oMath>
                </a14:m>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here for sake of clarity.</a:t>
                </a:r>
              </a:p>
            </p:txBody>
          </p:sp>
        </mc:Choice>
        <mc:Fallback xmlns="">
          <p:sp>
            <p:nvSpPr>
              <p:cNvPr id="95" name="Rectangular Callout 94"/>
              <p:cNvSpPr>
                <a:spLocks noRot="1" noChangeAspect="1" noMove="1" noResize="1" noEditPoints="1" noAdjustHandles="1" noChangeArrowheads="1" noChangeShapeType="1" noTextEdit="1"/>
              </p:cNvSpPr>
              <p:nvPr/>
            </p:nvSpPr>
            <p:spPr>
              <a:xfrm>
                <a:off x="4557666" y="3273133"/>
                <a:ext cx="6021540" cy="1201828"/>
              </a:xfrm>
              <a:prstGeom prst="wedgeRectCallout">
                <a:avLst>
                  <a:gd name="adj1" fmla="val 59497"/>
                  <a:gd name="adj2" fmla="val 49778"/>
                </a:avLst>
              </a:prstGeom>
              <a:blipFill>
                <a:blip r:embed="rId33"/>
                <a:stretch>
                  <a:fillRect l="-920" t="-1970" b="-9360"/>
                </a:stretch>
              </a:blipFill>
              <a:ln w="38100">
                <a:solidFill>
                  <a:schemeClr val="accent1"/>
                </a:solidFill>
              </a:ln>
            </p:spPr>
            <p:txBody>
              <a:bodyPr/>
              <a:lstStyle/>
              <a:p>
                <a:r>
                  <a:rPr lang="en-IN">
                    <a:noFill/>
                  </a:rPr>
                  <a:t> </a:t>
                </a:r>
              </a:p>
            </p:txBody>
          </p:sp>
        </mc:Fallback>
      </mc:AlternateContent>
      <p:pic>
        <p:nvPicPr>
          <p:cNvPr id="96" name="Picture 95"/>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0290164" y="1326341"/>
            <a:ext cx="1783305" cy="1783305"/>
          </a:xfrm>
          <a:prstGeom prst="rect">
            <a:avLst/>
          </a:prstGeom>
        </p:spPr>
      </p:pic>
      <mc:AlternateContent xmlns:mc="http://schemas.openxmlformats.org/markup-compatibility/2006" xmlns:a14="http://schemas.microsoft.com/office/drawing/2010/main">
        <mc:Choice Requires="a14">
          <p:sp>
            <p:nvSpPr>
              <p:cNvPr id="97" name="Rectangular Callout 96"/>
              <p:cNvSpPr/>
              <p:nvPr/>
            </p:nvSpPr>
            <p:spPr>
              <a:xfrm>
                <a:off x="1058729" y="1409694"/>
                <a:ext cx="9241710" cy="1320362"/>
              </a:xfrm>
              <a:prstGeom prst="wedgeRectCallout">
                <a:avLst>
                  <a:gd name="adj1" fmla="val 60123"/>
                  <a:gd name="adj2" fmla="val 3801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These hidden layer activations (denoted by </a:t>
                </a:r>
                <a14:m>
                  <m:oMath xmlns:m="http://schemas.openxmlformats.org/officeDocument/2006/math">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oMath>
                </a14:m>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here) are often called the </a:t>
                </a:r>
                <a:r>
                  <a:rPr kumimoji="0" lang="en-US" sz="2400" b="0" i="1" u="none" strike="noStrike" kern="1200" cap="none" spc="0" normalizeH="0" baseline="0" noProof="0" dirty="0">
                    <a:ln>
                      <a:noFill/>
                    </a:ln>
                    <a:solidFill>
                      <a:prstClr val="black"/>
                    </a:solidFill>
                    <a:effectLst/>
                    <a:uLnTx/>
                    <a:uFillTx/>
                    <a:latin typeface="Calibri Light" panose="020F0302020204030204"/>
                    <a:ea typeface="+mn-ea"/>
                    <a:cs typeface="+mn-cs"/>
                  </a:rPr>
                  <a:t>hidden states</a:t>
                </a: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of the RNN – terminology dates back decades to when other models called </a:t>
                </a:r>
                <a:r>
                  <a:rPr kumimoji="0" lang="en-US" sz="2400" b="0" i="1" u="none" strike="noStrike" kern="1200" cap="none" spc="0" normalizeH="0" baseline="0" noProof="0" dirty="0">
                    <a:ln>
                      <a:noFill/>
                    </a:ln>
                    <a:solidFill>
                      <a:prstClr val="black"/>
                    </a:solidFill>
                    <a:effectLst/>
                    <a:uLnTx/>
                    <a:uFillTx/>
                    <a:latin typeface="Calibri Light" panose="020F0302020204030204"/>
                    <a:ea typeface="+mn-ea"/>
                    <a:cs typeface="+mn-cs"/>
                  </a:rPr>
                  <a:t>Hidden Markov Models </a:t>
                </a: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used to be used instead of RNNs</a:t>
                </a:r>
              </a:p>
            </p:txBody>
          </p:sp>
        </mc:Choice>
        <mc:Fallback xmlns="">
          <p:sp>
            <p:nvSpPr>
              <p:cNvPr id="97" name="Rectangular Callout 96"/>
              <p:cNvSpPr>
                <a:spLocks noRot="1" noChangeAspect="1" noMove="1" noResize="1" noEditPoints="1" noAdjustHandles="1" noChangeArrowheads="1" noChangeShapeType="1" noTextEdit="1"/>
              </p:cNvSpPr>
              <p:nvPr/>
            </p:nvSpPr>
            <p:spPr>
              <a:xfrm>
                <a:off x="1058729" y="1409694"/>
                <a:ext cx="9241710" cy="1320362"/>
              </a:xfrm>
              <a:prstGeom prst="wedgeRectCallout">
                <a:avLst>
                  <a:gd name="adj1" fmla="val 60123"/>
                  <a:gd name="adj2" fmla="val 38016"/>
                </a:avLst>
              </a:prstGeom>
              <a:blipFill>
                <a:blip r:embed="rId35"/>
                <a:stretch>
                  <a:fillRect l="-776" b="-4036"/>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91009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left)">
                                      <p:cBhvr>
                                        <p:cTn id="23" dur="5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wipe(left)">
                                      <p:cBhvr>
                                        <p:cTn id="28" dur="2000"/>
                                        <p:tgtEl>
                                          <p:spTgt spid="8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10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down)">
                                      <p:cBhvr>
                                        <p:cTn id="46" dur="10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down)">
                                      <p:cBhvr>
                                        <p:cTn id="51" dur="1000"/>
                                        <p:tgtEl>
                                          <p:spTgt spid="47"/>
                                        </p:tgtEl>
                                      </p:cBhvr>
                                    </p:animEffect>
                                  </p:childTnLst>
                                </p:cTn>
                              </p:par>
                              <p:par>
                                <p:cTn id="52" presetID="22" presetClass="entr" presetSubtype="8"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10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down)">
                                      <p:cBhvr>
                                        <p:cTn id="59" dur="1000"/>
                                        <p:tgtEl>
                                          <p:spTgt spid="58"/>
                                        </p:tgtEl>
                                      </p:cBhvr>
                                    </p:animEffect>
                                  </p:childTnLst>
                                </p:cTn>
                              </p:par>
                              <p:par>
                                <p:cTn id="60" presetID="22" presetClass="entr" presetSubtype="8"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10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wipe(down)">
                                      <p:cBhvr>
                                        <p:cTn id="67" dur="1000"/>
                                        <p:tgtEl>
                                          <p:spTgt spid="69"/>
                                        </p:tgtEl>
                                      </p:cBhvr>
                                    </p:animEffect>
                                  </p:childTnLst>
                                </p:cTn>
                              </p:par>
                              <p:par>
                                <p:cTn id="68" presetID="22" presetClass="entr" presetSubtype="8"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10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1000"/>
                                        <p:tgtEl>
                                          <p:spTgt spid="27"/>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wipe(left)">
                                      <p:cBhvr>
                                        <p:cTn id="79" dur="1000"/>
                                        <p:tgtEl>
                                          <p:spTgt spid="81"/>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87"/>
                                        </p:tgtEl>
                                        <p:attrNameLst>
                                          <p:attrName>style.visibility</p:attrName>
                                        </p:attrNameLst>
                                      </p:cBhvr>
                                      <p:to>
                                        <p:strVal val="visible"/>
                                      </p:to>
                                    </p:set>
                                  </p:childTnLst>
                                </p:cTn>
                              </p:par>
                            </p:childTnLst>
                          </p:cTn>
                        </p:par>
                        <p:par>
                          <p:cTn id="100" fill="hold">
                            <p:stCondLst>
                              <p:cond delay="0"/>
                            </p:stCondLst>
                            <p:childTnLst>
                              <p:par>
                                <p:cTn id="101" presetID="22" presetClass="entr" presetSubtype="2" fill="hold" grpId="0" nodeType="afterEffect">
                                  <p:stCondLst>
                                    <p:cond delay="0"/>
                                  </p:stCondLst>
                                  <p:childTnLst>
                                    <p:set>
                                      <p:cBhvr>
                                        <p:cTn id="102" dur="1" fill="hold">
                                          <p:stCondLst>
                                            <p:cond delay="0"/>
                                          </p:stCondLst>
                                        </p:cTn>
                                        <p:tgtEl>
                                          <p:spTgt spid="88"/>
                                        </p:tgtEl>
                                        <p:attrNameLst>
                                          <p:attrName>style.visibility</p:attrName>
                                        </p:attrNameLst>
                                      </p:cBhvr>
                                      <p:to>
                                        <p:strVal val="visible"/>
                                      </p:to>
                                    </p:set>
                                    <p:animEffect transition="in" filter="wipe(right)">
                                      <p:cBhvr>
                                        <p:cTn id="103" dur="500"/>
                                        <p:tgtEl>
                                          <p:spTgt spid="88"/>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89"/>
                                        </p:tgtEl>
                                        <p:attrNameLst>
                                          <p:attrName>style.visibility</p:attrName>
                                        </p:attrNameLst>
                                      </p:cBhvr>
                                      <p:to>
                                        <p:strVal val="visible"/>
                                      </p:to>
                                    </p:set>
                                  </p:childTnLst>
                                </p:cTn>
                              </p:par>
                            </p:childTnLst>
                          </p:cTn>
                        </p:par>
                        <p:par>
                          <p:cTn id="108" fill="hold">
                            <p:stCondLst>
                              <p:cond delay="0"/>
                            </p:stCondLst>
                            <p:childTnLst>
                              <p:par>
                                <p:cTn id="109" presetID="22" presetClass="entr" presetSubtype="2" fill="hold" grpId="0" nodeType="afterEffect">
                                  <p:stCondLst>
                                    <p:cond delay="0"/>
                                  </p:stCondLst>
                                  <p:childTnLst>
                                    <p:set>
                                      <p:cBhvr>
                                        <p:cTn id="110" dur="1" fill="hold">
                                          <p:stCondLst>
                                            <p:cond delay="0"/>
                                          </p:stCondLst>
                                        </p:cTn>
                                        <p:tgtEl>
                                          <p:spTgt spid="95"/>
                                        </p:tgtEl>
                                        <p:attrNameLst>
                                          <p:attrName>style.visibility</p:attrName>
                                        </p:attrNameLst>
                                      </p:cBhvr>
                                      <p:to>
                                        <p:strVal val="visible"/>
                                      </p:to>
                                    </p:set>
                                    <p:animEffect transition="in" filter="wipe(right)">
                                      <p:cBhvr>
                                        <p:cTn id="111" dur="500"/>
                                        <p:tgtEl>
                                          <p:spTgt spid="95"/>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96"/>
                                        </p:tgtEl>
                                        <p:attrNameLst>
                                          <p:attrName>style.visibility</p:attrName>
                                        </p:attrNameLst>
                                      </p:cBhvr>
                                      <p:to>
                                        <p:strVal val="visible"/>
                                      </p:to>
                                    </p:set>
                                  </p:childTnLst>
                                </p:cTn>
                              </p:par>
                            </p:childTnLst>
                          </p:cTn>
                        </p:par>
                        <p:par>
                          <p:cTn id="116" fill="hold">
                            <p:stCondLst>
                              <p:cond delay="0"/>
                            </p:stCondLst>
                            <p:childTnLst>
                              <p:par>
                                <p:cTn id="117" presetID="22" presetClass="entr" presetSubtype="2" fill="hold" grpId="0" nodeType="after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right)">
                                      <p:cBhvr>
                                        <p:cTn id="11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0" grpId="0"/>
      <p:bldP spid="81" grpId="0"/>
      <p:bldP spid="82" grpId="0"/>
      <p:bldP spid="88" grpId="0" animBg="1"/>
      <p:bldP spid="95" grpId="0" animBg="1"/>
      <p:bldP spid="9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RNN Variants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4487957" y="1085530"/>
                <a:ext cx="7704044" cy="5772470"/>
              </a:xfrm>
            </p:spPr>
            <p:txBody>
              <a:bodyPr>
                <a:normAutofit/>
              </a:bodyPr>
              <a:lstStyle/>
              <a:p>
                <a:r>
                  <a:rPr lang="en-IN" dirty="0">
                    <a:sym typeface="Webdings" panose="05030102010509060703" pitchFamily="18" charset="2"/>
                  </a:rPr>
                  <a:t> indicates a time lag</a:t>
                </a:r>
              </a:p>
              <a:p>
                <a:pPr lvl="2"/>
                <a14:m>
                  <m:oMath xmlns:m="http://schemas.openxmlformats.org/officeDocument/2006/math">
                    <m:sSup>
                      <m:sSupPr>
                        <m:ctrlPr>
                          <a:rPr lang="en-IN" i="1">
                            <a:latin typeface="Cambria Math" panose="02040503050406030204" pitchFamily="18" charset="0"/>
                            <a:sym typeface="Webdings" panose="05030102010509060703" pitchFamily="18" charset="2"/>
                          </a:rPr>
                        </m:ctrlPr>
                      </m:sSupPr>
                      <m:e>
                        <m:r>
                          <a:rPr lang="en-IN" b="1">
                            <a:latin typeface="Cambria Math" panose="02040503050406030204" pitchFamily="18" charset="0"/>
                            <a:sym typeface="Webdings" panose="05030102010509060703" pitchFamily="18" charset="2"/>
                          </a:rPr>
                          <m:t>𝐠</m:t>
                        </m:r>
                      </m:e>
                      <m:sup>
                        <m:r>
                          <a:rPr lang="en-IN" i="1">
                            <a:latin typeface="Cambria Math" panose="02040503050406030204" pitchFamily="18" charset="0"/>
                            <a:sym typeface="Webdings" panose="05030102010509060703" pitchFamily="18" charset="2"/>
                          </a:rPr>
                          <m:t>𝑡</m:t>
                        </m:r>
                      </m:sup>
                    </m:sSup>
                    <m:r>
                      <a:rPr lang="en-IN" b="0" i="1" smtClean="0">
                        <a:latin typeface="Cambria Math" panose="02040503050406030204" pitchFamily="18" charset="0"/>
                        <a:sym typeface="Webdings" panose="05030102010509060703" pitchFamily="18" charset="2"/>
                      </a:rPr>
                      <m:t>/</m:t>
                    </m:r>
                    <m:sSup>
                      <m:sSupPr>
                        <m:ctrlPr>
                          <a:rPr lang="en-IN" b="0" i="1" smtClean="0">
                            <a:latin typeface="Cambria Math" panose="02040503050406030204" pitchFamily="18" charset="0"/>
                            <a:sym typeface="Webdings" panose="05030102010509060703" pitchFamily="18" charset="2"/>
                          </a:rPr>
                        </m:ctrlPr>
                      </m:sSupPr>
                      <m:e>
                        <m:r>
                          <a:rPr lang="en-IN" b="0" i="1" smtClean="0">
                            <a:latin typeface="Cambria Math" panose="02040503050406030204" pitchFamily="18" charset="0"/>
                            <a:sym typeface="Webdings" panose="05030102010509060703" pitchFamily="18" charset="2"/>
                          </a:rPr>
                          <m:t>𝑦</m:t>
                        </m:r>
                      </m:e>
                      <m:sup>
                        <m:r>
                          <a:rPr lang="en-IN" b="0" i="1" smtClean="0">
                            <a:latin typeface="Cambria Math" panose="02040503050406030204" pitchFamily="18" charset="0"/>
                            <a:sym typeface="Webdings" panose="05030102010509060703" pitchFamily="18" charset="2"/>
                          </a:rPr>
                          <m:t>𝑡</m:t>
                        </m:r>
                      </m:sup>
                    </m:sSup>
                  </m:oMath>
                </a14:m>
                <a:r>
                  <a:rPr lang="en-IN" dirty="0"/>
                  <a:t> is passed onto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𝑡</m:t>
                        </m:r>
                        <m:r>
                          <a:rPr lang="en-IN" i="1">
                            <a:latin typeface="Cambria Math" panose="02040503050406030204" pitchFamily="18" charset="0"/>
                          </a:rPr>
                          <m:t>+1</m:t>
                        </m:r>
                      </m:sup>
                    </m:sSup>
                  </m:oMath>
                </a14:m>
                <a:r>
                  <a:rPr lang="en-IN" dirty="0"/>
                  <a:t>  and not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𝑡</m:t>
                        </m:r>
                      </m:sup>
                    </m:sSup>
                  </m:oMath>
                </a14:m>
                <a:endParaRPr lang="en-IN" dirty="0"/>
              </a:p>
              <a:p>
                <a:pPr lvl="2"/>
                <a:r>
                  <a:rPr lang="en-IN" dirty="0"/>
                  <a:t>Often this symbol is omitted and assumed</a:t>
                </a:r>
              </a:p>
              <a:p>
                <a:r>
                  <a:rPr lang="en-IN" dirty="0"/>
                  <a:t>Notice that RNNs violate the strict rules that feedforward networks obeyed</a:t>
                </a:r>
              </a:p>
              <a:p>
                <a:pPr lvl="2"/>
                <a:r>
                  <a:rPr lang="en-IN" dirty="0"/>
                  <a:t>Nodes can send signals to nodes in lower layers</a:t>
                </a:r>
              </a:p>
              <a:p>
                <a:pPr lvl="2"/>
                <a:r>
                  <a:rPr lang="en-IN" dirty="0"/>
                  <a:t>Can even send signals to the future</a:t>
                </a:r>
              </a:p>
              <a:p>
                <a:pPr lvl="2"/>
                <a:r>
                  <a:rPr lang="en-IN" dirty="0"/>
                  <a:t>Can construct RNNs using convolutional layers as well i.e. the hidden layers can be CNN-like</a:t>
                </a:r>
              </a:p>
              <a:p>
                <a:pPr lvl="2"/>
                <a:r>
                  <a:rPr lang="en-IN" dirty="0"/>
                  <a:t>The RNN model can in principle handle sequences of arbitrary length</a:t>
                </a:r>
              </a:p>
              <a:p>
                <a:pPr lvl="2"/>
                <a:r>
                  <a:rPr lang="en-IN" dirty="0"/>
                  <a:t>Practical difficulties arise in training on long sequences – will soon see some of them</a:t>
                </a:r>
              </a:p>
              <a:p>
                <a:endParaRPr lang="en-IN" dirty="0"/>
              </a:p>
              <a:p>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4487957" y="1085530"/>
                <a:ext cx="7704044" cy="5772470"/>
              </a:xfrm>
              <a:blipFill>
                <a:blip r:embed="rId3"/>
                <a:stretch>
                  <a:fillRect l="-791" t="-2746" r="-2611" b="-1162"/>
                </a:stretch>
              </a:blipFill>
            </p:spPr>
            <p:txBody>
              <a:bodyPr/>
              <a:lstStyle/>
              <a:p>
                <a:r>
                  <a:rPr lang="en-IN">
                    <a:noFill/>
                  </a:rPr>
                  <a:t> </a:t>
                </a:r>
              </a:p>
            </p:txBody>
          </p:sp>
        </mc:Fallback>
      </mc:AlternateContent>
      <p:grpSp>
        <p:nvGrpSpPr>
          <p:cNvPr id="7" name="Group 6"/>
          <p:cNvGrpSpPr/>
          <p:nvPr/>
        </p:nvGrpSpPr>
        <p:grpSpPr>
          <a:xfrm>
            <a:off x="494404" y="1019355"/>
            <a:ext cx="878490" cy="5336995"/>
            <a:chOff x="10240314" y="1201808"/>
            <a:chExt cx="878490" cy="5336995"/>
          </a:xfrm>
          <a:solidFill>
            <a:schemeClr val="bg1"/>
          </a:solidFill>
        </p:grpSpPr>
        <p:sp>
          <p:nvSpPr>
            <p:cNvPr id="8" name="Oval 7"/>
            <p:cNvSpPr/>
            <p:nvPr/>
          </p:nvSpPr>
          <p:spPr>
            <a:xfrm>
              <a:off x="10240314" y="5665835"/>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p:cNvCxnSpPr>
              <a:stCxn id="8" idx="0"/>
            </p:cNvCxnSpPr>
            <p:nvPr/>
          </p:nvCxnSpPr>
          <p:spPr>
            <a:xfrm flipV="1">
              <a:off x="10676798" y="4928861"/>
              <a:ext cx="0" cy="736974"/>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2" idx="0"/>
              <a:endCxn id="13" idx="4"/>
            </p:cNvCxnSpPr>
            <p:nvPr/>
          </p:nvCxnSpPr>
          <p:spPr>
            <a:xfrm flipV="1">
              <a:off x="10676798" y="2074776"/>
              <a:ext cx="0" cy="719075"/>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flipH="1">
              <a:off x="10240314" y="3253637"/>
              <a:ext cx="878490" cy="12700"/>
            </a:xfrm>
            <a:prstGeom prst="curvedConnector5">
              <a:avLst>
                <a:gd name="adj1" fmla="val -26022"/>
                <a:gd name="adj2" fmla="val -6271386"/>
                <a:gd name="adj3" fmla="val 126022"/>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0240314" y="279385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Oval 12"/>
            <p:cNvSpPr/>
            <p:nvPr/>
          </p:nvSpPr>
          <p:spPr>
            <a:xfrm>
              <a:off x="10240314" y="1201808"/>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4" name="Rectangle 13"/>
                <p:cNvSpPr/>
                <p:nvPr/>
              </p:nvSpPr>
              <p:spPr>
                <a:xfrm>
                  <a:off x="10429775" y="5803622"/>
                  <a:ext cx="494046"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4" name="Rectangle 13"/>
                <p:cNvSpPr>
                  <a:spLocks noRot="1" noChangeAspect="1" noMove="1" noResize="1" noEditPoints="1" noAdjustHandles="1" noChangeArrowheads="1" noChangeShapeType="1" noTextEdit="1"/>
                </p:cNvSpPr>
                <p:nvPr/>
              </p:nvSpPr>
              <p:spPr>
                <a:xfrm>
                  <a:off x="10429775" y="5803622"/>
                  <a:ext cx="494046" cy="58477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0429775" y="2931638"/>
                  <a:ext cx="498855"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𝐠</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5" name="Rectangle 14"/>
                <p:cNvSpPr>
                  <a:spLocks noRot="1" noChangeAspect="1" noMove="1" noResize="1" noEditPoints="1" noAdjustHandles="1" noChangeArrowheads="1" noChangeShapeType="1" noTextEdit="1"/>
                </p:cNvSpPr>
                <p:nvPr/>
              </p:nvSpPr>
              <p:spPr>
                <a:xfrm>
                  <a:off x="10429775" y="2931638"/>
                  <a:ext cx="498855" cy="58477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0429775" y="1320787"/>
                  <a:ext cx="513859"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oMath>
                    </m:oMathPara>
                  </a14:m>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6" name="Rectangle 15"/>
                <p:cNvSpPr>
                  <a:spLocks noRot="1" noChangeAspect="1" noMove="1" noResize="1" noEditPoints="1" noAdjustHandles="1" noChangeArrowheads="1" noChangeShapeType="1" noTextEdit="1"/>
                </p:cNvSpPr>
                <p:nvPr/>
              </p:nvSpPr>
              <p:spPr>
                <a:xfrm>
                  <a:off x="10429775" y="1320787"/>
                  <a:ext cx="513859" cy="584775"/>
                </a:xfrm>
                <a:prstGeom prst="rect">
                  <a:avLst/>
                </a:prstGeom>
                <a:blipFill rotWithShape="0">
                  <a:blip r:embed="rId6"/>
                  <a:stretch>
                    <a:fillRect/>
                  </a:stretch>
                </a:blipFill>
              </p:spPr>
              <p:txBody>
                <a:bodyPr/>
                <a:lstStyle/>
                <a:p>
                  <a:r>
                    <a:rPr lang="en-US">
                      <a:noFill/>
                    </a:rPr>
                    <a:t> </a:t>
                  </a:r>
                </a:p>
              </p:txBody>
            </p:sp>
          </mc:Fallback>
        </mc:AlternateContent>
        <p:cxnSp>
          <p:nvCxnSpPr>
            <p:cNvPr id="17" name="Straight Arrow Connector 16"/>
            <p:cNvCxnSpPr>
              <a:stCxn id="19" idx="0"/>
              <a:endCxn id="12" idx="4"/>
            </p:cNvCxnSpPr>
            <p:nvPr/>
          </p:nvCxnSpPr>
          <p:spPr>
            <a:xfrm flipV="1">
              <a:off x="10676798" y="3666819"/>
              <a:ext cx="0" cy="705812"/>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flipH="1">
              <a:off x="10240314" y="4832417"/>
              <a:ext cx="878490" cy="12700"/>
            </a:xfrm>
            <a:prstGeom prst="curvedConnector5">
              <a:avLst>
                <a:gd name="adj1" fmla="val -26022"/>
                <a:gd name="adj2" fmla="val -5771386"/>
                <a:gd name="adj3" fmla="val 126022"/>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0240314" y="437263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0" name="Rectangle 19"/>
                <p:cNvSpPr/>
                <p:nvPr/>
              </p:nvSpPr>
              <p:spPr>
                <a:xfrm>
                  <a:off x="10429775" y="4491388"/>
                  <a:ext cx="529312"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0" name="Rectangle 19"/>
                <p:cNvSpPr>
                  <a:spLocks noRot="1" noChangeAspect="1" noMove="1" noResize="1" noEditPoints="1" noAdjustHandles="1" noChangeArrowheads="1" noChangeShapeType="1" noTextEdit="1"/>
                </p:cNvSpPr>
                <p:nvPr/>
              </p:nvSpPr>
              <p:spPr>
                <a:xfrm>
                  <a:off x="10429775" y="4491388"/>
                  <a:ext cx="529312" cy="584775"/>
                </a:xfrm>
                <a:prstGeom prst="rect">
                  <a:avLst/>
                </a:prstGeom>
                <a:blipFill rotWithShape="0">
                  <a:blip r:embed="rId7"/>
                  <a:stretch>
                    <a:fillRect/>
                  </a:stretch>
                </a:blipFill>
              </p:spPr>
              <p:txBody>
                <a:bodyPr/>
                <a:lstStyle/>
                <a:p>
                  <a:r>
                    <a:rPr lang="en-US">
                      <a:noFill/>
                    </a:rPr>
                    <a:t> </a:t>
                  </a:r>
                </a:p>
              </p:txBody>
            </p:sp>
          </mc:Fallback>
        </mc:AlternateContent>
      </p:grpSp>
      <p:grpSp>
        <p:nvGrpSpPr>
          <p:cNvPr id="21" name="Group 20"/>
          <p:cNvGrpSpPr/>
          <p:nvPr/>
        </p:nvGrpSpPr>
        <p:grpSpPr>
          <a:xfrm>
            <a:off x="1908541" y="1019355"/>
            <a:ext cx="878490" cy="5336995"/>
            <a:chOff x="10240314" y="1201808"/>
            <a:chExt cx="878490" cy="5336995"/>
          </a:xfrm>
          <a:solidFill>
            <a:schemeClr val="bg1"/>
          </a:solidFill>
        </p:grpSpPr>
        <p:sp>
          <p:nvSpPr>
            <p:cNvPr id="22" name="Oval 21"/>
            <p:cNvSpPr/>
            <p:nvPr/>
          </p:nvSpPr>
          <p:spPr>
            <a:xfrm>
              <a:off x="10240314" y="5665835"/>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 name="Straight Arrow Connector 22"/>
            <p:cNvCxnSpPr>
              <a:stCxn id="22" idx="0"/>
            </p:cNvCxnSpPr>
            <p:nvPr/>
          </p:nvCxnSpPr>
          <p:spPr>
            <a:xfrm flipV="1">
              <a:off x="10676798" y="4928861"/>
              <a:ext cx="0" cy="736974"/>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5" idx="0"/>
              <a:endCxn id="26" idx="4"/>
            </p:cNvCxnSpPr>
            <p:nvPr/>
          </p:nvCxnSpPr>
          <p:spPr>
            <a:xfrm flipV="1">
              <a:off x="10676798" y="2074776"/>
              <a:ext cx="0" cy="719075"/>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0240314" y="279385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Oval 25"/>
            <p:cNvSpPr/>
            <p:nvPr/>
          </p:nvSpPr>
          <p:spPr>
            <a:xfrm>
              <a:off x="10240314" y="1201808"/>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7" name="Rectangle 26"/>
                <p:cNvSpPr/>
                <p:nvPr/>
              </p:nvSpPr>
              <p:spPr>
                <a:xfrm>
                  <a:off x="10429775" y="5803622"/>
                  <a:ext cx="494046"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7" name="Rectangle 26"/>
                <p:cNvSpPr>
                  <a:spLocks noRot="1" noChangeAspect="1" noMove="1" noResize="1" noEditPoints="1" noAdjustHandles="1" noChangeArrowheads="1" noChangeShapeType="1" noTextEdit="1"/>
                </p:cNvSpPr>
                <p:nvPr/>
              </p:nvSpPr>
              <p:spPr>
                <a:xfrm>
                  <a:off x="10429775" y="5803622"/>
                  <a:ext cx="494046"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0429775" y="2931638"/>
                  <a:ext cx="498855"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𝐠</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8" name="Rectangle 27"/>
                <p:cNvSpPr>
                  <a:spLocks noRot="1" noChangeAspect="1" noMove="1" noResize="1" noEditPoints="1" noAdjustHandles="1" noChangeArrowheads="1" noChangeShapeType="1" noTextEdit="1"/>
                </p:cNvSpPr>
                <p:nvPr/>
              </p:nvSpPr>
              <p:spPr>
                <a:xfrm>
                  <a:off x="10429775" y="2931638"/>
                  <a:ext cx="498855" cy="584775"/>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10429775" y="1320787"/>
                  <a:ext cx="513859"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oMath>
                    </m:oMathPara>
                  </a14:m>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9" name="Rectangle 28"/>
                <p:cNvSpPr>
                  <a:spLocks noRot="1" noChangeAspect="1" noMove="1" noResize="1" noEditPoints="1" noAdjustHandles="1" noChangeArrowheads="1" noChangeShapeType="1" noTextEdit="1"/>
                </p:cNvSpPr>
                <p:nvPr/>
              </p:nvSpPr>
              <p:spPr>
                <a:xfrm>
                  <a:off x="10429775" y="1320787"/>
                  <a:ext cx="513859" cy="584775"/>
                </a:xfrm>
                <a:prstGeom prst="rect">
                  <a:avLst/>
                </a:prstGeom>
                <a:blipFill rotWithShape="0">
                  <a:blip r:embed="rId10"/>
                  <a:stretch>
                    <a:fillRect/>
                  </a:stretch>
                </a:blipFill>
              </p:spPr>
              <p:txBody>
                <a:bodyPr/>
                <a:lstStyle/>
                <a:p>
                  <a:r>
                    <a:rPr lang="en-US">
                      <a:noFill/>
                    </a:rPr>
                    <a:t> </a:t>
                  </a:r>
                </a:p>
              </p:txBody>
            </p:sp>
          </mc:Fallback>
        </mc:AlternateContent>
        <p:cxnSp>
          <p:nvCxnSpPr>
            <p:cNvPr id="30" name="Straight Arrow Connector 29"/>
            <p:cNvCxnSpPr>
              <a:stCxn id="32" idx="0"/>
              <a:endCxn id="25" idx="4"/>
            </p:cNvCxnSpPr>
            <p:nvPr/>
          </p:nvCxnSpPr>
          <p:spPr>
            <a:xfrm flipV="1">
              <a:off x="10676798" y="3666819"/>
              <a:ext cx="0" cy="705812"/>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flipH="1">
              <a:off x="10240314" y="4832417"/>
              <a:ext cx="878490" cy="12700"/>
            </a:xfrm>
            <a:prstGeom prst="curvedConnector5">
              <a:avLst>
                <a:gd name="adj1" fmla="val -26022"/>
                <a:gd name="adj2" fmla="val -5804717"/>
                <a:gd name="adj3" fmla="val 126022"/>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0240314" y="437263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3" name="Rectangle 32"/>
                <p:cNvSpPr/>
                <p:nvPr/>
              </p:nvSpPr>
              <p:spPr>
                <a:xfrm>
                  <a:off x="10429775" y="4491388"/>
                  <a:ext cx="529312"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3" name="Rectangle 32"/>
                <p:cNvSpPr>
                  <a:spLocks noRot="1" noChangeAspect="1" noMove="1" noResize="1" noEditPoints="1" noAdjustHandles="1" noChangeArrowheads="1" noChangeShapeType="1" noTextEdit="1"/>
                </p:cNvSpPr>
                <p:nvPr/>
              </p:nvSpPr>
              <p:spPr>
                <a:xfrm>
                  <a:off x="10429775" y="4491388"/>
                  <a:ext cx="529312" cy="584775"/>
                </a:xfrm>
                <a:prstGeom prst="rect">
                  <a:avLst/>
                </a:prstGeom>
                <a:blipFill rotWithShape="0">
                  <a:blip r:embed="rId11"/>
                  <a:stretch>
                    <a:fillRect/>
                  </a:stretch>
                </a:blipFill>
              </p:spPr>
              <p:txBody>
                <a:bodyPr/>
                <a:lstStyle/>
                <a:p>
                  <a:r>
                    <a:rPr lang="en-US">
                      <a:noFill/>
                    </a:rPr>
                    <a:t> </a:t>
                  </a:r>
                </a:p>
              </p:txBody>
            </p:sp>
          </mc:Fallback>
        </mc:AlternateContent>
      </p:grpSp>
      <p:grpSp>
        <p:nvGrpSpPr>
          <p:cNvPr id="35" name="Group 34"/>
          <p:cNvGrpSpPr/>
          <p:nvPr/>
        </p:nvGrpSpPr>
        <p:grpSpPr>
          <a:xfrm>
            <a:off x="3213158" y="1019355"/>
            <a:ext cx="872968" cy="5336995"/>
            <a:chOff x="10240314" y="1201808"/>
            <a:chExt cx="872968" cy="5336995"/>
          </a:xfrm>
          <a:solidFill>
            <a:schemeClr val="bg1"/>
          </a:solidFill>
        </p:grpSpPr>
        <p:sp>
          <p:nvSpPr>
            <p:cNvPr id="37" name="Oval 36"/>
            <p:cNvSpPr/>
            <p:nvPr/>
          </p:nvSpPr>
          <p:spPr>
            <a:xfrm>
              <a:off x="10240314" y="5665835"/>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8" name="Straight Arrow Connector 37"/>
            <p:cNvCxnSpPr>
              <a:stCxn id="37" idx="0"/>
            </p:cNvCxnSpPr>
            <p:nvPr/>
          </p:nvCxnSpPr>
          <p:spPr>
            <a:xfrm flipV="1">
              <a:off x="10676798" y="4928861"/>
              <a:ext cx="0" cy="736974"/>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0" idx="0"/>
              <a:endCxn id="41" idx="4"/>
            </p:cNvCxnSpPr>
            <p:nvPr/>
          </p:nvCxnSpPr>
          <p:spPr>
            <a:xfrm flipV="1">
              <a:off x="10676798" y="2074776"/>
              <a:ext cx="0" cy="719075"/>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0240314" y="279385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Oval 40"/>
            <p:cNvSpPr/>
            <p:nvPr/>
          </p:nvSpPr>
          <p:spPr>
            <a:xfrm>
              <a:off x="10240314" y="1201808"/>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2" name="Rectangle 41"/>
                <p:cNvSpPr/>
                <p:nvPr/>
              </p:nvSpPr>
              <p:spPr>
                <a:xfrm>
                  <a:off x="10429775" y="5803622"/>
                  <a:ext cx="494046"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2" name="Rectangle 41"/>
                <p:cNvSpPr>
                  <a:spLocks noRot="1" noChangeAspect="1" noMove="1" noResize="1" noEditPoints="1" noAdjustHandles="1" noChangeArrowheads="1" noChangeShapeType="1" noTextEdit="1"/>
                </p:cNvSpPr>
                <p:nvPr/>
              </p:nvSpPr>
              <p:spPr>
                <a:xfrm>
                  <a:off x="10429775" y="5803622"/>
                  <a:ext cx="494046" cy="584775"/>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10429775" y="2931638"/>
                  <a:ext cx="498855"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𝐠</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3" name="Rectangle 42"/>
                <p:cNvSpPr>
                  <a:spLocks noRot="1" noChangeAspect="1" noMove="1" noResize="1" noEditPoints="1" noAdjustHandles="1" noChangeArrowheads="1" noChangeShapeType="1" noTextEdit="1"/>
                </p:cNvSpPr>
                <p:nvPr/>
              </p:nvSpPr>
              <p:spPr>
                <a:xfrm>
                  <a:off x="10429775" y="2931638"/>
                  <a:ext cx="498855"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10429775" y="1320787"/>
                  <a:ext cx="513859"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oMath>
                    </m:oMathPara>
                  </a14:m>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4" name="Rectangle 43"/>
                <p:cNvSpPr>
                  <a:spLocks noRot="1" noChangeAspect="1" noMove="1" noResize="1" noEditPoints="1" noAdjustHandles="1" noChangeArrowheads="1" noChangeShapeType="1" noTextEdit="1"/>
                </p:cNvSpPr>
                <p:nvPr/>
              </p:nvSpPr>
              <p:spPr>
                <a:xfrm>
                  <a:off x="10429775" y="1320787"/>
                  <a:ext cx="513859" cy="584775"/>
                </a:xfrm>
                <a:prstGeom prst="rect">
                  <a:avLst/>
                </a:prstGeom>
                <a:blipFill rotWithShape="0">
                  <a:blip r:embed="rId14"/>
                  <a:stretch>
                    <a:fillRect/>
                  </a:stretch>
                </a:blipFill>
              </p:spPr>
              <p:txBody>
                <a:bodyPr/>
                <a:lstStyle/>
                <a:p>
                  <a:r>
                    <a:rPr lang="en-US">
                      <a:noFill/>
                    </a:rPr>
                    <a:t> </a:t>
                  </a:r>
                </a:p>
              </p:txBody>
            </p:sp>
          </mc:Fallback>
        </mc:AlternateContent>
        <p:cxnSp>
          <p:nvCxnSpPr>
            <p:cNvPr id="45" name="Straight Arrow Connector 44"/>
            <p:cNvCxnSpPr>
              <a:stCxn id="47" idx="0"/>
              <a:endCxn id="40" idx="4"/>
            </p:cNvCxnSpPr>
            <p:nvPr/>
          </p:nvCxnSpPr>
          <p:spPr>
            <a:xfrm flipV="1">
              <a:off x="10676798" y="3666819"/>
              <a:ext cx="0" cy="705812"/>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40" idx="2"/>
              <a:endCxn id="47" idx="6"/>
            </p:cNvCxnSpPr>
            <p:nvPr/>
          </p:nvCxnSpPr>
          <p:spPr>
            <a:xfrm rot="10800000" flipH="1" flipV="1">
              <a:off x="10240314" y="3230335"/>
              <a:ext cx="872968" cy="1578780"/>
            </a:xfrm>
            <a:prstGeom prst="curvedConnector5">
              <a:avLst>
                <a:gd name="adj1" fmla="val -26187"/>
                <a:gd name="adj2" fmla="val 50000"/>
                <a:gd name="adj3" fmla="val 126187"/>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0240314" y="437263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8" name="Rectangle 47"/>
                <p:cNvSpPr/>
                <p:nvPr/>
              </p:nvSpPr>
              <p:spPr>
                <a:xfrm>
                  <a:off x="10429775" y="4491388"/>
                  <a:ext cx="529312"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8" name="Rectangle 47"/>
                <p:cNvSpPr>
                  <a:spLocks noRot="1" noChangeAspect="1" noMove="1" noResize="1" noEditPoints="1" noAdjustHandles="1" noChangeArrowheads="1" noChangeShapeType="1" noTextEdit="1"/>
                </p:cNvSpPr>
                <p:nvPr/>
              </p:nvSpPr>
              <p:spPr>
                <a:xfrm>
                  <a:off x="10429775" y="4491388"/>
                  <a:ext cx="529312" cy="584775"/>
                </a:xfrm>
                <a:prstGeom prst="rect">
                  <a:avLst/>
                </a:prstGeom>
                <a:blipFill rotWithShape="0">
                  <a:blip r:embed="rId15"/>
                  <a:stretch>
                    <a:fillRect/>
                  </a:stretch>
                </a:blipFill>
              </p:spPr>
              <p:txBody>
                <a:bodyPr/>
                <a:lstStyle/>
                <a:p>
                  <a:r>
                    <a:rPr lang="en-US">
                      <a:noFill/>
                    </a:rPr>
                    <a:t> </a:t>
                  </a:r>
                </a:p>
              </p:txBody>
            </p:sp>
          </mc:Fallback>
        </mc:AlternateContent>
      </p:grpSp>
      <p:sp>
        <p:nvSpPr>
          <p:cNvPr id="81" name="Rectangle 80"/>
          <p:cNvSpPr/>
          <p:nvPr/>
        </p:nvSpPr>
        <p:spPr>
          <a:xfrm>
            <a:off x="796012" y="2147393"/>
            <a:ext cx="269751" cy="269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p:cNvSpPr/>
          <p:nvPr/>
        </p:nvSpPr>
        <p:spPr>
          <a:xfrm>
            <a:off x="796012" y="3780551"/>
            <a:ext cx="269751" cy="269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p:cNvSpPr/>
          <p:nvPr/>
        </p:nvSpPr>
        <p:spPr>
          <a:xfrm>
            <a:off x="2210149" y="3780551"/>
            <a:ext cx="269751" cy="269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p:cNvSpPr/>
          <p:nvPr/>
        </p:nvSpPr>
        <p:spPr>
          <a:xfrm>
            <a:off x="2978838" y="3477523"/>
            <a:ext cx="269751" cy="269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61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fade">
                                      <p:cBhvr>
                                        <p:cTn id="43" dur="500"/>
                                        <p:tgtEl>
                                          <p:spTgt spid="8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1" grpId="0" animBg="1"/>
      <p:bldP spid="82" grpId="0" animBg="1"/>
      <p:bldP spid="83" grpId="0" animBg="1"/>
      <p:bldP spid="8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RNN Variants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3611759" y="1085530"/>
                <a:ext cx="8580242" cy="5270820"/>
              </a:xfrm>
            </p:spPr>
            <p:txBody>
              <a:bodyPr>
                <a:normAutofit/>
              </a:bodyPr>
              <a:lstStyle/>
              <a:p>
                <a:r>
                  <a:rPr lang="en-IN" dirty="0"/>
                  <a:t>The first variant is called “teacher forcing”</a:t>
                </a:r>
              </a:p>
              <a:p>
                <a:pPr lvl="2"/>
                <a:r>
                  <a:rPr lang="en-IN" dirty="0"/>
                  <a:t>The true label at time </a:t>
                </a:r>
                <a14:m>
                  <m:oMath xmlns:m="http://schemas.openxmlformats.org/officeDocument/2006/math">
                    <m:r>
                      <a:rPr lang="en-IN" b="0" i="1" smtClean="0">
                        <a:latin typeface="Cambria Math" panose="02040503050406030204" pitchFamily="18" charset="0"/>
                      </a:rPr>
                      <m:t>𝑡</m:t>
                    </m:r>
                  </m:oMath>
                </a14:m>
                <a:r>
                  <a:rPr lang="en-IN" dirty="0"/>
                  <a:t> is available to hidden layers at time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+1</m:t>
                    </m:r>
                  </m:oMath>
                </a14:m>
                <a:r>
                  <a:rPr lang="en-IN" dirty="0"/>
                  <a:t> as an input</a:t>
                </a:r>
              </a:p>
              <a:p>
                <a:pPr lvl="2"/>
                <a:r>
                  <a:rPr lang="en-IN" dirty="0"/>
                  <a:t>At test time since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oMath>
                </a14:m>
                <a:r>
                  <a:rPr lang="en-US" dirty="0"/>
                  <a:t> is not available, </a:t>
                </a:r>
                <a14:m>
                  <m:oMath xmlns:m="http://schemas.openxmlformats.org/officeDocument/2006/math">
                    <m:sSup>
                      <m:sSupPr>
                        <m:ctrlPr>
                          <a:rPr lang="en-IN" b="0" i="1" dirty="0" smtClean="0">
                            <a:latin typeface="Cambria Math" panose="02040503050406030204" pitchFamily="18" charset="0"/>
                            <a:sym typeface="Webdings" panose="05030102010509060703" pitchFamily="18" charset="2"/>
                          </a:rPr>
                        </m:ctrlPr>
                      </m:sSupPr>
                      <m:e>
                        <m:acc>
                          <m:accPr>
                            <m:chr m:val="̂"/>
                            <m:ctrlPr>
                              <a:rPr lang="en-IN" b="0" i="1" smtClean="0">
                                <a:latin typeface="Cambria Math" panose="02040503050406030204" pitchFamily="18" charset="0"/>
                                <a:sym typeface="Webdings" panose="05030102010509060703" pitchFamily="18" charset="2"/>
                              </a:rPr>
                            </m:ctrlPr>
                          </m:accPr>
                          <m:e>
                            <m:r>
                              <a:rPr lang="en-IN" b="0" i="1" smtClean="0">
                                <a:latin typeface="Cambria Math" panose="02040503050406030204" pitchFamily="18" charset="0"/>
                                <a:sym typeface="Webdings" panose="05030102010509060703" pitchFamily="18" charset="2"/>
                              </a:rPr>
                              <m:t>𝑦</m:t>
                            </m:r>
                          </m:e>
                        </m:acc>
                      </m:e>
                      <m:sup>
                        <m:r>
                          <a:rPr lang="en-IN" b="0" i="1" dirty="0" smtClean="0">
                            <a:latin typeface="Cambria Math" panose="02040503050406030204" pitchFamily="18" charset="0"/>
                            <a:sym typeface="Webdings" panose="05030102010509060703" pitchFamily="18" charset="2"/>
                          </a:rPr>
                          <m:t>𝑡</m:t>
                        </m:r>
                      </m:sup>
                    </m:sSup>
                  </m:oMath>
                </a14:m>
                <a:r>
                  <a:rPr lang="en-US" dirty="0"/>
                  <a:t> passed instead</a:t>
                </a:r>
              </a:p>
              <a:p>
                <a:r>
                  <a:rPr lang="en-IN" dirty="0"/>
                  <a:t>The second variant is called </a:t>
                </a:r>
                <a:r>
                  <a:rPr lang="en-IN" i="1" dirty="0"/>
                  <a:t>attention</a:t>
                </a:r>
                <a:r>
                  <a:rPr lang="en-IN" dirty="0"/>
                  <a:t> mechanism</a:t>
                </a:r>
              </a:p>
              <a:p>
                <a:pPr lvl="2"/>
                <a:r>
                  <a:rPr lang="en-IN" dirty="0"/>
                  <a:t>Very powerful and popular. It is “all you need”!</a:t>
                </a:r>
              </a:p>
              <a:p>
                <a:pPr lvl="2"/>
                <a:r>
                  <a:rPr lang="en-US" dirty="0"/>
                  <a:t>Usually a separate NN used to select a subset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𝑡</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𝑇</m:t>
                        </m:r>
                      </m:e>
                    </m:d>
                  </m:oMath>
                </a14:m>
                <a:r>
                  <a:rPr lang="en-US" dirty="0"/>
                  <a:t> (</a:t>
                </a:r>
                <a14:m>
                  <m:oMath xmlns:m="http://schemas.openxmlformats.org/officeDocument/2006/math">
                    <m:r>
                      <a:rPr lang="en-IN" b="0" i="1" smtClean="0">
                        <a:latin typeface="Cambria Math" panose="02040503050406030204" pitchFamily="18" charset="0"/>
                      </a:rPr>
                      <m:t>𝑇</m:t>
                    </m:r>
                  </m:oMath>
                </a14:m>
                <a:r>
                  <a:rPr lang="en-US" dirty="0"/>
                  <a:t> is length of </a:t>
                </a:r>
                <a:r>
                  <a:rPr lang="en-US" dirty="0" err="1"/>
                  <a:t>seq</a:t>
                </a:r>
                <a:r>
                  <a:rPr lang="en-US" dirty="0"/>
                  <a:t>) such that hidden states </a:t>
                </a:r>
                <a14:m>
                  <m:oMath xmlns:m="http://schemas.openxmlformats.org/officeDocument/2006/math">
                    <m:sSub>
                      <m:sSubPr>
                        <m:ctrlPr>
                          <a:rPr lang="en-IN" b="0" i="1" smtClean="0">
                            <a:latin typeface="Cambria Math" panose="02040503050406030204" pitchFamily="18" charset="0"/>
                          </a:rPr>
                        </m:ctrlPr>
                      </m:sSubPr>
                      <m:e>
                        <m:r>
                          <a:rPr lang="en-IN" b="1" i="0" smtClean="0">
                            <a:latin typeface="Cambria Math" panose="02040503050406030204" pitchFamily="18" charset="0"/>
                          </a:rPr>
                          <m:t>𝐡</m:t>
                        </m:r>
                      </m:e>
                      <m:sub>
                        <m:r>
                          <a:rPr lang="en-IN" b="0" i="1" smtClean="0">
                            <a:latin typeface="Cambria Math" panose="02040503050406030204" pitchFamily="18" charset="0"/>
                          </a:rPr>
                          <m:t>𝑡</m:t>
                        </m:r>
                      </m:sub>
                    </m:sSub>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𝑡</m:t>
                        </m:r>
                      </m:sub>
                    </m:sSub>
                  </m:oMath>
                </a14:m>
                <a:r>
                  <a:rPr lang="en-US" dirty="0"/>
                  <a:t> are useful in predicting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oMath>
                </a14:m>
                <a:endParaRPr lang="en-IN" dirty="0"/>
              </a:p>
              <a:p>
                <a:pPr lvl="2"/>
                <a:r>
                  <a:rPr lang="en-IN" dirty="0"/>
                  <a:t>Idea stems from machine translation where sentences in different languages may reorder words</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3611759" y="1085530"/>
                <a:ext cx="8580242" cy="5270820"/>
              </a:xfrm>
              <a:blipFill>
                <a:blip r:embed="rId2"/>
                <a:stretch>
                  <a:fillRect l="-710" t="-2775" r="-497"/>
                </a:stretch>
              </a:blipFill>
            </p:spPr>
            <p:txBody>
              <a:bodyPr/>
              <a:lstStyle/>
              <a:p>
                <a:r>
                  <a:rPr lang="en-IN">
                    <a:noFill/>
                  </a:rPr>
                  <a:t> </a:t>
                </a:r>
              </a:p>
            </p:txBody>
          </p:sp>
        </mc:Fallback>
      </mc:AlternateContent>
      <p:grpSp>
        <p:nvGrpSpPr>
          <p:cNvPr id="49" name="Group 48"/>
          <p:cNvGrpSpPr/>
          <p:nvPr/>
        </p:nvGrpSpPr>
        <p:grpSpPr>
          <a:xfrm>
            <a:off x="253352" y="1019355"/>
            <a:ext cx="1253883" cy="5336995"/>
            <a:chOff x="11061588" y="708726"/>
            <a:chExt cx="1253883" cy="5336995"/>
          </a:xfrm>
        </p:grpSpPr>
        <p:grpSp>
          <p:nvGrpSpPr>
            <p:cNvPr id="50" name="Group 49"/>
            <p:cNvGrpSpPr/>
            <p:nvPr/>
          </p:nvGrpSpPr>
          <p:grpSpPr>
            <a:xfrm>
              <a:off x="11061588" y="708726"/>
              <a:ext cx="885668" cy="5336995"/>
              <a:chOff x="10240314" y="1201808"/>
              <a:chExt cx="885668" cy="5336995"/>
            </a:xfrm>
            <a:solidFill>
              <a:schemeClr val="bg1"/>
            </a:solidFill>
          </p:grpSpPr>
          <p:sp>
            <p:nvSpPr>
              <p:cNvPr id="52" name="Oval 51"/>
              <p:cNvSpPr/>
              <p:nvPr/>
            </p:nvSpPr>
            <p:spPr>
              <a:xfrm>
                <a:off x="10240314" y="5665835"/>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3" name="Straight Arrow Connector 52"/>
              <p:cNvCxnSpPr>
                <a:stCxn id="52" idx="0"/>
              </p:cNvCxnSpPr>
              <p:nvPr/>
            </p:nvCxnSpPr>
            <p:spPr>
              <a:xfrm flipV="1">
                <a:off x="10676798" y="4928861"/>
                <a:ext cx="0" cy="736974"/>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5" idx="0"/>
                <a:endCxn id="56" idx="4"/>
              </p:cNvCxnSpPr>
              <p:nvPr/>
            </p:nvCxnSpPr>
            <p:spPr>
              <a:xfrm flipV="1">
                <a:off x="10676798" y="2074776"/>
                <a:ext cx="0" cy="719075"/>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10240314" y="279385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Oval 55"/>
              <p:cNvSpPr/>
              <p:nvPr/>
            </p:nvSpPr>
            <p:spPr>
              <a:xfrm>
                <a:off x="10240314" y="1201808"/>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7" name="Rectangle 56"/>
                  <p:cNvSpPr/>
                  <p:nvPr/>
                </p:nvSpPr>
                <p:spPr>
                  <a:xfrm>
                    <a:off x="10429775" y="5803622"/>
                    <a:ext cx="494046"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8" name="Rectangle 57"/>
                  <p:cNvSpPr>
                    <a:spLocks noRot="1" noChangeAspect="1" noMove="1" noResize="1" noEditPoints="1" noAdjustHandles="1" noChangeArrowheads="1" noChangeShapeType="1" noTextEdit="1"/>
                  </p:cNvSpPr>
                  <p:nvPr/>
                </p:nvSpPr>
                <p:spPr>
                  <a:xfrm>
                    <a:off x="10429775" y="5803622"/>
                    <a:ext cx="494046" cy="584775"/>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10429775" y="2931638"/>
                    <a:ext cx="498855"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𝐠</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9" name="Rectangle 58"/>
                  <p:cNvSpPr>
                    <a:spLocks noRot="1" noChangeAspect="1" noMove="1" noResize="1" noEditPoints="1" noAdjustHandles="1" noChangeArrowheads="1" noChangeShapeType="1" noTextEdit="1"/>
                  </p:cNvSpPr>
                  <p:nvPr/>
                </p:nvSpPr>
                <p:spPr>
                  <a:xfrm>
                    <a:off x="10429775" y="2931638"/>
                    <a:ext cx="498855"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10429775" y="1320787"/>
                    <a:ext cx="513859"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oMath>
                      </m:oMathPara>
                    </a14:m>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0" name="Rectangle 59"/>
                  <p:cNvSpPr>
                    <a:spLocks noRot="1" noChangeAspect="1" noMove="1" noResize="1" noEditPoints="1" noAdjustHandles="1" noChangeArrowheads="1" noChangeShapeType="1" noTextEdit="1"/>
                  </p:cNvSpPr>
                  <p:nvPr/>
                </p:nvSpPr>
                <p:spPr>
                  <a:xfrm>
                    <a:off x="10429775" y="1320787"/>
                    <a:ext cx="513859" cy="584775"/>
                  </a:xfrm>
                  <a:prstGeom prst="rect">
                    <a:avLst/>
                  </a:prstGeom>
                  <a:blipFill rotWithShape="0">
                    <a:blip r:embed="rId17"/>
                    <a:stretch>
                      <a:fillRect/>
                    </a:stretch>
                  </a:blipFill>
                </p:spPr>
                <p:txBody>
                  <a:bodyPr/>
                  <a:lstStyle/>
                  <a:p>
                    <a:r>
                      <a:rPr lang="en-US">
                        <a:noFill/>
                      </a:rPr>
                      <a:t> </a:t>
                    </a:r>
                  </a:p>
                </p:txBody>
              </p:sp>
            </mc:Fallback>
          </mc:AlternateContent>
          <p:cxnSp>
            <p:nvCxnSpPr>
              <p:cNvPr id="60" name="Straight Arrow Connector 59"/>
              <p:cNvCxnSpPr>
                <a:stCxn id="62" idx="0"/>
                <a:endCxn id="55" idx="4"/>
              </p:cNvCxnSpPr>
              <p:nvPr/>
            </p:nvCxnSpPr>
            <p:spPr>
              <a:xfrm flipV="1">
                <a:off x="10676798" y="3666819"/>
                <a:ext cx="0" cy="705812"/>
              </a:xfrm>
              <a:prstGeom prst="straightConnector1">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6" idx="6"/>
                <a:endCxn id="62" idx="6"/>
              </p:cNvCxnSpPr>
              <p:nvPr/>
            </p:nvCxnSpPr>
            <p:spPr>
              <a:xfrm>
                <a:off x="11113282" y="1638292"/>
                <a:ext cx="12700" cy="3170823"/>
              </a:xfrm>
              <a:prstGeom prst="curvedConnector3">
                <a:avLst>
                  <a:gd name="adj1" fmla="val 1800000"/>
                </a:avLst>
              </a:prstGeom>
              <a:grp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0240314" y="4372631"/>
                <a:ext cx="872968" cy="872968"/>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3" name="Rectangle 62"/>
                  <p:cNvSpPr/>
                  <p:nvPr/>
                </p:nvSpPr>
                <p:spPr>
                  <a:xfrm>
                    <a:off x="10429775" y="4491388"/>
                    <a:ext cx="529312" cy="584775"/>
                  </a:xfrm>
                  <a:prstGeom prst="rect">
                    <a:avLst/>
                  </a:prstGeom>
                  <a:grp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4" name="Rectangle 63"/>
                  <p:cNvSpPr>
                    <a:spLocks noRot="1" noChangeAspect="1" noMove="1" noResize="1" noEditPoints="1" noAdjustHandles="1" noChangeArrowheads="1" noChangeShapeType="1" noTextEdit="1"/>
                  </p:cNvSpPr>
                  <p:nvPr/>
                </p:nvSpPr>
                <p:spPr>
                  <a:xfrm>
                    <a:off x="10429775" y="4491388"/>
                    <a:ext cx="529312" cy="584775"/>
                  </a:xfrm>
                  <a:prstGeom prst="rect">
                    <a:avLst/>
                  </a:prstGeom>
                  <a:blipFill rotWithShape="0">
                    <a:blip r:embed="rId18"/>
                    <a:stretch>
                      <a:fillRect/>
                    </a:stretch>
                  </a:blipFill>
                </p:spPr>
                <p:txBody>
                  <a:bodyPr/>
                  <a:lstStyle/>
                  <a:p>
                    <a:r>
                      <a:rPr lang="en-US">
                        <a:noFill/>
                      </a:rPr>
                      <a:t> </a:t>
                    </a:r>
                  </a:p>
                </p:txBody>
              </p:sp>
            </mc:Fallback>
          </mc:AlternateContent>
        </p:grpSp>
        <p:sp>
          <p:nvSpPr>
            <p:cNvPr id="51" name="Rectangle 50"/>
            <p:cNvSpPr/>
            <p:nvPr/>
          </p:nvSpPr>
          <p:spPr>
            <a:xfrm>
              <a:off x="12045720" y="2460870"/>
              <a:ext cx="269751" cy="269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5" name="Group 64"/>
          <p:cNvGrpSpPr/>
          <p:nvPr/>
        </p:nvGrpSpPr>
        <p:grpSpPr>
          <a:xfrm>
            <a:off x="1507235" y="1019355"/>
            <a:ext cx="1231556" cy="5336995"/>
            <a:chOff x="5690980" y="1019355"/>
            <a:chExt cx="1231556" cy="5336995"/>
          </a:xfrm>
        </p:grpSpPr>
        <p:sp>
          <p:nvSpPr>
            <p:cNvPr id="66" name="Oval 65"/>
            <p:cNvSpPr/>
            <p:nvPr/>
          </p:nvSpPr>
          <p:spPr>
            <a:xfrm>
              <a:off x="5851234" y="54833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7" name="Straight Arrow Connector 66"/>
            <p:cNvCxnSpPr>
              <a:stCxn id="66" idx="0"/>
            </p:cNvCxnSpPr>
            <p:nvPr/>
          </p:nvCxnSpPr>
          <p:spPr>
            <a:xfrm flipV="1">
              <a:off x="6287718" y="4746408"/>
              <a:ext cx="0" cy="736974"/>
            </a:xfrm>
            <a:prstGeom prst="straightConnector1">
              <a:avLst/>
            </a:prstGeom>
            <a:solidFill>
              <a:schemeClr val="bg1"/>
            </a:solid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9" idx="0"/>
              <a:endCxn id="70" idx="4"/>
            </p:cNvCxnSpPr>
            <p:nvPr/>
          </p:nvCxnSpPr>
          <p:spPr>
            <a:xfrm flipV="1">
              <a:off x="6287718" y="1892323"/>
              <a:ext cx="0" cy="719075"/>
            </a:xfrm>
            <a:prstGeom prst="straightConnector1">
              <a:avLst/>
            </a:prstGeom>
            <a:solidFill>
              <a:schemeClr val="bg1"/>
            </a:solid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5851234" y="261139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Oval 69"/>
            <p:cNvSpPr/>
            <p:nvPr/>
          </p:nvSpPr>
          <p:spPr>
            <a:xfrm>
              <a:off x="5851234" y="1019355"/>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1" name="Rectangle 70"/>
                <p:cNvSpPr/>
                <p:nvPr/>
              </p:nvSpPr>
              <p:spPr>
                <a:xfrm>
                  <a:off x="6040695" y="5621169"/>
                  <a:ext cx="494046" cy="584775"/>
                </a:xfrm>
                <a:prstGeom prst="rect">
                  <a:avLst/>
                </a:prstGeom>
                <a:solidFill>
                  <a:schemeClr val="bg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4" name="Rectangle 73"/>
                <p:cNvSpPr>
                  <a:spLocks noRot="1" noChangeAspect="1" noMove="1" noResize="1" noEditPoints="1" noAdjustHandles="1" noChangeArrowheads="1" noChangeShapeType="1" noTextEdit="1"/>
                </p:cNvSpPr>
                <p:nvPr/>
              </p:nvSpPr>
              <p:spPr>
                <a:xfrm>
                  <a:off x="6040695" y="5621169"/>
                  <a:ext cx="494046"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p:nvPr/>
              </p:nvSpPr>
              <p:spPr>
                <a:xfrm>
                  <a:off x="6040695" y="2749185"/>
                  <a:ext cx="498855" cy="584775"/>
                </a:xfrm>
                <a:prstGeom prst="rect">
                  <a:avLst/>
                </a:prstGeom>
                <a:solidFill>
                  <a:schemeClr val="bg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𝐠</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5" name="Rectangle 74"/>
                <p:cNvSpPr>
                  <a:spLocks noRot="1" noChangeAspect="1" noMove="1" noResize="1" noEditPoints="1" noAdjustHandles="1" noChangeArrowheads="1" noChangeShapeType="1" noTextEdit="1"/>
                </p:cNvSpPr>
                <p:nvPr/>
              </p:nvSpPr>
              <p:spPr>
                <a:xfrm>
                  <a:off x="6040695" y="2749185"/>
                  <a:ext cx="498855" cy="584775"/>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6040695" y="1138334"/>
                  <a:ext cx="513859" cy="584775"/>
                </a:xfrm>
                <a:prstGeom prst="rect">
                  <a:avLst/>
                </a:prstGeom>
                <a:solidFill>
                  <a:schemeClr val="bg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oMath>
                    </m:oMathPara>
                  </a14:m>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6" name="Rectangle 75"/>
                <p:cNvSpPr>
                  <a:spLocks noRot="1" noChangeAspect="1" noMove="1" noResize="1" noEditPoints="1" noAdjustHandles="1" noChangeArrowheads="1" noChangeShapeType="1" noTextEdit="1"/>
                </p:cNvSpPr>
                <p:nvPr/>
              </p:nvSpPr>
              <p:spPr>
                <a:xfrm>
                  <a:off x="6040695" y="1138334"/>
                  <a:ext cx="513859" cy="584775"/>
                </a:xfrm>
                <a:prstGeom prst="rect">
                  <a:avLst/>
                </a:prstGeom>
                <a:blipFill rotWithShape="0">
                  <a:blip r:embed="rId22"/>
                  <a:stretch>
                    <a:fillRect/>
                  </a:stretch>
                </a:blipFill>
              </p:spPr>
              <p:txBody>
                <a:bodyPr/>
                <a:lstStyle/>
                <a:p>
                  <a:r>
                    <a:rPr lang="en-US">
                      <a:noFill/>
                    </a:rPr>
                    <a:t> </a:t>
                  </a:r>
                </a:p>
              </p:txBody>
            </p:sp>
          </mc:Fallback>
        </mc:AlternateContent>
        <p:cxnSp>
          <p:nvCxnSpPr>
            <p:cNvPr id="74" name="Straight Arrow Connector 73"/>
            <p:cNvCxnSpPr>
              <a:stCxn id="76" idx="0"/>
              <a:endCxn id="69" idx="4"/>
            </p:cNvCxnSpPr>
            <p:nvPr/>
          </p:nvCxnSpPr>
          <p:spPr>
            <a:xfrm flipV="1">
              <a:off x="6287718" y="3484366"/>
              <a:ext cx="0" cy="705812"/>
            </a:xfrm>
            <a:prstGeom prst="straightConnector1">
              <a:avLst/>
            </a:prstGeom>
            <a:solidFill>
              <a:schemeClr val="bg1"/>
            </a:solidFill>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5" name="Curved Connector 74"/>
            <p:cNvCxnSpPr>
              <a:stCxn id="70" idx="6"/>
              <a:endCxn id="78" idx="3"/>
            </p:cNvCxnSpPr>
            <p:nvPr/>
          </p:nvCxnSpPr>
          <p:spPr>
            <a:xfrm>
              <a:off x="6724202" y="1455839"/>
              <a:ext cx="198334" cy="3139254"/>
            </a:xfrm>
            <a:prstGeom prst="curvedConnector3">
              <a:avLst>
                <a:gd name="adj1" fmla="val 215260"/>
              </a:avLst>
            </a:prstGeom>
            <a:solidFill>
              <a:schemeClr val="bg1"/>
            </a:solidFill>
            <a:ln w="3810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851234" y="4190178"/>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7" name="Rectangle 76"/>
                <p:cNvSpPr/>
                <p:nvPr/>
              </p:nvSpPr>
              <p:spPr>
                <a:xfrm>
                  <a:off x="6040695" y="4308935"/>
                  <a:ext cx="529312" cy="584775"/>
                </a:xfrm>
                <a:prstGeom prst="rect">
                  <a:avLst/>
                </a:prstGeom>
                <a:solidFill>
                  <a:schemeClr val="bg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32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𝐡</m:t>
                        </m:r>
                      </m:oMath>
                    </m:oMathPara>
                  </a14:m>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0" name="Rectangle 79"/>
                <p:cNvSpPr>
                  <a:spLocks noRot="1" noChangeAspect="1" noMove="1" noResize="1" noEditPoints="1" noAdjustHandles="1" noChangeArrowheads="1" noChangeShapeType="1" noTextEdit="1"/>
                </p:cNvSpPr>
                <p:nvPr/>
              </p:nvSpPr>
              <p:spPr>
                <a:xfrm>
                  <a:off x="6040695" y="4308935"/>
                  <a:ext cx="529312" cy="584775"/>
                </a:xfrm>
                <a:prstGeom prst="rect">
                  <a:avLst/>
                </a:prstGeom>
                <a:blipFill rotWithShape="0">
                  <a:blip r:embed="rId23"/>
                  <a:stretch>
                    <a:fillRect/>
                  </a:stretch>
                </a:blipFill>
              </p:spPr>
              <p:txBody>
                <a:bodyPr/>
                <a:lstStyle/>
                <a:p>
                  <a:r>
                    <a:rPr lang="en-US">
                      <a:noFill/>
                    </a:rPr>
                    <a:t> </a:t>
                  </a:r>
                </a:p>
              </p:txBody>
            </p:sp>
          </mc:Fallback>
        </mc:AlternateContent>
        <p:sp>
          <p:nvSpPr>
            <p:cNvPr id="78" name="Rectangle 77"/>
            <p:cNvSpPr/>
            <p:nvPr/>
          </p:nvSpPr>
          <p:spPr>
            <a:xfrm>
              <a:off x="5690980" y="4023984"/>
              <a:ext cx="1231556" cy="114221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9" name="Oval 78"/>
          <p:cNvSpPr/>
          <p:nvPr/>
        </p:nvSpPr>
        <p:spPr>
          <a:xfrm>
            <a:off x="2642126" y="2608327"/>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339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down)">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down)">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RNNs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
        <p:nvSpPr>
          <p:cNvPr id="5" name="Content Placeholder 193"/>
          <p:cNvSpPr>
            <a:spLocks noGrp="1"/>
          </p:cNvSpPr>
          <p:nvPr>
            <p:ph idx="1"/>
          </p:nvPr>
        </p:nvSpPr>
        <p:spPr>
          <a:xfrm>
            <a:off x="358588" y="3913613"/>
            <a:ext cx="11833412" cy="2807861"/>
          </a:xfrm>
        </p:spPr>
        <p:txBody>
          <a:bodyPr/>
          <a:lstStyle/>
          <a:p>
            <a:r>
              <a:rPr lang="en-IN" dirty="0"/>
              <a:t>POS tagging, predicting next word, language model learning, labelling frames of a video</a:t>
            </a:r>
          </a:p>
          <a:p>
            <a:r>
              <a:rPr lang="en-IN" dirty="0"/>
              <a:t>Sentiment analysis, video/document classification</a:t>
            </a:r>
          </a:p>
          <a:p>
            <a:r>
              <a:rPr lang="en-IN" dirty="0"/>
              <a:t>Image captioning</a:t>
            </a:r>
          </a:p>
          <a:p>
            <a:r>
              <a:rPr lang="en-IN" dirty="0"/>
              <a:t>Machine translation, query rewriting, error correction in input </a:t>
            </a:r>
            <a:r>
              <a:rPr lang="en-IN" dirty="0" err="1"/>
              <a:t>seq</a:t>
            </a:r>
            <a:endParaRPr lang="en-IN" dirty="0"/>
          </a:p>
          <a:p>
            <a:endParaRPr lang="en-US" dirty="0"/>
          </a:p>
        </p:txBody>
      </p:sp>
      <p:grpSp>
        <p:nvGrpSpPr>
          <p:cNvPr id="6" name="Group 5"/>
          <p:cNvGrpSpPr/>
          <p:nvPr/>
        </p:nvGrpSpPr>
        <p:grpSpPr>
          <a:xfrm>
            <a:off x="-110309" y="1006075"/>
            <a:ext cx="2991004" cy="2637010"/>
            <a:chOff x="-110309" y="1006075"/>
            <a:chExt cx="2991004" cy="2637010"/>
          </a:xfrm>
        </p:grpSpPr>
        <p:sp>
          <p:nvSpPr>
            <p:cNvPr id="7" name="TextBox 6"/>
            <p:cNvSpPr txBox="1"/>
            <p:nvPr/>
          </p:nvSpPr>
          <p:spPr>
            <a:xfrm>
              <a:off x="-110309" y="1006075"/>
              <a:ext cx="29910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Aligned Seq2Seq</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8" name="Group 7"/>
            <p:cNvGrpSpPr/>
            <p:nvPr/>
          </p:nvGrpSpPr>
          <p:grpSpPr>
            <a:xfrm>
              <a:off x="471543" y="2012149"/>
              <a:ext cx="1825649" cy="1630936"/>
              <a:chOff x="471543" y="2012149"/>
              <a:chExt cx="1825649" cy="1630936"/>
            </a:xfrm>
          </p:grpSpPr>
          <p:grpSp>
            <p:nvGrpSpPr>
              <p:cNvPr id="9" name="Group 8"/>
              <p:cNvGrpSpPr/>
              <p:nvPr/>
            </p:nvGrpSpPr>
            <p:grpSpPr>
              <a:xfrm>
                <a:off x="471543" y="2012149"/>
                <a:ext cx="293853" cy="1630936"/>
                <a:chOff x="1818208" y="1091921"/>
                <a:chExt cx="877903" cy="4872510"/>
              </a:xfrm>
            </p:grpSpPr>
            <p:sp>
              <p:nvSpPr>
                <p:cNvPr id="24" name="Oval 23"/>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Oval 24"/>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Straight Arrow Connector 25"/>
                <p:cNvCxnSpPr>
                  <a:stCxn id="24" idx="0"/>
                  <a:endCxn id="28"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8" idx="0"/>
                  <a:endCxn id="25"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 name="Group 9"/>
              <p:cNvGrpSpPr/>
              <p:nvPr/>
            </p:nvGrpSpPr>
            <p:grpSpPr>
              <a:xfrm>
                <a:off x="1239093" y="2012149"/>
                <a:ext cx="293853" cy="1630936"/>
                <a:chOff x="1818208" y="1091921"/>
                <a:chExt cx="877903" cy="4872510"/>
              </a:xfrm>
            </p:grpSpPr>
            <p:sp>
              <p:nvSpPr>
                <p:cNvPr id="19" name="Oval 18"/>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19"/>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 name="Straight Arrow Connector 20"/>
                <p:cNvCxnSpPr>
                  <a:stCxn id="19" idx="0"/>
                  <a:endCxn id="23"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3" idx="0"/>
                  <a:endCxn id="20"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 name="Group 10"/>
              <p:cNvGrpSpPr/>
              <p:nvPr/>
            </p:nvGrpSpPr>
            <p:grpSpPr>
              <a:xfrm>
                <a:off x="2003339" y="2012149"/>
                <a:ext cx="293853" cy="1630936"/>
                <a:chOff x="1818208" y="1091921"/>
                <a:chExt cx="877903" cy="4872510"/>
              </a:xfrm>
            </p:grpSpPr>
            <p:sp>
              <p:nvSpPr>
                <p:cNvPr id="14" name="Oval 13"/>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Straight Arrow Connector 15"/>
                <p:cNvCxnSpPr>
                  <a:stCxn id="14" idx="0"/>
                  <a:endCxn id="18"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8" idx="0"/>
                  <a:endCxn id="15"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 name="Straight Arrow Connector 11"/>
              <p:cNvCxnSpPr>
                <a:stCxn id="28" idx="3"/>
                <a:endCxn id="23" idx="1"/>
              </p:cNvCxnSpPr>
              <p:nvPr/>
            </p:nvCxnSpPr>
            <p:spPr>
              <a:xfrm>
                <a:off x="763744" y="2841902"/>
                <a:ext cx="475349"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3" idx="3"/>
                <a:endCxn id="18" idx="1"/>
              </p:cNvCxnSpPr>
              <p:nvPr/>
            </p:nvCxnSpPr>
            <p:spPr>
              <a:xfrm>
                <a:off x="1531294" y="2841902"/>
                <a:ext cx="472045"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2932804" y="1006075"/>
            <a:ext cx="2508199" cy="2637010"/>
            <a:chOff x="3259303" y="1006075"/>
            <a:chExt cx="2508199" cy="2637010"/>
          </a:xfrm>
        </p:grpSpPr>
        <p:sp>
          <p:nvSpPr>
            <p:cNvPr id="30" name="TextBox 29"/>
            <p:cNvSpPr txBox="1"/>
            <p:nvPr/>
          </p:nvSpPr>
          <p:spPr>
            <a:xfrm>
              <a:off x="3259303" y="1006075"/>
              <a:ext cx="250819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Sequence to Single</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31" name="Group 30"/>
            <p:cNvGrpSpPr/>
            <p:nvPr/>
          </p:nvGrpSpPr>
          <p:grpSpPr>
            <a:xfrm>
              <a:off x="3599753" y="2012149"/>
              <a:ext cx="1825649" cy="1630936"/>
              <a:chOff x="3599753" y="2012149"/>
              <a:chExt cx="1825649" cy="1630936"/>
            </a:xfrm>
          </p:grpSpPr>
          <p:grpSp>
            <p:nvGrpSpPr>
              <p:cNvPr id="32" name="Group 31"/>
              <p:cNvGrpSpPr/>
              <p:nvPr/>
            </p:nvGrpSpPr>
            <p:grpSpPr>
              <a:xfrm>
                <a:off x="3599753" y="2603450"/>
                <a:ext cx="293853" cy="1039635"/>
                <a:chOff x="1818208" y="2858465"/>
                <a:chExt cx="877903" cy="3105966"/>
              </a:xfrm>
            </p:grpSpPr>
            <p:sp>
              <p:nvSpPr>
                <p:cNvPr id="45" name="Oval 44"/>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6" name="Straight Arrow Connector 45"/>
                <p:cNvCxnSpPr>
                  <a:stCxn id="45" idx="0"/>
                  <a:endCxn id="47"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3" name="Group 32"/>
              <p:cNvGrpSpPr/>
              <p:nvPr/>
            </p:nvGrpSpPr>
            <p:grpSpPr>
              <a:xfrm>
                <a:off x="4367303" y="2603450"/>
                <a:ext cx="293853" cy="1039635"/>
                <a:chOff x="1818208" y="2858465"/>
                <a:chExt cx="877903" cy="3105966"/>
              </a:xfrm>
            </p:grpSpPr>
            <p:sp>
              <p:nvSpPr>
                <p:cNvPr id="42" name="Oval 41"/>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3" name="Straight Arrow Connector 42"/>
                <p:cNvCxnSpPr>
                  <a:stCxn id="42" idx="0"/>
                  <a:endCxn id="44"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4" name="Group 33"/>
              <p:cNvGrpSpPr/>
              <p:nvPr/>
            </p:nvGrpSpPr>
            <p:grpSpPr>
              <a:xfrm>
                <a:off x="5131549" y="2012149"/>
                <a:ext cx="293853" cy="1630936"/>
                <a:chOff x="1818208" y="1091921"/>
                <a:chExt cx="877903" cy="4872510"/>
              </a:xfrm>
            </p:grpSpPr>
            <p:sp>
              <p:nvSpPr>
                <p:cNvPr id="37" name="Oval 36"/>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Oval 37"/>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Arrow Connector 38"/>
                <p:cNvCxnSpPr>
                  <a:stCxn id="37" idx="0"/>
                  <a:endCxn id="41"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0"/>
                  <a:endCxn id="38"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35" name="Straight Arrow Connector 34"/>
              <p:cNvCxnSpPr>
                <a:stCxn id="47" idx="3"/>
                <a:endCxn id="44" idx="1"/>
              </p:cNvCxnSpPr>
              <p:nvPr/>
            </p:nvCxnSpPr>
            <p:spPr>
              <a:xfrm>
                <a:off x="3891954" y="2841902"/>
                <a:ext cx="475349"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4" idx="3"/>
                <a:endCxn id="41" idx="1"/>
              </p:cNvCxnSpPr>
              <p:nvPr/>
            </p:nvCxnSpPr>
            <p:spPr>
              <a:xfrm>
                <a:off x="4659504" y="2841902"/>
                <a:ext cx="472045"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5493112" y="1006075"/>
            <a:ext cx="2991004" cy="2637010"/>
            <a:chOff x="-110309" y="1006075"/>
            <a:chExt cx="2991004" cy="2637010"/>
          </a:xfrm>
        </p:grpSpPr>
        <p:sp>
          <p:nvSpPr>
            <p:cNvPr id="49" name="TextBox 48"/>
            <p:cNvSpPr txBox="1"/>
            <p:nvPr/>
          </p:nvSpPr>
          <p:spPr>
            <a:xfrm>
              <a:off x="-110309" y="1006075"/>
              <a:ext cx="29910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Single to Sequence</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50" name="Group 49"/>
            <p:cNvGrpSpPr/>
            <p:nvPr/>
          </p:nvGrpSpPr>
          <p:grpSpPr>
            <a:xfrm>
              <a:off x="471543" y="2012149"/>
              <a:ext cx="1823997" cy="1630936"/>
              <a:chOff x="471543" y="2012149"/>
              <a:chExt cx="1823997" cy="1630936"/>
            </a:xfrm>
          </p:grpSpPr>
          <p:grpSp>
            <p:nvGrpSpPr>
              <p:cNvPr id="51" name="Group 50"/>
              <p:cNvGrpSpPr/>
              <p:nvPr/>
            </p:nvGrpSpPr>
            <p:grpSpPr>
              <a:xfrm>
                <a:off x="471543" y="2012149"/>
                <a:ext cx="293853" cy="1630936"/>
                <a:chOff x="1818208" y="1091921"/>
                <a:chExt cx="877903" cy="4872510"/>
              </a:xfrm>
            </p:grpSpPr>
            <p:sp>
              <p:nvSpPr>
                <p:cNvPr id="62" name="Oval 61"/>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Oval 62"/>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p:cNvCxnSpPr>
                  <a:stCxn id="62" idx="0"/>
                  <a:endCxn id="66"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6" idx="0"/>
                  <a:endCxn id="63"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 name="Group 51"/>
              <p:cNvGrpSpPr/>
              <p:nvPr/>
            </p:nvGrpSpPr>
            <p:grpSpPr>
              <a:xfrm>
                <a:off x="1239093" y="2012149"/>
                <a:ext cx="292201" cy="1068205"/>
                <a:chOff x="1818208" y="1091921"/>
                <a:chExt cx="872968" cy="3191321"/>
              </a:xfrm>
            </p:grpSpPr>
            <p:sp>
              <p:nvSpPr>
                <p:cNvPr id="59" name="Oval 58"/>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0" name="Straight Arrow Connector 59"/>
                <p:cNvCxnSpPr>
                  <a:stCxn id="61" idx="0"/>
                  <a:endCxn id="59"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 name="Group 52"/>
              <p:cNvGrpSpPr/>
              <p:nvPr/>
            </p:nvGrpSpPr>
            <p:grpSpPr>
              <a:xfrm>
                <a:off x="2003339" y="2012149"/>
                <a:ext cx="292201" cy="1068205"/>
                <a:chOff x="1818208" y="1091921"/>
                <a:chExt cx="872968" cy="3191321"/>
              </a:xfrm>
            </p:grpSpPr>
            <p:sp>
              <p:nvSpPr>
                <p:cNvPr id="56" name="Oval 55"/>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7" name="Straight Arrow Connector 56"/>
                <p:cNvCxnSpPr>
                  <a:stCxn id="58" idx="0"/>
                  <a:endCxn id="56"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4" name="Straight Arrow Connector 53"/>
              <p:cNvCxnSpPr>
                <a:stCxn id="66" idx="3"/>
                <a:endCxn id="61" idx="1"/>
              </p:cNvCxnSpPr>
              <p:nvPr/>
            </p:nvCxnSpPr>
            <p:spPr>
              <a:xfrm>
                <a:off x="763744" y="2841902"/>
                <a:ext cx="475349"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1" idx="3"/>
                <a:endCxn id="58" idx="1"/>
              </p:cNvCxnSpPr>
              <p:nvPr/>
            </p:nvCxnSpPr>
            <p:spPr>
              <a:xfrm>
                <a:off x="1531294" y="2841902"/>
                <a:ext cx="472045"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grpSp>
        <p:nvGrpSpPr>
          <p:cNvPr id="67" name="Group 66"/>
          <p:cNvGrpSpPr/>
          <p:nvPr/>
        </p:nvGrpSpPr>
        <p:grpSpPr>
          <a:xfrm>
            <a:off x="8777199" y="1006075"/>
            <a:ext cx="3348414" cy="2637010"/>
            <a:chOff x="8410399" y="1006075"/>
            <a:chExt cx="3348414" cy="2637010"/>
          </a:xfrm>
        </p:grpSpPr>
        <p:sp>
          <p:nvSpPr>
            <p:cNvPr id="68" name="TextBox 67"/>
            <p:cNvSpPr txBox="1"/>
            <p:nvPr/>
          </p:nvSpPr>
          <p:spPr>
            <a:xfrm>
              <a:off x="8589104" y="1006075"/>
              <a:ext cx="29910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Non-aligned Seq2Seq</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pSp>
          <p:nvGrpSpPr>
            <p:cNvPr id="69" name="Group 68"/>
            <p:cNvGrpSpPr/>
            <p:nvPr/>
          </p:nvGrpSpPr>
          <p:grpSpPr>
            <a:xfrm>
              <a:off x="8410399" y="2012149"/>
              <a:ext cx="3348414" cy="1630936"/>
              <a:chOff x="8738508" y="2827617"/>
              <a:chExt cx="3348414" cy="1630936"/>
            </a:xfrm>
          </p:grpSpPr>
          <p:grpSp>
            <p:nvGrpSpPr>
              <p:cNvPr id="70" name="Group 69"/>
              <p:cNvGrpSpPr/>
              <p:nvPr/>
            </p:nvGrpSpPr>
            <p:grpSpPr>
              <a:xfrm>
                <a:off x="8738508" y="3418918"/>
                <a:ext cx="293853" cy="1039635"/>
                <a:chOff x="1818208" y="2858465"/>
                <a:chExt cx="877903" cy="3105966"/>
              </a:xfrm>
            </p:grpSpPr>
            <p:sp>
              <p:nvSpPr>
                <p:cNvPr id="91" name="Oval 90"/>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2" name="Straight Arrow Connector 91"/>
                <p:cNvCxnSpPr>
                  <a:stCxn id="91" idx="0"/>
                  <a:endCxn id="93"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1" name="Group 70"/>
              <p:cNvGrpSpPr/>
              <p:nvPr/>
            </p:nvGrpSpPr>
            <p:grpSpPr>
              <a:xfrm>
                <a:off x="9502754" y="3418918"/>
                <a:ext cx="293853" cy="1039635"/>
                <a:chOff x="1818208" y="2858465"/>
                <a:chExt cx="877903" cy="3105966"/>
              </a:xfrm>
            </p:grpSpPr>
            <p:sp>
              <p:nvSpPr>
                <p:cNvPr id="88" name="Oval 87"/>
                <p:cNvSpPr/>
                <p:nvPr/>
              </p:nvSpPr>
              <p:spPr>
                <a:xfrm>
                  <a:off x="1823144" y="5091462"/>
                  <a:ext cx="872967" cy="872969"/>
                </a:xfrm>
                <a:prstGeom prst="ellipse">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9" name="Straight Arrow Connector 88"/>
                <p:cNvCxnSpPr>
                  <a:stCxn id="88" idx="0"/>
                  <a:endCxn id="90" idx="2"/>
                </p:cNvCxnSpPr>
                <p:nvPr/>
              </p:nvCxnSpPr>
              <p:spPr>
                <a:xfrm flipH="1" flipV="1">
                  <a:off x="2254692" y="4283242"/>
                  <a:ext cx="4936" cy="80822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72" name="Straight Arrow Connector 71"/>
              <p:cNvCxnSpPr>
                <a:stCxn id="93" idx="3"/>
                <a:endCxn id="90" idx="1"/>
              </p:cNvCxnSpPr>
              <p:nvPr/>
            </p:nvCxnSpPr>
            <p:spPr>
              <a:xfrm>
                <a:off x="9030709" y="3657370"/>
                <a:ext cx="472045"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10262925" y="2827617"/>
                <a:ext cx="292201" cy="1068205"/>
                <a:chOff x="1818208" y="1091921"/>
                <a:chExt cx="872968" cy="3191321"/>
              </a:xfrm>
            </p:grpSpPr>
            <p:sp>
              <p:nvSpPr>
                <p:cNvPr id="85" name="Oval 84"/>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6" name="Straight Arrow Connector 85"/>
                <p:cNvCxnSpPr>
                  <a:stCxn id="87" idx="0"/>
                  <a:endCxn id="85"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4" name="Group 73"/>
              <p:cNvGrpSpPr/>
              <p:nvPr/>
            </p:nvGrpSpPr>
            <p:grpSpPr>
              <a:xfrm>
                <a:off x="11030475" y="2827617"/>
                <a:ext cx="292201" cy="1068205"/>
                <a:chOff x="1818208" y="1091921"/>
                <a:chExt cx="872968" cy="3191321"/>
              </a:xfrm>
            </p:grpSpPr>
            <p:sp>
              <p:nvSpPr>
                <p:cNvPr id="82" name="Oval 81"/>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3" name="Straight Arrow Connector 82"/>
                <p:cNvCxnSpPr>
                  <a:stCxn id="84" idx="0"/>
                  <a:endCxn id="82"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5" name="Group 74"/>
              <p:cNvGrpSpPr/>
              <p:nvPr/>
            </p:nvGrpSpPr>
            <p:grpSpPr>
              <a:xfrm>
                <a:off x="11794721" y="2827617"/>
                <a:ext cx="292201" cy="1068205"/>
                <a:chOff x="1818208" y="1091921"/>
                <a:chExt cx="872968" cy="3191321"/>
              </a:xfrm>
            </p:grpSpPr>
            <p:sp>
              <p:nvSpPr>
                <p:cNvPr id="79" name="Oval 78"/>
                <p:cNvSpPr/>
                <p:nvPr/>
              </p:nvSpPr>
              <p:spPr>
                <a:xfrm>
                  <a:off x="1818208" y="1091921"/>
                  <a:ext cx="872968" cy="872968"/>
                </a:xfrm>
                <a:prstGeom prst="ellipse">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0" name="Straight Arrow Connector 79"/>
                <p:cNvCxnSpPr>
                  <a:stCxn id="81" idx="0"/>
                  <a:endCxn id="79" idx="4"/>
                </p:cNvCxnSpPr>
                <p:nvPr/>
              </p:nvCxnSpPr>
              <p:spPr>
                <a:xfrm flipV="1">
                  <a:off x="2254692" y="1964890"/>
                  <a:ext cx="0" cy="893575"/>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1818208" y="2858465"/>
                  <a:ext cx="872967" cy="1424777"/>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76" name="Straight Arrow Connector 75"/>
              <p:cNvCxnSpPr>
                <a:stCxn id="87" idx="3"/>
                <a:endCxn id="84" idx="1"/>
              </p:cNvCxnSpPr>
              <p:nvPr/>
            </p:nvCxnSpPr>
            <p:spPr>
              <a:xfrm>
                <a:off x="10555126" y="3657370"/>
                <a:ext cx="475349"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4" idx="3"/>
                <a:endCxn id="81" idx="1"/>
              </p:cNvCxnSpPr>
              <p:nvPr/>
            </p:nvCxnSpPr>
            <p:spPr>
              <a:xfrm>
                <a:off x="11322676" y="3657370"/>
                <a:ext cx="472045"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0" idx="3"/>
                <a:endCxn id="87" idx="1"/>
              </p:cNvCxnSpPr>
              <p:nvPr/>
            </p:nvCxnSpPr>
            <p:spPr>
              <a:xfrm>
                <a:off x="9794955" y="3657370"/>
                <a:ext cx="467970" cy="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9123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left)">
                                      <p:cBhvr>
                                        <p:cTn id="34" dur="500"/>
                                        <p:tgtEl>
                                          <p:spTgt spid="6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a:t>Autoencoders</a:t>
            </a:r>
            <a:endParaRPr lang="en-IN"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253353" y="1111623"/>
                <a:ext cx="8117617" cy="5746377"/>
              </a:xfrm>
            </p:spPr>
            <p:txBody>
              <a:bodyPr>
                <a:normAutofit/>
              </a:bodyPr>
              <a:lstStyle/>
              <a:p>
                <a:r>
                  <a:rPr lang="en-IN" dirty="0"/>
                  <a:t>In PCA, a low dim latent variable </a:t>
                </a:r>
                <a14:m>
                  <m:oMath xmlns:m="http://schemas.openxmlformats.org/officeDocument/2006/math">
                    <m:r>
                      <a:rPr lang="en-IN" b="1">
                        <a:latin typeface="Cambria Math" panose="02040503050406030204" pitchFamily="18" charset="0"/>
                      </a:rPr>
                      <m:t>𝐳</m:t>
                    </m:r>
                  </m:oMath>
                </a14:m>
                <a:r>
                  <a:rPr lang="en-US" dirty="0"/>
                  <a:t> generated the data as </a:t>
                </a:r>
                <a14:m>
                  <m:oMath xmlns:m="http://schemas.openxmlformats.org/officeDocument/2006/math">
                    <m:r>
                      <a:rPr lang="en-IN" b="1">
                        <a:latin typeface="Cambria Math" panose="02040503050406030204" pitchFamily="18" charset="0"/>
                      </a:rPr>
                      <m:t>𝐱</m:t>
                    </m:r>
                    <m:r>
                      <a:rPr lang="en-IN" i="1">
                        <a:latin typeface="Cambria Math" panose="02040503050406030204" pitchFamily="18" charset="0"/>
                      </a:rPr>
                      <m:t>=</m:t>
                    </m:r>
                    <m:r>
                      <a:rPr lang="en-IN" i="1">
                        <a:latin typeface="Cambria Math" panose="02040503050406030204" pitchFamily="18" charset="0"/>
                      </a:rPr>
                      <m:t>𝑊</m:t>
                    </m:r>
                    <m:r>
                      <a:rPr lang="en-IN" b="1">
                        <a:latin typeface="Cambria Math" panose="02040503050406030204" pitchFamily="18" charset="0"/>
                      </a:rPr>
                      <m:t>𝐳</m:t>
                    </m:r>
                    <m:r>
                      <a:rPr lang="en-IN" i="1">
                        <a:latin typeface="Cambria Math" panose="02040503050406030204" pitchFamily="18" charset="0"/>
                      </a:rPr>
                      <m:t>+</m:t>
                    </m:r>
                    <m:r>
                      <a:rPr lang="en-IN" b="1">
                        <a:latin typeface="Cambria Math" panose="02040503050406030204" pitchFamily="18" charset="0"/>
                      </a:rPr>
                      <m:t>𝛜</m:t>
                    </m:r>
                  </m:oMath>
                </a14:m>
                <a:endParaRPr lang="en-US" b="1" dirty="0"/>
              </a:p>
              <a:p>
                <a:pPr lvl="2"/>
                <a:r>
                  <a:rPr lang="en-IN" b="1" dirty="0"/>
                  <a:t>Note</a:t>
                </a:r>
                <a:r>
                  <a:rPr lang="en-IN" dirty="0"/>
                  <a:t>: a linear map (factor loading matrix) was applied to </a:t>
                </a:r>
                <a14:m>
                  <m:oMath xmlns:m="http://schemas.openxmlformats.org/officeDocument/2006/math">
                    <m:r>
                      <a:rPr lang="en-IN" b="1" i="0" smtClean="0">
                        <a:latin typeface="Cambria Math" panose="02040503050406030204" pitchFamily="18" charset="0"/>
                      </a:rPr>
                      <m:t>𝐳</m:t>
                    </m:r>
                  </m:oMath>
                </a14:m>
                <a:r>
                  <a:rPr lang="en-IN" dirty="0"/>
                  <a:t> to obtain data</a:t>
                </a:r>
              </a:p>
              <a:p>
                <a:pPr lvl="2"/>
                <a:r>
                  <a:rPr lang="en-IN" dirty="0"/>
                  <a:t>If we find </a:t>
                </a:r>
                <a14:m>
                  <m:oMath xmlns:m="http://schemas.openxmlformats.org/officeDocument/2006/math">
                    <m:r>
                      <a:rPr lang="en-IN" i="1">
                        <a:latin typeface="Cambria Math" panose="02040503050406030204" pitchFamily="18" charset="0"/>
                      </a:rPr>
                      <m:t>𝑊</m:t>
                    </m:r>
                  </m:oMath>
                </a14:m>
                <a:r>
                  <a:rPr lang="en-US" dirty="0"/>
                  <a:t>, then we could recover the low-dim </a:t>
                </a:r>
                <a14:m>
                  <m:oMath xmlns:m="http://schemas.openxmlformats.org/officeDocument/2006/math">
                    <m:r>
                      <a:rPr lang="en-IN" b="1">
                        <a:latin typeface="Cambria Math" panose="02040503050406030204" pitchFamily="18" charset="0"/>
                      </a:rPr>
                      <m:t>𝐳</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𝑊</m:t>
                        </m:r>
                      </m:e>
                      <m:sup>
                        <m:r>
                          <a:rPr lang="en-IN" i="1">
                            <a:latin typeface="Cambria Math" panose="02040503050406030204" pitchFamily="18" charset="0"/>
                          </a:rPr>
                          <m:t>⊤</m:t>
                        </m:r>
                      </m:sup>
                    </m:sSup>
                    <m:r>
                      <a:rPr lang="en-IN" b="1">
                        <a:latin typeface="Cambria Math" panose="02040503050406030204" pitchFamily="18" charset="0"/>
                      </a:rPr>
                      <m:t>𝐱</m:t>
                    </m:r>
                  </m:oMath>
                </a14:m>
                <a:endParaRPr lang="en-US" b="1" dirty="0"/>
              </a:p>
              <a:p>
                <a:pPr lvl="2"/>
                <a:r>
                  <a:rPr lang="en-IN" dirty="0"/>
                  <a:t>PCA offers the best reconstruction error</a:t>
                </a:r>
                <a:br>
                  <a:rPr lang="en-IN" dirty="0"/>
                </a:br>
                <a14:m>
                  <m:oMath xmlns:m="http://schemas.openxmlformats.org/officeDocument/2006/math">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r>
                              <a:rPr lang="en-IN" b="1">
                                <a:latin typeface="Cambria Math" panose="02040503050406030204" pitchFamily="18" charset="0"/>
                              </a:rPr>
                              <m:t>𝐱</m:t>
                            </m:r>
                            <m:r>
                              <a:rPr lang="en-IN" i="1">
                                <a:latin typeface="Cambria Math" panose="02040503050406030204" pitchFamily="18" charset="0"/>
                              </a:rPr>
                              <m:t>−</m:t>
                            </m:r>
                            <m:r>
                              <a:rPr lang="en-IN" i="1">
                                <a:latin typeface="Cambria Math" panose="02040503050406030204" pitchFamily="18" charset="0"/>
                              </a:rPr>
                              <m:t>𝑊</m:t>
                            </m:r>
                            <m:sSup>
                              <m:sSupPr>
                                <m:ctrlPr>
                                  <a:rPr lang="en-IN" i="1">
                                    <a:latin typeface="Cambria Math" panose="02040503050406030204" pitchFamily="18" charset="0"/>
                                  </a:rPr>
                                </m:ctrlPr>
                              </m:sSupPr>
                              <m:e>
                                <m:r>
                                  <a:rPr lang="en-IN" i="1">
                                    <a:latin typeface="Cambria Math" panose="02040503050406030204" pitchFamily="18" charset="0"/>
                                  </a:rPr>
                                  <m:t>𝑊</m:t>
                                </m:r>
                              </m:e>
                              <m:sup>
                                <m:r>
                                  <a:rPr lang="en-IN" i="1">
                                    <a:latin typeface="Cambria Math" panose="02040503050406030204" pitchFamily="18" charset="0"/>
                                  </a:rPr>
                                  <m:t>⊤</m:t>
                                </m:r>
                              </m:sup>
                            </m:sSup>
                            <m:r>
                              <a:rPr lang="en-IN" b="1">
                                <a:latin typeface="Cambria Math" panose="02040503050406030204" pitchFamily="18" charset="0"/>
                              </a:rPr>
                              <m:t>𝐱</m:t>
                            </m:r>
                          </m:e>
                        </m:d>
                      </m:e>
                      <m:sub>
                        <m:r>
                          <a:rPr lang="en-IN" i="1">
                            <a:latin typeface="Cambria Math" panose="02040503050406030204" pitchFamily="18" charset="0"/>
                          </a:rPr>
                          <m:t>2</m:t>
                        </m:r>
                      </m:sub>
                      <m:sup>
                        <m:r>
                          <a:rPr lang="en-IN" i="1">
                            <a:latin typeface="Cambria Math" panose="02040503050406030204" pitchFamily="18" charset="0"/>
                          </a:rPr>
                          <m:t>2</m:t>
                        </m:r>
                      </m:sup>
                    </m:sSubSup>
                  </m:oMath>
                </a14:m>
                <a:endParaRPr lang="en-US" dirty="0"/>
              </a:p>
              <a:p>
                <a:r>
                  <a:rPr lang="en-IN" dirty="0" err="1"/>
                  <a:t>Autoencoders</a:t>
                </a:r>
                <a:r>
                  <a:rPr lang="en-IN" dirty="0"/>
                  <a:t> do this using non-linear maps</a:t>
                </a:r>
              </a:p>
              <a:p>
                <a:pPr lvl="2"/>
                <a:r>
                  <a:rPr lang="en-IN" dirty="0"/>
                  <a:t>An “encoder” converts data to a latent representation </a:t>
                </a:r>
                <a14:m>
                  <m:oMath xmlns:m="http://schemas.openxmlformats.org/officeDocument/2006/math">
                    <m:r>
                      <a:rPr lang="en-IN" b="1">
                        <a:latin typeface="Cambria Math" panose="02040503050406030204" pitchFamily="18" charset="0"/>
                      </a:rPr>
                      <m:t>𝐡</m:t>
                    </m:r>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r>
                      <a:rPr lang="en-IN" b="1">
                        <a:latin typeface="Cambria Math" panose="02040503050406030204" pitchFamily="18" charset="0"/>
                      </a:rPr>
                      <m:t>𝐱</m:t>
                    </m:r>
                    <m:r>
                      <a:rPr lang="en-IN" i="1">
                        <a:latin typeface="Cambria Math" panose="02040503050406030204" pitchFamily="18" charset="0"/>
                      </a:rPr>
                      <m:t>)</m:t>
                    </m:r>
                  </m:oMath>
                </a14:m>
                <a:endParaRPr lang="en-US" dirty="0"/>
              </a:p>
              <a:p>
                <a:pPr lvl="2"/>
                <a:r>
                  <a:rPr lang="en-IN" dirty="0"/>
                  <a:t>A “decoder” produces a reconstruction </a:t>
                </a:r>
                <a14:m>
                  <m:oMath xmlns:m="http://schemas.openxmlformats.org/officeDocument/2006/math">
                    <m:r>
                      <a:rPr lang="en-IN" b="1">
                        <a:latin typeface="Cambria Math" panose="02040503050406030204" pitchFamily="18" charset="0"/>
                      </a:rPr>
                      <m:t>𝐫</m:t>
                    </m:r>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b="1">
                        <a:latin typeface="Cambria Math" panose="02040503050406030204" pitchFamily="18" charset="0"/>
                      </a:rPr>
                      <m:t>𝐡</m:t>
                    </m:r>
                    <m:r>
                      <a:rPr lang="en-IN" i="1">
                        <a:latin typeface="Cambria Math" panose="02040503050406030204" pitchFamily="18" charset="0"/>
                      </a:rPr>
                      <m:t>)</m:t>
                    </m:r>
                  </m:oMath>
                </a14:m>
                <a:endParaRPr lang="en-US" dirty="0"/>
              </a:p>
              <a:p>
                <a:pPr lvl="2"/>
                <a:r>
                  <a:rPr lang="en-IN" dirty="0"/>
                  <a:t>Want to minimize loss </a:t>
                </a:r>
                <a14:m>
                  <m:oMath xmlns:m="http://schemas.openxmlformats.org/officeDocument/2006/math">
                    <m:r>
                      <a:rPr lang="en-IN" i="1">
                        <a:latin typeface="Cambria Math" panose="02040503050406030204" pitchFamily="18" charset="0"/>
                      </a:rPr>
                      <m:t>ℓ</m:t>
                    </m:r>
                    <m:d>
                      <m:dPr>
                        <m:ctrlPr>
                          <a:rPr lang="en-IN" i="1">
                            <a:latin typeface="Cambria Math" panose="02040503050406030204" pitchFamily="18" charset="0"/>
                          </a:rPr>
                        </m:ctrlPr>
                      </m:dPr>
                      <m:e>
                        <m:r>
                          <a:rPr lang="en-IN" i="1">
                            <a:latin typeface="Cambria Math" panose="02040503050406030204" pitchFamily="18" charset="0"/>
                          </a:rPr>
                          <m:t>𝑑</m:t>
                        </m:r>
                        <m:d>
                          <m:dPr>
                            <m:ctrlPr>
                              <a:rPr lang="en-IN" i="1">
                                <a:latin typeface="Cambria Math" panose="02040503050406030204" pitchFamily="18" charset="0"/>
                              </a:rPr>
                            </m:ctrlPr>
                          </m:dPr>
                          <m:e>
                            <m:r>
                              <a:rPr lang="en-IN" b="1">
                                <a:latin typeface="Cambria Math" panose="02040503050406030204" pitchFamily="18" charset="0"/>
                              </a:rPr>
                              <m:t>𝐡</m:t>
                            </m:r>
                          </m:e>
                        </m:d>
                        <m:r>
                          <a:rPr lang="en-IN" i="1">
                            <a:latin typeface="Cambria Math" panose="02040503050406030204" pitchFamily="18" charset="0"/>
                          </a:rPr>
                          <m:t>,</m:t>
                        </m:r>
                        <m:r>
                          <a:rPr lang="en-IN" b="1">
                            <a:latin typeface="Cambria Math" panose="02040503050406030204" pitchFamily="18" charset="0"/>
                          </a:rPr>
                          <m:t>𝐱</m:t>
                        </m:r>
                      </m:e>
                    </m:d>
                    <m:r>
                      <a:rPr lang="en-IN" i="1">
                        <a:latin typeface="Cambria Math" panose="02040503050406030204" pitchFamily="18" charset="0"/>
                      </a:rPr>
                      <m:t>=ℓ</m:t>
                    </m:r>
                    <m:d>
                      <m:dPr>
                        <m:ctrlPr>
                          <a:rPr lang="en-IN" i="1">
                            <a:latin typeface="Cambria Math" panose="02040503050406030204" pitchFamily="18" charset="0"/>
                          </a:rPr>
                        </m:ctrlPr>
                      </m:dPr>
                      <m:e>
                        <m:r>
                          <a:rPr lang="en-IN" i="1">
                            <a:latin typeface="Cambria Math" panose="02040503050406030204" pitchFamily="18" charset="0"/>
                          </a:rPr>
                          <m:t>𝑑</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r>
                                  <a:rPr lang="en-IN" b="1">
                                    <a:latin typeface="Cambria Math" panose="02040503050406030204" pitchFamily="18" charset="0"/>
                                  </a:rPr>
                                  <m:t>𝐱</m:t>
                                </m:r>
                              </m:e>
                            </m:d>
                          </m:e>
                        </m:d>
                        <m:r>
                          <a:rPr lang="en-IN" i="1">
                            <a:latin typeface="Cambria Math" panose="02040503050406030204" pitchFamily="18" charset="0"/>
                          </a:rPr>
                          <m:t>,</m:t>
                        </m:r>
                        <m:r>
                          <a:rPr lang="en-IN" b="1">
                            <a:latin typeface="Cambria Math" panose="02040503050406030204" pitchFamily="18" charset="0"/>
                          </a:rPr>
                          <m:t>𝐱</m:t>
                        </m:r>
                      </m:e>
                    </m:d>
                  </m:oMath>
                </a14:m>
                <a:endParaRPr lang="en-IN"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253353" y="1111623"/>
                <a:ext cx="8117617" cy="5746377"/>
              </a:xfrm>
              <a:blipFill>
                <a:blip r:embed="rId2"/>
                <a:stretch>
                  <a:fillRect l="-826" t="-2545" b="-95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0" b="0" i="0" u="none" strike="noStrike" kern="1200" cap="none" spc="0" normalizeH="0" baseline="0" noProof="0" dirty="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pSp>
        <p:nvGrpSpPr>
          <p:cNvPr id="7" name="Group 6"/>
          <p:cNvGrpSpPr/>
          <p:nvPr/>
        </p:nvGrpSpPr>
        <p:grpSpPr>
          <a:xfrm>
            <a:off x="7853230" y="1111622"/>
            <a:ext cx="4338770" cy="3780874"/>
            <a:chOff x="787810" y="1397536"/>
            <a:chExt cx="4338770" cy="3780874"/>
          </a:xfrm>
        </p:grpSpPr>
        <p:grpSp>
          <p:nvGrpSpPr>
            <p:cNvPr id="8" name="Group 7"/>
            <p:cNvGrpSpPr/>
            <p:nvPr/>
          </p:nvGrpSpPr>
          <p:grpSpPr>
            <a:xfrm>
              <a:off x="787810" y="1397536"/>
              <a:ext cx="4187298" cy="3780874"/>
              <a:chOff x="4739110" y="1006075"/>
              <a:chExt cx="4187298" cy="3780874"/>
            </a:xfrm>
          </p:grpSpPr>
          <p:pic>
            <p:nvPicPr>
              <p:cNvPr id="11" name="Picture 10"/>
              <p:cNvPicPr>
                <a:picLocks noChangeAspect="1"/>
              </p:cNvPicPr>
              <p:nvPr/>
            </p:nvPicPr>
            <p:blipFill>
              <a:blip r:embed="rId3"/>
              <a:stretch>
                <a:fillRect/>
              </a:stretch>
            </p:blipFill>
            <p:spPr>
              <a:xfrm>
                <a:off x="5337395" y="2460028"/>
                <a:ext cx="878490" cy="885750"/>
              </a:xfrm>
              <a:prstGeom prst="rect">
                <a:avLst/>
              </a:prstGeom>
            </p:spPr>
          </p:pic>
          <p:sp>
            <p:nvSpPr>
              <p:cNvPr id="12" name="Oval 11"/>
              <p:cNvSpPr/>
              <p:nvPr/>
            </p:nvSpPr>
            <p:spPr>
              <a:xfrm>
                <a:off x="4744632" y="391398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 name="Group 12"/>
              <p:cNvGrpSpPr/>
              <p:nvPr/>
            </p:nvGrpSpPr>
            <p:grpSpPr>
              <a:xfrm>
                <a:off x="4739110" y="1006075"/>
                <a:ext cx="878490" cy="885750"/>
                <a:chOff x="5362588" y="2871839"/>
                <a:chExt cx="878490" cy="885750"/>
              </a:xfrm>
            </p:grpSpPr>
            <p:pic>
              <p:nvPicPr>
                <p:cNvPr id="55" name="Picture 54"/>
                <p:cNvPicPr>
                  <a:picLocks noChangeAspect="1"/>
                </p:cNvPicPr>
                <p:nvPr/>
              </p:nvPicPr>
              <p:blipFill>
                <a:blip r:embed="rId3"/>
                <a:stretch>
                  <a:fillRect/>
                </a:stretch>
              </p:blipFill>
              <p:spPr>
                <a:xfrm>
                  <a:off x="5362588" y="2871839"/>
                  <a:ext cx="878490" cy="885750"/>
                </a:xfrm>
                <a:prstGeom prst="rect">
                  <a:avLst/>
                </a:prstGeom>
              </p:spPr>
            </p:pic>
            <p:sp>
              <p:nvSpPr>
                <p:cNvPr id="56" name="Rectangle 55"/>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7" name="TextBox 56"/>
                    <p:cNvSpPr txBox="1"/>
                    <p:nvPr/>
                  </p:nvSpPr>
                  <p:spPr>
                    <a:xfrm>
                      <a:off x="5581845" y="2878230"/>
                      <a:ext cx="2751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IN"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id</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4"/>
                      <a:stretch>
                        <a:fillRect l="-6667" r="-66667"/>
                      </a:stretch>
                    </a:blipFill>
                  </p:spPr>
                  <p:txBody>
                    <a:bodyPr/>
                    <a:lstStyle/>
                    <a:p>
                      <a:r>
                        <a:rPr lang="en-US">
                          <a:noFill/>
                        </a:rPr>
                        <a:t> </a:t>
                      </a:r>
                    </a:p>
                  </p:txBody>
                </p:sp>
              </mc:Fallback>
            </mc:AlternateContent>
          </p:grpSp>
          <p:grpSp>
            <p:nvGrpSpPr>
              <p:cNvPr id="14" name="Group 13"/>
              <p:cNvGrpSpPr/>
              <p:nvPr/>
            </p:nvGrpSpPr>
            <p:grpSpPr>
              <a:xfrm>
                <a:off x="5842046" y="1006075"/>
                <a:ext cx="878490" cy="885750"/>
                <a:chOff x="5362588" y="2871839"/>
                <a:chExt cx="878490" cy="885750"/>
              </a:xfrm>
            </p:grpSpPr>
            <p:pic>
              <p:nvPicPr>
                <p:cNvPr id="52" name="Picture 51"/>
                <p:cNvPicPr>
                  <a:picLocks noChangeAspect="1"/>
                </p:cNvPicPr>
                <p:nvPr/>
              </p:nvPicPr>
              <p:blipFill>
                <a:blip r:embed="rId3"/>
                <a:stretch>
                  <a:fillRect/>
                </a:stretch>
              </p:blipFill>
              <p:spPr>
                <a:xfrm>
                  <a:off x="5362588" y="2871839"/>
                  <a:ext cx="878490" cy="885750"/>
                </a:xfrm>
                <a:prstGeom prst="rect">
                  <a:avLst/>
                </a:prstGeom>
              </p:spPr>
            </p:pic>
            <p:sp>
              <p:nvSpPr>
                <p:cNvPr id="53" name="Rectangle 52"/>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4" name="TextBox 53"/>
                    <p:cNvSpPr txBox="1"/>
                    <p:nvPr/>
                  </p:nvSpPr>
                  <p:spPr>
                    <a:xfrm>
                      <a:off x="5581845" y="2878230"/>
                      <a:ext cx="2751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IN"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id</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5"/>
                      <a:stretch>
                        <a:fillRect l="-6667" r="-66667"/>
                      </a:stretch>
                    </a:blipFill>
                  </p:spPr>
                  <p:txBody>
                    <a:bodyPr/>
                    <a:lstStyle/>
                    <a:p>
                      <a:r>
                        <a:rPr lang="en-US">
                          <a:noFill/>
                        </a:rPr>
                        <a:t> </a:t>
                      </a:r>
                    </a:p>
                  </p:txBody>
                </p:sp>
              </mc:Fallback>
            </mc:AlternateContent>
          </p:grpSp>
          <p:grpSp>
            <p:nvGrpSpPr>
              <p:cNvPr id="15" name="Group 14"/>
              <p:cNvGrpSpPr/>
              <p:nvPr/>
            </p:nvGrpSpPr>
            <p:grpSpPr>
              <a:xfrm>
                <a:off x="6944982" y="1006075"/>
                <a:ext cx="878490" cy="885750"/>
                <a:chOff x="5362588" y="2871839"/>
                <a:chExt cx="878490" cy="885750"/>
              </a:xfrm>
            </p:grpSpPr>
            <p:pic>
              <p:nvPicPr>
                <p:cNvPr id="49" name="Picture 48"/>
                <p:cNvPicPr>
                  <a:picLocks noChangeAspect="1"/>
                </p:cNvPicPr>
                <p:nvPr/>
              </p:nvPicPr>
              <p:blipFill>
                <a:blip r:embed="rId3"/>
                <a:stretch>
                  <a:fillRect/>
                </a:stretch>
              </p:blipFill>
              <p:spPr>
                <a:xfrm>
                  <a:off x="5362588" y="2871839"/>
                  <a:ext cx="878490" cy="885750"/>
                </a:xfrm>
                <a:prstGeom prst="rect">
                  <a:avLst/>
                </a:prstGeom>
              </p:spPr>
            </p:pic>
            <p:sp>
              <p:nvSpPr>
                <p:cNvPr id="50" name="Rectangle 49"/>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1" name="TextBox 50"/>
                    <p:cNvSpPr txBox="1"/>
                    <p:nvPr/>
                  </p:nvSpPr>
                  <p:spPr>
                    <a:xfrm>
                      <a:off x="5581845" y="2878230"/>
                      <a:ext cx="2751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IN"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id</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6"/>
                      <a:stretch>
                        <a:fillRect l="-6667" r="-66667"/>
                      </a:stretch>
                    </a:blipFill>
                  </p:spPr>
                  <p:txBody>
                    <a:bodyPr/>
                    <a:lstStyle/>
                    <a:p>
                      <a:r>
                        <a:rPr lang="en-US">
                          <a:noFill/>
                        </a:rPr>
                        <a:t> </a:t>
                      </a:r>
                    </a:p>
                  </p:txBody>
                </p:sp>
              </mc:Fallback>
            </mc:AlternateContent>
          </p:grpSp>
          <p:sp>
            <p:nvSpPr>
              <p:cNvPr id="16" name="Oval 15"/>
              <p:cNvSpPr/>
              <p:nvPr/>
            </p:nvSpPr>
            <p:spPr>
              <a:xfrm>
                <a:off x="5847568" y="391398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Oval 16"/>
              <p:cNvSpPr/>
              <p:nvPr/>
            </p:nvSpPr>
            <p:spPr>
              <a:xfrm>
                <a:off x="6950504" y="391398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8" name="Picture 17"/>
              <p:cNvPicPr>
                <a:picLocks noChangeAspect="1"/>
              </p:cNvPicPr>
              <p:nvPr/>
            </p:nvPicPr>
            <p:blipFill>
              <a:blip r:embed="rId3"/>
              <a:stretch>
                <a:fillRect/>
              </a:stretch>
            </p:blipFill>
            <p:spPr>
              <a:xfrm>
                <a:off x="6346696" y="2460028"/>
                <a:ext cx="878490" cy="885750"/>
              </a:xfrm>
              <a:prstGeom prst="rect">
                <a:avLst/>
              </a:prstGeom>
            </p:spPr>
          </p:pic>
          <p:cxnSp>
            <p:nvCxnSpPr>
              <p:cNvPr id="19" name="Straight Arrow Connector 18"/>
              <p:cNvCxnSpPr>
                <a:stCxn id="12" idx="0"/>
                <a:endCxn id="11" idx="2"/>
              </p:cNvCxnSpPr>
              <p:nvPr/>
            </p:nvCxnSpPr>
            <p:spPr>
              <a:xfrm flipV="1">
                <a:off x="5181116" y="3345778"/>
                <a:ext cx="595524"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0"/>
                <a:endCxn id="18" idx="2"/>
              </p:cNvCxnSpPr>
              <p:nvPr/>
            </p:nvCxnSpPr>
            <p:spPr>
              <a:xfrm flipV="1">
                <a:off x="5181116" y="3345778"/>
                <a:ext cx="160482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0"/>
                <a:endCxn id="11" idx="2"/>
              </p:cNvCxnSpPr>
              <p:nvPr/>
            </p:nvCxnSpPr>
            <p:spPr>
              <a:xfrm flipH="1" flipV="1">
                <a:off x="5776640" y="3345778"/>
                <a:ext cx="1610348"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0"/>
                <a:endCxn id="18" idx="2"/>
              </p:cNvCxnSpPr>
              <p:nvPr/>
            </p:nvCxnSpPr>
            <p:spPr>
              <a:xfrm flipH="1" flipV="1">
                <a:off x="6785941" y="3345778"/>
                <a:ext cx="601047"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0"/>
                <a:endCxn id="11" idx="2"/>
              </p:cNvCxnSpPr>
              <p:nvPr/>
            </p:nvCxnSpPr>
            <p:spPr>
              <a:xfrm flipH="1" flipV="1">
                <a:off x="5776640" y="3345778"/>
                <a:ext cx="507412"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0"/>
                <a:endCxn id="18" idx="2"/>
              </p:cNvCxnSpPr>
              <p:nvPr/>
            </p:nvCxnSpPr>
            <p:spPr>
              <a:xfrm flipV="1">
                <a:off x="6284052" y="3345778"/>
                <a:ext cx="501889"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0"/>
                <a:endCxn id="55" idx="2"/>
              </p:cNvCxnSpPr>
              <p:nvPr/>
            </p:nvCxnSpPr>
            <p:spPr>
              <a:xfrm flipH="1" flipV="1">
                <a:off x="5178355" y="1891825"/>
                <a:ext cx="59828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0"/>
                <a:endCxn id="49" idx="2"/>
              </p:cNvCxnSpPr>
              <p:nvPr/>
            </p:nvCxnSpPr>
            <p:spPr>
              <a:xfrm flipV="1">
                <a:off x="6785941" y="1891825"/>
                <a:ext cx="5982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0"/>
                <a:endCxn id="49" idx="2"/>
              </p:cNvCxnSpPr>
              <p:nvPr/>
            </p:nvCxnSpPr>
            <p:spPr>
              <a:xfrm flipV="1">
                <a:off x="5776640" y="1891825"/>
                <a:ext cx="1607587"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0"/>
                <a:endCxn id="55" idx="2"/>
              </p:cNvCxnSpPr>
              <p:nvPr/>
            </p:nvCxnSpPr>
            <p:spPr>
              <a:xfrm flipH="1" flipV="1">
                <a:off x="5178355" y="1891825"/>
                <a:ext cx="16075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0"/>
                <a:endCxn id="52" idx="2"/>
              </p:cNvCxnSpPr>
              <p:nvPr/>
            </p:nvCxnSpPr>
            <p:spPr>
              <a:xfrm flipV="1">
                <a:off x="5776640" y="1891825"/>
                <a:ext cx="504651"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0"/>
                <a:endCxn id="52" idx="2"/>
              </p:cNvCxnSpPr>
              <p:nvPr/>
            </p:nvCxnSpPr>
            <p:spPr>
              <a:xfrm flipH="1" flipV="1">
                <a:off x="6281291" y="1891825"/>
                <a:ext cx="504650"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047918" y="1006075"/>
                <a:ext cx="878490" cy="885750"/>
                <a:chOff x="5362588" y="2871839"/>
                <a:chExt cx="878490" cy="885750"/>
              </a:xfrm>
            </p:grpSpPr>
            <p:pic>
              <p:nvPicPr>
                <p:cNvPr id="46" name="Picture 45"/>
                <p:cNvPicPr>
                  <a:picLocks noChangeAspect="1"/>
                </p:cNvPicPr>
                <p:nvPr/>
              </p:nvPicPr>
              <p:blipFill>
                <a:blip r:embed="rId3"/>
                <a:stretch>
                  <a:fillRect/>
                </a:stretch>
              </p:blipFill>
              <p:spPr>
                <a:xfrm>
                  <a:off x="5362588" y="2871839"/>
                  <a:ext cx="878490" cy="885750"/>
                </a:xfrm>
                <a:prstGeom prst="rect">
                  <a:avLst/>
                </a:prstGeom>
              </p:spPr>
            </p:pic>
            <p:sp>
              <p:nvSpPr>
                <p:cNvPr id="47" name="Rectangle 46"/>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8" name="TextBox 47"/>
                    <p:cNvSpPr txBox="1"/>
                    <p:nvPr/>
                  </p:nvSpPr>
                  <p:spPr>
                    <a:xfrm>
                      <a:off x="5581845" y="2878230"/>
                      <a:ext cx="2751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IN"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id</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7"/>
                      <a:stretch>
                        <a:fillRect l="-6667" r="-66667"/>
                      </a:stretch>
                    </a:blipFill>
                  </p:spPr>
                  <p:txBody>
                    <a:bodyPr/>
                    <a:lstStyle/>
                    <a:p>
                      <a:r>
                        <a:rPr lang="en-US">
                          <a:noFill/>
                        </a:rPr>
                        <a:t> </a:t>
                      </a:r>
                    </a:p>
                  </p:txBody>
                </p:sp>
              </mc:Fallback>
            </mc:AlternateContent>
          </p:grpSp>
          <p:sp>
            <p:nvSpPr>
              <p:cNvPr id="32" name="Oval 31"/>
              <p:cNvSpPr/>
              <p:nvPr/>
            </p:nvSpPr>
            <p:spPr>
              <a:xfrm>
                <a:off x="8053440" y="391398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 name="Picture 32"/>
              <p:cNvPicPr>
                <a:picLocks noChangeAspect="1"/>
              </p:cNvPicPr>
              <p:nvPr/>
            </p:nvPicPr>
            <p:blipFill>
              <a:blip r:embed="rId3"/>
              <a:stretch>
                <a:fillRect/>
              </a:stretch>
            </p:blipFill>
            <p:spPr>
              <a:xfrm>
                <a:off x="7388685" y="2460028"/>
                <a:ext cx="878490" cy="885750"/>
              </a:xfrm>
              <a:prstGeom prst="rect">
                <a:avLst/>
              </a:prstGeom>
            </p:spPr>
          </p:pic>
          <p:cxnSp>
            <p:nvCxnSpPr>
              <p:cNvPr id="34" name="Straight Arrow Connector 33"/>
              <p:cNvCxnSpPr>
                <a:stCxn id="12" idx="0"/>
                <a:endCxn id="33" idx="2"/>
              </p:cNvCxnSpPr>
              <p:nvPr/>
            </p:nvCxnSpPr>
            <p:spPr>
              <a:xfrm flipV="1">
                <a:off x="5181116" y="3345778"/>
                <a:ext cx="2646814"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0"/>
                <a:endCxn id="46" idx="2"/>
              </p:cNvCxnSpPr>
              <p:nvPr/>
            </p:nvCxnSpPr>
            <p:spPr>
              <a:xfrm flipV="1">
                <a:off x="5776640" y="1891825"/>
                <a:ext cx="271052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8" idx="0"/>
                <a:endCxn id="46" idx="2"/>
              </p:cNvCxnSpPr>
              <p:nvPr/>
            </p:nvCxnSpPr>
            <p:spPr>
              <a:xfrm flipV="1">
                <a:off x="6785941" y="1891825"/>
                <a:ext cx="1701222"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0"/>
                <a:endCxn id="55" idx="2"/>
              </p:cNvCxnSpPr>
              <p:nvPr/>
            </p:nvCxnSpPr>
            <p:spPr>
              <a:xfrm flipH="1" flipV="1">
                <a:off x="5178355" y="1891825"/>
                <a:ext cx="264957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52" idx="2"/>
              </p:cNvCxnSpPr>
              <p:nvPr/>
            </p:nvCxnSpPr>
            <p:spPr>
              <a:xfrm flipH="1" flipV="1">
                <a:off x="6281291" y="1891825"/>
                <a:ext cx="1607586" cy="5682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0"/>
                <a:endCxn id="49" idx="2"/>
              </p:cNvCxnSpPr>
              <p:nvPr/>
            </p:nvCxnSpPr>
            <p:spPr>
              <a:xfrm flipH="1" flipV="1">
                <a:off x="7384227" y="1891825"/>
                <a:ext cx="44370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0"/>
                <a:endCxn id="46" idx="2"/>
              </p:cNvCxnSpPr>
              <p:nvPr/>
            </p:nvCxnSpPr>
            <p:spPr>
              <a:xfrm flipV="1">
                <a:off x="7827930" y="1891825"/>
                <a:ext cx="65923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6" idx="0"/>
                <a:endCxn id="33" idx="2"/>
              </p:cNvCxnSpPr>
              <p:nvPr/>
            </p:nvCxnSpPr>
            <p:spPr>
              <a:xfrm flipV="1">
                <a:off x="6284052" y="3345778"/>
                <a:ext cx="1543878"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33" idx="2"/>
              </p:cNvCxnSpPr>
              <p:nvPr/>
            </p:nvCxnSpPr>
            <p:spPr>
              <a:xfrm flipV="1">
                <a:off x="7386988" y="3345778"/>
                <a:ext cx="440942"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2" idx="0"/>
                <a:endCxn id="33" idx="2"/>
              </p:cNvCxnSpPr>
              <p:nvPr/>
            </p:nvCxnSpPr>
            <p:spPr>
              <a:xfrm flipH="1" flipV="1">
                <a:off x="7827930" y="3345778"/>
                <a:ext cx="661994"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2" idx="0"/>
                <a:endCxn id="18" idx="2"/>
              </p:cNvCxnSpPr>
              <p:nvPr/>
            </p:nvCxnSpPr>
            <p:spPr>
              <a:xfrm flipH="1" flipV="1">
                <a:off x="6785941" y="3345778"/>
                <a:ext cx="170398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2" idx="0"/>
              </p:cNvCxnSpPr>
              <p:nvPr/>
            </p:nvCxnSpPr>
            <p:spPr>
              <a:xfrm flipH="1" flipV="1">
                <a:off x="5664136" y="3395852"/>
                <a:ext cx="2825788" cy="51812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p:cNvSpPr txBox="1"/>
                <p:nvPr/>
              </p:nvSpPr>
              <p:spPr>
                <a:xfrm>
                  <a:off x="4315874" y="3528624"/>
                  <a:ext cx="81070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p>
                        </m:sSup>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45" name="TextBox 144"/>
                <p:cNvSpPr txBox="1">
                  <a:spLocks noRot="1" noChangeAspect="1" noMove="1" noResize="1" noEditPoints="1" noAdjustHandles="1" noChangeArrowheads="1" noChangeShapeType="1" noTextEdit="1"/>
                </p:cNvSpPr>
                <p:nvPr/>
              </p:nvSpPr>
              <p:spPr>
                <a:xfrm>
                  <a:off x="4315874" y="3528624"/>
                  <a:ext cx="810705"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315875" y="2458757"/>
                  <a:ext cx="81070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46" name="TextBox 145"/>
                <p:cNvSpPr txBox="1">
                  <a:spLocks noRot="1" noChangeAspect="1" noMove="1" noResize="1" noEditPoints="1" noAdjustHandles="1" noChangeArrowheads="1" noChangeShapeType="1" noTextEdit="1"/>
                </p:cNvSpPr>
                <p:nvPr/>
              </p:nvSpPr>
              <p:spPr>
                <a:xfrm>
                  <a:off x="4315875" y="2458757"/>
                  <a:ext cx="810705" cy="584775"/>
                </a:xfrm>
                <a:prstGeom prst="rect">
                  <a:avLst/>
                </a:prstGeom>
                <a:blipFill rotWithShape="0">
                  <a:blip r:embed="rId9"/>
                  <a:stretch>
                    <a:fillRect/>
                  </a:stretch>
                </a:blipFill>
              </p:spPr>
              <p:txBody>
                <a:bodyPr/>
                <a:lstStyle/>
                <a:p>
                  <a:r>
                    <a:rPr lang="en-US">
                      <a:noFill/>
                    </a:rPr>
                    <a:t> </a:t>
                  </a:r>
                </a:p>
              </p:txBody>
            </p:sp>
          </mc:Fallback>
        </mc:AlternateContent>
      </p:grpSp>
      <p:grpSp>
        <p:nvGrpSpPr>
          <p:cNvPr id="61" name="Group 60"/>
          <p:cNvGrpSpPr/>
          <p:nvPr/>
        </p:nvGrpSpPr>
        <p:grpSpPr>
          <a:xfrm>
            <a:off x="8591617" y="2565575"/>
            <a:ext cx="617155" cy="461665"/>
            <a:chOff x="9395410" y="1208624"/>
            <a:chExt cx="617155" cy="461665"/>
          </a:xfrm>
        </p:grpSpPr>
        <p:sp>
          <p:nvSpPr>
            <p:cNvPr id="59" name="Rectangle 58"/>
            <p:cNvSpPr/>
            <p:nvPr/>
          </p:nvSpPr>
          <p:spPr>
            <a:xfrm>
              <a:off x="9554451" y="1287231"/>
              <a:ext cx="292789" cy="30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0" name="TextBox 59"/>
                <p:cNvSpPr txBox="1"/>
                <p:nvPr/>
              </p:nvSpPr>
              <p:spPr>
                <a:xfrm>
                  <a:off x="9395410" y="1208624"/>
                  <a:ext cx="617155" cy="46166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0" lang="en-IN" sz="24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id</m:t>
                        </m:r>
                      </m:oMath>
                    </m:oMathPara>
                  </a14:m>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9395410" y="1208624"/>
                  <a:ext cx="617155" cy="461665"/>
                </a:xfrm>
                <a:prstGeom prst="rect">
                  <a:avLst/>
                </a:prstGeom>
                <a:blipFill>
                  <a:blip r:embed="rId10"/>
                  <a:stretch>
                    <a:fillRect/>
                  </a:stretch>
                </a:blipFill>
                <a:ln>
                  <a:noFill/>
                </a:ln>
              </p:spPr>
              <p:txBody>
                <a:bodyPr/>
                <a:lstStyle/>
                <a:p>
                  <a:r>
                    <a:rPr lang="en-IN">
                      <a:noFill/>
                    </a:rPr>
                    <a:t> </a:t>
                  </a:r>
                </a:p>
              </p:txBody>
            </p:sp>
          </mc:Fallback>
        </mc:AlternateContent>
      </p:grpSp>
      <p:grpSp>
        <p:nvGrpSpPr>
          <p:cNvPr id="62" name="Group 61"/>
          <p:cNvGrpSpPr/>
          <p:nvPr/>
        </p:nvGrpSpPr>
        <p:grpSpPr>
          <a:xfrm>
            <a:off x="9575530" y="2565575"/>
            <a:ext cx="617155" cy="461665"/>
            <a:chOff x="9395410" y="1208624"/>
            <a:chExt cx="617155" cy="461665"/>
          </a:xfrm>
        </p:grpSpPr>
        <p:sp>
          <p:nvSpPr>
            <p:cNvPr id="63" name="Rectangle 62"/>
            <p:cNvSpPr/>
            <p:nvPr/>
          </p:nvSpPr>
          <p:spPr>
            <a:xfrm>
              <a:off x="9554451" y="1287231"/>
              <a:ext cx="292789" cy="30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4" name="TextBox 63"/>
                <p:cNvSpPr txBox="1"/>
                <p:nvPr/>
              </p:nvSpPr>
              <p:spPr>
                <a:xfrm>
                  <a:off x="9395410" y="1208624"/>
                  <a:ext cx="617155" cy="46166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0" lang="en-IN" sz="24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id</m:t>
                        </m:r>
                      </m:oMath>
                    </m:oMathPara>
                  </a14:m>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9395410" y="1208624"/>
                  <a:ext cx="617155" cy="461665"/>
                </a:xfrm>
                <a:prstGeom prst="rect">
                  <a:avLst/>
                </a:prstGeom>
                <a:blipFill>
                  <a:blip r:embed="rId11"/>
                  <a:stretch>
                    <a:fillRect/>
                  </a:stretch>
                </a:blipFill>
                <a:ln>
                  <a:noFill/>
                </a:ln>
              </p:spPr>
              <p:txBody>
                <a:bodyPr/>
                <a:lstStyle/>
                <a:p>
                  <a:r>
                    <a:rPr lang="en-IN">
                      <a:noFill/>
                    </a:rPr>
                    <a:t> </a:t>
                  </a:r>
                </a:p>
              </p:txBody>
            </p:sp>
          </mc:Fallback>
        </mc:AlternateContent>
      </p:grpSp>
      <p:grpSp>
        <p:nvGrpSpPr>
          <p:cNvPr id="65" name="Group 64"/>
          <p:cNvGrpSpPr/>
          <p:nvPr/>
        </p:nvGrpSpPr>
        <p:grpSpPr>
          <a:xfrm>
            <a:off x="10640115" y="2565575"/>
            <a:ext cx="617155" cy="461665"/>
            <a:chOff x="9395410" y="1208624"/>
            <a:chExt cx="617155" cy="461665"/>
          </a:xfrm>
        </p:grpSpPr>
        <p:sp>
          <p:nvSpPr>
            <p:cNvPr id="66" name="Rectangle 65"/>
            <p:cNvSpPr/>
            <p:nvPr/>
          </p:nvSpPr>
          <p:spPr>
            <a:xfrm>
              <a:off x="9554451" y="1287231"/>
              <a:ext cx="292789" cy="30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7" name="TextBox 66"/>
                <p:cNvSpPr txBox="1"/>
                <p:nvPr/>
              </p:nvSpPr>
              <p:spPr>
                <a:xfrm>
                  <a:off x="9395410" y="1208624"/>
                  <a:ext cx="617155" cy="46166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0" lang="en-IN" sz="24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id</m:t>
                        </m:r>
                      </m:oMath>
                    </m:oMathPara>
                  </a14:m>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9395410" y="1208624"/>
                  <a:ext cx="617155" cy="461665"/>
                </a:xfrm>
                <a:prstGeom prst="rect">
                  <a:avLst/>
                </a:prstGeom>
                <a:blipFill>
                  <a:blip r:embed="rId12"/>
                  <a:stretch>
                    <a:fillRect/>
                  </a:stretch>
                </a:blipFill>
                <a:ln>
                  <a:noFill/>
                </a:ln>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68" name="Rectangular Callout 67"/>
              <p:cNvSpPr/>
              <p:nvPr/>
            </p:nvSpPr>
            <p:spPr>
              <a:xfrm>
                <a:off x="7613042" y="4389215"/>
                <a:ext cx="4443227" cy="1320362"/>
              </a:xfrm>
              <a:prstGeom prst="wedgeRectCallout">
                <a:avLst>
                  <a:gd name="adj1" fmla="val -66643"/>
                  <a:gd name="adj2" fmla="val 6136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E.g., Euclidean error</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ℓ</m:t>
                      </m:r>
                      <m:d>
                        <m:dPr>
                          <m:ctrlPr>
                            <a:rPr kumimoji="0" lang="en-I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d>
                            <m:dPr>
                              <m:ctrlPr>
                                <a:rPr kumimoji="0" lang="en-I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𝑒</m:t>
                              </m:r>
                              <m:d>
                                <m:dPr>
                                  <m:ctrlPr>
                                    <a:rPr kumimoji="0" lang="en-I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𝐱</m:t>
                                  </m:r>
                                </m:e>
                              </m:d>
                            </m:e>
                          </m:d>
                          <m:r>
                            <a:rPr kumimoji="0" lang="en-I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IN"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𝐱</m:t>
                          </m:r>
                        </m:e>
                      </m:d>
                      <m:r>
                        <a:rPr kumimoji="0" lang="en-IN"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Sup>
                        <m:sSubSup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d>
                            <m:dPr>
                              <m:begChr m:val="‖"/>
                              <m:endChr m:val="‖"/>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I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d>
                                <m:dPr>
                                  <m:ctrlPr>
                                    <a:rPr kumimoji="0" lang="en-I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𝑒</m:t>
                                  </m:r>
                                  <m:d>
                                    <m:dPr>
                                      <m:ctrlPr>
                                        <a:rPr kumimoji="0" lang="en-IN"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IN"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𝐱</m:t>
                                      </m:r>
                                    </m:e>
                                  </m:d>
                                </m:e>
                              </m:d>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𝐱</m:t>
                              </m:r>
                            </m:e>
                          </m:d>
                        </m:e>
                        <m:sub>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bSup>
                    </m:oMath>
                  </m:oMathPara>
                </a14:m>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Can use </a:t>
                </a:r>
                <a:r>
                  <a:rPr kumimoji="0" lang="en-US"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backprop</a:t>
                </a: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to train AE NN</a:t>
                </a:r>
              </a:p>
            </p:txBody>
          </p:sp>
        </mc:Choice>
        <mc:Fallback xmlns="">
          <p:sp>
            <p:nvSpPr>
              <p:cNvPr id="68" name="Rectangular Callout 67"/>
              <p:cNvSpPr>
                <a:spLocks noRot="1" noChangeAspect="1" noMove="1" noResize="1" noEditPoints="1" noAdjustHandles="1" noChangeArrowheads="1" noChangeShapeType="1" noTextEdit="1"/>
              </p:cNvSpPr>
              <p:nvPr/>
            </p:nvSpPr>
            <p:spPr>
              <a:xfrm>
                <a:off x="7613042" y="4389215"/>
                <a:ext cx="4443227" cy="1320362"/>
              </a:xfrm>
              <a:prstGeom prst="wedgeRectCallout">
                <a:avLst>
                  <a:gd name="adj1" fmla="val -66643"/>
                  <a:gd name="adj2" fmla="val 61360"/>
                </a:avLst>
              </a:prstGeom>
              <a:blipFill>
                <a:blip r:embed="rId13"/>
                <a:stretch>
                  <a:fillRect t="-3226"/>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87637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6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right)">
                                      <p:cBhvr>
                                        <p:cTn id="5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68"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Backprop</a:t>
            </a:r>
            <a:r>
              <a:rPr lang="en-IN" dirty="0"/>
              <a:t> with RNNs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A bit tricky since the network is essentially replicated across time</a:t>
                </a:r>
              </a:p>
              <a:p>
                <a:pPr lvl="2"/>
                <a:r>
                  <a:rPr lang="en-IN" dirty="0"/>
                  <a:t>Hence have to do ”Backpropagation Through Time” (BPTT)</a:t>
                </a:r>
              </a:p>
              <a:p>
                <a:pPr lvl="2"/>
                <a:r>
                  <a:rPr lang="en-IN" dirty="0"/>
                  <a:t>Lets look at sequence to single prediction with a single hidden neuron</a:t>
                </a:r>
              </a:p>
              <a:p>
                <a:r>
                  <a:rPr lang="en-IN" dirty="0"/>
                  <a:t>We have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b="1">
                            <a:latin typeface="Cambria Math" panose="02040503050406030204" pitchFamily="18" charset="0"/>
                          </a:rPr>
                          <m:t>𝐯</m:t>
                        </m:r>
                        <m:r>
                          <a:rPr lang="en-IN" i="1">
                            <a:latin typeface="Cambria Math" panose="02040503050406030204" pitchFamily="18" charset="0"/>
                          </a:rPr>
                          <m:t>,</m:t>
                        </m:r>
                        <m:sSup>
                          <m:sSupPr>
                            <m:ctrlPr>
                              <a:rPr lang="en-IN" b="1"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e>
                    </m:d>
                    <m:r>
                      <a:rPr lang="en-IN" i="1">
                        <a:latin typeface="Cambria Math" panose="02040503050406030204" pitchFamily="18" charset="0"/>
                      </a:rPr>
                      <m:t>, </m:t>
                    </m:r>
                    <m:r>
                      <m:rPr>
                        <m:sty m:val="p"/>
                      </m:rPr>
                      <a:rPr lang="en-IN">
                        <a:latin typeface="Cambria Math" panose="02040503050406030204" pitchFamily="18" charset="0"/>
                      </a:rPr>
                      <m:t>and</m:t>
                    </m:r>
                    <m:r>
                      <a:rPr lang="en-IN">
                        <a:latin typeface="Cambria Math" panose="02040503050406030204" pitchFamily="18" charset="0"/>
                      </a:rPr>
                      <m:t> </m:t>
                    </m:r>
                    <m:sSup>
                      <m:sSupPr>
                        <m:ctrlPr>
                          <a:rPr lang="en-IN" b="1"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𝑡</m:t>
                        </m:r>
                      </m:sup>
                    </m:sSup>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𝑊</m:t>
                        </m:r>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r>
                          <a:rPr lang="en-IN" i="1">
                            <a:latin typeface="Cambria Math" panose="02040503050406030204" pitchFamily="18" charset="0"/>
                          </a:rPr>
                          <m:t>𝑈</m:t>
                        </m:r>
                        <m:sSup>
                          <m:sSupPr>
                            <m:ctrlPr>
                              <a:rPr lang="en-IN" b="1"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𝑡</m:t>
                            </m:r>
                            <m:r>
                              <a:rPr lang="en-IN" i="1">
                                <a:latin typeface="Cambria Math" panose="02040503050406030204" pitchFamily="18" charset="0"/>
                              </a:rPr>
                              <m:t>−1</m:t>
                            </m:r>
                          </m:sup>
                        </m:sSup>
                      </m:e>
                    </m:d>
                    <m:r>
                      <a:rPr lang="en-IN" b="1" i="1" smtClean="0">
                        <a:latin typeface="Cambria Math" panose="02040503050406030204" pitchFamily="18" charset="0"/>
                      </a:rPr>
                      <m:t>≜</m:t>
                    </m:r>
                    <m:r>
                      <a:rPr lang="en-IN" b="0" i="1" smtClean="0">
                        <a:latin typeface="Cambria Math" panose="02040503050406030204" pitchFamily="18" charset="0"/>
                      </a:rPr>
                      <m:t>𝑓</m:t>
                    </m:r>
                    <m:d>
                      <m:dPr>
                        <m:ctrlPr>
                          <a:rPr lang="en-IN" b="1" i="1" smtClean="0">
                            <a:latin typeface="Cambria Math" panose="02040503050406030204" pitchFamily="18" charset="0"/>
                          </a:rPr>
                        </m:ctrlPr>
                      </m:dPr>
                      <m:e>
                        <m:sSup>
                          <m:sSupPr>
                            <m:ctrlPr>
                              <a:rPr lang="en-IN" b="1" i="1" smtClean="0">
                                <a:latin typeface="Cambria Math" panose="02040503050406030204" pitchFamily="18" charset="0"/>
                              </a:rPr>
                            </m:ctrlPr>
                          </m:sSupPr>
                          <m:e>
                            <m:r>
                              <a:rPr lang="en-IN" b="1" i="0" smtClean="0">
                                <a:latin typeface="Cambria Math" panose="02040503050406030204" pitchFamily="18" charset="0"/>
                              </a:rPr>
                              <m:t>𝐳</m:t>
                            </m:r>
                          </m:e>
                          <m:sup>
                            <m:r>
                              <a:rPr lang="en-IN" b="0" i="1" smtClean="0">
                                <a:latin typeface="Cambria Math" panose="02040503050406030204" pitchFamily="18" charset="0"/>
                              </a:rPr>
                              <m:t>𝑡</m:t>
                            </m:r>
                          </m:sup>
                        </m:sSup>
                      </m:e>
                    </m:d>
                  </m:oMath>
                </a14:m>
                <a:endParaRPr lang="en-IN" dirty="0"/>
              </a:p>
              <a:p>
                <a:pPr lvl="2">
                  <a:lnSpc>
                    <a:spcPct val="100000"/>
                  </a:lnSpc>
                </a:pPr>
                <a:r>
                  <a:rPr lang="en-IN" dirty="0"/>
                  <a:t>Need to be very careful about chain rule now</a:t>
                </a:r>
                <a:br>
                  <a:rPr lang="en-IN" dirty="0"/>
                </a:b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m:t>
                        </m:r>
                        <m:r>
                          <a:rPr lang="en-IN" i="1">
                            <a:latin typeface="Cambria Math" panose="02040503050406030204" pitchFamily="18" charset="0"/>
                          </a:rPr>
                          <m:t>ℓ</m:t>
                        </m:r>
                      </m:num>
                      <m:den>
                        <m:r>
                          <a:rPr lang="en-IN" i="1">
                            <a:latin typeface="Cambria Math" panose="02040503050406030204" pitchFamily="18" charset="0"/>
                          </a:rPr>
                          <m:t>𝑑</m:t>
                        </m:r>
                        <m:r>
                          <a:rPr lang="en-IN" b="1">
                            <a:latin typeface="Cambria Math" panose="02040503050406030204" pitchFamily="18" charset="0"/>
                          </a:rPr>
                          <m:t>𝐯</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r>
                          <a:rPr lang="en-IN" i="1">
                            <a:latin typeface="Cambria Math" panose="02040503050406030204" pitchFamily="18" charset="0"/>
                          </a:rPr>
                          <m:t>ℓ</m:t>
                        </m:r>
                      </m:num>
                      <m:den>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num>
                      <m:den>
                        <m:r>
                          <a:rPr lang="en-IN" i="1">
                            <a:latin typeface="Cambria Math" panose="02040503050406030204" pitchFamily="18" charset="0"/>
                          </a:rPr>
                          <m:t>𝑑</m:t>
                        </m:r>
                        <m:r>
                          <a:rPr lang="en-IN" b="1">
                            <a:latin typeface="Cambria Math" panose="02040503050406030204" pitchFamily="18" charset="0"/>
                          </a:rPr>
                          <m:t>𝐯</m:t>
                        </m:r>
                      </m:den>
                    </m:f>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m:t>
                        </m:r>
                      </m:sup>
                    </m:sSup>
                    <m:d>
                      <m:dPr>
                        <m:ctrlPr>
                          <a:rPr lang="en-IN" i="1">
                            <a:latin typeface="Cambria Math" panose="02040503050406030204" pitchFamily="18" charset="0"/>
                          </a:rPr>
                        </m:ctrlPr>
                      </m:d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d>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oMath>
                </a14:m>
                <a:br>
                  <a:rPr lang="en-IN" dirty="0"/>
                </a:b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m:t>
                        </m:r>
                        <m:r>
                          <a:rPr lang="en-IN" i="1">
                            <a:latin typeface="Cambria Math" panose="02040503050406030204" pitchFamily="18" charset="0"/>
                          </a:rPr>
                          <m:t>ℓ</m:t>
                        </m:r>
                      </m:num>
                      <m:den>
                        <m:r>
                          <a:rPr lang="en-IN" i="1">
                            <a:latin typeface="Cambria Math" panose="02040503050406030204" pitchFamily="18" charset="0"/>
                          </a:rPr>
                          <m:t>𝑑𝑊</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r>
                          <a:rPr lang="en-IN" i="1">
                            <a:latin typeface="Cambria Math" panose="02040503050406030204" pitchFamily="18" charset="0"/>
                          </a:rPr>
                          <m:t>ℓ</m:t>
                        </m:r>
                      </m:num>
                      <m:den>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num>
                      <m:den>
                        <m:r>
                          <a:rPr lang="en-IN" i="1">
                            <a:latin typeface="Cambria Math" panose="02040503050406030204" pitchFamily="18" charset="0"/>
                          </a:rPr>
                          <m:t>𝑑𝑊</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r>
                          <a:rPr lang="en-IN" i="1">
                            <a:latin typeface="Cambria Math" panose="02040503050406030204" pitchFamily="18" charset="0"/>
                          </a:rPr>
                          <m:t>ℓ</m:t>
                        </m:r>
                      </m:num>
                      <m:den>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acc>
                          <m:accPr>
                            <m:chr m:val="̂"/>
                            <m:ctrlPr>
                              <a:rPr lang="en-IN" i="1">
                                <a:latin typeface="Cambria Math" panose="02040503050406030204" pitchFamily="18" charset="0"/>
                              </a:rPr>
                            </m:ctrlPr>
                          </m:accPr>
                          <m:e>
                            <m:r>
                              <a:rPr lang="en-IN" i="1">
                                <a:latin typeface="Cambria Math" panose="02040503050406030204" pitchFamily="18" charset="0"/>
                              </a:rPr>
                              <m:t>𝑦</m:t>
                            </m:r>
                          </m:e>
                        </m:acc>
                      </m:num>
                      <m:den>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num>
                      <m:den>
                        <m:r>
                          <a:rPr lang="en-IN" i="1">
                            <a:latin typeface="Cambria Math" panose="02040503050406030204" pitchFamily="18" charset="0"/>
                          </a:rPr>
                          <m:t>𝑑𝑊</m:t>
                        </m:r>
                      </m:den>
                    </m:f>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m:t>
                        </m:r>
                      </m:sup>
                    </m:sSup>
                    <m:d>
                      <m:dPr>
                        <m:ctrlPr>
                          <a:rPr lang="en-IN" i="1">
                            <a:latin typeface="Cambria Math" panose="02040503050406030204" pitchFamily="18" charset="0"/>
                          </a:rPr>
                        </m:ctrlPr>
                      </m:d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d>
                    <m:r>
                      <a:rPr lang="en-IN" i="1">
                        <a:latin typeface="Cambria Math" panose="02040503050406030204" pitchFamily="18" charset="0"/>
                      </a:rPr>
                      <m:t>⋅</m:t>
                    </m:r>
                    <m:r>
                      <a:rPr lang="en-IN" b="1">
                        <a:latin typeface="Cambria Math" panose="02040503050406030204" pitchFamily="18" charset="0"/>
                      </a:rPr>
                      <m:t>𝐯</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num>
                      <m:den>
                        <m:r>
                          <a:rPr lang="en-IN" i="1">
                            <a:latin typeface="Cambria Math" panose="02040503050406030204" pitchFamily="18" charset="0"/>
                          </a:rPr>
                          <m:t>𝑑𝑊</m:t>
                        </m:r>
                      </m:den>
                    </m:f>
                  </m:oMath>
                </a14:m>
                <a:br>
                  <a:rPr lang="en-IN" dirty="0"/>
                </a:b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num>
                      <m:den>
                        <m:r>
                          <a:rPr lang="en-IN" i="1">
                            <a:latin typeface="Cambria Math" panose="02040503050406030204" pitchFamily="18" charset="0"/>
                          </a:rPr>
                          <m:t>𝑑𝑊</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num>
                      <m:den>
                        <m:r>
                          <a:rPr lang="en-IN" i="1">
                            <a:latin typeface="Cambria Math" panose="02040503050406030204" pitchFamily="18" charset="0"/>
                          </a:rPr>
                          <m:t>𝑑</m:t>
                        </m:r>
                        <m:sSup>
                          <m:sSupPr>
                            <m:ctrlPr>
                              <a:rPr lang="en-IN" b="1"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𝑡</m:t>
                            </m:r>
                          </m:sup>
                        </m:sSup>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𝑡</m:t>
                            </m:r>
                          </m:sup>
                        </m:sSup>
                      </m:num>
                      <m:den>
                        <m:r>
                          <a:rPr lang="en-IN" i="1">
                            <a:latin typeface="Cambria Math" panose="02040503050406030204" pitchFamily="18" charset="0"/>
                          </a:rPr>
                          <m:t>𝑑𝑊</m:t>
                        </m:r>
                      </m:den>
                    </m:f>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𝐽</m:t>
                        </m:r>
                      </m:e>
                      <m:sub>
                        <m:sSup>
                          <m:sSupPr>
                            <m:ctrlPr>
                              <a:rPr lang="en-IN" b="1" i="1">
                                <a:latin typeface="Cambria Math" panose="02040503050406030204" pitchFamily="18" charset="0"/>
                              </a:rPr>
                            </m:ctrlPr>
                          </m:sSupPr>
                          <m:e>
                            <m:r>
                              <a:rPr lang="en-IN" b="1">
                                <a:latin typeface="Cambria Math" panose="02040503050406030204" pitchFamily="18" charset="0"/>
                              </a:rPr>
                              <m:t>𝐳</m:t>
                            </m:r>
                          </m:e>
                          <m:sup>
                            <m:r>
                              <a:rPr lang="en-IN">
                                <a:latin typeface="Cambria Math" panose="02040503050406030204" pitchFamily="18" charset="0"/>
                              </a:rPr>
                              <m:t>𝑡</m:t>
                            </m:r>
                          </m:sup>
                        </m:sSup>
                      </m:sub>
                      <m:sup>
                        <m:r>
                          <a:rPr lang="en-IN" i="1">
                            <a:latin typeface="Cambria Math" panose="02040503050406030204" pitchFamily="18" charset="0"/>
                          </a:rPr>
                          <m:t>𝑓</m:t>
                        </m:r>
                      </m:sup>
                    </m:sSubSup>
                    <m:r>
                      <a:rPr lang="en-IN" i="1">
                        <a:latin typeface="Cambria Math" panose="02040503050406030204" pitchFamily="18" charset="0"/>
                      </a:rPr>
                      <m:t>⋅</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r>
                                  <a:rPr lang="en-IN" i="1">
                                    <a:latin typeface="Cambria Math" panose="02040503050406030204" pitchFamily="18" charset="0"/>
                                  </a:rPr>
                                  <m:t>−1</m:t>
                                </m:r>
                              </m:sup>
                            </m:sSup>
                          </m:num>
                          <m:den>
                            <m:r>
                              <a:rPr lang="en-IN" i="1">
                                <a:latin typeface="Cambria Math" panose="02040503050406030204" pitchFamily="18" charset="0"/>
                              </a:rPr>
                              <m:t>𝑑𝑊</m:t>
                            </m:r>
                          </m:den>
                        </m:f>
                      </m:e>
                    </m:d>
                    <m:r>
                      <a:rPr lang="en-IN" i="1">
                        <a:latin typeface="Cambria Math" panose="02040503050406030204" pitchFamily="18" charset="0"/>
                      </a:rPr>
                      <m:t>=…</m:t>
                    </m:r>
                  </m:oMath>
                </a14:m>
                <a:br>
                  <a:rPr lang="en-IN" dirty="0"/>
                </a:b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pSp>
        <p:nvGrpSpPr>
          <p:cNvPr id="39" name="Group 38"/>
          <p:cNvGrpSpPr/>
          <p:nvPr/>
        </p:nvGrpSpPr>
        <p:grpSpPr>
          <a:xfrm>
            <a:off x="9816134" y="2808325"/>
            <a:ext cx="1825649" cy="1630936"/>
            <a:chOff x="3599753" y="2012149"/>
            <a:chExt cx="1825649" cy="1630936"/>
          </a:xfrm>
        </p:grpSpPr>
        <p:grpSp>
          <p:nvGrpSpPr>
            <p:cNvPr id="40" name="Group 39"/>
            <p:cNvGrpSpPr/>
            <p:nvPr/>
          </p:nvGrpSpPr>
          <p:grpSpPr>
            <a:xfrm>
              <a:off x="3599753" y="2603450"/>
              <a:ext cx="293853" cy="1039635"/>
              <a:chOff x="1818208" y="2858465"/>
              <a:chExt cx="877903" cy="3105966"/>
            </a:xfrm>
          </p:grpSpPr>
          <p:sp>
            <p:nvSpPr>
              <p:cNvPr id="53" name="Oval 52"/>
              <p:cNvSpPr/>
              <p:nvPr/>
            </p:nvSpPr>
            <p:spPr>
              <a:xfrm>
                <a:off x="1823144" y="5091462"/>
                <a:ext cx="872967" cy="872969"/>
              </a:xfrm>
              <a:prstGeom prst="ellipse">
                <a:avLst/>
              </a:prstGeom>
              <a:solidFill>
                <a:srgbClr val="ED7D31">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4" name="Straight Arrow Connector 53"/>
              <p:cNvCxnSpPr>
                <a:stCxn id="53" idx="0"/>
                <a:endCxn id="55" idx="2"/>
              </p:cNvCxnSpPr>
              <p:nvPr/>
            </p:nvCxnSpPr>
            <p:spPr>
              <a:xfrm flipH="1" flipV="1">
                <a:off x="2254692" y="4283242"/>
                <a:ext cx="4936" cy="808220"/>
              </a:xfrm>
              <a:prstGeom prst="straightConnector1">
                <a:avLst/>
              </a:prstGeom>
              <a:noFill/>
              <a:ln w="38100" cap="flat" cmpd="sng" algn="ctr">
                <a:solidFill>
                  <a:sysClr val="windowText" lastClr="000000"/>
                </a:solidFill>
                <a:prstDash val="solid"/>
                <a:miter lim="800000"/>
                <a:tailEnd type="triangle" w="med" len="lg"/>
              </a:ln>
              <a:effectLst/>
            </p:spPr>
          </p:cxnSp>
          <p:sp>
            <p:nvSpPr>
              <p:cNvPr id="55" name="Rectangle 54"/>
              <p:cNvSpPr/>
              <p:nvPr/>
            </p:nvSpPr>
            <p:spPr>
              <a:xfrm>
                <a:off x="1818208" y="2858465"/>
                <a:ext cx="872967" cy="1424777"/>
              </a:xfrm>
              <a:prstGeom prst="rect">
                <a:avLst/>
              </a:prstGeom>
              <a:solidFill>
                <a:srgbClr val="4472C4">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1" name="Group 40"/>
            <p:cNvGrpSpPr/>
            <p:nvPr/>
          </p:nvGrpSpPr>
          <p:grpSpPr>
            <a:xfrm>
              <a:off x="4367303" y="2603450"/>
              <a:ext cx="293853" cy="1039635"/>
              <a:chOff x="1818208" y="2858465"/>
              <a:chExt cx="877903" cy="3105966"/>
            </a:xfrm>
          </p:grpSpPr>
          <p:sp>
            <p:nvSpPr>
              <p:cNvPr id="50" name="Oval 49"/>
              <p:cNvSpPr/>
              <p:nvPr/>
            </p:nvSpPr>
            <p:spPr>
              <a:xfrm>
                <a:off x="1823144" y="5091462"/>
                <a:ext cx="872967" cy="872969"/>
              </a:xfrm>
              <a:prstGeom prst="ellipse">
                <a:avLst/>
              </a:prstGeom>
              <a:solidFill>
                <a:srgbClr val="ED7D31">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1" name="Straight Arrow Connector 50"/>
              <p:cNvCxnSpPr>
                <a:stCxn id="50" idx="0"/>
                <a:endCxn id="52" idx="2"/>
              </p:cNvCxnSpPr>
              <p:nvPr/>
            </p:nvCxnSpPr>
            <p:spPr>
              <a:xfrm flipH="1" flipV="1">
                <a:off x="2254692" y="4283242"/>
                <a:ext cx="4936" cy="808220"/>
              </a:xfrm>
              <a:prstGeom prst="straightConnector1">
                <a:avLst/>
              </a:prstGeom>
              <a:noFill/>
              <a:ln w="38100" cap="flat" cmpd="sng" algn="ctr">
                <a:solidFill>
                  <a:sysClr val="windowText" lastClr="000000"/>
                </a:solidFill>
                <a:prstDash val="solid"/>
                <a:miter lim="800000"/>
                <a:tailEnd type="triangle" w="med" len="lg"/>
              </a:ln>
              <a:effectLst/>
            </p:spPr>
          </p:cxnSp>
          <p:sp>
            <p:nvSpPr>
              <p:cNvPr id="52" name="Rectangle 51"/>
              <p:cNvSpPr/>
              <p:nvPr/>
            </p:nvSpPr>
            <p:spPr>
              <a:xfrm>
                <a:off x="1818208" y="2858465"/>
                <a:ext cx="872967" cy="1424777"/>
              </a:xfrm>
              <a:prstGeom prst="rect">
                <a:avLst/>
              </a:prstGeom>
              <a:solidFill>
                <a:srgbClr val="4472C4">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41"/>
            <p:cNvGrpSpPr/>
            <p:nvPr/>
          </p:nvGrpSpPr>
          <p:grpSpPr>
            <a:xfrm>
              <a:off x="5131549" y="2012149"/>
              <a:ext cx="293853" cy="1630936"/>
              <a:chOff x="1818208" y="1091921"/>
              <a:chExt cx="877903" cy="4872510"/>
            </a:xfrm>
          </p:grpSpPr>
          <p:sp>
            <p:nvSpPr>
              <p:cNvPr id="45" name="Oval 44"/>
              <p:cNvSpPr/>
              <p:nvPr/>
            </p:nvSpPr>
            <p:spPr>
              <a:xfrm>
                <a:off x="1823144" y="5091462"/>
                <a:ext cx="872967" cy="872969"/>
              </a:xfrm>
              <a:prstGeom prst="ellipse">
                <a:avLst/>
              </a:prstGeom>
              <a:solidFill>
                <a:srgbClr val="ED7D31">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6" name="Oval 45"/>
              <p:cNvSpPr/>
              <p:nvPr/>
            </p:nvSpPr>
            <p:spPr>
              <a:xfrm>
                <a:off x="1818208" y="1091921"/>
                <a:ext cx="872968" cy="872968"/>
              </a:xfrm>
              <a:prstGeom prst="ellipse">
                <a:avLst/>
              </a:prstGeom>
              <a:solidFill>
                <a:srgbClr val="70AD47">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7" name="Straight Arrow Connector 46"/>
              <p:cNvCxnSpPr>
                <a:stCxn id="45" idx="0"/>
                <a:endCxn id="49" idx="2"/>
              </p:cNvCxnSpPr>
              <p:nvPr/>
            </p:nvCxnSpPr>
            <p:spPr>
              <a:xfrm flipH="1" flipV="1">
                <a:off x="2254692" y="4283242"/>
                <a:ext cx="4936" cy="808220"/>
              </a:xfrm>
              <a:prstGeom prst="straightConnector1">
                <a:avLst/>
              </a:prstGeom>
              <a:noFill/>
              <a:ln w="38100" cap="flat" cmpd="sng" algn="ctr">
                <a:solidFill>
                  <a:sysClr val="windowText" lastClr="000000"/>
                </a:solidFill>
                <a:prstDash val="solid"/>
                <a:miter lim="800000"/>
                <a:tailEnd type="triangle" w="med" len="lg"/>
              </a:ln>
              <a:effectLst/>
            </p:spPr>
          </p:cxnSp>
          <p:cxnSp>
            <p:nvCxnSpPr>
              <p:cNvPr id="48" name="Straight Arrow Connector 47"/>
              <p:cNvCxnSpPr>
                <a:stCxn id="49" idx="0"/>
                <a:endCxn id="46" idx="4"/>
              </p:cNvCxnSpPr>
              <p:nvPr/>
            </p:nvCxnSpPr>
            <p:spPr>
              <a:xfrm flipV="1">
                <a:off x="2254692" y="1964890"/>
                <a:ext cx="0" cy="893575"/>
              </a:xfrm>
              <a:prstGeom prst="straightConnector1">
                <a:avLst/>
              </a:prstGeom>
              <a:noFill/>
              <a:ln w="38100" cap="flat" cmpd="sng" algn="ctr">
                <a:solidFill>
                  <a:sysClr val="windowText" lastClr="000000"/>
                </a:solidFill>
                <a:prstDash val="solid"/>
                <a:miter lim="800000"/>
                <a:tailEnd type="triangle" w="med" len="lg"/>
              </a:ln>
              <a:effectLst/>
            </p:spPr>
          </p:cxnSp>
          <p:sp>
            <p:nvSpPr>
              <p:cNvPr id="49" name="Rectangle 48"/>
              <p:cNvSpPr/>
              <p:nvPr/>
            </p:nvSpPr>
            <p:spPr>
              <a:xfrm>
                <a:off x="1818208" y="2858465"/>
                <a:ext cx="872967" cy="1424777"/>
              </a:xfrm>
              <a:prstGeom prst="rect">
                <a:avLst/>
              </a:prstGeom>
              <a:solidFill>
                <a:srgbClr val="4472C4">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3" name="Straight Arrow Connector 42"/>
            <p:cNvCxnSpPr>
              <a:stCxn id="55" idx="3"/>
              <a:endCxn id="52" idx="1"/>
            </p:cNvCxnSpPr>
            <p:nvPr/>
          </p:nvCxnSpPr>
          <p:spPr>
            <a:xfrm>
              <a:off x="3891954" y="2841902"/>
              <a:ext cx="475349" cy="0"/>
            </a:xfrm>
            <a:prstGeom prst="straightConnector1">
              <a:avLst/>
            </a:prstGeom>
            <a:noFill/>
            <a:ln w="38100" cap="flat" cmpd="sng" algn="ctr">
              <a:solidFill>
                <a:sysClr val="windowText" lastClr="000000"/>
              </a:solidFill>
              <a:prstDash val="solid"/>
              <a:miter lim="800000"/>
              <a:tailEnd type="triangle" w="med" len="lg"/>
            </a:ln>
            <a:effectLst/>
          </p:spPr>
        </p:cxnSp>
        <p:cxnSp>
          <p:nvCxnSpPr>
            <p:cNvPr id="44" name="Straight Arrow Connector 43"/>
            <p:cNvCxnSpPr>
              <a:stCxn id="52" idx="3"/>
              <a:endCxn id="49" idx="1"/>
            </p:cNvCxnSpPr>
            <p:nvPr/>
          </p:nvCxnSpPr>
          <p:spPr>
            <a:xfrm>
              <a:off x="4659504" y="2841902"/>
              <a:ext cx="472045" cy="0"/>
            </a:xfrm>
            <a:prstGeom prst="straightConnector1">
              <a:avLst/>
            </a:prstGeom>
            <a:noFill/>
            <a:ln w="38100" cap="flat" cmpd="sng" algn="ctr">
              <a:solidFill>
                <a:sysClr val="windowText" lastClr="000000"/>
              </a:solidFill>
              <a:prstDash val="solid"/>
              <a:miter lim="800000"/>
              <a:tailEnd type="triangle" w="med" len="lg"/>
            </a:ln>
            <a:effectLst/>
          </p:spPr>
        </p:cxnSp>
      </p:grpSp>
    </p:spTree>
    <p:extLst>
      <p:ext uri="{BB962C8B-B14F-4D97-AF65-F5344CB8AC3E}">
        <p14:creationId xmlns:p14="http://schemas.microsoft.com/office/powerpoint/2010/main" val="52932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Backprop</a:t>
            </a:r>
            <a:r>
              <a:rPr lang="en-IN" dirty="0"/>
              <a:t> with RNNs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pPr>
                  <a:lnSpc>
                    <a:spcPct val="100000"/>
                  </a:lnSpc>
                </a:pPr>
                <a:r>
                  <a:rPr lang="en-IN" dirty="0"/>
                  <a:t>Notice that</a:t>
                </a:r>
                <a:br>
                  <a:rPr lang="en-IN" dirty="0"/>
                </a:br>
                <a:r>
                  <a:rPr lang="en-IN" dirty="0"/>
                  <a:t>	</a:t>
                </a:r>
                <a14:m>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sup>
                        </m:sSup>
                      </m:num>
                      <m:den>
                        <m:r>
                          <a:rPr lang="en-IN" i="1">
                            <a:latin typeface="Cambria Math" panose="02040503050406030204" pitchFamily="18" charset="0"/>
                          </a:rPr>
                          <m:t>𝑑𝑊</m:t>
                        </m:r>
                      </m:den>
                    </m:f>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r>
                              <a:rPr lang="en-IN" i="1">
                                <a:latin typeface="Cambria Math" panose="02040503050406030204" pitchFamily="18" charset="0"/>
                              </a:rPr>
                              <m:t>−1</m:t>
                            </m:r>
                          </m:sup>
                        </m:sSup>
                      </m:num>
                      <m:den>
                        <m:r>
                          <a:rPr lang="en-IN" i="1">
                            <a:latin typeface="Cambria Math" panose="02040503050406030204" pitchFamily="18" charset="0"/>
                          </a:rPr>
                          <m:t>𝑑𝑊</m:t>
                        </m:r>
                      </m:den>
                    </m:f>
                    <m:r>
                      <a:rPr lang="en-IN" i="1">
                        <a:latin typeface="Cambria Math" panose="02040503050406030204" pitchFamily="18" charset="0"/>
                      </a:rPr>
                      <m:t>+</m:t>
                    </m:r>
                    <m:r>
                      <m:rPr>
                        <m:sty m:val="p"/>
                      </m:rPr>
                      <a:rPr lang="en-IN">
                        <a:latin typeface="Cambria Math" panose="02040503050406030204" pitchFamily="18" charset="0"/>
                      </a:rPr>
                      <m:t>blah</m:t>
                    </m:r>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r>
                              <a:rPr lang="en-IN" i="1">
                                <a:latin typeface="Cambria Math" panose="02040503050406030204" pitchFamily="18" charset="0"/>
                              </a:rPr>
                              <m:t>−1</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r>
                              <a:rPr lang="en-IN" i="1">
                                <a:latin typeface="Cambria Math" panose="02040503050406030204" pitchFamily="18" charset="0"/>
                              </a:rPr>
                              <m:t>−2</m:t>
                            </m:r>
                          </m:sup>
                        </m:sSup>
                      </m:num>
                      <m:den>
                        <m:r>
                          <a:rPr lang="en-IN" i="1">
                            <a:latin typeface="Cambria Math" panose="02040503050406030204" pitchFamily="18" charset="0"/>
                          </a:rPr>
                          <m:t>𝑑𝑊</m:t>
                        </m:r>
                      </m:den>
                    </m:f>
                    <m:r>
                      <a:rPr lang="en-IN" i="1">
                        <a:latin typeface="Cambria Math" panose="02040503050406030204" pitchFamily="18" charset="0"/>
                      </a:rPr>
                      <m:t>+</m:t>
                    </m:r>
                    <m:r>
                      <m:rPr>
                        <m:sty m:val="p"/>
                      </m:rPr>
                      <a:rPr lang="en-IN">
                        <a:latin typeface="Cambria Math" panose="02040503050406030204" pitchFamily="18" charset="0"/>
                      </a:rPr>
                      <m:t>blah</m:t>
                    </m:r>
                  </m:oMath>
                </a14:m>
                <a:br>
                  <a:rPr lang="en-IN" dirty="0"/>
                </a:br>
                <a14:m>
                  <m:oMath xmlns:m="http://schemas.openxmlformats.org/officeDocument/2006/math">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r>
                              <a:rPr lang="en-IN" i="1">
                                <a:latin typeface="Cambria Math" panose="02040503050406030204" pitchFamily="18" charset="0"/>
                              </a:rPr>
                              <m:t>−1</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i="1">
                                <a:latin typeface="Cambria Math" panose="02040503050406030204" pitchFamily="18" charset="0"/>
                              </a:rPr>
                              <m:t>𝑇</m:t>
                            </m:r>
                            <m:r>
                              <a:rPr lang="en-IN" i="1">
                                <a:latin typeface="Cambria Math" panose="02040503050406030204" pitchFamily="18" charset="0"/>
                              </a:rPr>
                              <m:t>−2</m:t>
                            </m:r>
                          </m:sup>
                        </m:sSup>
                      </m:sub>
                      <m:sup>
                        <m:r>
                          <a:rPr lang="en-IN" i="1">
                            <a:latin typeface="Cambria Math" panose="02040503050406030204" pitchFamily="18" charset="0"/>
                          </a:rPr>
                          <m:t>𝑓</m:t>
                        </m:r>
                      </m:sup>
                    </m:sSubSup>
                    <m:r>
                      <a:rPr lang="en-IN" i="1">
                        <a:latin typeface="Cambria Math" panose="02040503050406030204" pitchFamily="18" charset="0"/>
                      </a:rPr>
                      <m:t>⋅</m:t>
                    </m:r>
                    <m:r>
                      <a:rPr lang="en-IN" i="1">
                        <a:latin typeface="Cambria Math" panose="02040503050406030204" pitchFamily="18" charset="0"/>
                      </a:rPr>
                      <m:t>𝑈</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𝑇</m:t>
                            </m:r>
                            <m:r>
                              <a:rPr lang="en-IN" i="1">
                                <a:latin typeface="Cambria Math" panose="02040503050406030204" pitchFamily="18" charset="0"/>
                              </a:rPr>
                              <m:t>−3</m:t>
                            </m:r>
                          </m:sup>
                        </m:sSup>
                      </m:num>
                      <m:den>
                        <m:r>
                          <a:rPr lang="en-IN" i="1">
                            <a:latin typeface="Cambria Math" panose="02040503050406030204" pitchFamily="18" charset="0"/>
                          </a:rPr>
                          <m:t>𝑑𝑊</m:t>
                        </m:r>
                      </m:den>
                    </m:f>
                    <m:r>
                      <a:rPr lang="en-IN" i="1">
                        <a:latin typeface="Cambria Math" panose="02040503050406030204" pitchFamily="18" charset="0"/>
                      </a:rPr>
                      <m:t>+</m:t>
                    </m:r>
                    <m:r>
                      <m:rPr>
                        <m:sty m:val="p"/>
                      </m:rPr>
                      <a:rPr lang="en-IN">
                        <a:latin typeface="Cambria Math" panose="02040503050406030204" pitchFamily="18" charset="0"/>
                      </a:rPr>
                      <m:t>blah</m:t>
                    </m:r>
                  </m:oMath>
                </a14:m>
                <a:endParaRPr lang="en-US" dirty="0"/>
              </a:p>
              <a:p>
                <a:pPr lvl="2">
                  <a:lnSpc>
                    <a:spcPct val="100000"/>
                  </a:lnSpc>
                </a:pPr>
                <a:r>
                  <a:rPr lang="en-IN" dirty="0"/>
                  <a:t>Perfect recipe for gradients to either blow up or vanish entirely</a:t>
                </a:r>
              </a:p>
              <a:p>
                <a:pPr lvl="2">
                  <a:lnSpc>
                    <a:spcPct val="100000"/>
                  </a:lnSpc>
                </a:pPr>
                <a:r>
                  <a:rPr lang="en-IN" b="1" dirty="0"/>
                  <a:t>Solution 1</a:t>
                </a:r>
                <a:r>
                  <a:rPr lang="en-IN" dirty="0"/>
                  <a:t>: Unitary RNN (</a:t>
                </a:r>
                <a:r>
                  <a:rPr lang="en-IN" dirty="0" err="1"/>
                  <a:t>Arjovsky</a:t>
                </a:r>
                <a:r>
                  <a:rPr lang="en-IN" dirty="0"/>
                  <a:t> et al ICML 2016)</a:t>
                </a:r>
              </a:p>
              <a:p>
                <a:pPr lvl="3">
                  <a:lnSpc>
                    <a:spcPct val="100000"/>
                  </a:lnSpc>
                </a:pPr>
                <a:r>
                  <a:rPr lang="en-IN" dirty="0"/>
                  <a:t>Force </a:t>
                </a:r>
                <a14:m>
                  <m:oMath xmlns:m="http://schemas.openxmlformats.org/officeDocument/2006/math">
                    <m:r>
                      <a:rPr lang="en-IN" b="0" i="1" smtClean="0">
                        <a:latin typeface="Cambria Math" panose="02040503050406030204" pitchFamily="18" charset="0"/>
                      </a:rPr>
                      <m:t>𝑈</m:t>
                    </m:r>
                  </m:oMath>
                </a14:m>
                <a:r>
                  <a:rPr lang="en-IN" dirty="0"/>
                  <a:t> to have singular values around 1 so that neither </a:t>
                </a:r>
                <a:r>
                  <a:rPr lang="en-IN" dirty="0" err="1"/>
                  <a:t>blowup</a:t>
                </a:r>
                <a:r>
                  <a:rPr lang="en-IN" dirty="0"/>
                  <a:t> nor </a:t>
                </a:r>
                <a:r>
                  <a:rPr lang="en-IN"/>
                  <a:t>vanishing happens</a:t>
                </a:r>
                <a:endParaRPr lang="en-IN" dirty="0"/>
              </a:p>
              <a:p>
                <a:pPr lvl="2">
                  <a:lnSpc>
                    <a:spcPct val="100000"/>
                  </a:lnSpc>
                </a:pPr>
                <a:r>
                  <a:rPr lang="en-IN" b="1" dirty="0"/>
                  <a:t>Solution 2</a:t>
                </a:r>
                <a:r>
                  <a:rPr lang="en-IN" dirty="0"/>
                  <a:t>: not allow this chain of </a:t>
                </a:r>
                <a14:m>
                  <m:oMath xmlns:m="http://schemas.openxmlformats.org/officeDocument/2006/math">
                    <m:sSubSup>
                      <m:sSubSupPr>
                        <m:ctrlPr>
                          <a:rPr lang="en-IN" i="1">
                            <a:latin typeface="Cambria Math" panose="02040503050406030204" pitchFamily="18" charset="0"/>
                          </a:rPr>
                        </m:ctrlPr>
                      </m:sSubSupPr>
                      <m:e>
                        <m:r>
                          <a:rPr lang="en-IN">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a:latin typeface="Cambria Math" panose="02040503050406030204" pitchFamily="18" charset="0"/>
                              </a:rPr>
                              <m:t>𝑇</m:t>
                            </m:r>
                          </m:sup>
                        </m:sSup>
                      </m:sub>
                      <m:sup>
                        <m:r>
                          <a:rPr lang="en-IN">
                            <a:latin typeface="Cambria Math" panose="02040503050406030204" pitchFamily="18" charset="0"/>
                          </a:rPr>
                          <m:t>𝑓</m:t>
                        </m:r>
                      </m:sup>
                    </m:sSubSup>
                    <m:r>
                      <a:rPr lang="en-IN">
                        <a:latin typeface="Cambria Math" panose="02040503050406030204" pitchFamily="18" charset="0"/>
                      </a:rPr>
                      <m:t>⋅</m:t>
                    </m:r>
                    <m:r>
                      <a:rPr lang="en-IN">
                        <a:latin typeface="Cambria Math" panose="02040503050406030204" pitchFamily="18" charset="0"/>
                      </a:rPr>
                      <m:t>𝑈</m:t>
                    </m:r>
                    <m:r>
                      <a:rPr lang="en-IN">
                        <a:latin typeface="Cambria Math" panose="02040503050406030204" pitchFamily="18" charset="0"/>
                      </a:rPr>
                      <m:t>⋅</m:t>
                    </m:r>
                    <m:sSubSup>
                      <m:sSubSupPr>
                        <m:ctrlPr>
                          <a:rPr lang="en-IN" i="1">
                            <a:latin typeface="Cambria Math" panose="02040503050406030204" pitchFamily="18" charset="0"/>
                          </a:rPr>
                        </m:ctrlPr>
                      </m:sSubSupPr>
                      <m:e>
                        <m:r>
                          <a:rPr lang="en-IN">
                            <a:latin typeface="Cambria Math" panose="02040503050406030204" pitchFamily="18" charset="0"/>
                          </a:rPr>
                          <m:t>𝐽</m:t>
                        </m:r>
                      </m:e>
                      <m:sub>
                        <m:sSup>
                          <m:sSupPr>
                            <m:ctrlPr>
                              <a:rPr lang="en-IN" i="1">
                                <a:latin typeface="Cambria Math" panose="02040503050406030204" pitchFamily="18" charset="0"/>
                              </a:rPr>
                            </m:ctrlPr>
                          </m:sSupPr>
                          <m:e>
                            <m:r>
                              <a:rPr lang="en-IN" b="1">
                                <a:latin typeface="Cambria Math" panose="02040503050406030204" pitchFamily="18" charset="0"/>
                              </a:rPr>
                              <m:t>𝐳</m:t>
                            </m:r>
                          </m:e>
                          <m:sup>
                            <m:r>
                              <a:rPr lang="en-IN">
                                <a:latin typeface="Cambria Math" panose="02040503050406030204" pitchFamily="18" charset="0"/>
                              </a:rPr>
                              <m:t>𝑇</m:t>
                            </m:r>
                            <m:r>
                              <a:rPr lang="en-IN">
                                <a:latin typeface="Cambria Math" panose="02040503050406030204" pitchFamily="18" charset="0"/>
                              </a:rPr>
                              <m:t>−1</m:t>
                            </m:r>
                          </m:sup>
                        </m:sSup>
                      </m:sub>
                      <m:sup>
                        <m:r>
                          <a:rPr lang="en-IN">
                            <a:latin typeface="Cambria Math" panose="02040503050406030204" pitchFamily="18" charset="0"/>
                          </a:rPr>
                          <m:t>𝑓</m:t>
                        </m:r>
                      </m:sup>
                    </m:sSubSup>
                    <m:r>
                      <a:rPr lang="en-IN">
                        <a:latin typeface="Cambria Math" panose="02040503050406030204" pitchFamily="18" charset="0"/>
                      </a:rPr>
                      <m:t>⋅</m:t>
                    </m:r>
                    <m:r>
                      <a:rPr lang="en-IN">
                        <a:latin typeface="Cambria Math" panose="02040503050406030204" pitchFamily="18" charset="0"/>
                      </a:rPr>
                      <m:t>𝑈</m:t>
                    </m:r>
                    <m:r>
                      <a:rPr lang="en-IN">
                        <a:latin typeface="Cambria Math" panose="02040503050406030204" pitchFamily="18" charset="0"/>
                      </a:rPr>
                      <m:t>⋯</m:t>
                    </m:r>
                  </m:oMath>
                </a14:m>
                <a:r>
                  <a:rPr lang="en-IN" dirty="0"/>
                  <a:t> to continue for long</a:t>
                </a:r>
              </a:p>
              <a:p>
                <a:pPr lvl="3">
                  <a:lnSpc>
                    <a:spcPct val="100000"/>
                  </a:lnSpc>
                </a:pPr>
                <a:r>
                  <a:rPr lang="en-IN" dirty="0"/>
                  <a:t>Gated Recurrent Units, LSTMs, echo networks, skip connections, leaky units. Use  “gates” to force network to forget data that appeared long ago in the series. LSTM (</a:t>
                </a:r>
                <a:r>
                  <a:rPr lang="en-IN" dirty="0" err="1"/>
                  <a:t>Hochreiter</a:t>
                </a:r>
                <a:r>
                  <a:rPr lang="en-IN" dirty="0"/>
                  <a:t> and </a:t>
                </a:r>
                <a:r>
                  <a:rPr lang="en-IN" dirty="0" err="1"/>
                  <a:t>Schmidhuber</a:t>
                </a:r>
                <a:r>
                  <a:rPr lang="en-IN" dirty="0"/>
                  <a:t> 1997): long-short term memory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1379" r="-46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3254" y="36190"/>
            <a:ext cx="1783305" cy="1783305"/>
          </a:xfrm>
          <a:prstGeom prst="rect">
            <a:avLst/>
          </a:prstGeom>
        </p:spPr>
      </p:pic>
      <p:sp>
        <p:nvSpPr>
          <p:cNvPr id="6" name="Rectangular Callout 5"/>
          <p:cNvSpPr/>
          <p:nvPr/>
        </p:nvSpPr>
        <p:spPr>
          <a:xfrm>
            <a:off x="4164496" y="220715"/>
            <a:ext cx="6419648" cy="1320362"/>
          </a:xfrm>
          <a:prstGeom prst="wedgeRectCallout">
            <a:avLst>
              <a:gd name="adj1" fmla="val 60123"/>
              <a:gd name="adj2" fmla="val 3957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RNNs are very popular in NLP and more recently in video processing  as well. However, we will not go into further details on RNN training in this course.</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420054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Autoencoders</a:t>
            </a:r>
            <a:endParaRPr lang="en-IN" dirty="0"/>
          </a:p>
        </p:txBody>
      </p:sp>
      <p:sp>
        <p:nvSpPr>
          <p:cNvPr id="3" name="Content Placeholder 2"/>
          <p:cNvSpPr>
            <a:spLocks noGrp="1"/>
          </p:cNvSpPr>
          <p:nvPr>
            <p:ph idx="1"/>
          </p:nvPr>
        </p:nvSpPr>
        <p:spPr>
          <a:xfrm>
            <a:off x="253354" y="1111624"/>
            <a:ext cx="11600328" cy="5746376"/>
          </a:xfrm>
        </p:spPr>
        <p:txBody>
          <a:bodyPr/>
          <a:lstStyle/>
          <a:p>
            <a:r>
              <a:rPr lang="en-IN" dirty="0"/>
              <a:t>PCA can be thought of as a linear </a:t>
            </a:r>
            <a:r>
              <a:rPr lang="en-IN" dirty="0" err="1"/>
              <a:t>autoencoder</a:t>
            </a:r>
            <a:endParaRPr lang="en-IN" dirty="0"/>
          </a:p>
          <a:p>
            <a:pPr lvl="2"/>
            <a:r>
              <a:rPr lang="en-IN" dirty="0"/>
              <a:t>Just like PCA, </a:t>
            </a:r>
            <a:r>
              <a:rPr lang="en-IN" dirty="0" err="1"/>
              <a:t>autoencoders</a:t>
            </a:r>
            <a:r>
              <a:rPr lang="en-IN" dirty="0"/>
              <a:t> are trained to lower</a:t>
            </a:r>
            <a:br>
              <a:rPr lang="en-IN" dirty="0"/>
            </a:br>
            <a:r>
              <a:rPr lang="en-IN" dirty="0"/>
              <a:t>reconstruction error using backpropagation</a:t>
            </a:r>
          </a:p>
          <a:p>
            <a:pPr lvl="2"/>
            <a:r>
              <a:rPr lang="en-IN" dirty="0"/>
              <a:t>The “hourglass” architecture very popular in AE</a:t>
            </a:r>
          </a:p>
          <a:p>
            <a:pPr lvl="2"/>
            <a:r>
              <a:rPr lang="en-IN" dirty="0"/>
              <a:t>Gradually decreases dimensionality of data</a:t>
            </a:r>
          </a:p>
          <a:p>
            <a:pPr lvl="3"/>
            <a:r>
              <a:rPr lang="en-IN" dirty="0"/>
              <a:t>However, a monotonic decrease not necessary</a:t>
            </a:r>
          </a:p>
          <a:p>
            <a:pPr lvl="3"/>
            <a:r>
              <a:rPr lang="en-IN" dirty="0"/>
              <a:t>E.g. 784 </a:t>
            </a:r>
            <a:r>
              <a:rPr lang="en-IN" dirty="0">
                <a:sym typeface="Wingdings" panose="05000000000000000000" pitchFamily="2" charset="2"/>
              </a:rPr>
              <a:t>1000500250302505001000784</a:t>
            </a:r>
            <a:br>
              <a:rPr lang="en-IN" dirty="0">
                <a:sym typeface="Wingdings" panose="05000000000000000000" pitchFamily="2" charset="2"/>
              </a:rPr>
            </a:br>
            <a:r>
              <a:rPr lang="en-IN" dirty="0">
                <a:sym typeface="Wingdings" panose="05000000000000000000" pitchFamily="2" charset="2"/>
              </a:rPr>
              <a:t>on MNIST data (Hinton and </a:t>
            </a:r>
            <a:r>
              <a:rPr lang="en-IN" dirty="0" err="1">
                <a:sym typeface="Wingdings" panose="05000000000000000000" pitchFamily="2" charset="2"/>
              </a:rPr>
              <a:t>Salakhutdinov</a:t>
            </a:r>
            <a:r>
              <a:rPr lang="en-IN" dirty="0">
                <a:sym typeface="Wingdings" panose="05000000000000000000" pitchFamily="2" charset="2"/>
              </a:rPr>
              <a:t>)</a:t>
            </a:r>
          </a:p>
          <a:p>
            <a:pPr lvl="2"/>
            <a:r>
              <a:rPr lang="en-IN" dirty="0">
                <a:sym typeface="Wingdings" panose="05000000000000000000" pitchFamily="2" charset="2"/>
              </a:rPr>
              <a:t>In fact some </a:t>
            </a:r>
            <a:r>
              <a:rPr lang="en-IN" dirty="0" err="1">
                <a:sym typeface="Wingdings" panose="05000000000000000000" pitchFamily="2" charset="2"/>
              </a:rPr>
              <a:t>autoencoders</a:t>
            </a:r>
            <a:r>
              <a:rPr lang="en-IN" dirty="0">
                <a:sym typeface="Wingdings" panose="05000000000000000000" pitchFamily="2" charset="2"/>
              </a:rPr>
              <a:t> do not decrease dim at all</a:t>
            </a:r>
          </a:p>
          <a:p>
            <a:pPr lvl="3"/>
            <a:r>
              <a:rPr lang="en-IN" dirty="0">
                <a:sym typeface="Wingdings" panose="05000000000000000000" pitchFamily="2" charset="2"/>
              </a:rPr>
              <a:t>Called </a:t>
            </a:r>
            <a:r>
              <a:rPr lang="en-IN" dirty="0" err="1">
                <a:sym typeface="Wingdings" panose="05000000000000000000" pitchFamily="2" charset="2"/>
              </a:rPr>
              <a:t>overcomplete</a:t>
            </a:r>
            <a:r>
              <a:rPr lang="en-IN" dirty="0">
                <a:sym typeface="Wingdings" panose="05000000000000000000" pitchFamily="2" charset="2"/>
              </a:rPr>
              <a:t> </a:t>
            </a:r>
            <a:r>
              <a:rPr lang="en-IN" dirty="0" err="1">
                <a:sym typeface="Wingdings" panose="05000000000000000000" pitchFamily="2" charset="2"/>
              </a:rPr>
              <a:t>autoencoders</a:t>
            </a:r>
            <a:r>
              <a:rPr lang="en-IN" dirty="0">
                <a:sym typeface="Wingdings" panose="05000000000000000000" pitchFamily="2" charset="2"/>
              </a:rPr>
              <a:t>. Recall that as in kernel</a:t>
            </a:r>
            <a:br>
              <a:rPr lang="en-IN" dirty="0">
                <a:sym typeface="Wingdings" panose="05000000000000000000" pitchFamily="2" charset="2"/>
              </a:rPr>
            </a:br>
            <a:r>
              <a:rPr lang="en-IN" dirty="0">
                <a:sym typeface="Wingdings" panose="05000000000000000000" pitchFamily="2" charset="2"/>
              </a:rPr>
              <a:t>PCA, goal may be to find better features not fewer features</a:t>
            </a:r>
          </a:p>
          <a:p>
            <a:pPr lvl="2"/>
            <a:r>
              <a:rPr lang="en-IN" dirty="0" err="1">
                <a:sym typeface="Wingdings" panose="05000000000000000000" pitchFamily="2" charset="2"/>
              </a:rPr>
              <a:t>Autoencoders</a:t>
            </a:r>
            <a:r>
              <a:rPr lang="en-IN" dirty="0">
                <a:sym typeface="Wingdings" panose="05000000000000000000" pitchFamily="2" charset="2"/>
              </a:rPr>
              <a:t> can </a:t>
            </a:r>
            <a:r>
              <a:rPr lang="en-IN" dirty="0" err="1">
                <a:sym typeface="Wingdings" panose="05000000000000000000" pitchFamily="2" charset="2"/>
              </a:rPr>
              <a:t>overfit</a:t>
            </a:r>
            <a:r>
              <a:rPr lang="en-IN" dirty="0">
                <a:sym typeface="Wingdings" panose="05000000000000000000" pitchFamily="2" charset="2"/>
              </a:rPr>
              <a:t> badly too – just memorize</a:t>
            </a:r>
            <a:br>
              <a:rPr lang="en-IN" dirty="0">
                <a:sym typeface="Wingdings" panose="05000000000000000000" pitchFamily="2" charset="2"/>
              </a:rPr>
            </a:br>
            <a:r>
              <a:rPr lang="en-IN" dirty="0">
                <a:sym typeface="Wingdings" panose="05000000000000000000" pitchFamily="2" charset="2"/>
              </a:rPr>
              <a:t>data and offer no useful dim red on test data</a:t>
            </a:r>
          </a:p>
          <a:p>
            <a:pPr lvl="2"/>
            <a:r>
              <a:rPr lang="en-IN" dirty="0">
                <a:sym typeface="Wingdings" panose="05000000000000000000" pitchFamily="2" charset="2"/>
              </a:rPr>
              <a:t>Various techniques to regularize AE</a:t>
            </a:r>
          </a:p>
          <a:p>
            <a:pPr lvl="3"/>
            <a:endParaRPr lang="en-IN" dirty="0">
              <a:sym typeface="Wingdings" panose="05000000000000000000" pitchFamily="2" charset="2"/>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grpSp>
        <p:nvGrpSpPr>
          <p:cNvPr id="201" name="Group 200"/>
          <p:cNvGrpSpPr/>
          <p:nvPr/>
        </p:nvGrpSpPr>
        <p:grpSpPr>
          <a:xfrm>
            <a:off x="7818709" y="123193"/>
            <a:ext cx="4457220" cy="6668255"/>
            <a:chOff x="7818709" y="224478"/>
            <a:chExt cx="4457220" cy="6668255"/>
          </a:xfrm>
        </p:grpSpPr>
        <p:pic>
          <p:nvPicPr>
            <p:cNvPr id="9" name="Picture 8"/>
            <p:cNvPicPr>
              <a:picLocks noChangeAspect="1"/>
            </p:cNvPicPr>
            <p:nvPr/>
          </p:nvPicPr>
          <p:blipFill>
            <a:blip r:embed="rId2"/>
            <a:stretch>
              <a:fillRect/>
            </a:stretch>
          </p:blipFill>
          <p:spPr>
            <a:xfrm>
              <a:off x="8451515" y="1678431"/>
              <a:ext cx="878490" cy="885750"/>
            </a:xfrm>
            <a:prstGeom prst="rect">
              <a:avLst/>
            </a:prstGeom>
          </p:spPr>
        </p:pic>
        <p:grpSp>
          <p:nvGrpSpPr>
            <p:cNvPr id="11" name="Group 10"/>
            <p:cNvGrpSpPr/>
            <p:nvPr/>
          </p:nvGrpSpPr>
          <p:grpSpPr>
            <a:xfrm>
              <a:off x="7853230" y="224478"/>
              <a:ext cx="878490" cy="885750"/>
              <a:chOff x="5362588" y="2871839"/>
              <a:chExt cx="878490" cy="885750"/>
            </a:xfrm>
          </p:grpSpPr>
          <p:pic>
            <p:nvPicPr>
              <p:cNvPr id="53" name="Picture 52"/>
              <p:cNvPicPr>
                <a:picLocks noChangeAspect="1"/>
              </p:cNvPicPr>
              <p:nvPr/>
            </p:nvPicPr>
            <p:blipFill>
              <a:blip r:embed="rId2"/>
              <a:stretch>
                <a:fillRect/>
              </a:stretch>
            </p:blipFill>
            <p:spPr>
              <a:xfrm>
                <a:off x="5362588" y="2871839"/>
                <a:ext cx="878490" cy="885750"/>
              </a:xfrm>
              <a:prstGeom prst="rect">
                <a:avLst/>
              </a:prstGeom>
            </p:spPr>
          </p:pic>
          <p:sp>
            <p:nvSpPr>
              <p:cNvPr id="54" name="Rectangle 53"/>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5" name="TextBox 54"/>
                  <p:cNvSpPr txBox="1"/>
                  <p:nvPr/>
                </p:nvSpPr>
                <p:spPr>
                  <a:xfrm>
                    <a:off x="5581845" y="2878230"/>
                    <a:ext cx="2751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IN"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id</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4"/>
                    <a:stretch>
                      <a:fillRect l="-6667" r="-66667"/>
                    </a:stretch>
                  </a:blipFill>
                </p:spPr>
                <p:txBody>
                  <a:bodyPr/>
                  <a:lstStyle/>
                  <a:p>
                    <a:r>
                      <a:rPr lang="en-US">
                        <a:noFill/>
                      </a:rPr>
                      <a:t> </a:t>
                    </a:r>
                  </a:p>
                </p:txBody>
              </p:sp>
            </mc:Fallback>
          </mc:AlternateContent>
        </p:grpSp>
        <p:grpSp>
          <p:nvGrpSpPr>
            <p:cNvPr id="12" name="Group 11"/>
            <p:cNvGrpSpPr/>
            <p:nvPr/>
          </p:nvGrpSpPr>
          <p:grpSpPr>
            <a:xfrm>
              <a:off x="8956166" y="224478"/>
              <a:ext cx="878490" cy="885750"/>
              <a:chOff x="5362588" y="2871839"/>
              <a:chExt cx="878490" cy="885750"/>
            </a:xfrm>
          </p:grpSpPr>
          <p:pic>
            <p:nvPicPr>
              <p:cNvPr id="50" name="Picture 49"/>
              <p:cNvPicPr>
                <a:picLocks noChangeAspect="1"/>
              </p:cNvPicPr>
              <p:nvPr/>
            </p:nvPicPr>
            <p:blipFill>
              <a:blip r:embed="rId2"/>
              <a:stretch>
                <a:fillRect/>
              </a:stretch>
            </p:blipFill>
            <p:spPr>
              <a:xfrm>
                <a:off x="5362588" y="2871839"/>
                <a:ext cx="878490" cy="885750"/>
              </a:xfrm>
              <a:prstGeom prst="rect">
                <a:avLst/>
              </a:prstGeom>
            </p:spPr>
          </p:pic>
          <p:sp>
            <p:nvSpPr>
              <p:cNvPr id="51" name="Rectangle 50"/>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2" name="TextBox 51"/>
                  <p:cNvSpPr txBox="1"/>
                  <p:nvPr/>
                </p:nvSpPr>
                <p:spPr>
                  <a:xfrm>
                    <a:off x="5581845" y="2878230"/>
                    <a:ext cx="2751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IN"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id</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5"/>
                    <a:stretch>
                      <a:fillRect l="-6667" r="-66667"/>
                    </a:stretch>
                  </a:blipFill>
                </p:spPr>
                <p:txBody>
                  <a:bodyPr/>
                  <a:lstStyle/>
                  <a:p>
                    <a:r>
                      <a:rPr lang="en-US">
                        <a:noFill/>
                      </a:rPr>
                      <a:t> </a:t>
                    </a:r>
                  </a:p>
                </p:txBody>
              </p:sp>
            </mc:Fallback>
          </mc:AlternateContent>
        </p:grpSp>
        <p:grpSp>
          <p:nvGrpSpPr>
            <p:cNvPr id="13" name="Group 12"/>
            <p:cNvGrpSpPr/>
            <p:nvPr/>
          </p:nvGrpSpPr>
          <p:grpSpPr>
            <a:xfrm>
              <a:off x="10059102" y="224478"/>
              <a:ext cx="878490" cy="885750"/>
              <a:chOff x="5362588" y="2871839"/>
              <a:chExt cx="878490" cy="885750"/>
            </a:xfrm>
          </p:grpSpPr>
          <p:pic>
            <p:nvPicPr>
              <p:cNvPr id="47" name="Picture 46"/>
              <p:cNvPicPr>
                <a:picLocks noChangeAspect="1"/>
              </p:cNvPicPr>
              <p:nvPr/>
            </p:nvPicPr>
            <p:blipFill>
              <a:blip r:embed="rId2"/>
              <a:stretch>
                <a:fillRect/>
              </a:stretch>
            </p:blipFill>
            <p:spPr>
              <a:xfrm>
                <a:off x="5362588" y="2871839"/>
                <a:ext cx="878490" cy="885750"/>
              </a:xfrm>
              <a:prstGeom prst="rect">
                <a:avLst/>
              </a:prstGeom>
            </p:spPr>
          </p:pic>
          <p:sp>
            <p:nvSpPr>
              <p:cNvPr id="48" name="Rectangle 47"/>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9" name="TextBox 48"/>
                  <p:cNvSpPr txBox="1"/>
                  <p:nvPr/>
                </p:nvSpPr>
                <p:spPr>
                  <a:xfrm>
                    <a:off x="5581845" y="2878230"/>
                    <a:ext cx="2751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IN"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id</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6"/>
                    <a:stretch>
                      <a:fillRect l="-6667" r="-66667"/>
                    </a:stretch>
                  </a:blipFill>
                </p:spPr>
                <p:txBody>
                  <a:bodyPr/>
                  <a:lstStyle/>
                  <a:p>
                    <a:r>
                      <a:rPr lang="en-US">
                        <a:noFill/>
                      </a:rPr>
                      <a:t> </a:t>
                    </a:r>
                  </a:p>
                </p:txBody>
              </p:sp>
            </mc:Fallback>
          </mc:AlternateContent>
        </p:grpSp>
        <p:pic>
          <p:nvPicPr>
            <p:cNvPr id="16" name="Picture 15"/>
            <p:cNvPicPr>
              <a:picLocks noChangeAspect="1"/>
            </p:cNvPicPr>
            <p:nvPr/>
          </p:nvPicPr>
          <p:blipFill>
            <a:blip r:embed="rId2"/>
            <a:stretch>
              <a:fillRect/>
            </a:stretch>
          </p:blipFill>
          <p:spPr>
            <a:xfrm>
              <a:off x="9460816" y="1678431"/>
              <a:ext cx="878490" cy="885750"/>
            </a:xfrm>
            <a:prstGeom prst="rect">
              <a:avLst/>
            </a:prstGeom>
          </p:spPr>
        </p:pic>
        <p:cxnSp>
          <p:nvCxnSpPr>
            <p:cNvPr id="19" name="Straight Arrow Connector 18"/>
            <p:cNvCxnSpPr>
              <a:stCxn id="105" idx="0"/>
              <a:endCxn id="9" idx="2"/>
            </p:cNvCxnSpPr>
            <p:nvPr/>
          </p:nvCxnSpPr>
          <p:spPr>
            <a:xfrm flipH="1" flipV="1">
              <a:off x="8890760" y="2564181"/>
              <a:ext cx="1607587"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5" idx="0"/>
              <a:endCxn id="16" idx="2"/>
            </p:cNvCxnSpPr>
            <p:nvPr/>
          </p:nvCxnSpPr>
          <p:spPr>
            <a:xfrm flipH="1" flipV="1">
              <a:off x="9900061" y="2564181"/>
              <a:ext cx="598286"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4" idx="0"/>
              <a:endCxn id="9" idx="2"/>
            </p:cNvCxnSpPr>
            <p:nvPr/>
          </p:nvCxnSpPr>
          <p:spPr>
            <a:xfrm flipH="1" flipV="1">
              <a:off x="8890760" y="2564181"/>
              <a:ext cx="598286"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4" idx="0"/>
              <a:endCxn id="16" idx="2"/>
            </p:cNvCxnSpPr>
            <p:nvPr/>
          </p:nvCxnSpPr>
          <p:spPr>
            <a:xfrm flipV="1">
              <a:off x="9489046" y="2564181"/>
              <a:ext cx="411015"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0"/>
              <a:endCxn id="53" idx="2"/>
            </p:cNvCxnSpPr>
            <p:nvPr/>
          </p:nvCxnSpPr>
          <p:spPr>
            <a:xfrm flipH="1" flipV="1">
              <a:off x="8292475" y="1110228"/>
              <a:ext cx="59828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0"/>
              <a:endCxn id="47" idx="2"/>
            </p:cNvCxnSpPr>
            <p:nvPr/>
          </p:nvCxnSpPr>
          <p:spPr>
            <a:xfrm flipV="1">
              <a:off x="9900061" y="1110228"/>
              <a:ext cx="5982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0"/>
              <a:endCxn id="47" idx="2"/>
            </p:cNvCxnSpPr>
            <p:nvPr/>
          </p:nvCxnSpPr>
          <p:spPr>
            <a:xfrm flipV="1">
              <a:off x="8890760" y="1110228"/>
              <a:ext cx="1607587"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a:endCxn id="53" idx="2"/>
            </p:cNvCxnSpPr>
            <p:nvPr/>
          </p:nvCxnSpPr>
          <p:spPr>
            <a:xfrm flipH="1" flipV="1">
              <a:off x="8292475" y="1110228"/>
              <a:ext cx="16075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50" idx="2"/>
            </p:cNvCxnSpPr>
            <p:nvPr/>
          </p:nvCxnSpPr>
          <p:spPr>
            <a:xfrm flipV="1">
              <a:off x="8890760" y="1110228"/>
              <a:ext cx="504651"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0"/>
              <a:endCxn id="50" idx="2"/>
            </p:cNvCxnSpPr>
            <p:nvPr/>
          </p:nvCxnSpPr>
          <p:spPr>
            <a:xfrm flipH="1" flipV="1">
              <a:off x="9395411" y="1110228"/>
              <a:ext cx="504650"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1162038" y="224478"/>
              <a:ext cx="878490" cy="885750"/>
              <a:chOff x="5362588" y="2871839"/>
              <a:chExt cx="878490" cy="885750"/>
            </a:xfrm>
          </p:grpSpPr>
          <p:pic>
            <p:nvPicPr>
              <p:cNvPr id="44" name="Picture 43"/>
              <p:cNvPicPr>
                <a:picLocks noChangeAspect="1"/>
              </p:cNvPicPr>
              <p:nvPr/>
            </p:nvPicPr>
            <p:blipFill>
              <a:blip r:embed="rId2"/>
              <a:stretch>
                <a:fillRect/>
              </a:stretch>
            </p:blipFill>
            <p:spPr>
              <a:xfrm>
                <a:off x="5362588" y="2871839"/>
                <a:ext cx="878490" cy="885750"/>
              </a:xfrm>
              <a:prstGeom prst="rect">
                <a:avLst/>
              </a:prstGeom>
            </p:spPr>
          </p:pic>
          <p:sp>
            <p:nvSpPr>
              <p:cNvPr id="45" name="Rectangle 44"/>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6" name="TextBox 45"/>
                  <p:cNvSpPr txBox="1"/>
                  <p:nvPr/>
                </p:nvSpPr>
                <p:spPr>
                  <a:xfrm>
                    <a:off x="5581845" y="2878230"/>
                    <a:ext cx="2751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IN"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id</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7"/>
                    <a:stretch>
                      <a:fillRect l="-6667" r="-66667"/>
                    </a:stretch>
                  </a:blipFill>
                </p:spPr>
                <p:txBody>
                  <a:bodyPr/>
                  <a:lstStyle/>
                  <a:p>
                    <a:r>
                      <a:rPr lang="en-US">
                        <a:noFill/>
                      </a:rPr>
                      <a:t> </a:t>
                    </a:r>
                  </a:p>
                </p:txBody>
              </p:sp>
            </mc:Fallback>
          </mc:AlternateContent>
        </p:grpSp>
        <p:pic>
          <p:nvPicPr>
            <p:cNvPr id="31" name="Picture 30"/>
            <p:cNvPicPr>
              <a:picLocks noChangeAspect="1"/>
            </p:cNvPicPr>
            <p:nvPr/>
          </p:nvPicPr>
          <p:blipFill>
            <a:blip r:embed="rId2"/>
            <a:stretch>
              <a:fillRect/>
            </a:stretch>
          </p:blipFill>
          <p:spPr>
            <a:xfrm>
              <a:off x="10502805" y="1678431"/>
              <a:ext cx="878490" cy="885750"/>
            </a:xfrm>
            <a:prstGeom prst="rect">
              <a:avLst/>
            </a:prstGeom>
          </p:spPr>
        </p:pic>
        <p:cxnSp>
          <p:nvCxnSpPr>
            <p:cNvPr id="33" name="Straight Arrow Connector 32"/>
            <p:cNvCxnSpPr>
              <a:stCxn id="9" idx="0"/>
              <a:endCxn id="44" idx="2"/>
            </p:cNvCxnSpPr>
            <p:nvPr/>
          </p:nvCxnSpPr>
          <p:spPr>
            <a:xfrm flipV="1">
              <a:off x="8890760" y="1110228"/>
              <a:ext cx="271052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0"/>
              <a:endCxn id="44" idx="2"/>
            </p:cNvCxnSpPr>
            <p:nvPr/>
          </p:nvCxnSpPr>
          <p:spPr>
            <a:xfrm flipV="1">
              <a:off x="9900061" y="1110228"/>
              <a:ext cx="1701222"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0"/>
              <a:endCxn id="53" idx="2"/>
            </p:cNvCxnSpPr>
            <p:nvPr/>
          </p:nvCxnSpPr>
          <p:spPr>
            <a:xfrm flipH="1" flipV="1">
              <a:off x="8292475" y="1110228"/>
              <a:ext cx="264957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50" idx="2"/>
            </p:cNvCxnSpPr>
            <p:nvPr/>
          </p:nvCxnSpPr>
          <p:spPr>
            <a:xfrm flipH="1" flipV="1">
              <a:off x="9395411" y="1110228"/>
              <a:ext cx="1607586" cy="5682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0"/>
              <a:endCxn id="47" idx="2"/>
            </p:cNvCxnSpPr>
            <p:nvPr/>
          </p:nvCxnSpPr>
          <p:spPr>
            <a:xfrm flipH="1" flipV="1">
              <a:off x="10498347" y="1110228"/>
              <a:ext cx="44370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0"/>
              <a:endCxn id="44" idx="2"/>
            </p:cNvCxnSpPr>
            <p:nvPr/>
          </p:nvCxnSpPr>
          <p:spPr>
            <a:xfrm flipV="1">
              <a:off x="10942050" y="1110228"/>
              <a:ext cx="65923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04" idx="0"/>
              <a:endCxn id="31" idx="2"/>
            </p:cNvCxnSpPr>
            <p:nvPr/>
          </p:nvCxnSpPr>
          <p:spPr>
            <a:xfrm flipV="1">
              <a:off x="9489046" y="2564181"/>
              <a:ext cx="1453004"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5" idx="0"/>
              <a:endCxn id="31" idx="2"/>
            </p:cNvCxnSpPr>
            <p:nvPr/>
          </p:nvCxnSpPr>
          <p:spPr>
            <a:xfrm flipV="1">
              <a:off x="10498347" y="2564181"/>
              <a:ext cx="443703"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11465224" y="5325579"/>
                  <a:ext cx="81070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p>
                        </m:sSup>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1465224" y="5325579"/>
                  <a:ext cx="810705" cy="58477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1442242" y="4004606"/>
                  <a:ext cx="81070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1442242" y="4004606"/>
                  <a:ext cx="810705" cy="584775"/>
                </a:xfrm>
                <a:prstGeom prst="rect">
                  <a:avLst/>
                </a:prstGeom>
                <a:blipFill>
                  <a:blip r:embed="rId9"/>
                  <a:stretch>
                    <a:fillRect/>
                  </a:stretch>
                </a:blipFill>
              </p:spPr>
              <p:txBody>
                <a:bodyPr/>
                <a:lstStyle/>
                <a:p>
                  <a:r>
                    <a:rPr lang="en-IN">
                      <a:noFill/>
                    </a:rPr>
                    <a:t> </a:t>
                  </a:r>
                </a:p>
              </p:txBody>
            </p:sp>
          </mc:Fallback>
        </mc:AlternateContent>
        <p:pic>
          <p:nvPicPr>
            <p:cNvPr id="93" name="Picture 92"/>
            <p:cNvPicPr>
              <a:picLocks noChangeAspect="1"/>
            </p:cNvPicPr>
            <p:nvPr/>
          </p:nvPicPr>
          <p:blipFill>
            <a:blip r:embed="rId2"/>
            <a:stretch>
              <a:fillRect/>
            </a:stretch>
          </p:blipFill>
          <p:spPr>
            <a:xfrm>
              <a:off x="8451515" y="4568796"/>
              <a:ext cx="878490" cy="885750"/>
            </a:xfrm>
            <a:prstGeom prst="rect">
              <a:avLst/>
            </a:prstGeom>
          </p:spPr>
        </p:pic>
        <p:pic>
          <p:nvPicPr>
            <p:cNvPr id="94" name="Picture 93"/>
            <p:cNvPicPr>
              <a:picLocks noChangeAspect="1"/>
            </p:cNvPicPr>
            <p:nvPr/>
          </p:nvPicPr>
          <p:blipFill>
            <a:blip r:embed="rId2"/>
            <a:stretch>
              <a:fillRect/>
            </a:stretch>
          </p:blipFill>
          <p:spPr>
            <a:xfrm>
              <a:off x="9460816" y="4568796"/>
              <a:ext cx="878490" cy="885750"/>
            </a:xfrm>
            <a:prstGeom prst="rect">
              <a:avLst/>
            </a:prstGeom>
          </p:spPr>
        </p:pic>
        <p:pic>
          <p:nvPicPr>
            <p:cNvPr id="95" name="Picture 94"/>
            <p:cNvPicPr>
              <a:picLocks noChangeAspect="1"/>
            </p:cNvPicPr>
            <p:nvPr/>
          </p:nvPicPr>
          <p:blipFill>
            <a:blip r:embed="rId2"/>
            <a:stretch>
              <a:fillRect/>
            </a:stretch>
          </p:blipFill>
          <p:spPr>
            <a:xfrm>
              <a:off x="10502805" y="4568796"/>
              <a:ext cx="878490" cy="885750"/>
            </a:xfrm>
            <a:prstGeom prst="rect">
              <a:avLst/>
            </a:prstGeom>
          </p:spPr>
        </p:pic>
        <p:pic>
          <p:nvPicPr>
            <p:cNvPr id="104" name="Picture 103"/>
            <p:cNvPicPr>
              <a:picLocks noChangeAspect="1"/>
            </p:cNvPicPr>
            <p:nvPr/>
          </p:nvPicPr>
          <p:blipFill>
            <a:blip r:embed="rId2"/>
            <a:stretch>
              <a:fillRect/>
            </a:stretch>
          </p:blipFill>
          <p:spPr>
            <a:xfrm>
              <a:off x="9049801" y="3150089"/>
              <a:ext cx="878490" cy="885750"/>
            </a:xfrm>
            <a:prstGeom prst="rect">
              <a:avLst/>
            </a:prstGeom>
          </p:spPr>
        </p:pic>
        <p:pic>
          <p:nvPicPr>
            <p:cNvPr id="105" name="Picture 104"/>
            <p:cNvPicPr>
              <a:picLocks noChangeAspect="1"/>
            </p:cNvPicPr>
            <p:nvPr/>
          </p:nvPicPr>
          <p:blipFill>
            <a:blip r:embed="rId2"/>
            <a:stretch>
              <a:fillRect/>
            </a:stretch>
          </p:blipFill>
          <p:spPr>
            <a:xfrm>
              <a:off x="10059102" y="3150089"/>
              <a:ext cx="878490" cy="885750"/>
            </a:xfrm>
            <a:prstGeom prst="rect">
              <a:avLst/>
            </a:prstGeom>
          </p:spPr>
        </p:pic>
        <p:cxnSp>
          <p:nvCxnSpPr>
            <p:cNvPr id="112" name="Straight Arrow Connector 111"/>
            <p:cNvCxnSpPr>
              <a:stCxn id="95" idx="0"/>
              <a:endCxn id="104" idx="2"/>
            </p:cNvCxnSpPr>
            <p:nvPr/>
          </p:nvCxnSpPr>
          <p:spPr>
            <a:xfrm flipH="1" flipV="1">
              <a:off x="9489046" y="4035839"/>
              <a:ext cx="1453004"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5" idx="0"/>
              <a:endCxn id="105" idx="2"/>
            </p:cNvCxnSpPr>
            <p:nvPr/>
          </p:nvCxnSpPr>
          <p:spPr>
            <a:xfrm flipH="1" flipV="1">
              <a:off x="10498347" y="4035839"/>
              <a:ext cx="443703"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4" idx="0"/>
              <a:endCxn id="105" idx="2"/>
            </p:cNvCxnSpPr>
            <p:nvPr/>
          </p:nvCxnSpPr>
          <p:spPr>
            <a:xfrm flipV="1">
              <a:off x="9900061" y="4035839"/>
              <a:ext cx="598286"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4" idx="0"/>
              <a:endCxn id="104" idx="2"/>
            </p:cNvCxnSpPr>
            <p:nvPr/>
          </p:nvCxnSpPr>
          <p:spPr>
            <a:xfrm flipH="1" flipV="1">
              <a:off x="9489046" y="4035839"/>
              <a:ext cx="411015"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3" idx="0"/>
              <a:endCxn id="104" idx="2"/>
            </p:cNvCxnSpPr>
            <p:nvPr/>
          </p:nvCxnSpPr>
          <p:spPr>
            <a:xfrm flipV="1">
              <a:off x="8890760" y="4035839"/>
              <a:ext cx="598286"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93" idx="0"/>
              <a:endCxn id="105" idx="2"/>
            </p:cNvCxnSpPr>
            <p:nvPr/>
          </p:nvCxnSpPr>
          <p:spPr>
            <a:xfrm flipV="1">
              <a:off x="8890760" y="4035839"/>
              <a:ext cx="1607587"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52" idx="0"/>
              <a:endCxn id="95" idx="2"/>
            </p:cNvCxnSpPr>
            <p:nvPr/>
          </p:nvCxnSpPr>
          <p:spPr>
            <a:xfrm flipH="1" flipV="1">
              <a:off x="10942050" y="5454546"/>
              <a:ext cx="576829"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8" idx="0"/>
              <a:endCxn id="93" idx="2"/>
            </p:cNvCxnSpPr>
            <p:nvPr/>
          </p:nvCxnSpPr>
          <p:spPr>
            <a:xfrm flipV="1">
              <a:off x="8292475" y="5454546"/>
              <a:ext cx="598285"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38" idx="0"/>
            </p:cNvCxnSpPr>
            <p:nvPr/>
          </p:nvCxnSpPr>
          <p:spPr>
            <a:xfrm flipV="1">
              <a:off x="8292475" y="5460937"/>
              <a:ext cx="1768459" cy="52656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44" idx="0"/>
              <a:endCxn id="94" idx="2"/>
            </p:cNvCxnSpPr>
            <p:nvPr/>
          </p:nvCxnSpPr>
          <p:spPr>
            <a:xfrm flipV="1">
              <a:off x="9313007" y="5454546"/>
              <a:ext cx="587054"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4" idx="0"/>
              <a:endCxn id="95" idx="2"/>
            </p:cNvCxnSpPr>
            <p:nvPr/>
          </p:nvCxnSpPr>
          <p:spPr>
            <a:xfrm flipV="1">
              <a:off x="9313007" y="5454546"/>
              <a:ext cx="1629043"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95" idx="2"/>
            </p:cNvCxnSpPr>
            <p:nvPr/>
          </p:nvCxnSpPr>
          <p:spPr>
            <a:xfrm flipV="1">
              <a:off x="8347654" y="5454546"/>
              <a:ext cx="2594396" cy="52656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48" idx="0"/>
              <a:endCxn id="94" idx="2"/>
            </p:cNvCxnSpPr>
            <p:nvPr/>
          </p:nvCxnSpPr>
          <p:spPr>
            <a:xfrm flipH="1" flipV="1">
              <a:off x="9900061" y="5454546"/>
              <a:ext cx="515882"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48" idx="0"/>
              <a:endCxn id="93" idx="2"/>
            </p:cNvCxnSpPr>
            <p:nvPr/>
          </p:nvCxnSpPr>
          <p:spPr>
            <a:xfrm flipH="1" flipV="1">
              <a:off x="8890760" y="5454546"/>
              <a:ext cx="1525183"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4" idx="0"/>
              <a:endCxn id="93" idx="2"/>
            </p:cNvCxnSpPr>
            <p:nvPr/>
          </p:nvCxnSpPr>
          <p:spPr>
            <a:xfrm flipH="1" flipV="1">
              <a:off x="8890760" y="5454546"/>
              <a:ext cx="422247"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48" idx="0"/>
              <a:endCxn id="95" idx="2"/>
            </p:cNvCxnSpPr>
            <p:nvPr/>
          </p:nvCxnSpPr>
          <p:spPr>
            <a:xfrm flipV="1">
              <a:off x="10415943" y="5454546"/>
              <a:ext cx="526107"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52" idx="0"/>
              <a:endCxn id="94" idx="2"/>
            </p:cNvCxnSpPr>
            <p:nvPr/>
          </p:nvCxnSpPr>
          <p:spPr>
            <a:xfrm flipH="1" flipV="1">
              <a:off x="9900061" y="5454546"/>
              <a:ext cx="1618818"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52" idx="0"/>
              <a:endCxn id="93" idx="2"/>
            </p:cNvCxnSpPr>
            <p:nvPr/>
          </p:nvCxnSpPr>
          <p:spPr>
            <a:xfrm flipH="1" flipV="1">
              <a:off x="8890760" y="5454546"/>
              <a:ext cx="2628119"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TextBox 194"/>
                <p:cNvSpPr txBox="1"/>
                <p:nvPr/>
              </p:nvSpPr>
              <p:spPr>
                <a:xfrm>
                  <a:off x="11442242" y="2565314"/>
                  <a:ext cx="810705" cy="5971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acc>
                              <m:accPr>
                                <m:chr m:val="̃"/>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e>
                            </m:acc>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95" name="TextBox 194"/>
                <p:cNvSpPr txBox="1">
                  <a:spLocks noRot="1" noChangeAspect="1" noMove="1" noResize="1" noEditPoints="1" noAdjustHandles="1" noChangeArrowheads="1" noChangeShapeType="1" noTextEdit="1"/>
                </p:cNvSpPr>
                <p:nvPr/>
              </p:nvSpPr>
              <p:spPr>
                <a:xfrm>
                  <a:off x="11442242" y="2565314"/>
                  <a:ext cx="810705" cy="597151"/>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6" name="TextBox 195"/>
                <p:cNvSpPr txBox="1"/>
                <p:nvPr/>
              </p:nvSpPr>
              <p:spPr>
                <a:xfrm>
                  <a:off x="11465224" y="1142497"/>
                  <a:ext cx="810705" cy="5971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acc>
                              <m:accPr>
                                <m:chr m:val="̃"/>
                                <m:ctrlP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e>
                            </m:acc>
                          </m:e>
                          <m:sup>
                            <m:r>
                              <a:rPr kumimoji="0" lang="en-IN" sz="3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p>
                        </m:sSup>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96" name="TextBox 195"/>
                <p:cNvSpPr txBox="1">
                  <a:spLocks noRot="1" noChangeAspect="1" noMove="1" noResize="1" noEditPoints="1" noAdjustHandles="1" noChangeArrowheads="1" noChangeShapeType="1" noTextEdit="1"/>
                </p:cNvSpPr>
                <p:nvPr/>
              </p:nvSpPr>
              <p:spPr>
                <a:xfrm>
                  <a:off x="11465224" y="1142497"/>
                  <a:ext cx="810705" cy="597151"/>
                </a:xfrm>
                <a:prstGeom prst="rect">
                  <a:avLst/>
                </a:prstGeom>
                <a:blipFill>
                  <a:blip r:embed="rId11"/>
                  <a:stretch>
                    <a:fillRect/>
                  </a:stretch>
                </a:blipFill>
              </p:spPr>
              <p:txBody>
                <a:bodyPr/>
                <a:lstStyle/>
                <a:p>
                  <a:r>
                    <a:rPr lang="en-IN">
                      <a:noFill/>
                    </a:rPr>
                    <a:t> </a:t>
                  </a:r>
                </a:p>
              </p:txBody>
            </p:sp>
          </mc:Fallback>
        </mc:AlternateContent>
        <p:sp>
          <p:nvSpPr>
            <p:cNvPr id="197" name="Oval 196"/>
            <p:cNvSpPr/>
            <p:nvPr/>
          </p:nvSpPr>
          <p:spPr>
            <a:xfrm>
              <a:off x="7818709" y="6019765"/>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Oval 197"/>
            <p:cNvSpPr/>
            <p:nvPr/>
          </p:nvSpPr>
          <p:spPr>
            <a:xfrm>
              <a:off x="8921645" y="6019765"/>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Oval 198"/>
            <p:cNvSpPr/>
            <p:nvPr/>
          </p:nvSpPr>
          <p:spPr>
            <a:xfrm>
              <a:off x="10024581" y="6019765"/>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0" name="Oval 199"/>
            <p:cNvSpPr/>
            <p:nvPr/>
          </p:nvSpPr>
          <p:spPr>
            <a:xfrm>
              <a:off x="11127517" y="6019765"/>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03" name="Rectangle 202"/>
          <p:cNvSpPr/>
          <p:nvPr/>
        </p:nvSpPr>
        <p:spPr>
          <a:xfrm>
            <a:off x="7818709" y="69631"/>
            <a:ext cx="4221819" cy="341392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 name="Rectangle 203"/>
          <p:cNvSpPr/>
          <p:nvPr/>
        </p:nvSpPr>
        <p:spPr>
          <a:xfrm>
            <a:off x="7818709" y="3549378"/>
            <a:ext cx="4221819" cy="3242070"/>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 name="Rectangular Callout 204"/>
          <p:cNvSpPr/>
          <p:nvPr/>
        </p:nvSpPr>
        <p:spPr>
          <a:xfrm>
            <a:off x="5307498" y="3756085"/>
            <a:ext cx="1975186" cy="660181"/>
          </a:xfrm>
          <a:prstGeom prst="wedgeRectCallout">
            <a:avLst>
              <a:gd name="adj1" fmla="val 92470"/>
              <a:gd name="adj2" fmla="val 5435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Encoder</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206" name="Rectangular Callout 205"/>
          <p:cNvSpPr/>
          <p:nvPr/>
        </p:nvSpPr>
        <p:spPr>
          <a:xfrm>
            <a:off x="5307498" y="711121"/>
            <a:ext cx="1975186" cy="660181"/>
          </a:xfrm>
          <a:prstGeom prst="wedgeRectCallout">
            <a:avLst>
              <a:gd name="adj1" fmla="val 92470"/>
              <a:gd name="adj2" fmla="val 5435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Decoder</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202" name="Rectangular Callout 201"/>
          <p:cNvSpPr/>
          <p:nvPr/>
        </p:nvSpPr>
        <p:spPr>
          <a:xfrm>
            <a:off x="101505" y="2004269"/>
            <a:ext cx="7617396" cy="1320362"/>
          </a:xfrm>
          <a:prstGeom prst="wedgeRectCallout">
            <a:avLst>
              <a:gd name="adj1" fmla="val 66983"/>
              <a:gd name="adj2" fmla="val 4891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“Bottleneck”. For </a:t>
            </a:r>
            <a:r>
              <a:rPr kumimoji="0" lang="en-IN"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overcomplete</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AE, bottleneck may have more neurons than input layer. For </a:t>
            </a:r>
            <a:r>
              <a:rPr kumimoji="0" lang="en-IN"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undercomplete</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neurons, less neurons than input layer in bottleneck layer so dim </a:t>
            </a:r>
            <a:r>
              <a:rPr kumimoji="0" lang="en-IN"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redn</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pic>
        <p:nvPicPr>
          <p:cNvPr id="207" name="Picture 20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4855557"/>
            <a:ext cx="1812909" cy="1812909"/>
          </a:xfrm>
          <a:prstGeom prst="rect">
            <a:avLst/>
          </a:prstGeom>
        </p:spPr>
      </p:pic>
      <mc:AlternateContent xmlns:mc="http://schemas.openxmlformats.org/markup-compatibility/2006" xmlns:a14="http://schemas.microsoft.com/office/drawing/2010/main">
        <mc:Choice Requires="a14">
          <p:sp>
            <p:nvSpPr>
              <p:cNvPr id="208" name="Rectangular Callout 207"/>
              <p:cNvSpPr/>
              <p:nvPr/>
            </p:nvSpPr>
            <p:spPr>
              <a:xfrm>
                <a:off x="1726466" y="4665990"/>
                <a:ext cx="6825003" cy="1673277"/>
              </a:xfrm>
              <a:prstGeom prst="wedgeRectCallout">
                <a:avLst>
                  <a:gd name="adj1" fmla="val -59187"/>
                  <a:gd name="adj2" fmla="val 3225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Indeed, with </a:t>
                </a:r>
                <a:r>
                  <a:rPr kumimoji="0" lang="en-IN"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overcomplete</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 AE, we can have zero reconstruction error by simply having all hidden nodes use identity activation and making sure that </a:t>
                </a:r>
                <a14:m>
                  <m:oMath xmlns:m="http://schemas.openxmlformats.org/officeDocument/2006/math">
                    <m:sSup>
                      <m:sSup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e>
                      <m: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p>
                    </m:s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oMath>
                </a14:m>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However, such an AE has not learnt anything useful</a:t>
                </a:r>
              </a:p>
            </p:txBody>
          </p:sp>
        </mc:Choice>
        <mc:Fallback xmlns="">
          <p:sp>
            <p:nvSpPr>
              <p:cNvPr id="208" name="Rectangular Callout 207"/>
              <p:cNvSpPr>
                <a:spLocks noRot="1" noChangeAspect="1" noMove="1" noResize="1" noEditPoints="1" noAdjustHandles="1" noChangeArrowheads="1" noChangeShapeType="1" noTextEdit="1"/>
              </p:cNvSpPr>
              <p:nvPr/>
            </p:nvSpPr>
            <p:spPr>
              <a:xfrm>
                <a:off x="1726466" y="4665990"/>
                <a:ext cx="6825003" cy="1673277"/>
              </a:xfrm>
              <a:prstGeom prst="wedgeRectCallout">
                <a:avLst>
                  <a:gd name="adj1" fmla="val -59187"/>
                  <a:gd name="adj2" fmla="val 32253"/>
                </a:avLst>
              </a:prstGeom>
              <a:blipFill>
                <a:blip r:embed="rId13"/>
                <a:stretch>
                  <a:fillRect r="-1871" b="-3915"/>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27569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2"/>
                                        </p:tgtEl>
                                        <p:attrNameLst>
                                          <p:attrName>style.visibility</p:attrName>
                                        </p:attrNameLst>
                                      </p:cBhvr>
                                      <p:to>
                                        <p:strVal val="visible"/>
                                      </p:to>
                                    </p:set>
                                    <p:animEffect transition="in" filter="wipe(left)">
                                      <p:cBhvr>
                                        <p:cTn id="39" dur="500"/>
                                        <p:tgtEl>
                                          <p:spTgt spid="20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04"/>
                                        </p:tgtEl>
                                        <p:attrNameLst>
                                          <p:attrName>style.visibility</p:attrName>
                                        </p:attrNameLst>
                                      </p:cBhvr>
                                      <p:to>
                                        <p:strVal val="visible"/>
                                      </p:to>
                                    </p:set>
                                    <p:animEffect transition="in" filter="wipe(down)">
                                      <p:cBhvr>
                                        <p:cTn id="44" dur="500"/>
                                        <p:tgtEl>
                                          <p:spTgt spid="204"/>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05"/>
                                        </p:tgtEl>
                                        <p:attrNameLst>
                                          <p:attrName>style.visibility</p:attrName>
                                        </p:attrNameLst>
                                      </p:cBhvr>
                                      <p:to>
                                        <p:strVal val="visible"/>
                                      </p:to>
                                    </p:set>
                                    <p:animEffect transition="in" filter="wipe(left)">
                                      <p:cBhvr>
                                        <p:cTn id="48" dur="500"/>
                                        <p:tgtEl>
                                          <p:spTgt spid="205"/>
                                        </p:tgtEl>
                                      </p:cBhvr>
                                    </p:animEffec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203"/>
                                        </p:tgtEl>
                                        <p:attrNameLst>
                                          <p:attrName>style.visibility</p:attrName>
                                        </p:attrNameLst>
                                      </p:cBhvr>
                                      <p:to>
                                        <p:strVal val="visible"/>
                                      </p:to>
                                    </p:set>
                                    <p:animEffect transition="in" filter="wipe(down)">
                                      <p:cBhvr>
                                        <p:cTn id="52" dur="500"/>
                                        <p:tgtEl>
                                          <p:spTgt spid="203"/>
                                        </p:tgtEl>
                                      </p:cBhvr>
                                    </p:animEffect>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206"/>
                                        </p:tgtEl>
                                        <p:attrNameLst>
                                          <p:attrName>style.visibility</p:attrName>
                                        </p:attrNameLst>
                                      </p:cBhvr>
                                      <p:to>
                                        <p:strVal val="visible"/>
                                      </p:to>
                                    </p:set>
                                    <p:animEffect transition="in" filter="wipe(left)">
                                      <p:cBhvr>
                                        <p:cTn id="56" dur="500"/>
                                        <p:tgtEl>
                                          <p:spTgt spid="206"/>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7"/>
                                        </p:tgtEl>
                                        <p:attrNameLst>
                                          <p:attrName>style.visibility</p:attrName>
                                        </p:attrNameLst>
                                      </p:cBhvr>
                                      <p:to>
                                        <p:strVal val="visible"/>
                                      </p:to>
                                    </p:set>
                                  </p:childTnLst>
                                </p:cTn>
                              </p:par>
                            </p:childTnLst>
                          </p:cTn>
                        </p:par>
                        <p:par>
                          <p:cTn id="69" fill="hold">
                            <p:stCondLst>
                              <p:cond delay="0"/>
                            </p:stCondLst>
                            <p:childTnLst>
                              <p:par>
                                <p:cTn id="70" presetID="22" presetClass="entr" presetSubtype="8" fill="hold" grpId="0" nodeType="afterEffect">
                                  <p:stCondLst>
                                    <p:cond delay="0"/>
                                  </p:stCondLst>
                                  <p:childTnLst>
                                    <p:set>
                                      <p:cBhvr>
                                        <p:cTn id="71" dur="1" fill="hold">
                                          <p:stCondLst>
                                            <p:cond delay="0"/>
                                          </p:stCondLst>
                                        </p:cTn>
                                        <p:tgtEl>
                                          <p:spTgt spid="208"/>
                                        </p:tgtEl>
                                        <p:attrNameLst>
                                          <p:attrName>style.visibility</p:attrName>
                                        </p:attrNameLst>
                                      </p:cBhvr>
                                      <p:to>
                                        <p:strVal val="visible"/>
                                      </p:to>
                                    </p:set>
                                    <p:animEffect transition="in" filter="wipe(left)">
                                      <p:cBhvr>
                                        <p:cTn id="72"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3" grpId="0" animBg="1"/>
      <p:bldP spid="204" grpId="0" animBg="1"/>
      <p:bldP spid="205" grpId="0" animBg="1"/>
      <p:bldP spid="206" grpId="0" animBg="1"/>
      <p:bldP spid="202" grpId="0" animBg="1"/>
      <p:bldP spid="20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Regularized </a:t>
            </a:r>
            <a:r>
              <a:rPr lang="en-IN" dirty="0" err="1"/>
              <a:t>Autoencoders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024265" cy="5746376"/>
              </a:xfrm>
            </p:spPr>
            <p:txBody>
              <a:bodyPr>
                <a:normAutofit/>
              </a:bodyPr>
              <a:lstStyle/>
              <a:p>
                <a:r>
                  <a:rPr lang="en-IN" dirty="0"/>
                  <a:t>Techniques similar to we have studied before are used</a:t>
                </a:r>
              </a:p>
              <a:p>
                <a:pPr lvl="2"/>
                <a:r>
                  <a:rPr lang="en-IN" b="1" dirty="0"/>
                  <a:t>Method 1 </a:t>
                </a:r>
                <a:r>
                  <a:rPr lang="en-IN" dirty="0"/>
                  <a:t>(</a:t>
                </a:r>
                <a:r>
                  <a:rPr lang="en-IN" dirty="0" err="1"/>
                  <a:t>Denoising</a:t>
                </a:r>
                <a:r>
                  <a:rPr lang="en-IN" dirty="0"/>
                  <a:t> AE) Add noise to </a:t>
                </a:r>
                <a:r>
                  <a:rPr lang="en-IN" dirty="0" err="1"/>
                  <a:t>i</a:t>
                </a:r>
                <a:r>
                  <a:rPr lang="en-IN" dirty="0"/>
                  <a:t>/p feat but expect original feat at o/p</a:t>
                </a:r>
                <a:br>
                  <a:rPr lang="en-IN" dirty="0"/>
                </a:br>
                <a14:m>
                  <m:oMath xmlns:m="http://schemas.openxmlformats.org/officeDocument/2006/math">
                    <m:r>
                      <a:rPr lang="en-IN">
                        <a:solidFill>
                          <a:schemeClr val="tx1"/>
                        </a:solidFill>
                        <a:latin typeface="Cambria Math" panose="02040503050406030204" pitchFamily="18" charset="0"/>
                      </a:rPr>
                      <m:t>ℓ</m:t>
                    </m:r>
                    <m:d>
                      <m:dPr>
                        <m:ctrlPr>
                          <a:rPr lang="en-IN" i="1">
                            <a:solidFill>
                              <a:schemeClr val="tx1"/>
                            </a:solidFill>
                            <a:latin typeface="Cambria Math" panose="02040503050406030204" pitchFamily="18" charset="0"/>
                          </a:rPr>
                        </m:ctrlPr>
                      </m:dPr>
                      <m:e>
                        <m:r>
                          <a:rPr lang="en-IN">
                            <a:solidFill>
                              <a:schemeClr val="tx1"/>
                            </a:solidFill>
                            <a:latin typeface="Cambria Math" panose="02040503050406030204" pitchFamily="18" charset="0"/>
                          </a:rPr>
                          <m:t>𝑑</m:t>
                        </m:r>
                        <m:d>
                          <m:dPr>
                            <m:ctrlPr>
                              <a:rPr lang="en-IN" i="1">
                                <a:solidFill>
                                  <a:schemeClr val="tx1"/>
                                </a:solidFill>
                                <a:latin typeface="Cambria Math" panose="02040503050406030204" pitchFamily="18" charset="0"/>
                              </a:rPr>
                            </m:ctrlPr>
                          </m:dPr>
                          <m:e>
                            <m:r>
                              <a:rPr lang="en-IN">
                                <a:solidFill>
                                  <a:schemeClr val="tx1"/>
                                </a:solidFill>
                                <a:latin typeface="Cambria Math" panose="02040503050406030204" pitchFamily="18" charset="0"/>
                              </a:rPr>
                              <m:t>𝑒</m:t>
                            </m:r>
                            <m:d>
                              <m:dPr>
                                <m:ctrlPr>
                                  <a:rPr lang="en-IN" i="1">
                                    <a:solidFill>
                                      <a:schemeClr val="tx1"/>
                                    </a:solidFill>
                                    <a:latin typeface="Cambria Math" panose="02040503050406030204" pitchFamily="18" charset="0"/>
                                  </a:rPr>
                                </m:ctrlPr>
                              </m:dPr>
                              <m:e>
                                <m:r>
                                  <a:rPr lang="en-IN" b="1">
                                    <a:solidFill>
                                      <a:schemeClr val="tx1"/>
                                    </a:solidFill>
                                    <a:latin typeface="Cambria Math" panose="02040503050406030204" pitchFamily="18" charset="0"/>
                                  </a:rPr>
                                  <m:t>𝐱</m:t>
                                </m:r>
                                <m:r>
                                  <a:rPr lang="en-IN" b="1" i="1" smtClean="0">
                                    <a:solidFill>
                                      <a:schemeClr val="tx1"/>
                                    </a:solidFill>
                                    <a:latin typeface="Cambria Math" panose="02040503050406030204" pitchFamily="18" charset="0"/>
                                  </a:rPr>
                                  <m:t>+</m:t>
                                </m:r>
                                <m:r>
                                  <a:rPr lang="en-IN" b="1" i="0" smtClean="0">
                                    <a:solidFill>
                                      <a:schemeClr val="tx1"/>
                                    </a:solidFill>
                                    <a:latin typeface="Cambria Math" panose="02040503050406030204" pitchFamily="18" charset="0"/>
                                  </a:rPr>
                                  <m:t>𝛜</m:t>
                                </m:r>
                              </m:e>
                            </m:d>
                          </m:e>
                        </m:d>
                        <m:r>
                          <a:rPr lang="en-IN">
                            <a:solidFill>
                              <a:schemeClr val="tx1"/>
                            </a:solidFill>
                            <a:latin typeface="Cambria Math" panose="02040503050406030204" pitchFamily="18" charset="0"/>
                          </a:rPr>
                          <m:t>,</m:t>
                        </m:r>
                        <m:r>
                          <a:rPr lang="en-IN" b="1">
                            <a:solidFill>
                              <a:schemeClr val="tx1"/>
                            </a:solidFill>
                            <a:latin typeface="Cambria Math" panose="02040503050406030204" pitchFamily="18" charset="0"/>
                          </a:rPr>
                          <m:t>𝐱</m:t>
                        </m:r>
                      </m:e>
                    </m:d>
                    <m:r>
                      <a:rPr lang="en-IN" b="1">
                        <a:solidFill>
                          <a:schemeClr val="tx1"/>
                        </a:solidFill>
                        <a:latin typeface="Cambria Math" panose="02040503050406030204" pitchFamily="18" charset="0"/>
                      </a:rPr>
                      <m:t>=</m:t>
                    </m:r>
                    <m:sSubSup>
                      <m:sSubSupPr>
                        <m:ctrlPr>
                          <a:rPr lang="en-IN" i="1">
                            <a:solidFill>
                              <a:schemeClr val="tx1"/>
                            </a:solidFill>
                            <a:latin typeface="Cambria Math" panose="02040503050406030204" pitchFamily="18" charset="0"/>
                          </a:rPr>
                        </m:ctrlPr>
                      </m:sSubSupPr>
                      <m:e>
                        <m:d>
                          <m:dPr>
                            <m:begChr m:val="‖"/>
                            <m:endChr m:val="‖"/>
                            <m:ctrlPr>
                              <a:rPr lang="en-IN" i="1">
                                <a:solidFill>
                                  <a:schemeClr val="tx1"/>
                                </a:solidFill>
                                <a:latin typeface="Cambria Math" panose="02040503050406030204" pitchFamily="18" charset="0"/>
                              </a:rPr>
                            </m:ctrlPr>
                          </m:dPr>
                          <m:e>
                            <m:r>
                              <a:rPr lang="en-IN">
                                <a:solidFill>
                                  <a:schemeClr val="tx1"/>
                                </a:solidFill>
                                <a:latin typeface="Cambria Math" panose="02040503050406030204" pitchFamily="18" charset="0"/>
                              </a:rPr>
                              <m:t>𝑑</m:t>
                            </m:r>
                            <m:d>
                              <m:dPr>
                                <m:ctrlPr>
                                  <a:rPr lang="en-IN" i="1">
                                    <a:solidFill>
                                      <a:schemeClr val="tx1"/>
                                    </a:solidFill>
                                    <a:latin typeface="Cambria Math" panose="02040503050406030204" pitchFamily="18" charset="0"/>
                                  </a:rPr>
                                </m:ctrlPr>
                              </m:dPr>
                              <m:e>
                                <m:r>
                                  <a:rPr lang="en-IN">
                                    <a:solidFill>
                                      <a:schemeClr val="tx1"/>
                                    </a:solidFill>
                                    <a:latin typeface="Cambria Math" panose="02040503050406030204" pitchFamily="18" charset="0"/>
                                  </a:rPr>
                                  <m:t>𝑒</m:t>
                                </m:r>
                                <m:d>
                                  <m:dPr>
                                    <m:ctrlPr>
                                      <a:rPr lang="en-IN" i="1">
                                        <a:solidFill>
                                          <a:schemeClr val="tx1"/>
                                        </a:solidFill>
                                        <a:latin typeface="Cambria Math" panose="02040503050406030204" pitchFamily="18" charset="0"/>
                                      </a:rPr>
                                    </m:ctrlPr>
                                  </m:dPr>
                                  <m:e>
                                    <m:r>
                                      <a:rPr lang="en-IN" b="1">
                                        <a:solidFill>
                                          <a:schemeClr val="tx1"/>
                                        </a:solidFill>
                                        <a:latin typeface="Cambria Math" panose="02040503050406030204" pitchFamily="18" charset="0"/>
                                      </a:rPr>
                                      <m:t>𝐱</m:t>
                                    </m:r>
                                    <m:r>
                                      <a:rPr lang="en-IN" b="1" i="1" smtClean="0">
                                        <a:solidFill>
                                          <a:schemeClr val="tx1"/>
                                        </a:solidFill>
                                        <a:latin typeface="Cambria Math" panose="02040503050406030204" pitchFamily="18" charset="0"/>
                                      </a:rPr>
                                      <m:t>+</m:t>
                                    </m:r>
                                    <m:r>
                                      <a:rPr lang="en-IN" b="1" i="0">
                                        <a:solidFill>
                                          <a:schemeClr val="tx1"/>
                                        </a:solidFill>
                                        <a:latin typeface="Cambria Math" panose="02040503050406030204" pitchFamily="18" charset="0"/>
                                      </a:rPr>
                                      <m:t>𝛜</m:t>
                                    </m:r>
                                  </m:e>
                                </m:d>
                              </m:e>
                            </m:d>
                            <m:r>
                              <a:rPr lang="en-IN">
                                <a:solidFill>
                                  <a:schemeClr val="tx1"/>
                                </a:solidFill>
                                <a:latin typeface="Cambria Math" panose="02040503050406030204" pitchFamily="18" charset="0"/>
                              </a:rPr>
                              <m:t>−</m:t>
                            </m:r>
                            <m:r>
                              <a:rPr lang="en-IN" b="1">
                                <a:solidFill>
                                  <a:schemeClr val="tx1"/>
                                </a:solidFill>
                                <a:latin typeface="Cambria Math" panose="02040503050406030204" pitchFamily="18" charset="0"/>
                              </a:rPr>
                              <m:t>𝐱</m:t>
                            </m:r>
                          </m:e>
                        </m:d>
                      </m:e>
                      <m:sub>
                        <m:r>
                          <a:rPr lang="en-IN">
                            <a:solidFill>
                              <a:schemeClr val="tx1"/>
                            </a:solidFill>
                            <a:latin typeface="Cambria Math" panose="02040503050406030204" pitchFamily="18" charset="0"/>
                          </a:rPr>
                          <m:t>2</m:t>
                        </m:r>
                      </m:sub>
                      <m:sup>
                        <m:r>
                          <a:rPr lang="en-IN">
                            <a:solidFill>
                              <a:schemeClr val="tx1"/>
                            </a:solidFill>
                            <a:latin typeface="Cambria Math" panose="02040503050406030204" pitchFamily="18" charset="0"/>
                          </a:rPr>
                          <m:t>2</m:t>
                        </m:r>
                      </m:sup>
                    </m:sSubSup>
                  </m:oMath>
                </a14:m>
                <a:r>
                  <a:rPr lang="en-IN" dirty="0"/>
                  <a:t>, </a:t>
                </a:r>
                <a14:m>
                  <m:oMath xmlns:m="http://schemas.openxmlformats.org/officeDocument/2006/math">
                    <m:r>
                      <a:rPr lang="en-IN" b="1" i="0">
                        <a:solidFill>
                          <a:schemeClr val="tx1"/>
                        </a:solidFill>
                        <a:latin typeface="Cambria Math" panose="02040503050406030204" pitchFamily="18" charset="0"/>
                      </a:rPr>
                      <m:t>𝛜</m:t>
                    </m:r>
                  </m:oMath>
                </a14:m>
                <a:r>
                  <a:rPr lang="en-IN" dirty="0"/>
                  <a:t> is noise added to input</a:t>
                </a:r>
              </a:p>
              <a:p>
                <a:pPr lvl="2"/>
                <a:r>
                  <a:rPr lang="en-IN" b="1" dirty="0"/>
                  <a:t>Method 2 </a:t>
                </a:r>
                <a:r>
                  <a:rPr lang="en-IN" dirty="0"/>
                  <a:t>(Sparse AE) Force the bottleneck layer activations to be sparse</a:t>
                </a:r>
              </a:p>
              <a:p>
                <a:pPr lvl="3"/>
                <a:r>
                  <a:rPr lang="en-IN" dirty="0"/>
                  <a:t>For every data point, penalize the AE if the vector </a:t>
                </a:r>
                <a14:m>
                  <m:oMath xmlns:m="http://schemas.openxmlformats.org/officeDocument/2006/math">
                    <m:r>
                      <a:rPr lang="en-IN">
                        <a:solidFill>
                          <a:schemeClr val="tx1"/>
                        </a:solidFill>
                        <a:latin typeface="Cambria Math" panose="02040503050406030204" pitchFamily="18" charset="0"/>
                      </a:rPr>
                      <m:t>𝑒</m:t>
                    </m:r>
                    <m:d>
                      <m:dPr>
                        <m:ctrlPr>
                          <a:rPr lang="en-IN" i="1">
                            <a:solidFill>
                              <a:schemeClr val="tx1"/>
                            </a:solidFill>
                            <a:latin typeface="Cambria Math" panose="02040503050406030204" pitchFamily="18" charset="0"/>
                          </a:rPr>
                        </m:ctrlPr>
                      </m:dPr>
                      <m:e>
                        <m:sSup>
                          <m:sSupPr>
                            <m:ctrlPr>
                              <a:rPr lang="en-IN" b="1"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𝐱</m:t>
                            </m:r>
                          </m:e>
                          <m:sup>
                            <m:r>
                              <a:rPr lang="en-IN" i="1">
                                <a:solidFill>
                                  <a:schemeClr val="tx1"/>
                                </a:solidFill>
                                <a:latin typeface="Cambria Math" panose="02040503050406030204" pitchFamily="18" charset="0"/>
                              </a:rPr>
                              <m:t>𝑖</m:t>
                            </m:r>
                          </m:sup>
                        </m:sSup>
                      </m:e>
                    </m:d>
                    <m:r>
                      <a:rPr lang="en-IN" b="1"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𝑖</m:t>
                    </m:r>
                    <m:r>
                      <a:rPr lang="en-IN" i="1">
                        <a:solidFill>
                          <a:schemeClr val="tx1"/>
                        </a:solidFill>
                        <a:latin typeface="Cambria Math" panose="02040503050406030204" pitchFamily="18" charset="0"/>
                      </a:rPr>
                      <m:t>=1…</m:t>
                    </m:r>
                    <m:r>
                      <a:rPr lang="en-IN" i="1">
                        <a:solidFill>
                          <a:schemeClr val="tx1"/>
                        </a:solidFill>
                        <a:latin typeface="Cambria Math" panose="02040503050406030204" pitchFamily="18" charset="0"/>
                      </a:rPr>
                      <m:t>𝑛</m:t>
                    </m:r>
                  </m:oMath>
                </a14:m>
                <a:r>
                  <a:rPr lang="en-IN" dirty="0"/>
                  <a:t> has lots of non-zeros</a:t>
                </a:r>
              </a:p>
              <a:p>
                <a:pPr lvl="3"/>
                <a:r>
                  <a:rPr lang="en-IN" dirty="0"/>
                  <a:t>This trick can allow even </a:t>
                </a:r>
                <a:r>
                  <a:rPr lang="en-IN" dirty="0" err="1"/>
                  <a:t>overcomplete</a:t>
                </a:r>
                <a:r>
                  <a:rPr lang="en-IN" dirty="0"/>
                  <a:t> AE to be trained without risk of overfitting</a:t>
                </a:r>
              </a:p>
              <a:p>
                <a:pPr lvl="2"/>
                <a:r>
                  <a:rPr lang="en-IN" b="1" dirty="0"/>
                  <a:t>Method 3 </a:t>
                </a:r>
                <a:r>
                  <a:rPr lang="en-IN" dirty="0"/>
                  <a:t>(Variational AE) Force bottleneck layer activations to fit to a Gaussian</a:t>
                </a:r>
              </a:p>
              <a:p>
                <a:pPr lvl="3"/>
                <a:r>
                  <a:rPr lang="en-IN" dirty="0"/>
                  <a:t>Find </a:t>
                </a:r>
                <a14:m>
                  <m:oMath xmlns:m="http://schemas.openxmlformats.org/officeDocument/2006/math">
                    <m:r>
                      <a:rPr lang="en-IN" b="1" i="0" smtClean="0">
                        <a:latin typeface="Cambria Math" panose="02040503050406030204" pitchFamily="18" charset="0"/>
                      </a:rPr>
                      <m:t>𝛍</m:t>
                    </m:r>
                    <m:r>
                      <a:rPr lang="en-IN" b="0" i="1" smtClean="0">
                        <a:latin typeface="Cambria Math" panose="02040503050406030204" pitchFamily="18" charset="0"/>
                      </a:rPr>
                      <m:t>,</m:t>
                    </m:r>
                    <m:r>
                      <m:rPr>
                        <m:sty m:val="p"/>
                      </m:rPr>
                      <a:rPr lang="en-IN" b="0" i="0" smtClean="0">
                        <a:latin typeface="Cambria Math" panose="02040503050406030204" pitchFamily="18" charset="0"/>
                      </a:rPr>
                      <m:t>Σ</m:t>
                    </m:r>
                  </m:oMath>
                </a14:m>
                <a:r>
                  <a:rPr lang="en-IN" dirty="0"/>
                  <a:t> and train encoder and decoder </a:t>
                </a:r>
                <a14:m>
                  <m:oMath xmlns:m="http://schemas.openxmlformats.org/officeDocument/2006/math">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𝑑</m:t>
                    </m:r>
                  </m:oMath>
                </a14:m>
                <a:r>
                  <a:rPr lang="en-IN" dirty="0"/>
                  <a:t> such that not only does reconstruction loss become small but also the latent representations </a:t>
                </a:r>
                <a14:m>
                  <m:oMath xmlns:m="http://schemas.openxmlformats.org/officeDocument/2006/math">
                    <m:r>
                      <a:rPr lang="en-IN">
                        <a:solidFill>
                          <a:schemeClr val="tx1"/>
                        </a:solidFill>
                        <a:latin typeface="Cambria Math" panose="02040503050406030204" pitchFamily="18" charset="0"/>
                      </a:rPr>
                      <m:t>𝑒</m:t>
                    </m:r>
                    <m:d>
                      <m:dPr>
                        <m:ctrlPr>
                          <a:rPr lang="en-IN" i="1">
                            <a:solidFill>
                              <a:schemeClr val="tx1"/>
                            </a:solidFill>
                            <a:latin typeface="Cambria Math" panose="02040503050406030204" pitchFamily="18" charset="0"/>
                          </a:rPr>
                        </m:ctrlPr>
                      </m:dPr>
                      <m:e>
                        <m:sSup>
                          <m:sSupPr>
                            <m:ctrlPr>
                              <a:rPr lang="en-IN" b="1" i="1" smtClean="0">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𝐱</m:t>
                            </m:r>
                          </m:e>
                          <m:sup>
                            <m:r>
                              <a:rPr lang="en-IN" b="0" i="1" smtClean="0">
                                <a:solidFill>
                                  <a:schemeClr val="tx1"/>
                                </a:solidFill>
                                <a:latin typeface="Cambria Math" panose="02040503050406030204" pitchFamily="18" charset="0"/>
                              </a:rPr>
                              <m:t>𝑖</m:t>
                            </m:r>
                          </m:sup>
                        </m:sSup>
                      </m:e>
                    </m:d>
                    <m:r>
                      <a:rPr lang="en-IN" b="1"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𝑛</m:t>
                    </m:r>
                  </m:oMath>
                </a14:m>
                <a:r>
                  <a:rPr lang="en-IN" dirty="0"/>
                  <a:t> are well approximated by the Gaussian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𝛍</m:t>
                        </m:r>
                        <m:r>
                          <a:rPr lang="en-IN" i="1">
                            <a:latin typeface="Cambria Math" panose="02040503050406030204" pitchFamily="18" charset="0"/>
                          </a:rPr>
                          <m:t>,</m:t>
                        </m:r>
                        <m:r>
                          <m:rPr>
                            <m:sty m:val="p"/>
                          </m:rPr>
                          <a:rPr lang="en-IN">
                            <a:latin typeface="Cambria Math" panose="02040503050406030204" pitchFamily="18" charset="0"/>
                          </a:rPr>
                          <m:t>Σ</m:t>
                        </m:r>
                      </m:e>
                    </m:d>
                  </m:oMath>
                </a14:m>
                <a:endParaRPr lang="en-IN" dirty="0"/>
              </a:p>
              <a:p>
                <a:pPr lvl="3"/>
                <a:r>
                  <a:rPr lang="en-IN" dirty="0"/>
                  <a:t>Can make this more powerful by taking mixture of Gaussians instead of a single Gaussian</a:t>
                </a:r>
              </a:p>
              <a:p>
                <a:pPr lvl="2"/>
                <a:r>
                  <a:rPr lang="en-IN" dirty="0"/>
                  <a:t>A variational AE (VAE) can easily generate new samples</a:t>
                </a:r>
              </a:p>
              <a:p>
                <a:pPr lvl="3"/>
                <a:r>
                  <a:rPr lang="en-IN" dirty="0"/>
                  <a:t>Sample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𝐳</m:t>
                        </m:r>
                      </m:e>
                      <m:sup>
                        <m:r>
                          <m:rPr>
                            <m:sty m:val="p"/>
                          </m:rPr>
                          <a:rPr lang="en-IN" b="0" i="0" smtClean="0">
                            <a:latin typeface="Cambria Math" panose="02040503050406030204" pitchFamily="18" charset="0"/>
                          </a:rPr>
                          <m:t>new</m:t>
                        </m:r>
                      </m:sup>
                    </m:sSup>
                    <m:r>
                      <a:rPr lang="en-IN" b="0" i="1"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𝛍</m:t>
                        </m:r>
                        <m:r>
                          <a:rPr lang="en-IN" i="1">
                            <a:latin typeface="Cambria Math" panose="02040503050406030204" pitchFamily="18" charset="0"/>
                          </a:rPr>
                          <m:t>,</m:t>
                        </m:r>
                        <m:r>
                          <m:rPr>
                            <m:sty m:val="p"/>
                          </m:rPr>
                          <a:rPr lang="en-IN">
                            <a:latin typeface="Cambria Math" panose="02040503050406030204" pitchFamily="18" charset="0"/>
                          </a:rPr>
                          <m:t>Σ</m:t>
                        </m:r>
                      </m:e>
                    </m:d>
                  </m:oMath>
                </a14:m>
                <a:r>
                  <a:rPr lang="en-IN" dirty="0"/>
                  <a:t> and use decoder </a:t>
                </a:r>
                <a14:m>
                  <m:oMath xmlns:m="http://schemas.openxmlformats.org/officeDocument/2006/math">
                    <m:r>
                      <a:rPr lang="en-IN" b="0" i="1" smtClean="0">
                        <a:latin typeface="Cambria Math" panose="02040503050406030204" pitchFamily="18" charset="0"/>
                      </a:rPr>
                      <m:t>𝑑</m:t>
                    </m:r>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𝐳</m:t>
                            </m:r>
                          </m:e>
                          <m:sup>
                            <m:r>
                              <m:rPr>
                                <m:sty m:val="p"/>
                              </m:rPr>
                              <a:rPr lang="en-IN">
                                <a:latin typeface="Cambria Math" panose="02040503050406030204" pitchFamily="18" charset="0"/>
                              </a:rPr>
                              <m:t>new</m:t>
                            </m:r>
                          </m:sup>
                        </m:sSup>
                      </m:e>
                    </m:d>
                  </m:oMath>
                </a14:m>
                <a:r>
                  <a:rPr lang="en-IN" dirty="0"/>
                  <a:t> to obtain a new data point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024265" cy="5746376"/>
              </a:xfrm>
              <a:blipFill>
                <a:blip r:embed="rId2"/>
                <a:stretch>
                  <a:fillRect l="-558" t="-2545" r="-60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238221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Generative Adversarial Networks</a:t>
            </a:r>
          </a:p>
        </p:txBody>
      </p:sp>
      <p:sp>
        <p:nvSpPr>
          <p:cNvPr id="3" name="Content Placeholder 2"/>
          <p:cNvSpPr>
            <a:spLocks noGrp="1"/>
          </p:cNvSpPr>
          <p:nvPr>
            <p:ph idx="1"/>
          </p:nvPr>
        </p:nvSpPr>
        <p:spPr>
          <a:xfrm>
            <a:off x="253353" y="1111624"/>
            <a:ext cx="11938645" cy="5746376"/>
          </a:xfrm>
        </p:spPr>
        <p:txBody>
          <a:bodyPr/>
          <a:lstStyle/>
          <a:p>
            <a:r>
              <a:rPr lang="en-IN" dirty="0"/>
              <a:t>Do not aim to offer good reconstruction error – sole aim is to produce new data points that are realistic and distributed as training data points</a:t>
            </a:r>
          </a:p>
          <a:p>
            <a:pPr lvl="2"/>
            <a:r>
              <a:rPr lang="en-IN" dirty="0"/>
              <a:t>E.g. given tons of cat images, generate new ones (as if there weren’t enough of them around already) but make sure the new ones do look like cats</a:t>
            </a:r>
          </a:p>
          <a:p>
            <a:pPr lvl="2"/>
            <a:r>
              <a:rPr lang="en-IN" dirty="0"/>
              <a:t>Uses two networks to perform this – a generator network which attempts to generate new samples, and a discriminator network which attempts to distinguish samples generated by the generator from actual training data</a:t>
            </a:r>
          </a:p>
          <a:p>
            <a:pPr lvl="2"/>
            <a:r>
              <a:rPr lang="en-IN" dirty="0"/>
              <a:t>If the discriminator is unable to tell the generator’s samples from actual data then this means the generator has learnt to generate realistic data (or else that the discriminator is weak and needs to be strengthened)</a:t>
            </a:r>
          </a:p>
          <a:p>
            <a:pPr lvl="2"/>
            <a:r>
              <a:rPr lang="en-IN" dirty="0"/>
              <a:t>Interesting interpretation of GAN tells us that the discriminator supplies the generator with the gradients it needs to train itself</a:t>
            </a:r>
          </a:p>
          <a:p>
            <a:pPr lvl="2"/>
            <a:r>
              <a:rPr lang="en-IN" dirty="0"/>
              <a:t>Thus, instead of calculating </a:t>
            </a:r>
            <a:r>
              <a:rPr lang="en-IN" dirty="0" err="1"/>
              <a:t>backprop</a:t>
            </a:r>
            <a:r>
              <a:rPr lang="en-IN" dirty="0"/>
              <a:t> gradients from data, another NN (in this case the discriminator) “learns” the gradients for the generator </a:t>
            </a:r>
            <a:r>
              <a:rPr lang="en-IN" i="0" dirty="0">
                <a:sym typeface="Wingdings" panose="05000000000000000000" pitchFamily="2" charset="2"/>
              </a:rPr>
              <a:t></a:t>
            </a:r>
            <a:endParaRPr lang="en-IN" i="0" dirty="0"/>
          </a:p>
          <a:p>
            <a:pPr lvl="2"/>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43357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GANs – a toy depiction</a:t>
            </a:r>
          </a:p>
        </p:txBody>
      </p:sp>
      <mc:AlternateContent xmlns:mc="http://schemas.openxmlformats.org/markup-compatibility/2006" xmlns:a14="http://schemas.microsoft.com/office/drawing/2010/main">
        <mc:Choice Requires="a14">
          <p:sp>
            <p:nvSpPr>
              <p:cNvPr id="231" name="Content Placeholder 230"/>
              <p:cNvSpPr>
                <a:spLocks noGrp="1"/>
              </p:cNvSpPr>
              <p:nvPr>
                <p:ph idx="1"/>
              </p:nvPr>
            </p:nvSpPr>
            <p:spPr>
              <a:xfrm>
                <a:off x="5598376" y="1111624"/>
                <a:ext cx="6614561" cy="5746376"/>
              </a:xfrm>
            </p:spPr>
            <p:txBody>
              <a:bodyPr/>
              <a:lstStyle/>
              <a:p>
                <a14:m>
                  <m:oMath xmlns:m="http://schemas.openxmlformats.org/officeDocument/2006/math">
                    <m:r>
                      <a:rPr lang="en-IN" i="1" smtClean="0">
                        <a:latin typeface="Cambria Math" panose="02040503050406030204" pitchFamily="18" charset="0"/>
                      </a:rPr>
                      <m:t>𝐺</m:t>
                    </m:r>
                    <m:r>
                      <a:rPr lang="en-IN" i="1" smtClean="0">
                        <a:latin typeface="Cambria Math" panose="02040503050406030204" pitchFamily="18" charset="0"/>
                      </a:rPr>
                      <m:t>,</m:t>
                    </m:r>
                    <m:r>
                      <a:rPr lang="en-IN" i="1" smtClean="0">
                        <a:latin typeface="Cambria Math" panose="02040503050406030204" pitchFamily="18" charset="0"/>
                      </a:rPr>
                      <m:t>𝐷</m:t>
                    </m:r>
                  </m:oMath>
                </a14:m>
                <a:r>
                  <a:rPr lang="en-IN" dirty="0"/>
                  <a:t> play a game to defeat the other</a:t>
                </a:r>
                <a:endParaRPr lang="en-IN" b="0" i="1" dirty="0">
                  <a:latin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𝐷</m:t>
                    </m:r>
                  </m:oMath>
                </a14:m>
                <a:r>
                  <a:rPr lang="en-IN" dirty="0"/>
                  <a:t> tries to predict whether data given to it is real train data or fake samples</a:t>
                </a:r>
              </a:p>
              <a:p>
                <a:pPr lvl="3"/>
                <a:r>
                  <a:rPr lang="en-IN" dirty="0">
                    <a:ea typeface="Cambria Math" panose="02040503050406030204" pitchFamily="18" charset="0"/>
                  </a:rPr>
                  <a:t>Wants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ℙ</m:t>
                        </m:r>
                      </m:e>
                      <m:sub>
                        <m:r>
                          <a:rPr lang="en-IN" b="0" i="1" smtClean="0">
                            <a:latin typeface="Cambria Math" panose="02040503050406030204" pitchFamily="18" charset="0"/>
                            <a:ea typeface="Cambria Math" panose="02040503050406030204" pitchFamily="18" charset="0"/>
                          </a:rPr>
                          <m:t>𝐷</m:t>
                        </m:r>
                      </m:sub>
                    </m:sSub>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e>
                    </m:d>
                    <m:r>
                      <a:rPr lang="en-IN" b="0" i="1" smtClean="0">
                        <a:latin typeface="Cambria Math" panose="02040503050406030204" pitchFamily="18" charset="0"/>
                        <a:ea typeface="Cambria Math" panose="02040503050406030204" pitchFamily="18" charset="0"/>
                      </a:rPr>
                      <m:t>→1</m:t>
                    </m:r>
                  </m:oMath>
                </a14:m>
                <a:r>
                  <a:rPr lang="en-IN" dirty="0"/>
                  <a:t> and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IN" b="0" i="1" smtClean="0">
                            <a:latin typeface="Cambria Math" panose="02040503050406030204" pitchFamily="18" charset="0"/>
                            <a:ea typeface="Cambria Math" panose="02040503050406030204" pitchFamily="18" charset="0"/>
                          </a:rPr>
                          <m:t>𝐷</m:t>
                        </m:r>
                      </m:sub>
                    </m:sSub>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𝐺</m:t>
                        </m:r>
                        <m:d>
                          <m:dPr>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𝐳</m:t>
                                </m:r>
                              </m:e>
                              <m:sup>
                                <m:r>
                                  <a:rPr lang="en-IN">
                                    <a:latin typeface="Cambria Math" panose="02040503050406030204" pitchFamily="18" charset="0"/>
                                    <a:ea typeface="Cambria Math" panose="02040503050406030204" pitchFamily="18" charset="0"/>
                                  </a:rPr>
                                  <m:t>𝑖</m:t>
                                </m:r>
                              </m:sup>
                            </m:sSup>
                          </m:e>
                        </m:d>
                      </m:e>
                    </m:d>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0</m:t>
                    </m:r>
                  </m:oMath>
                </a14:m>
                <a:endParaRPr lang="en-IN" dirty="0"/>
              </a:p>
              <a:p>
                <a:pPr lvl="2"/>
                <a14:m>
                  <m:oMath xmlns:m="http://schemas.openxmlformats.org/officeDocument/2006/math">
                    <m:r>
                      <a:rPr lang="en-IN" b="0" i="1" smtClean="0">
                        <a:latin typeface="Cambria Math" panose="02040503050406030204" pitchFamily="18" charset="0"/>
                      </a:rPr>
                      <m:t>𝐺</m:t>
                    </m:r>
                  </m:oMath>
                </a14:m>
                <a:r>
                  <a:rPr lang="en-IN" dirty="0"/>
                  <a:t> wants to generate very realistic samples and thus confuse </a:t>
                </a:r>
                <a14:m>
                  <m:oMath xmlns:m="http://schemas.openxmlformats.org/officeDocument/2006/math">
                    <m:r>
                      <a:rPr lang="en-IN" b="0" i="1" smtClean="0">
                        <a:latin typeface="Cambria Math" panose="02040503050406030204" pitchFamily="18" charset="0"/>
                      </a:rPr>
                      <m:t>𝐷</m:t>
                    </m:r>
                  </m:oMath>
                </a14:m>
                <a:endParaRPr lang="en-IN" dirty="0"/>
              </a:p>
              <a:p>
                <a:pPr lvl="3"/>
                <a:r>
                  <a:rPr lang="en-IN" dirty="0"/>
                  <a:t>Wants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IN" i="1">
                            <a:latin typeface="Cambria Math" panose="02040503050406030204" pitchFamily="18" charset="0"/>
                            <a:ea typeface="Cambria Math" panose="02040503050406030204" pitchFamily="18" charset="0"/>
                          </a:rPr>
                          <m:t>𝐷</m:t>
                        </m:r>
                      </m:sub>
                    </m:sSub>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𝐺</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𝐳</m:t>
                                </m:r>
                              </m:e>
                              <m:sup>
                                <m:r>
                                  <a:rPr lang="en-IN">
                                    <a:latin typeface="Cambria Math" panose="02040503050406030204" pitchFamily="18" charset="0"/>
                                    <a:ea typeface="Cambria Math" panose="02040503050406030204" pitchFamily="18" charset="0"/>
                                  </a:rPr>
                                  <m:t>𝑖</m:t>
                                </m:r>
                              </m:sup>
                            </m:sSup>
                          </m:e>
                        </m:d>
                      </m:e>
                    </m:d>
                    <m:r>
                      <a:rPr lang="en-IN" b="0" i="1" smtClean="0">
                        <a:latin typeface="Cambria Math" panose="02040503050406030204" pitchFamily="18" charset="0"/>
                        <a:ea typeface="Cambria Math" panose="02040503050406030204" pitchFamily="18" charset="0"/>
                      </a:rPr>
                      <m:t>→1</m:t>
                    </m:r>
                  </m:oMath>
                </a14:m>
                <a:endParaRPr lang="en-IN" dirty="0"/>
              </a:p>
              <a:p>
                <a:pPr lvl="2"/>
                <a:r>
                  <a:rPr lang="en-IN" dirty="0"/>
                  <a:t>A single loss function is used</a:t>
                </a:r>
              </a:p>
              <a:p>
                <a14:m>
                  <m:oMath xmlns:m="http://schemas.openxmlformats.org/officeDocument/2006/math">
                    <m:r>
                      <a:rPr lang="en-IN" sz="2800" b="0" i="1" smtClean="0">
                        <a:latin typeface="Cambria Math" panose="02040503050406030204" pitchFamily="18" charset="0"/>
                        <a:ea typeface="Cambria Math" panose="02040503050406030204" pitchFamily="18" charset="0"/>
                      </a:rPr>
                      <m:t>ℒ</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𝐷</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𝐺</m:t>
                        </m:r>
                      </m:e>
                    </m:d>
                    <m:r>
                      <a:rPr lang="en-IN" sz="2800" b="0" i="1" smtClean="0">
                        <a:latin typeface="Cambria Math" panose="02040503050406030204" pitchFamily="18" charset="0"/>
                        <a:ea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𝐷</m:t>
                            </m:r>
                            <m:d>
                              <m:dPr>
                                <m:ctrlPr>
                                  <a:rPr lang="en-IN" sz="2800" b="0" i="1" smtClean="0">
                                    <a:latin typeface="Cambria Math" panose="02040503050406030204" pitchFamily="18" charset="0"/>
                                  </a:rPr>
                                </m:ctrlPr>
                              </m:dPr>
                              <m:e>
                                <m:r>
                                  <a:rPr lang="en-IN" sz="2800" b="1" i="0" smtClean="0">
                                    <a:latin typeface="Cambria Math" panose="02040503050406030204" pitchFamily="18" charset="0"/>
                                  </a:rPr>
                                  <m:t>𝐱</m:t>
                                </m:r>
                              </m:e>
                            </m:d>
                          </m:e>
                        </m:d>
                      </m:e>
                    </m:func>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1−</m:t>
                            </m:r>
                            <m:r>
                              <a:rPr lang="en-IN" sz="2800" b="0" i="1" smtClean="0">
                                <a:latin typeface="Cambria Math" panose="02040503050406030204" pitchFamily="18" charset="0"/>
                              </a:rPr>
                              <m:t>𝐷</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𝐺</m:t>
                                </m:r>
                                <m:d>
                                  <m:dPr>
                                    <m:ctrlPr>
                                      <a:rPr lang="en-IN" sz="2800" b="0" i="1" smtClean="0">
                                        <a:latin typeface="Cambria Math" panose="02040503050406030204" pitchFamily="18" charset="0"/>
                                      </a:rPr>
                                    </m:ctrlPr>
                                  </m:dPr>
                                  <m:e>
                                    <m:r>
                                      <a:rPr lang="en-IN" sz="2800" b="1" i="0" smtClean="0">
                                        <a:latin typeface="Cambria Math" panose="02040503050406030204" pitchFamily="18" charset="0"/>
                                      </a:rPr>
                                      <m:t>𝐳</m:t>
                                    </m:r>
                                  </m:e>
                                </m:d>
                              </m:e>
                            </m:d>
                          </m:e>
                        </m:d>
                      </m:e>
                    </m:func>
                  </m:oMath>
                </a14:m>
                <a:endParaRPr lang="en-IN" sz="2400" dirty="0"/>
              </a:p>
              <a:p>
                <a:pPr lvl="2"/>
                <a14:m>
                  <m:oMath xmlns:m="http://schemas.openxmlformats.org/officeDocument/2006/math">
                    <m:r>
                      <a:rPr lang="en-IN" b="0" i="1" smtClean="0">
                        <a:latin typeface="Cambria Math" panose="02040503050406030204" pitchFamily="18" charset="0"/>
                      </a:rPr>
                      <m:t>𝐷</m:t>
                    </m:r>
                  </m:oMath>
                </a14:m>
                <a:r>
                  <a:rPr lang="en-IN" dirty="0"/>
                  <a:t> tries to maximize this loss function</a:t>
                </a:r>
              </a:p>
              <a:p>
                <a:pPr lvl="2"/>
                <a14:m>
                  <m:oMath xmlns:m="http://schemas.openxmlformats.org/officeDocument/2006/math">
                    <m:r>
                      <a:rPr lang="en-IN" b="0" i="1" smtClean="0">
                        <a:latin typeface="Cambria Math" panose="02040503050406030204" pitchFamily="18" charset="0"/>
                      </a:rPr>
                      <m:t>𝐺</m:t>
                    </m:r>
                  </m:oMath>
                </a14:m>
                <a:r>
                  <a:rPr lang="en-IN" dirty="0"/>
                  <a:t> tries to minimize this loss function</a:t>
                </a:r>
              </a:p>
              <a:p>
                <a:pPr lvl="2"/>
                <a:endParaRPr lang="en-IN" dirty="0"/>
              </a:p>
              <a:p>
                <a:pPr lvl="2"/>
                <a:endParaRPr lang="en-IN" dirty="0"/>
              </a:p>
            </p:txBody>
          </p:sp>
        </mc:Choice>
        <mc:Fallback xmlns="">
          <p:sp>
            <p:nvSpPr>
              <p:cNvPr id="231" name="Content Placeholder 230"/>
              <p:cNvSpPr>
                <a:spLocks noGrp="1" noRot="1" noChangeAspect="1" noMove="1" noResize="1" noEditPoints="1" noAdjustHandles="1" noChangeArrowheads="1" noChangeShapeType="1" noTextEdit="1"/>
              </p:cNvSpPr>
              <p:nvPr>
                <p:ph idx="1"/>
              </p:nvPr>
            </p:nvSpPr>
            <p:spPr>
              <a:xfrm>
                <a:off x="5598376" y="1111624"/>
                <a:ext cx="6614561" cy="5746376"/>
              </a:xfrm>
              <a:blipFill>
                <a:blip r:embed="rId2"/>
                <a:stretch>
                  <a:fillRect t="-2545"/>
                </a:stretch>
              </a:blipFill>
            </p:spPr>
            <p:txBody>
              <a:bodyPr/>
              <a:lstStyle/>
              <a:p>
                <a:r>
                  <a:rPr lang="en-IN">
                    <a:noFill/>
                  </a:rPr>
                  <a:t> </a:t>
                </a:r>
              </a:p>
            </p:txBody>
          </p:sp>
        </mc:Fallback>
      </mc:AlternateContent>
      <p:grpSp>
        <p:nvGrpSpPr>
          <p:cNvPr id="74" name="Group 73"/>
          <p:cNvGrpSpPr/>
          <p:nvPr/>
        </p:nvGrpSpPr>
        <p:grpSpPr>
          <a:xfrm>
            <a:off x="85986" y="3937879"/>
            <a:ext cx="3014474" cy="2737827"/>
            <a:chOff x="7847561" y="123193"/>
            <a:chExt cx="4192966" cy="3808166"/>
          </a:xfrm>
        </p:grpSpPr>
        <p:pic>
          <p:nvPicPr>
            <p:cNvPr id="6" name="Picture 5"/>
            <p:cNvPicPr>
              <a:picLocks noChangeAspect="1"/>
            </p:cNvPicPr>
            <p:nvPr/>
          </p:nvPicPr>
          <p:blipFill>
            <a:blip r:embed="rId3"/>
            <a:stretch>
              <a:fillRect/>
            </a:stretch>
          </p:blipFill>
          <p:spPr>
            <a:xfrm>
              <a:off x="8451515" y="1577146"/>
              <a:ext cx="878490" cy="885750"/>
            </a:xfrm>
            <a:prstGeom prst="rect">
              <a:avLst/>
            </a:prstGeom>
          </p:spPr>
        </p:pic>
        <p:sp>
          <p:nvSpPr>
            <p:cNvPr id="72" name="Rectangle 71"/>
            <p:cNvSpPr/>
            <p:nvPr/>
          </p:nvSpPr>
          <p:spPr>
            <a:xfrm>
              <a:off x="8133434" y="189018"/>
              <a:ext cx="318081" cy="319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p:cNvSpPr/>
            <p:nvPr/>
          </p:nvSpPr>
          <p:spPr>
            <a:xfrm>
              <a:off x="9236369" y="189018"/>
              <a:ext cx="318081" cy="319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p:cNvSpPr/>
            <p:nvPr/>
          </p:nvSpPr>
          <p:spPr>
            <a:xfrm>
              <a:off x="10339306" y="189018"/>
              <a:ext cx="318081" cy="319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p:cNvPicPr>
              <a:picLocks noChangeAspect="1"/>
            </p:cNvPicPr>
            <p:nvPr/>
          </p:nvPicPr>
          <p:blipFill>
            <a:blip r:embed="rId3"/>
            <a:stretch>
              <a:fillRect/>
            </a:stretch>
          </p:blipFill>
          <p:spPr>
            <a:xfrm>
              <a:off x="9460816" y="1577146"/>
              <a:ext cx="878490" cy="885750"/>
            </a:xfrm>
            <a:prstGeom prst="rect">
              <a:avLst/>
            </a:prstGeom>
          </p:spPr>
        </p:pic>
        <p:cxnSp>
          <p:nvCxnSpPr>
            <p:cNvPr id="11" name="Straight Arrow Connector 10"/>
            <p:cNvCxnSpPr>
              <a:endCxn id="6" idx="2"/>
            </p:cNvCxnSpPr>
            <p:nvPr/>
          </p:nvCxnSpPr>
          <p:spPr>
            <a:xfrm flipH="1" flipV="1">
              <a:off x="8890760" y="2462896"/>
              <a:ext cx="1607587"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0" idx="2"/>
            </p:cNvCxnSpPr>
            <p:nvPr/>
          </p:nvCxnSpPr>
          <p:spPr>
            <a:xfrm flipH="1" flipV="1">
              <a:off x="9900061" y="2462896"/>
              <a:ext cx="598286"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2"/>
            </p:cNvCxnSpPr>
            <p:nvPr/>
          </p:nvCxnSpPr>
          <p:spPr>
            <a:xfrm flipH="1" flipV="1">
              <a:off x="8890760" y="2462896"/>
              <a:ext cx="598286"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 idx="2"/>
            </p:cNvCxnSpPr>
            <p:nvPr/>
          </p:nvCxnSpPr>
          <p:spPr>
            <a:xfrm flipV="1">
              <a:off x="9489046" y="2462896"/>
              <a:ext cx="411015"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p:cNvCxnSpPr>
            <p:nvPr/>
          </p:nvCxnSpPr>
          <p:spPr>
            <a:xfrm flipH="1" flipV="1">
              <a:off x="8292475" y="1008943"/>
              <a:ext cx="59828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V="1">
              <a:off x="9900061" y="1008943"/>
              <a:ext cx="5982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0"/>
            </p:cNvCxnSpPr>
            <p:nvPr/>
          </p:nvCxnSpPr>
          <p:spPr>
            <a:xfrm flipV="1">
              <a:off x="8890760" y="1008943"/>
              <a:ext cx="1607587"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0"/>
            </p:cNvCxnSpPr>
            <p:nvPr/>
          </p:nvCxnSpPr>
          <p:spPr>
            <a:xfrm flipH="1" flipV="1">
              <a:off x="8292475" y="1008943"/>
              <a:ext cx="16075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p:cNvCxnSpPr>
            <p:nvPr/>
          </p:nvCxnSpPr>
          <p:spPr>
            <a:xfrm flipV="1">
              <a:off x="8890760" y="1008943"/>
              <a:ext cx="504651"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p:cNvCxnSpPr>
            <p:nvPr/>
          </p:nvCxnSpPr>
          <p:spPr>
            <a:xfrm flipH="1" flipV="1">
              <a:off x="9395411" y="1008943"/>
              <a:ext cx="504650"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1442242" y="189018"/>
              <a:ext cx="318081" cy="319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21"/>
            <p:cNvPicPr>
              <a:picLocks noChangeAspect="1"/>
            </p:cNvPicPr>
            <p:nvPr/>
          </p:nvPicPr>
          <p:blipFill>
            <a:blip r:embed="rId3"/>
            <a:stretch>
              <a:fillRect/>
            </a:stretch>
          </p:blipFill>
          <p:spPr>
            <a:xfrm>
              <a:off x="10502805" y="1577146"/>
              <a:ext cx="878490" cy="885750"/>
            </a:xfrm>
            <a:prstGeom prst="rect">
              <a:avLst/>
            </a:prstGeom>
          </p:spPr>
        </p:pic>
        <p:cxnSp>
          <p:nvCxnSpPr>
            <p:cNvPr id="23" name="Straight Arrow Connector 22"/>
            <p:cNvCxnSpPr>
              <a:stCxn id="6" idx="0"/>
            </p:cNvCxnSpPr>
            <p:nvPr/>
          </p:nvCxnSpPr>
          <p:spPr>
            <a:xfrm flipV="1">
              <a:off x="8890760" y="1008943"/>
              <a:ext cx="271052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p:cNvCxnSpPr>
            <p:nvPr/>
          </p:nvCxnSpPr>
          <p:spPr>
            <a:xfrm flipV="1">
              <a:off x="9900061" y="1008943"/>
              <a:ext cx="1701222"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0"/>
            </p:cNvCxnSpPr>
            <p:nvPr/>
          </p:nvCxnSpPr>
          <p:spPr>
            <a:xfrm flipH="1" flipV="1">
              <a:off x="8292475" y="1008943"/>
              <a:ext cx="264957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9395411" y="1008943"/>
              <a:ext cx="1607586" cy="5682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0"/>
            </p:cNvCxnSpPr>
            <p:nvPr/>
          </p:nvCxnSpPr>
          <p:spPr>
            <a:xfrm flipH="1" flipV="1">
              <a:off x="10498347" y="1008943"/>
              <a:ext cx="44370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0"/>
            </p:cNvCxnSpPr>
            <p:nvPr/>
          </p:nvCxnSpPr>
          <p:spPr>
            <a:xfrm flipV="1">
              <a:off x="10942050" y="1008943"/>
              <a:ext cx="65923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2" idx="2"/>
            </p:cNvCxnSpPr>
            <p:nvPr/>
          </p:nvCxnSpPr>
          <p:spPr>
            <a:xfrm flipV="1">
              <a:off x="9489046" y="2462896"/>
              <a:ext cx="1453004"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2" idx="2"/>
            </p:cNvCxnSpPr>
            <p:nvPr/>
          </p:nvCxnSpPr>
          <p:spPr>
            <a:xfrm flipV="1">
              <a:off x="10498347" y="2462896"/>
              <a:ext cx="443703"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080792" y="305839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Oval 59"/>
            <p:cNvSpPr/>
            <p:nvPr/>
          </p:nvSpPr>
          <p:spPr>
            <a:xfrm>
              <a:off x="10024581" y="305839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7" name="Picture 76"/>
            <p:cNvPicPr>
              <a:picLocks noChangeAspect="1"/>
            </p:cNvPicPr>
            <p:nvPr/>
          </p:nvPicPr>
          <p:blipFill>
            <a:blip r:embed="rId3"/>
            <a:stretch>
              <a:fillRect/>
            </a:stretch>
          </p:blipFill>
          <p:spPr>
            <a:xfrm>
              <a:off x="7847561" y="123193"/>
              <a:ext cx="878490" cy="885749"/>
            </a:xfrm>
            <a:prstGeom prst="rect">
              <a:avLst/>
            </a:prstGeom>
          </p:spPr>
        </p:pic>
        <p:pic>
          <p:nvPicPr>
            <p:cNvPr id="78" name="Picture 77"/>
            <p:cNvPicPr>
              <a:picLocks noChangeAspect="1"/>
            </p:cNvPicPr>
            <p:nvPr/>
          </p:nvPicPr>
          <p:blipFill>
            <a:blip r:embed="rId3"/>
            <a:stretch>
              <a:fillRect/>
            </a:stretch>
          </p:blipFill>
          <p:spPr>
            <a:xfrm>
              <a:off x="8963480" y="123193"/>
              <a:ext cx="878490" cy="885749"/>
            </a:xfrm>
            <a:prstGeom prst="rect">
              <a:avLst/>
            </a:prstGeom>
          </p:spPr>
        </p:pic>
        <p:pic>
          <p:nvPicPr>
            <p:cNvPr id="79" name="Picture 78"/>
            <p:cNvPicPr>
              <a:picLocks noChangeAspect="1"/>
            </p:cNvPicPr>
            <p:nvPr/>
          </p:nvPicPr>
          <p:blipFill>
            <a:blip r:embed="rId3"/>
            <a:stretch>
              <a:fillRect/>
            </a:stretch>
          </p:blipFill>
          <p:spPr>
            <a:xfrm>
              <a:off x="10069228" y="123193"/>
              <a:ext cx="878490" cy="885749"/>
            </a:xfrm>
            <a:prstGeom prst="rect">
              <a:avLst/>
            </a:prstGeom>
          </p:spPr>
        </p:pic>
        <p:pic>
          <p:nvPicPr>
            <p:cNvPr id="80" name="Picture 79"/>
            <p:cNvPicPr>
              <a:picLocks noChangeAspect="1"/>
            </p:cNvPicPr>
            <p:nvPr/>
          </p:nvPicPr>
          <p:blipFill>
            <a:blip r:embed="rId3"/>
            <a:stretch>
              <a:fillRect/>
            </a:stretch>
          </p:blipFill>
          <p:spPr>
            <a:xfrm>
              <a:off x="11162037" y="123193"/>
              <a:ext cx="878490" cy="885749"/>
            </a:xfrm>
            <a:prstGeom prst="rect">
              <a:avLst/>
            </a:prstGeom>
          </p:spPr>
        </p:pic>
      </p:grpSp>
      <p:grpSp>
        <p:nvGrpSpPr>
          <p:cNvPr id="153" name="Group 152"/>
          <p:cNvGrpSpPr/>
          <p:nvPr/>
        </p:nvGrpSpPr>
        <p:grpSpPr>
          <a:xfrm>
            <a:off x="171960" y="973464"/>
            <a:ext cx="2855551" cy="2555687"/>
            <a:chOff x="7818709" y="3048804"/>
            <a:chExt cx="4181776" cy="3742644"/>
          </a:xfrm>
        </p:grpSpPr>
        <p:pic>
          <p:nvPicPr>
            <p:cNvPr id="109" name="Picture 108"/>
            <p:cNvPicPr>
              <a:picLocks noChangeAspect="1"/>
            </p:cNvPicPr>
            <p:nvPr/>
          </p:nvPicPr>
          <p:blipFill>
            <a:blip r:embed="rId3"/>
            <a:stretch>
              <a:fillRect/>
            </a:stretch>
          </p:blipFill>
          <p:spPr>
            <a:xfrm>
              <a:off x="8451515" y="4467511"/>
              <a:ext cx="878490" cy="885750"/>
            </a:xfrm>
            <a:prstGeom prst="rect">
              <a:avLst/>
            </a:prstGeom>
          </p:spPr>
        </p:pic>
        <p:pic>
          <p:nvPicPr>
            <p:cNvPr id="110" name="Picture 109"/>
            <p:cNvPicPr>
              <a:picLocks noChangeAspect="1"/>
            </p:cNvPicPr>
            <p:nvPr/>
          </p:nvPicPr>
          <p:blipFill>
            <a:blip r:embed="rId3"/>
            <a:stretch>
              <a:fillRect/>
            </a:stretch>
          </p:blipFill>
          <p:spPr>
            <a:xfrm>
              <a:off x="9460816" y="4467511"/>
              <a:ext cx="878490" cy="885750"/>
            </a:xfrm>
            <a:prstGeom prst="rect">
              <a:avLst/>
            </a:prstGeom>
          </p:spPr>
        </p:pic>
        <p:pic>
          <p:nvPicPr>
            <p:cNvPr id="111" name="Picture 110"/>
            <p:cNvPicPr>
              <a:picLocks noChangeAspect="1"/>
            </p:cNvPicPr>
            <p:nvPr/>
          </p:nvPicPr>
          <p:blipFill>
            <a:blip r:embed="rId3"/>
            <a:stretch>
              <a:fillRect/>
            </a:stretch>
          </p:blipFill>
          <p:spPr>
            <a:xfrm>
              <a:off x="10502805" y="4467511"/>
              <a:ext cx="878490" cy="885750"/>
            </a:xfrm>
            <a:prstGeom prst="rect">
              <a:avLst/>
            </a:prstGeom>
          </p:spPr>
        </p:pic>
        <p:pic>
          <p:nvPicPr>
            <p:cNvPr id="112" name="Picture 111"/>
            <p:cNvPicPr>
              <a:picLocks noChangeAspect="1"/>
            </p:cNvPicPr>
            <p:nvPr/>
          </p:nvPicPr>
          <p:blipFill>
            <a:blip r:embed="rId3"/>
            <a:stretch>
              <a:fillRect/>
            </a:stretch>
          </p:blipFill>
          <p:spPr>
            <a:xfrm>
              <a:off x="9460816" y="3048804"/>
              <a:ext cx="878490" cy="885750"/>
            </a:xfrm>
            <a:prstGeom prst="rect">
              <a:avLst/>
            </a:prstGeom>
          </p:spPr>
        </p:pic>
        <p:cxnSp>
          <p:nvCxnSpPr>
            <p:cNvPr id="114" name="Straight Arrow Connector 113"/>
            <p:cNvCxnSpPr>
              <a:stCxn id="111" idx="0"/>
              <a:endCxn id="112" idx="2"/>
            </p:cNvCxnSpPr>
            <p:nvPr/>
          </p:nvCxnSpPr>
          <p:spPr>
            <a:xfrm flipH="1" flipV="1">
              <a:off x="9900061" y="3934554"/>
              <a:ext cx="1041989"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0" idx="0"/>
              <a:endCxn id="112" idx="2"/>
            </p:cNvCxnSpPr>
            <p:nvPr/>
          </p:nvCxnSpPr>
          <p:spPr>
            <a:xfrm flipV="1">
              <a:off x="9900061" y="3934554"/>
              <a:ext cx="0"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9" idx="0"/>
              <a:endCxn id="112" idx="2"/>
            </p:cNvCxnSpPr>
            <p:nvPr/>
          </p:nvCxnSpPr>
          <p:spPr>
            <a:xfrm flipV="1">
              <a:off x="8890760" y="3934554"/>
              <a:ext cx="1009301"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111" idx="2"/>
            </p:cNvCxnSpPr>
            <p:nvPr/>
          </p:nvCxnSpPr>
          <p:spPr>
            <a:xfrm flipH="1" flipV="1">
              <a:off x="10942050" y="5353261"/>
              <a:ext cx="576829"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endCxn id="109" idx="2"/>
            </p:cNvCxnSpPr>
            <p:nvPr/>
          </p:nvCxnSpPr>
          <p:spPr>
            <a:xfrm flipV="1">
              <a:off x="8292475" y="5353261"/>
              <a:ext cx="598285"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8292475" y="5359652"/>
              <a:ext cx="1768459" cy="52656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endCxn id="110" idx="2"/>
            </p:cNvCxnSpPr>
            <p:nvPr/>
          </p:nvCxnSpPr>
          <p:spPr>
            <a:xfrm flipV="1">
              <a:off x="9313007" y="5353261"/>
              <a:ext cx="587054"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111" idx="2"/>
            </p:cNvCxnSpPr>
            <p:nvPr/>
          </p:nvCxnSpPr>
          <p:spPr>
            <a:xfrm flipV="1">
              <a:off x="9313007" y="5353261"/>
              <a:ext cx="1629043"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endCxn id="111" idx="2"/>
            </p:cNvCxnSpPr>
            <p:nvPr/>
          </p:nvCxnSpPr>
          <p:spPr>
            <a:xfrm flipV="1">
              <a:off x="8347654" y="5353261"/>
              <a:ext cx="2594396" cy="52656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endCxn id="110" idx="2"/>
            </p:cNvCxnSpPr>
            <p:nvPr/>
          </p:nvCxnSpPr>
          <p:spPr>
            <a:xfrm flipH="1" flipV="1">
              <a:off x="9900061" y="5353261"/>
              <a:ext cx="515882"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109" idx="2"/>
            </p:cNvCxnSpPr>
            <p:nvPr/>
          </p:nvCxnSpPr>
          <p:spPr>
            <a:xfrm flipH="1" flipV="1">
              <a:off x="8890760" y="5353261"/>
              <a:ext cx="1525183"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109" idx="2"/>
            </p:cNvCxnSpPr>
            <p:nvPr/>
          </p:nvCxnSpPr>
          <p:spPr>
            <a:xfrm flipH="1" flipV="1">
              <a:off x="8890760" y="5353261"/>
              <a:ext cx="422247"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endCxn id="111" idx="2"/>
            </p:cNvCxnSpPr>
            <p:nvPr/>
          </p:nvCxnSpPr>
          <p:spPr>
            <a:xfrm flipV="1">
              <a:off x="10415943" y="5353261"/>
              <a:ext cx="526107"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endCxn id="110" idx="2"/>
            </p:cNvCxnSpPr>
            <p:nvPr/>
          </p:nvCxnSpPr>
          <p:spPr>
            <a:xfrm flipH="1" flipV="1">
              <a:off x="9900061" y="5353261"/>
              <a:ext cx="1618818"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endCxn id="109" idx="2"/>
            </p:cNvCxnSpPr>
            <p:nvPr/>
          </p:nvCxnSpPr>
          <p:spPr>
            <a:xfrm flipH="1" flipV="1">
              <a:off x="8890760" y="5353261"/>
              <a:ext cx="2628119"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7818709" y="5918480"/>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Oval 134"/>
            <p:cNvSpPr/>
            <p:nvPr/>
          </p:nvSpPr>
          <p:spPr>
            <a:xfrm>
              <a:off x="8921645" y="5918480"/>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Oval 135"/>
            <p:cNvSpPr/>
            <p:nvPr/>
          </p:nvSpPr>
          <p:spPr>
            <a:xfrm>
              <a:off x="10024581" y="5918480"/>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7" name="Oval 136"/>
            <p:cNvSpPr/>
            <p:nvPr/>
          </p:nvSpPr>
          <p:spPr>
            <a:xfrm>
              <a:off x="11127517" y="5918480"/>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8" name="Group 157"/>
          <p:cNvGrpSpPr/>
          <p:nvPr/>
        </p:nvGrpSpPr>
        <p:grpSpPr>
          <a:xfrm>
            <a:off x="3273044" y="3944221"/>
            <a:ext cx="2855551" cy="596111"/>
            <a:chOff x="7821310" y="3838980"/>
            <a:chExt cx="2855551" cy="596111"/>
          </a:xfrm>
        </p:grpSpPr>
        <p:sp>
          <p:nvSpPr>
            <p:cNvPr id="154" name="Oval 153"/>
            <p:cNvSpPr/>
            <p:nvPr/>
          </p:nvSpPr>
          <p:spPr>
            <a:xfrm>
              <a:off x="7821310" y="3838980"/>
              <a:ext cx="596111" cy="5961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5" name="Oval 154"/>
            <p:cNvSpPr/>
            <p:nvPr/>
          </p:nvSpPr>
          <p:spPr>
            <a:xfrm>
              <a:off x="8574457" y="3838980"/>
              <a:ext cx="596111" cy="5961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6" name="Oval 155"/>
            <p:cNvSpPr/>
            <p:nvPr/>
          </p:nvSpPr>
          <p:spPr>
            <a:xfrm>
              <a:off x="9327603" y="3838980"/>
              <a:ext cx="596111" cy="5961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7" name="Oval 156"/>
            <p:cNvSpPr/>
            <p:nvPr/>
          </p:nvSpPr>
          <p:spPr>
            <a:xfrm>
              <a:off x="10080750" y="3838980"/>
              <a:ext cx="596111" cy="5961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mc:AlternateContent xmlns:mc="http://schemas.openxmlformats.org/markup-compatibility/2006" xmlns:a14="http://schemas.microsoft.com/office/drawing/2010/main">
        <mc:Choice Requires="a14">
          <p:sp>
            <p:nvSpPr>
              <p:cNvPr id="162" name="TextBox 161"/>
              <p:cNvSpPr txBox="1"/>
              <p:nvPr/>
            </p:nvSpPr>
            <p:spPr>
              <a:xfrm>
                <a:off x="2663137" y="1045051"/>
                <a:ext cx="283900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ℙ</m:t>
                      </m:r>
                      <m:d>
                        <m:dPr>
                          <m:begChr m:val="["/>
                          <m:endChr m:val="]"/>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m:rPr>
                              <m:nor/>
                            </m:rPr>
                            <a:rPr kumimoji="0" lang="en-IN" sz="2400" b="0" i="0" u="none" strike="noStrike" kern="1200" cap="none" spc="0" normalizeH="0" baseline="0" noProof="0" smtClean="0">
                              <a:ln>
                                <a:noFill/>
                              </a:ln>
                              <a:solidFill>
                                <a:prstClr val="black"/>
                              </a:solidFill>
                              <a:effectLst/>
                              <a:uLnTx/>
                              <a:uFillTx/>
                              <a:latin typeface="Calibri Light" panose="020F0302020204030204"/>
                              <a:ea typeface="Cambria Math" panose="02040503050406030204" pitchFamily="18" charset="0"/>
                              <a:cs typeface="+mn-cs"/>
                            </a:rPr>
                            <m:t>image</m:t>
                          </m:r>
                          <m:r>
                            <m:rPr>
                              <m:nor/>
                            </m:rPr>
                            <a:rPr kumimoji="0" lang="en-IN" sz="2400" b="0" i="0" u="none" strike="noStrike" kern="1200" cap="none" spc="0" normalizeH="0" baseline="0" noProof="0" smtClean="0">
                              <a:ln>
                                <a:noFill/>
                              </a:ln>
                              <a:solidFill>
                                <a:prstClr val="black"/>
                              </a:solidFill>
                              <a:effectLst/>
                              <a:uLnTx/>
                              <a:uFillTx/>
                              <a:latin typeface="Calibri Light" panose="020F0302020204030204"/>
                              <a:ea typeface="Cambria Math" panose="02040503050406030204" pitchFamily="18" charset="0"/>
                              <a:cs typeface="+mn-cs"/>
                            </a:rPr>
                            <m:t> </m:t>
                          </m:r>
                          <m:r>
                            <m:rPr>
                              <m:nor/>
                            </m:rPr>
                            <a:rPr kumimoji="0" lang="en-IN" sz="2400" b="0" i="0" u="none" strike="noStrike" kern="1200" cap="none" spc="0" normalizeH="0" baseline="0" noProof="0" smtClean="0">
                              <a:ln>
                                <a:noFill/>
                              </a:ln>
                              <a:solidFill>
                                <a:prstClr val="black"/>
                              </a:solidFill>
                              <a:effectLst/>
                              <a:uLnTx/>
                              <a:uFillTx/>
                              <a:latin typeface="Calibri Light" panose="020F0302020204030204"/>
                              <a:ea typeface="Cambria Math" panose="02040503050406030204" pitchFamily="18" charset="0"/>
                              <a:cs typeface="+mn-cs"/>
                            </a:rPr>
                            <m:t>is</m:t>
                          </m:r>
                          <m:r>
                            <m:rPr>
                              <m:nor/>
                            </m:rPr>
                            <a:rPr kumimoji="0" lang="en-IN" sz="2400" b="0" i="0" u="none" strike="noStrike" kern="1200" cap="none" spc="0" normalizeH="0" baseline="0" noProof="0" smtClean="0">
                              <a:ln>
                                <a:noFill/>
                              </a:ln>
                              <a:solidFill>
                                <a:prstClr val="black"/>
                              </a:solidFill>
                              <a:effectLst/>
                              <a:uLnTx/>
                              <a:uFillTx/>
                              <a:latin typeface="Calibri Light" panose="020F0302020204030204"/>
                              <a:ea typeface="Cambria Math" panose="02040503050406030204" pitchFamily="18" charset="0"/>
                              <a:cs typeface="+mn-cs"/>
                            </a:rPr>
                            <m:t> </m:t>
                          </m:r>
                          <m:r>
                            <m:rPr>
                              <m:nor/>
                            </m:rPr>
                            <a:rPr kumimoji="0" lang="en-IN" sz="2400" b="0" i="0" u="none" strike="noStrike" kern="1200" cap="none" spc="0" normalizeH="0" baseline="0" noProof="0" smtClean="0">
                              <a:ln>
                                <a:noFill/>
                              </a:ln>
                              <a:solidFill>
                                <a:prstClr val="black"/>
                              </a:solidFill>
                              <a:effectLst/>
                              <a:uLnTx/>
                              <a:uFillTx/>
                              <a:latin typeface="Calibri Light" panose="020F0302020204030204"/>
                              <a:ea typeface="Cambria Math" panose="02040503050406030204" pitchFamily="18" charset="0"/>
                              <a:cs typeface="+mn-cs"/>
                            </a:rPr>
                            <m:t>genuine</m:t>
                          </m:r>
                        </m:e>
                      </m:d>
                    </m:oMath>
                  </m:oMathPara>
                </a14:m>
                <a:endPar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162" name="TextBox 161"/>
              <p:cNvSpPr txBox="1">
                <a:spLocks noRot="1" noChangeAspect="1" noMove="1" noResize="1" noEditPoints="1" noAdjustHandles="1" noChangeArrowheads="1" noChangeShapeType="1" noTextEdit="1"/>
              </p:cNvSpPr>
              <p:nvPr/>
            </p:nvSpPr>
            <p:spPr>
              <a:xfrm>
                <a:off x="2663137" y="1045051"/>
                <a:ext cx="2839007" cy="461665"/>
              </a:xfrm>
              <a:prstGeom prst="rect">
                <a:avLst/>
              </a:prstGeom>
              <a:blipFill>
                <a:blip r:embed="rId4"/>
                <a:stretch>
                  <a:fillRect b="-11842"/>
                </a:stretch>
              </a:blipFill>
            </p:spPr>
            <p:txBody>
              <a:bodyPr/>
              <a:lstStyle/>
              <a:p>
                <a:r>
                  <a:rPr lang="en-IN">
                    <a:noFill/>
                  </a:rPr>
                  <a:t> </a:t>
                </a:r>
              </a:p>
            </p:txBody>
          </p:sp>
        </mc:Fallback>
      </mc:AlternateContent>
      <p:sp>
        <p:nvSpPr>
          <p:cNvPr id="164" name="Rectangle 163"/>
          <p:cNvSpPr/>
          <p:nvPr/>
        </p:nvSpPr>
        <p:spPr>
          <a:xfrm>
            <a:off x="85986" y="3930986"/>
            <a:ext cx="3014474" cy="65058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Rectangle 164"/>
          <p:cNvSpPr/>
          <p:nvPr/>
        </p:nvSpPr>
        <p:spPr>
          <a:xfrm>
            <a:off x="3230517" y="3916986"/>
            <a:ext cx="2969631" cy="65058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9" name="Elbow Connector 168"/>
          <p:cNvCxnSpPr>
            <a:stCxn id="165" idx="0"/>
            <a:endCxn id="173" idx="3"/>
          </p:cNvCxnSpPr>
          <p:nvPr/>
        </p:nvCxnSpPr>
        <p:spPr>
          <a:xfrm rot="16200000" flipV="1">
            <a:off x="3564694" y="2766346"/>
            <a:ext cx="686407" cy="1614873"/>
          </a:xfrm>
          <a:prstGeom prst="bentConnector2">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85986" y="2905287"/>
            <a:ext cx="3014474" cy="65058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82" name="TextBox 181"/>
              <p:cNvSpPr txBox="1"/>
              <p:nvPr/>
            </p:nvSpPr>
            <p:spPr>
              <a:xfrm>
                <a:off x="2899011" y="6313363"/>
                <a:ext cx="18310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𝐳</m:t>
                      </m:r>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𝒩</m:t>
                      </m:r>
                      <m:d>
                        <m:d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IN"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𝟎</m:t>
                          </m:r>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𝐼</m:t>
                              </m:r>
                            </m:e>
                            <m:sub>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e>
                      </m:d>
                    </m:oMath>
                  </m:oMathPara>
                </a14:m>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82" name="TextBox 181"/>
              <p:cNvSpPr txBox="1">
                <a:spLocks noRot="1" noChangeAspect="1" noMove="1" noResize="1" noEditPoints="1" noAdjustHandles="1" noChangeArrowheads="1" noChangeShapeType="1" noTextEdit="1"/>
              </p:cNvSpPr>
              <p:nvPr/>
            </p:nvSpPr>
            <p:spPr>
              <a:xfrm>
                <a:off x="2899011" y="6313363"/>
                <a:ext cx="1831011" cy="461665"/>
              </a:xfrm>
              <a:prstGeom prst="rect">
                <a:avLst/>
              </a:prstGeom>
              <a:blipFill>
                <a:blip r:embed="rId5"/>
                <a:stretch>
                  <a:fillRect b="-2667"/>
                </a:stretch>
              </a:blipFill>
            </p:spPr>
            <p:txBody>
              <a:bodyPr/>
              <a:lstStyle/>
              <a:p>
                <a:r>
                  <a:rPr lang="en-IN">
                    <a:noFill/>
                  </a:rPr>
                  <a:t> </a:t>
                </a:r>
              </a:p>
            </p:txBody>
          </p:sp>
        </mc:Fallback>
      </mc:AlternateContent>
      <p:cxnSp>
        <p:nvCxnSpPr>
          <p:cNvPr id="188" name="Straight Arrow Connector 187"/>
          <p:cNvCxnSpPr>
            <a:endCxn id="60" idx="6"/>
          </p:cNvCxnSpPr>
          <p:nvPr/>
        </p:nvCxnSpPr>
        <p:spPr>
          <a:xfrm flipH="1">
            <a:off x="2278732" y="6361902"/>
            <a:ext cx="62027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3" name="TextBox 192"/>
              <p:cNvSpPr txBox="1"/>
              <p:nvPr/>
            </p:nvSpPr>
            <p:spPr>
              <a:xfrm>
                <a:off x="3799826" y="4797510"/>
                <a:ext cx="18310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IN" sz="24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𝐱</m:t>
                    </m:r>
                    <m:r>
                      <a:rPr kumimoji="0" lang="en-IN"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Train Set</a:t>
                </a:r>
              </a:p>
            </p:txBody>
          </p:sp>
        </mc:Choice>
        <mc:Fallback xmlns="">
          <p:sp>
            <p:nvSpPr>
              <p:cNvPr id="193" name="TextBox 192"/>
              <p:cNvSpPr txBox="1">
                <a:spLocks noRot="1" noChangeAspect="1" noMove="1" noResize="1" noEditPoints="1" noAdjustHandles="1" noChangeArrowheads="1" noChangeShapeType="1" noTextEdit="1"/>
              </p:cNvSpPr>
              <p:nvPr/>
            </p:nvSpPr>
            <p:spPr>
              <a:xfrm>
                <a:off x="3799826" y="4797510"/>
                <a:ext cx="1831011" cy="461665"/>
              </a:xfrm>
              <a:prstGeom prst="rect">
                <a:avLst/>
              </a:prstGeom>
              <a:blipFill>
                <a:blip r:embed="rId6"/>
                <a:stretch>
                  <a:fillRect t="-10526" b="-28947"/>
                </a:stretch>
              </a:blipFill>
            </p:spPr>
            <p:txBody>
              <a:bodyPr/>
              <a:lstStyle/>
              <a:p>
                <a:r>
                  <a:rPr lang="en-IN">
                    <a:noFill/>
                  </a:rPr>
                  <a:t> </a:t>
                </a:r>
              </a:p>
            </p:txBody>
          </p:sp>
        </mc:Fallback>
      </mc:AlternateContent>
      <p:cxnSp>
        <p:nvCxnSpPr>
          <p:cNvPr id="194" name="Straight Arrow Connector 193"/>
          <p:cNvCxnSpPr>
            <a:stCxn id="193" idx="0"/>
            <a:endCxn id="165" idx="2"/>
          </p:cNvCxnSpPr>
          <p:nvPr/>
        </p:nvCxnSpPr>
        <p:spPr>
          <a:xfrm flipV="1">
            <a:off x="4715332" y="4567569"/>
            <a:ext cx="1" cy="22994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12" idx="3"/>
            <a:endCxn id="162" idx="1"/>
          </p:cNvCxnSpPr>
          <p:nvPr/>
        </p:nvCxnSpPr>
        <p:spPr>
          <a:xfrm>
            <a:off x="1893165" y="1275884"/>
            <a:ext cx="76997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164" idx="0"/>
            <a:endCxn id="173" idx="2"/>
          </p:cNvCxnSpPr>
          <p:nvPr/>
        </p:nvCxnSpPr>
        <p:spPr>
          <a:xfrm flipV="1">
            <a:off x="1593223" y="3555870"/>
            <a:ext cx="0" cy="37511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2938332" y="1739769"/>
                <a:ext cx="21310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oMath>
                </a14:m>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Discriminator</a:t>
                </a:r>
              </a:p>
            </p:txBody>
          </p:sp>
        </mc:Choice>
        <mc:Fallback xmlns="">
          <p:sp>
            <p:nvSpPr>
              <p:cNvPr id="243" name="TextBox 242"/>
              <p:cNvSpPr txBox="1">
                <a:spLocks noRot="1" noChangeAspect="1" noMove="1" noResize="1" noEditPoints="1" noAdjustHandles="1" noChangeArrowheads="1" noChangeShapeType="1" noTextEdit="1"/>
              </p:cNvSpPr>
              <p:nvPr/>
            </p:nvSpPr>
            <p:spPr>
              <a:xfrm>
                <a:off x="2938332" y="1739769"/>
                <a:ext cx="2131054" cy="461665"/>
              </a:xfrm>
              <a:prstGeom prst="rect">
                <a:avLst/>
              </a:prstGeom>
              <a:blipFill>
                <a:blip r:embed="rId7"/>
                <a:stretch>
                  <a:fillRect l="-571" t="-10526" r="-3429"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4" name="TextBox 243"/>
              <p:cNvSpPr txBox="1"/>
              <p:nvPr/>
            </p:nvSpPr>
            <p:spPr>
              <a:xfrm>
                <a:off x="2937383" y="5495341"/>
                <a:ext cx="17454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oMath>
                </a14:m>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0" i="0" u="none" strike="noStrike" kern="1200" cap="none" spc="0" normalizeH="0" baseline="0" noProof="0" dirty="0">
                    <a:ln>
                      <a:noFill/>
                    </a:ln>
                    <a:solidFill>
                      <a:prstClr val="black"/>
                    </a:solidFill>
                    <a:effectLst/>
                    <a:uLnTx/>
                    <a:uFillTx/>
                    <a:latin typeface="Calibri Light" panose="020F0302020204030204"/>
                    <a:ea typeface="+mn-ea"/>
                    <a:cs typeface="+mn-cs"/>
                  </a:rPr>
                  <a:t>Generator</a:t>
                </a:r>
              </a:p>
            </p:txBody>
          </p:sp>
        </mc:Choice>
        <mc:Fallback xmlns="">
          <p:sp>
            <p:nvSpPr>
              <p:cNvPr id="244" name="TextBox 243"/>
              <p:cNvSpPr txBox="1">
                <a:spLocks noRot="1" noChangeAspect="1" noMove="1" noResize="1" noEditPoints="1" noAdjustHandles="1" noChangeArrowheads="1" noChangeShapeType="1" noTextEdit="1"/>
              </p:cNvSpPr>
              <p:nvPr/>
            </p:nvSpPr>
            <p:spPr>
              <a:xfrm>
                <a:off x="2937383" y="5495341"/>
                <a:ext cx="1745487" cy="461665"/>
              </a:xfrm>
              <a:prstGeom prst="rect">
                <a:avLst/>
              </a:prstGeom>
              <a:blipFill>
                <a:blip r:embed="rId8"/>
                <a:stretch>
                  <a:fillRect l="-1049" t="-10526" r="-3497" b="-28947"/>
                </a:stretch>
              </a:blipFill>
            </p:spPr>
            <p:txBody>
              <a:bodyPr/>
              <a:lstStyle/>
              <a:p>
                <a:r>
                  <a:rPr lang="en-IN">
                    <a:noFill/>
                  </a:rPr>
                  <a:t> </a:t>
                </a:r>
              </a:p>
            </p:txBody>
          </p:sp>
        </mc:Fallback>
      </mc:AlternateContent>
    </p:spTree>
    <p:extLst>
      <p:ext uri="{BB962C8B-B14F-4D97-AF65-F5344CB8AC3E}">
        <p14:creationId xmlns:p14="http://schemas.microsoft.com/office/powerpoint/2010/main" val="12719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82"/>
                                        </p:tgtEl>
                                        <p:attrNameLst>
                                          <p:attrName>style.visibility</p:attrName>
                                        </p:attrNameLst>
                                      </p:cBhvr>
                                      <p:to>
                                        <p:strVal val="visible"/>
                                      </p:to>
                                    </p:set>
                                    <p:animEffect transition="in" filter="wipe(right)">
                                      <p:cBhvr>
                                        <p:cTn id="23" dur="500"/>
                                        <p:tgtEl>
                                          <p:spTgt spid="182"/>
                                        </p:tgtEl>
                                      </p:cBhvr>
                                    </p:animEffect>
                                  </p:childTnLst>
                                </p:cTn>
                              </p:par>
                            </p:childTnLst>
                          </p:cTn>
                        </p:par>
                        <p:par>
                          <p:cTn id="24" fill="hold">
                            <p:stCondLst>
                              <p:cond delay="500"/>
                            </p:stCondLst>
                            <p:childTnLst>
                              <p:par>
                                <p:cTn id="25" presetID="22" presetClass="entr" presetSubtype="2" fill="hold" nodeType="afterEffect">
                                  <p:stCondLst>
                                    <p:cond delay="0"/>
                                  </p:stCondLst>
                                  <p:childTnLst>
                                    <p:set>
                                      <p:cBhvr>
                                        <p:cTn id="26" dur="1" fill="hold">
                                          <p:stCondLst>
                                            <p:cond delay="0"/>
                                          </p:stCondLst>
                                        </p:cTn>
                                        <p:tgtEl>
                                          <p:spTgt spid="188"/>
                                        </p:tgtEl>
                                        <p:attrNameLst>
                                          <p:attrName>style.visibility</p:attrName>
                                        </p:attrNameLst>
                                      </p:cBhvr>
                                      <p:to>
                                        <p:strVal val="visible"/>
                                      </p:to>
                                    </p:set>
                                    <p:animEffect transition="in" filter="wipe(right)">
                                      <p:cBhvr>
                                        <p:cTn id="27" dur="500"/>
                                        <p:tgtEl>
                                          <p:spTgt spid="1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4"/>
                                        </p:tgtEl>
                                        <p:attrNameLst>
                                          <p:attrName>style.visibility</p:attrName>
                                        </p:attrNameLst>
                                      </p:cBhvr>
                                      <p:to>
                                        <p:strVal val="visible"/>
                                      </p:to>
                                    </p:set>
                                    <p:animEffect transition="in" filter="wipe(left)">
                                      <p:cBhvr>
                                        <p:cTn id="32" dur="500"/>
                                        <p:tgtEl>
                                          <p:spTgt spid="164"/>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223"/>
                                        </p:tgtEl>
                                        <p:attrNameLst>
                                          <p:attrName>style.visibility</p:attrName>
                                        </p:attrNameLst>
                                      </p:cBhvr>
                                      <p:to>
                                        <p:strVal val="visible"/>
                                      </p:to>
                                    </p:set>
                                    <p:animEffect transition="in" filter="wipe(down)">
                                      <p:cBhvr>
                                        <p:cTn id="36" dur="500"/>
                                        <p:tgtEl>
                                          <p:spTgt spid="223"/>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73"/>
                                        </p:tgtEl>
                                        <p:attrNameLst>
                                          <p:attrName>style.visibility</p:attrName>
                                        </p:attrNameLst>
                                      </p:cBhvr>
                                      <p:to>
                                        <p:strVal val="visible"/>
                                      </p:to>
                                    </p:set>
                                    <p:animEffect transition="in" filter="wipe(left)">
                                      <p:cBhvr>
                                        <p:cTn id="40" dur="500"/>
                                        <p:tgtEl>
                                          <p:spTgt spid="17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93"/>
                                        </p:tgtEl>
                                        <p:attrNameLst>
                                          <p:attrName>style.visibility</p:attrName>
                                        </p:attrNameLst>
                                      </p:cBhvr>
                                      <p:to>
                                        <p:strVal val="visible"/>
                                      </p:to>
                                    </p:set>
                                    <p:animEffect transition="in" filter="wipe(down)">
                                      <p:cBhvr>
                                        <p:cTn id="49" dur="500"/>
                                        <p:tgtEl>
                                          <p:spTgt spid="193"/>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194"/>
                                        </p:tgtEl>
                                        <p:attrNameLst>
                                          <p:attrName>style.visibility</p:attrName>
                                        </p:attrNameLst>
                                      </p:cBhvr>
                                      <p:to>
                                        <p:strVal val="visible"/>
                                      </p:to>
                                    </p:set>
                                    <p:animEffect transition="in" filter="wipe(down)">
                                      <p:cBhvr>
                                        <p:cTn id="53" dur="500"/>
                                        <p:tgtEl>
                                          <p:spTgt spid="194"/>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165"/>
                                        </p:tgtEl>
                                        <p:attrNameLst>
                                          <p:attrName>style.visibility</p:attrName>
                                        </p:attrNameLst>
                                      </p:cBhvr>
                                      <p:to>
                                        <p:strVal val="visible"/>
                                      </p:to>
                                    </p:set>
                                    <p:animEffect transition="in" filter="wipe(left)">
                                      <p:cBhvr>
                                        <p:cTn id="57" dur="500"/>
                                        <p:tgtEl>
                                          <p:spTgt spid="165"/>
                                        </p:tgtEl>
                                      </p:cBhvr>
                                    </p:animEffect>
                                  </p:childTnLst>
                                </p:cTn>
                              </p:par>
                            </p:childTnLst>
                          </p:cTn>
                        </p:par>
                        <p:par>
                          <p:cTn id="58" fill="hold">
                            <p:stCondLst>
                              <p:cond delay="1500"/>
                            </p:stCondLst>
                            <p:childTnLst>
                              <p:par>
                                <p:cTn id="59" presetID="22" presetClass="entr" presetSubtype="2" fill="hold" nodeType="afterEffect">
                                  <p:stCondLst>
                                    <p:cond delay="0"/>
                                  </p:stCondLst>
                                  <p:childTnLst>
                                    <p:set>
                                      <p:cBhvr>
                                        <p:cTn id="60" dur="1" fill="hold">
                                          <p:stCondLst>
                                            <p:cond delay="0"/>
                                          </p:stCondLst>
                                        </p:cTn>
                                        <p:tgtEl>
                                          <p:spTgt spid="169"/>
                                        </p:tgtEl>
                                        <p:attrNameLst>
                                          <p:attrName>style.visibility</p:attrName>
                                        </p:attrNameLst>
                                      </p:cBhvr>
                                      <p:to>
                                        <p:strVal val="visible"/>
                                      </p:to>
                                    </p:set>
                                    <p:animEffect transition="in" filter="wipe(right)">
                                      <p:cBhvr>
                                        <p:cTn id="61" dur="500"/>
                                        <p:tgtEl>
                                          <p:spTgt spid="16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19"/>
                                        </p:tgtEl>
                                        <p:attrNameLst>
                                          <p:attrName>style.visibility</p:attrName>
                                        </p:attrNameLst>
                                      </p:cBhvr>
                                      <p:to>
                                        <p:strVal val="visible"/>
                                      </p:to>
                                    </p:set>
                                    <p:animEffect transition="in" filter="wipe(down)">
                                      <p:cBhvr>
                                        <p:cTn id="66" dur="500"/>
                                        <p:tgtEl>
                                          <p:spTgt spid="219"/>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62"/>
                                        </p:tgtEl>
                                        <p:attrNameLst>
                                          <p:attrName>style.visibility</p:attrName>
                                        </p:attrNameLst>
                                      </p:cBhvr>
                                      <p:to>
                                        <p:strVal val="visible"/>
                                      </p:to>
                                    </p:set>
                                    <p:animEffect transition="in" filter="wipe(left)">
                                      <p:cBhvr>
                                        <p:cTn id="70" dur="500"/>
                                        <p:tgtEl>
                                          <p:spTgt spid="162"/>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1">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31">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build="p"/>
      <p:bldP spid="162" grpId="0"/>
      <p:bldP spid="164" grpId="0" animBg="1"/>
      <p:bldP spid="165" grpId="0" animBg="1"/>
      <p:bldP spid="173" grpId="0" animBg="1"/>
      <p:bldP spid="182" grpId="0"/>
      <p:bldP spid="193" grpId="0"/>
      <p:bldP spid="243" grpId="0"/>
      <p:bldP spid="24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Convolutional Networks</a:t>
            </a:r>
          </a:p>
        </p:txBody>
      </p:sp>
      <p:sp>
        <p:nvSpPr>
          <p:cNvPr id="3" name="Text Placeholder 2"/>
          <p:cNvSpPr>
            <a:spLocks noGrp="1"/>
          </p:cNvSpPr>
          <p:nvPr>
            <p:ph type="body" idx="1"/>
          </p:nvPr>
        </p:nvSpPr>
        <p:spPr/>
        <p:txBody>
          <a:bodyPr/>
          <a:lstStyle/>
          <a:p>
            <a:r>
              <a:rPr lang="en-IN" dirty="0"/>
              <a:t>Need for convolutional networks (weight sharing, local features)</a:t>
            </a:r>
          </a:p>
          <a:p>
            <a:r>
              <a:rPr lang="en-IN" dirty="0"/>
              <a:t>Notions of convolutions and pooling</a:t>
            </a:r>
          </a:p>
          <a:p>
            <a:r>
              <a:rPr lang="en-IN" dirty="0"/>
              <a:t>Creating multi-layered convolutional networks</a:t>
            </a:r>
          </a:p>
          <a:p>
            <a:endParaRPr lang="en-IN" dirty="0"/>
          </a:p>
          <a:p>
            <a:endParaRPr lang="en-IN" dirty="0"/>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288722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Feedforward Networks can be massive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8E69-23A9-4619-9CFE-E27BFD8A78F9}" type="slidenum">
              <a:rPr kumimoji="0" lang="en-US" sz="8000" b="0" i="0" u="none" strike="noStrike" kern="1200" cap="none" spc="0" normalizeH="0" baseline="0" noProof="0" smtClean="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0" b="0" i="0" u="none" strike="noStrike" kern="1200" cap="none" spc="0" normalizeH="0" baseline="0" noProof="0">
              <a:ln>
                <a:noFill/>
              </a:ln>
              <a:solidFill>
                <a:srgbClr val="7030A0">
                  <a:alpha val="25000"/>
                </a:srgbClr>
              </a:solidFill>
              <a:effectLst/>
              <a:uLnTx/>
              <a:uFillTx/>
              <a:latin typeface="Calibri Light" panose="020F0302020204030204" pitchFamily="34" charset="0"/>
              <a:ea typeface="+mn-ea"/>
              <a:cs typeface="Calibri Light" panose="020F0302020204030204" pitchFamily="34" charset="0"/>
            </a:endParaRP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5239820" y="1085531"/>
                <a:ext cx="6952180" cy="577246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91440" marR="0" lvl="0" indent="-91440" algn="l" defTabSz="914400" rtl="0" eaLnBrk="1" fontAlgn="auto" latinLnBrk="0" hangingPunct="1">
                  <a:lnSpc>
                    <a:spcPct val="85000"/>
                  </a:lnSpc>
                  <a:spcBef>
                    <a:spcPts val="1300"/>
                  </a:spcBef>
                  <a:spcAft>
                    <a:spcPts val="0"/>
                  </a:spcAft>
                  <a:buClrTx/>
                  <a:buSzTx/>
                  <a:buFont typeface="Arial" pitchFamily="34" charset="0"/>
                  <a:buChar char=" "/>
                  <a:tabLst/>
                  <a:defRPr/>
                </a:pPr>
                <a:r>
                  <a:rPr kumimoji="0" lang="en-IN" sz="3200" b="0" i="0"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rPr>
                  <a:t>Fully connected layers are powerful</a:t>
                </a:r>
              </a:p>
              <a:p>
                <a:pPr marL="548640" marR="0" lvl="2" indent="-548640" algn="l" defTabSz="914400" rtl="0" eaLnBrk="1" fontAlgn="auto" latinLnBrk="0" hangingPunct="1">
                  <a:lnSpc>
                    <a:spcPct val="85000"/>
                  </a:lnSpc>
                  <a:spcBef>
                    <a:spcPts val="600"/>
                  </a:spcBef>
                  <a:spcAft>
                    <a:spcPts val="0"/>
                  </a:spcAft>
                  <a:buClrTx/>
                  <a:buSzTx/>
                  <a:buFont typeface="Arial" pitchFamily="34" charset="0"/>
                  <a:buChar char=" "/>
                  <a:tabLst/>
                  <a:defRPr/>
                </a:pPr>
                <a:r>
                  <a:rPr kumimoji="0" lang="en-IN" sz="28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rPr>
                  <a:t>Allow all possible combinations of input dims to create new features which are functions of any subset of </a:t>
                </a:r>
                <a14:m>
                  <m:oMath xmlns:m="http://schemas.openxmlformats.org/officeDocument/2006/math">
                    <m:sSub>
                      <m:sSubPr>
                        <m:ctrlP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ctrlPr>
                      </m:sSubPr>
                      <m:e>
                        <m:r>
                          <a:rPr kumimoji="0" lang="en-IN" sz="2800" b="1"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𝐱</m:t>
                        </m:r>
                      </m:e>
                      <m:sub>
                        <m: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1</m:t>
                        </m:r>
                      </m:sub>
                    </m:sSub>
                    <m: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m:t>
                    </m:r>
                    <m:sSub>
                      <m:sSubPr>
                        <m:ctrlP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ctrlPr>
                      </m:sSubPr>
                      <m:e>
                        <m:r>
                          <a:rPr kumimoji="0" lang="en-IN" sz="2800" b="1"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𝐱</m:t>
                        </m:r>
                      </m:e>
                      <m:sub>
                        <m: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2</m:t>
                        </m:r>
                      </m:sub>
                    </m:sSub>
                    <m: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m:t>
                    </m:r>
                    <m:sSub>
                      <m:sSubPr>
                        <m:ctrlP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ctrlPr>
                      </m:sSubPr>
                      <m:e>
                        <m:r>
                          <a:rPr kumimoji="0" lang="en-IN" sz="2800" b="1"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𝐱</m:t>
                        </m:r>
                      </m:e>
                      <m:sub>
                        <m: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𝑑</m:t>
                        </m:r>
                      </m:sub>
                    </m:sSub>
                  </m:oMath>
                </a14:m>
                <a:endParaRPr kumimoji="0" lang="en-IN" sz="28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endParaRPr>
              </a:p>
              <a:p>
                <a:pPr marL="548640" marR="0" lvl="2" indent="-548640" algn="l" defTabSz="914400" rtl="0" eaLnBrk="1" fontAlgn="auto" latinLnBrk="0" hangingPunct="1">
                  <a:lnSpc>
                    <a:spcPct val="85000"/>
                  </a:lnSpc>
                  <a:spcBef>
                    <a:spcPts val="600"/>
                  </a:spcBef>
                  <a:spcAft>
                    <a:spcPts val="0"/>
                  </a:spcAft>
                  <a:buClrTx/>
                  <a:buSzTx/>
                  <a:buFont typeface="Arial" pitchFamily="34" charset="0"/>
                  <a:buChar char=" "/>
                  <a:tabLst/>
                  <a:defRPr/>
                </a:pPr>
                <a:r>
                  <a:rPr kumimoji="0" lang="en-IN" sz="28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rPr>
                  <a:t>New features of the form </a:t>
                </a:r>
                <a14:m>
                  <m:oMath xmlns:m="http://schemas.openxmlformats.org/officeDocument/2006/math">
                    <m: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𝑓</m:t>
                    </m:r>
                    <m:d>
                      <m:dPr>
                        <m:ctrlP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ctrlPr>
                      </m:dPr>
                      <m:e>
                        <m:sSup>
                          <m:sSupPr>
                            <m:ctrlP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ctrlPr>
                          </m:sSupPr>
                          <m:e>
                            <m:r>
                              <a:rPr kumimoji="0" lang="en-IN" sz="2800" b="1" i="0"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𝐰</m:t>
                            </m:r>
                          </m:e>
                          <m:sup>
                            <m:r>
                              <a:rPr kumimoji="0" lang="en-IN" sz="2800" b="0" i="1"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m:t>
                            </m:r>
                          </m:sup>
                        </m:sSup>
                        <m:r>
                          <a:rPr kumimoji="0" lang="en-IN" sz="2800" b="1" i="0" u="none" strike="noStrike" kern="1200" cap="none" spc="0" normalizeH="0" baseline="0" noProof="0" smtClean="0">
                            <a:ln>
                              <a:noFill/>
                            </a:ln>
                            <a:solidFill>
                              <a:prstClr val="black">
                                <a:lumMod val="85000"/>
                                <a:lumOff val="15000"/>
                              </a:prstClr>
                            </a:solidFill>
                            <a:effectLst/>
                            <a:uLnTx/>
                            <a:uFillTx/>
                            <a:latin typeface="Cambria Math" panose="02040503050406030204" pitchFamily="18" charset="0"/>
                            <a:ea typeface="+mn-ea"/>
                          </a:rPr>
                          <m:t>𝐱</m:t>
                        </m:r>
                      </m:e>
                    </m:d>
                  </m:oMath>
                </a14:m>
                <a:endParaRPr kumimoji="0" lang="en-IN" sz="28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endParaRPr>
              </a:p>
              <a:p>
                <a:pPr marL="91440" marR="0" lvl="0" indent="-91440" algn="l" defTabSz="914400" rtl="0" eaLnBrk="1" fontAlgn="auto" latinLnBrk="0" hangingPunct="1">
                  <a:lnSpc>
                    <a:spcPct val="85000"/>
                  </a:lnSpc>
                  <a:spcBef>
                    <a:spcPts val="1300"/>
                  </a:spcBef>
                  <a:spcAft>
                    <a:spcPts val="0"/>
                  </a:spcAft>
                  <a:buClrTx/>
                  <a:buSzTx/>
                  <a:buFont typeface="Arial" pitchFamily="34" charset="0"/>
                  <a:buChar char=" "/>
                  <a:tabLst/>
                  <a:defRPr/>
                </a:pPr>
                <a:r>
                  <a:rPr kumimoji="0" lang="en-IN" sz="3200" b="0" i="0"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rPr>
                  <a:t>Also very unnecessary for apps where input has lots of structure</a:t>
                </a:r>
              </a:p>
              <a:p>
                <a:pPr marL="548640" marR="0" lvl="2" indent="-548640" algn="l" defTabSz="914400" rtl="0" eaLnBrk="1" fontAlgn="auto" latinLnBrk="0" hangingPunct="1">
                  <a:lnSpc>
                    <a:spcPct val="85000"/>
                  </a:lnSpc>
                  <a:spcBef>
                    <a:spcPts val="600"/>
                  </a:spcBef>
                  <a:spcAft>
                    <a:spcPts val="0"/>
                  </a:spcAft>
                  <a:buClrTx/>
                  <a:buSzTx/>
                  <a:buFont typeface="Arial" pitchFamily="34" charset="0"/>
                  <a:buChar char=" "/>
                  <a:tabLst/>
                  <a:defRPr/>
                </a:pPr>
                <a:r>
                  <a:rPr kumimoji="0" lang="en-IN" sz="28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rPr>
                  <a:t>Make networks very bulky – e.g. the AE</a:t>
                </a:r>
              </a:p>
              <a:p>
                <a:pPr marL="0" marR="0" lvl="2" indent="0" algn="l" defTabSz="914400" rtl="0" eaLnBrk="1" fontAlgn="auto" latinLnBrk="0" hangingPunct="1">
                  <a:lnSpc>
                    <a:spcPct val="85000"/>
                  </a:lnSpc>
                  <a:spcBef>
                    <a:spcPts val="600"/>
                  </a:spcBef>
                  <a:spcAft>
                    <a:spcPts val="0"/>
                  </a:spcAft>
                  <a:buClrTx/>
                  <a:buSzTx/>
                  <a:buFont typeface="Arial" pitchFamily="34" charset="0"/>
                  <a:buNone/>
                  <a:tabLst/>
                  <a:defRPr/>
                </a:pPr>
                <a:r>
                  <a:rPr kumimoji="0" lang="en-IN" sz="24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rPr>
                  <a:t>784 </a:t>
                </a:r>
                <a:r>
                  <a:rPr kumimoji="0" lang="en-IN" sz="24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sym typeface="Wingdings" panose="05000000000000000000" pitchFamily="2" charset="2"/>
                  </a:rPr>
                  <a:t>1000500250302505001000784</a:t>
                </a:r>
                <a:endParaRPr kumimoji="0" lang="en-IN" sz="24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endParaRPr>
              </a:p>
              <a:p>
                <a:pPr marL="548640" marR="0" lvl="2" indent="-548640" algn="l" defTabSz="914400" rtl="0" eaLnBrk="1" fontAlgn="auto" latinLnBrk="0" hangingPunct="1">
                  <a:lnSpc>
                    <a:spcPct val="85000"/>
                  </a:lnSpc>
                  <a:spcBef>
                    <a:spcPts val="600"/>
                  </a:spcBef>
                  <a:spcAft>
                    <a:spcPts val="0"/>
                  </a:spcAft>
                  <a:buClrTx/>
                  <a:buSzTx/>
                  <a:buFont typeface="Arial" pitchFamily="34" charset="0"/>
                  <a:buChar char=" "/>
                  <a:tabLst/>
                  <a:defRPr/>
                </a:pPr>
                <a:r>
                  <a:rPr kumimoji="0" lang="en-IN" sz="28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rPr>
                  <a:t>needs 2.8 million edge weights to be learnt</a:t>
                </a:r>
              </a:p>
              <a:p>
                <a:pPr marL="548640" marR="0" lvl="2" indent="-548640" algn="l" defTabSz="914400" rtl="0" eaLnBrk="1" fontAlgn="auto" latinLnBrk="0" hangingPunct="1">
                  <a:lnSpc>
                    <a:spcPct val="85000"/>
                  </a:lnSpc>
                  <a:spcBef>
                    <a:spcPts val="600"/>
                  </a:spcBef>
                  <a:spcAft>
                    <a:spcPts val="0"/>
                  </a:spcAft>
                  <a:buClrTx/>
                  <a:buSzTx/>
                  <a:buFont typeface="Arial" pitchFamily="34" charset="0"/>
                  <a:buChar char=" "/>
                  <a:tabLst/>
                  <a:defRPr/>
                </a:pPr>
                <a:r>
                  <a:rPr kumimoji="0" lang="en-IN" sz="28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rPr>
                  <a:t>From only 60 thousand data points </a:t>
                </a:r>
                <a:r>
                  <a:rPr kumimoji="0" lang="en-IN" sz="2800" b="0" i="0"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sym typeface="Wingdings" panose="05000000000000000000" pitchFamily="2" charset="2"/>
                  </a:rPr>
                  <a:t></a:t>
                </a:r>
                <a:endParaRPr kumimoji="0" lang="en-IN" sz="2800" b="0" i="0"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endParaRPr>
              </a:p>
              <a:p>
                <a:pPr marL="548640" marR="0" lvl="2" indent="-548640" algn="l" defTabSz="914400" rtl="0" eaLnBrk="1" fontAlgn="auto" latinLnBrk="0" hangingPunct="1">
                  <a:lnSpc>
                    <a:spcPct val="85000"/>
                  </a:lnSpc>
                  <a:spcBef>
                    <a:spcPts val="600"/>
                  </a:spcBef>
                  <a:spcAft>
                    <a:spcPts val="0"/>
                  </a:spcAft>
                  <a:buClrTx/>
                  <a:buSzTx/>
                  <a:buFont typeface="Arial" pitchFamily="34" charset="0"/>
                  <a:buChar char=" "/>
                  <a:tabLst/>
                  <a:defRPr/>
                </a:pPr>
                <a:r>
                  <a:rPr kumimoji="0" lang="en-IN" sz="28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rPr>
                  <a:t>Also require tons of data to train so many edge weights otherwise NN may </a:t>
                </a:r>
                <a:r>
                  <a:rPr kumimoji="0" lang="en-IN" sz="2800" b="0" i="1" u="none" strike="noStrike" kern="1200" cap="none" spc="0" normalizeH="0" baseline="0" noProof="0" dirty="0" err="1">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rPr>
                  <a:t>overfit</a:t>
                </a:r>
                <a:endParaRPr kumimoji="0" lang="en-US" sz="2800" b="0" i="1" u="none" strike="noStrike" kern="1200" cap="none" spc="0" normalizeH="0" baseline="0" noProof="0" dirty="0">
                  <a:ln>
                    <a:noFill/>
                  </a:ln>
                  <a:solidFill>
                    <a:prstClr val="black">
                      <a:lumMod val="85000"/>
                      <a:lumOff val="15000"/>
                    </a:prstClr>
                  </a:solidFill>
                  <a:effectLst/>
                  <a:uLnTx/>
                  <a:uFillTx/>
                  <a:latin typeface="Calibri Light" panose="020F0302020204030204" pitchFamily="34" charset="0"/>
                  <a:ea typeface="+mn-ea"/>
                  <a:cs typeface="Calibri Light" panose="020F0302020204030204" pitchFamily="34" charset="0"/>
                </a:endParaRP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5239820" y="1085531"/>
                <a:ext cx="6952180" cy="5772469"/>
              </a:xfrm>
              <a:prstGeom prst="rect">
                <a:avLst/>
              </a:prstGeom>
              <a:blipFill>
                <a:blip r:embed="rId2"/>
                <a:stretch>
                  <a:fillRect l="-1404" t="-2534" r="-877" b="-211"/>
                </a:stretch>
              </a:blipFill>
            </p:spPr>
            <p:txBody>
              <a:bodyPr/>
              <a:lstStyle/>
              <a:p>
                <a:r>
                  <a:rPr lang="en-IN">
                    <a:noFill/>
                  </a:rPr>
                  <a:t> </a:t>
                </a:r>
              </a:p>
            </p:txBody>
          </p:sp>
        </mc:Fallback>
      </mc:AlternateContent>
      <p:pic>
        <p:nvPicPr>
          <p:cNvPr id="6" name="Picture 5"/>
          <p:cNvPicPr>
            <a:picLocks noChangeAspect="1"/>
          </p:cNvPicPr>
          <p:nvPr/>
        </p:nvPicPr>
        <p:blipFill>
          <a:blip r:embed="rId3"/>
          <a:stretch>
            <a:fillRect/>
          </a:stretch>
        </p:blipFill>
        <p:spPr>
          <a:xfrm>
            <a:off x="0" y="1582676"/>
            <a:ext cx="5351646" cy="4181911"/>
          </a:xfrm>
          <a:prstGeom prst="rect">
            <a:avLst/>
          </a:prstGeom>
          <a:solidFill>
            <a:schemeClr val="bg1"/>
          </a:solidFill>
        </p:spPr>
      </p:pic>
    </p:spTree>
    <p:extLst>
      <p:ext uri="{BB962C8B-B14F-4D97-AF65-F5344CB8AC3E}">
        <p14:creationId xmlns:p14="http://schemas.microsoft.com/office/powerpoint/2010/main" val="338883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079A3EC7D05E48A26E4471E7A62B6A" ma:contentTypeVersion="11" ma:contentTypeDescription="Create a new document." ma:contentTypeScope="" ma:versionID="2dde37f5db1cf7b03ea35f5a5692b7ba">
  <xsd:schema xmlns:xsd="http://www.w3.org/2001/XMLSchema" xmlns:xs="http://www.w3.org/2001/XMLSchema" xmlns:p="http://schemas.microsoft.com/office/2006/metadata/properties" xmlns:ns2="8cf5328a-8617-474c-9909-cc45ad579cc9" xmlns:ns3="ed1fd18c-690e-4f08-92f4-aa6f50b5c677" targetNamespace="http://schemas.microsoft.com/office/2006/metadata/properties" ma:root="true" ma:fieldsID="528f55dff209735393200d9c6d45c750" ns2:_="" ns3:_="">
    <xsd:import namespace="8cf5328a-8617-474c-9909-cc45ad579cc9"/>
    <xsd:import namespace="ed1fd18c-690e-4f08-92f4-aa6f50b5c67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328a-8617-474c-9909-cc45ad579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37c2620-d1ec-4608-ab47-b8d402b41a8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1fd18c-690e-4f08-92f4-aa6f50b5c67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af5c1cf-cb2a-4f4a-a9ae-e1baf0ae920b}" ma:internalName="TaxCatchAll" ma:showField="CatchAllData" ma:web="ed1fd18c-690e-4f08-92f4-aa6f50b5c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d1fd18c-690e-4f08-92f4-aa6f50b5c677" xsi:nil="true"/>
    <lcf76f155ced4ddcb4097134ff3c332f xmlns="8cf5328a-8617-474c-9909-cc45ad579cc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7E3C5CE-BCCF-4F35-A2C0-5219800025BC}"/>
</file>

<file path=customXml/itemProps2.xml><?xml version="1.0" encoding="utf-8"?>
<ds:datastoreItem xmlns:ds="http://schemas.openxmlformats.org/officeDocument/2006/customXml" ds:itemID="{A2636E15-EB85-4B43-ACCD-D17DD279949E}"/>
</file>

<file path=customXml/itemProps3.xml><?xml version="1.0" encoding="utf-8"?>
<ds:datastoreItem xmlns:ds="http://schemas.openxmlformats.org/officeDocument/2006/customXml" ds:itemID="{D1F26833-F539-4A8C-AB6A-0012368B2BAD}"/>
</file>

<file path=docProps/app.xml><?xml version="1.0" encoding="utf-8"?>
<Properties xmlns="http://schemas.openxmlformats.org/officeDocument/2006/extended-properties" xmlns:vt="http://schemas.openxmlformats.org/officeDocument/2006/docPropsVTypes">
  <Template>Office Theme</Template>
  <TotalTime>4</TotalTime>
  <Words>3613</Words>
  <Application>Microsoft Office PowerPoint</Application>
  <PresentationFormat>Widescreen</PresentationFormat>
  <Paragraphs>491</Paragraphs>
  <Slides>31</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Calibri Light</vt:lpstr>
      <vt:lpstr>Cambria Math</vt:lpstr>
      <vt:lpstr>Garamond</vt:lpstr>
      <vt:lpstr>Nexa Book</vt:lpstr>
      <vt:lpstr>Webdings</vt:lpstr>
      <vt:lpstr>Wingdings</vt:lpstr>
      <vt:lpstr>Office Theme</vt:lpstr>
      <vt:lpstr>Metropolitan</vt:lpstr>
      <vt:lpstr>Generative Neural Networks, Convolutional Networks, Recurrent Networks</vt:lpstr>
      <vt:lpstr>Generative Neural Networks</vt:lpstr>
      <vt:lpstr>Autoencoders</vt:lpstr>
      <vt:lpstr>Autoencoders</vt:lpstr>
      <vt:lpstr>Regularized Autoencoders</vt:lpstr>
      <vt:lpstr>Generative Adversarial Networks</vt:lpstr>
      <vt:lpstr>GANs – a toy depiction</vt:lpstr>
      <vt:lpstr>Convolutional Networks</vt:lpstr>
      <vt:lpstr>Feedforward Networks can be massive</vt:lpstr>
      <vt:lpstr>Structured Data needs Local Features</vt:lpstr>
      <vt:lpstr>Convolution Operation</vt:lpstr>
      <vt:lpstr>Convolution Operation</vt:lpstr>
      <vt:lpstr>Convolution Operation</vt:lpstr>
      <vt:lpstr>2D Convolutions</vt:lpstr>
      <vt:lpstr>Convolutional Neural Network</vt:lpstr>
      <vt:lpstr>Pooling Operations</vt:lpstr>
      <vt:lpstr>Simple Operations using Conv and Pool</vt:lpstr>
      <vt:lpstr>Pooling and Strides – an example</vt:lpstr>
      <vt:lpstr>Pooling and Strides – an example</vt:lpstr>
      <vt:lpstr>Using CNNs in Computer Vision</vt:lpstr>
      <vt:lpstr>Recurrent Networks</vt:lpstr>
      <vt:lpstr>Structured Data needs Local Features</vt:lpstr>
      <vt:lpstr>Learning with Sequence Data</vt:lpstr>
      <vt:lpstr>Learning with Sequence Data</vt:lpstr>
      <vt:lpstr>Recurrent Neural Networks</vt:lpstr>
      <vt:lpstr>Recurrent Neural Networks</vt:lpstr>
      <vt:lpstr>RNN Variants</vt:lpstr>
      <vt:lpstr>RNN Variants</vt:lpstr>
      <vt:lpstr>Applications of RNNs</vt:lpstr>
      <vt:lpstr>Backprop with RNNs</vt:lpstr>
      <vt:lpstr>Backprop with RNNs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Anvit Gupta</dc:creator>
  <cp:lastModifiedBy>Pravendra Singh</cp:lastModifiedBy>
  <cp:revision>14</cp:revision>
  <dcterms:created xsi:type="dcterms:W3CDTF">2022-01-22T23:47:33Z</dcterms:created>
  <dcterms:modified xsi:type="dcterms:W3CDTF">2025-01-21T17:32:13Z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0x01010075079A3EC7D05E48A26E4471E7A62B6A</vt:lpwstr>
  </property>
</Properties>
</file>