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3"/>
  </p:notesMasterIdLst>
  <p:sldIdLst>
    <p:sldId id="26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68" r:id="rId13"/>
    <p:sldId id="270" r:id="rId14"/>
    <p:sldId id="271" r:id="rId15"/>
    <p:sldId id="328" r:id="rId16"/>
    <p:sldId id="331" r:id="rId17"/>
    <p:sldId id="269" r:id="rId18"/>
    <p:sldId id="282" r:id="rId19"/>
    <p:sldId id="317" r:id="rId20"/>
    <p:sldId id="329" r:id="rId21"/>
    <p:sldId id="319" r:id="rId22"/>
    <p:sldId id="279" r:id="rId23"/>
    <p:sldId id="330" r:id="rId24"/>
    <p:sldId id="332" r:id="rId25"/>
    <p:sldId id="333" r:id="rId26"/>
    <p:sldId id="334" r:id="rId27"/>
    <p:sldId id="335" r:id="rId28"/>
    <p:sldId id="338" r:id="rId29"/>
    <p:sldId id="276" r:id="rId30"/>
    <p:sldId id="336" r:id="rId31"/>
    <p:sldId id="3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CE"/>
    <a:srgbClr val="C21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4813-2E90-4397-998B-379AF94EB78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C8896-E856-4772-99A2-DE206DF97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D2F9-9183-4C3D-8DAB-61267D8FA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96D4B-037E-43C2-9247-A14FF481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A9E2-42BF-4760-B0B5-976F7DD5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86AC-9B03-4DF5-9999-7748EAC23E3E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2809-7422-42FC-8817-050AA0FF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611E-82BC-4115-B585-9B1A8F1F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9DE8-7784-4118-8825-5671AE81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3B104-DBC3-4309-9919-9B51756B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DE57-D1C5-4930-B0FE-6B518F2E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987B-2EFC-4222-94D2-9F3185A87521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697E-C4AB-4A89-8AD6-8B53688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642A-D4D3-4125-9186-6243F83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FEE7-D91F-4A7D-BD4C-B51D950A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10A6-1F60-4E9B-A29C-91FD820B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DD05-6823-477E-962F-27A55A4B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BC76-A275-4534-BD57-A55B36CF9CF1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AADB-7759-4CCD-AC36-A42DEEDA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754-9189-424A-9B0C-D65F5C00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A4C-BCC8-4BE3-BFBC-69DA6570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DC11-1CB2-4F00-B481-88708E66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72F1-1E23-452C-9FC8-A2B35EC4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D9FE-B786-44DA-BDE6-9DEF537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64D3-1189-47D1-BB22-9D8E12F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250670B-9DB0-48CB-84F4-92D80E14439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214987" y="-1986703"/>
            <a:ext cx="55716" cy="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3BEA11-478F-4887-800C-680FC09A2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387" y="91999"/>
            <a:ext cx="1253613" cy="125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4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A2F9-299A-42A2-8607-8855DBBF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FB1B-57D5-43B3-8725-D0EA388A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74A2-DE2F-4C98-B778-69B7B181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E3A0-1094-4ABD-9A2E-FA5460965BCF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F25F-AFCA-411D-9ECF-8134458E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96E5-C58C-42B7-B36F-130DFDD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8CBB-C9E5-4A2E-845A-B8E7BA18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CD0B-DF4E-498D-AEFD-4CD3F198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02FA-5EA6-4E84-BFBB-2E38EC85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5B30-4C8F-4861-8C05-4FB18F52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0608-80B6-41D5-94E9-B345BB6E128F}" type="datetime1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BBE9-0012-4600-AA1C-F3C37A52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E447F-916D-49DB-B4AB-BA8299AF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2332-1A7F-4A6A-B7F8-FC6CA59A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2EEE-21DB-45B3-B06A-EDA18A07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44921-D515-4801-B378-5D10B550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30B6-C5F4-4420-A7D3-BEC9C96B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BBD4-EF61-4C31-98A9-76116FA51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81A4E-8F70-488E-B3F1-10A93B1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2DDF-4DB6-4DDD-B8BB-6F9721ABD74B}" type="datetime1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590A-8902-4CB9-A8C6-EC873A1F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6A4C9-9186-413F-8315-D91F90F8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3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319-4EBD-4FDB-A2A2-A54B191B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D3FB4-9B7A-43D9-B7E1-E9FF0FA1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A7F-4FB9-4E1F-BE7D-ECFAB9871378}" type="datetime1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11047-2DC2-40AD-BEC3-BF24E0BF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99B5D-BA84-4D19-8931-AE713743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29EA-AF53-4E0E-A9BB-AE67EE40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7A7A-CE7A-42E7-B471-9B8DA814A2FA}" type="datetime1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169F9-3B7D-4EA0-883A-588F89FB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C750-417C-4967-AF33-11464258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16D0-3A01-45A1-AF95-3EDA7328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CDE4-721D-40C9-B716-74311E44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750C-F892-426B-9E03-38C204C3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070E-CC29-45D8-972C-E4A3CCBE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4FDE-60EE-482F-96B7-8F3359C8525E}" type="datetime1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E4F2-C870-4995-A9D0-2ED7444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C7A3B-A4C3-4C31-B9C4-31F2EA90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5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327A-2E9F-47DE-9A5E-9B6DBF9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EB69-4CB8-4951-AC9F-6B5DADCE1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794F7-2078-48CD-9ED3-0BCA322B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139F-9C26-458E-8CC5-736DD4B5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D546-8878-4E2A-B40F-654B9A3BF422}" type="datetime1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A041-1F1F-470C-AA29-9804C36A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9A77-8EAE-43E0-B66A-024F03E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3BBA-18AC-4D45-BA0F-D98D4C6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51B1-0BF7-49AE-8DDC-D3E78143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06CA-3C60-44D5-AE08-114C891B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5341-AB3A-4DA9-AEA1-2011EDC48F01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4A02-F1F5-4D38-9B4D-73B82EF4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0210-B0D8-4AED-A3BE-CD1ABA232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A696-5F81-402D-892C-B7B928A81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5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8FF8F58-5AA9-42F6-A199-C7704F35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3326"/>
            <a:ext cx="9144000" cy="4770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600" b="1" dirty="0">
                <a:latin typeface="Times New Roman"/>
                <a:cs typeface="Times New Roman"/>
              </a:rPr>
              <a:t>19CSE451 – Principles of AI</a:t>
            </a:r>
            <a:br>
              <a:rPr lang="en-IN" sz="2600" b="1" dirty="0">
                <a:latin typeface="Times New Roman"/>
                <a:cs typeface="Times New Roman"/>
              </a:rPr>
            </a:br>
            <a:r>
              <a:rPr lang="en-IN" sz="2600" b="1" dirty="0">
                <a:latin typeface="Times New Roman"/>
                <a:cs typeface="Times New Roman"/>
              </a:rPr>
              <a:t>Faculty – Pooja Gowda</a:t>
            </a:r>
            <a:br>
              <a:rPr lang="en-IN" sz="2600" b="1" dirty="0">
                <a:latin typeface="Times New Roman"/>
                <a:cs typeface="Times New Roman"/>
              </a:rPr>
            </a:br>
            <a:br>
              <a:rPr lang="en-IN" sz="2600" b="1" dirty="0">
                <a:latin typeface="Times New Roman"/>
                <a:cs typeface="Times New Roman"/>
              </a:rPr>
            </a:br>
            <a:r>
              <a:rPr lang="en-IN" sz="2600" b="1" dirty="0">
                <a:latin typeface="Times New Roman"/>
                <a:cs typeface="Times New Roman"/>
              </a:rPr>
              <a:t>CSE A – Sem V: 2022-26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BED29-3A67-43F7-9462-48B17D77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52" y="5327165"/>
            <a:ext cx="6063284" cy="15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AEDAA3-7E65-8B4E-23D0-5CD02F17C0B2}"/>
              </a:ext>
            </a:extLst>
          </p:cNvPr>
          <p:cNvSpPr txBox="1"/>
          <p:nvPr/>
        </p:nvSpPr>
        <p:spPr>
          <a:xfrm>
            <a:off x="605546" y="4903618"/>
            <a:ext cx="6094378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Team Members: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1. Anvith S G– CSE22007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2.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cs typeface="Times New Roman"/>
              </a:rPr>
              <a:t>Nithish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Kushal Reddy– CSE22043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0212B4-369D-36A0-FC6E-2E6104E1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5" y="-171808"/>
            <a:ext cx="10001249" cy="238760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Stock Recommendation: Optimizing Predictions with Hyperparameter Tuning</a:t>
            </a:r>
            <a:endParaRPr lang="en-US" sz="4000" b="1" dirty="0">
              <a:solidFill>
                <a:srgbClr val="C217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9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85258-9286-BB5F-FEF3-CE53EC0E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FA9-509F-23C2-7787-2D540FAF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A83A-D2E6-05E1-3405-A5A7866A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FII Holding Change 3M/6M: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Change in holdings of the company’s shares by Foreign Institutional Investors over the last 3 or 6 months.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DII Holding Change 3M/6M: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Change in holdings of the company’s shares by Domestic Institutional Investors over the last 3 or 6 months.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EPS (Q) (Earnings per Share, Quarterly):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Profit per share in a specific quarter.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84FE-D817-DCC4-4730-63909166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DB3E-2CA5-A451-C045-1C0A799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6215-5636-0AC5-0EDC-D1D6783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99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AC0AC-36F0-FECC-DF56-511A79C4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722-B6EC-C96F-55E0-51E7B59D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A84F-831C-0A67-EBB7-0F22AF88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Dividend Per Share: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Total dividend paid per share during a specific period.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Sub-Sector: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smaller classification within the main sector, for example, "IT Services" under "Technology".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6414-51BB-8418-380D-77BE6469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51D9-A32D-241C-60BB-43371433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1F66-6685-6B16-5FC9-74ABEBD7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40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18F9-18AF-4D74-AC77-9A612DBF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451A-3E0D-4A94-BDFD-E4751A7C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04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wise explanation of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A22C-1AD2-4865-8915-F0F05682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F9856-8708-4DB7-A0A2-90DB09C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9D71-1E79-41A1-A329-CCA21A3F4C53}" type="datetime1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B182A-EEF2-4A0C-A5A7-F8266735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8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E28B-8BC8-C54D-0CA2-A5E672CB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Introduction: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DD4E-30D2-F339-606F-3D4CE8ED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growing role of Artificial Intelligence (AI) in solving complex problems in financial markets.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significance of integrating value-investing principles with advanced machine learning algorithms.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project as an AI-driven stock recommendation system for Indian markets, emphasizing long-term investment strategies.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1237-A873-E0BB-1573-6DF9A2CC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099D-85C5-575F-16E2-C567A55C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CCB6-CA38-66AD-C4BA-59158FF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8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143A-F42F-AB3A-2AE7-BA5520A3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828"/>
          </a:xfrm>
        </p:spPr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Problem Statement:</a:t>
            </a:r>
            <a:endParaRPr lang="en-US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AD2C-32EA-5BFD-E361-03DABD13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963835" cy="49116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fundamentally strong stocks in the Indian stock market is challenging.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market's dynamic nature and inherent volatility add to the complexity.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struggle to find stocks trading below their intrinsic value.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difficulty hinders making informed and profitable investment decisions.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0769-058D-EA00-6271-082C9C95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AA64-8659-F773-872B-D4F5DFB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A734-8D0C-8163-8559-96FD3F1C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2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F798-ED10-3B52-6A3E-843A7F6A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5A51-DBAD-FC37-1E57-A3D82A08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AI Agents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15DC-E030-AC5B-58EA-6226F92A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116"/>
            <a:ext cx="10515600" cy="4672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stock market data with attributes like financial ratios, valuation metrics, and market trends.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 (Random Forest, Decision Tree,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Preceptors: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Observations such as ROE, Debt-to-Equity, and PE Ratio to make predictions.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of stocks into "Not Recommended," "Recommended," and "Highly Recommended.“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Transition from raw data to actionable insights through preprocessing, feature transformation, and model prediction.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8F5F-0FC6-031A-BE91-28D99EF0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42B7-AD0B-F8CA-2A82-1E80C43E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EAAF-6385-69C5-070C-0A2FE063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0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7D0E0-5F55-5C24-55C7-F4111646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BCDB-1099-3C10-ABE2-EE0F9BEA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DA51-4FEA-ADDE-6000-117D1860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17CB-8AEE-83BA-384C-B70E776A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C95F-B57D-A0BF-2FFB-E905315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16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3F46EBF-B949-25DA-C3F1-74A65D9FE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0634"/>
            <a:ext cx="977467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Agent-Based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 agent processes raw financial data (percepts) to generate actionable stock recommendations.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Raw dataset from Ticker Tape with 4,245 records and 31 attributes, including financial ratios and sectoral benchmarks.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Classify stocks into: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Recommended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Recommended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models: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2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AD6-4326-1AC5-7FA3-4A8D5722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5949-2630-3260-5490-D0B08332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7AB1-A6F5-7315-38F7-4D9FF460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3319" y="6487319"/>
            <a:ext cx="4114800" cy="365125"/>
          </a:xfrm>
        </p:spPr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B9D3-1E9A-AC9A-FBFF-506883F7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9465D5-16D1-645E-67C8-33B8AEE0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5222"/>
              </p:ext>
            </p:extLst>
          </p:nvPr>
        </p:nvGraphicFramePr>
        <p:xfrm>
          <a:off x="350551" y="1253459"/>
          <a:ext cx="11490898" cy="4913549"/>
        </p:xfrm>
        <a:graphic>
          <a:graphicData uri="http://schemas.openxmlformats.org/drawingml/2006/table">
            <a:tbl>
              <a:tblPr firstRow="1" bandRow="1"/>
              <a:tblGrid>
                <a:gridCol w="885724">
                  <a:extLst>
                    <a:ext uri="{9D8B030D-6E8A-4147-A177-3AD203B41FA5}">
                      <a16:colId xmlns:a16="http://schemas.microsoft.com/office/drawing/2014/main" val="272758300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873282295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1103703212"/>
                    </a:ext>
                  </a:extLst>
                </a:gridCol>
                <a:gridCol w="1156511">
                  <a:extLst>
                    <a:ext uri="{9D8B030D-6E8A-4147-A177-3AD203B41FA5}">
                      <a16:colId xmlns:a16="http://schemas.microsoft.com/office/drawing/2014/main" val="1351521716"/>
                    </a:ext>
                  </a:extLst>
                </a:gridCol>
                <a:gridCol w="2967023">
                  <a:extLst>
                    <a:ext uri="{9D8B030D-6E8A-4147-A177-3AD203B41FA5}">
                      <a16:colId xmlns:a16="http://schemas.microsoft.com/office/drawing/2014/main" val="785275805"/>
                    </a:ext>
                  </a:extLst>
                </a:gridCol>
                <a:gridCol w="2927254">
                  <a:extLst>
                    <a:ext uri="{9D8B030D-6E8A-4147-A177-3AD203B41FA5}">
                      <a16:colId xmlns:a16="http://schemas.microsoft.com/office/drawing/2014/main" val="3783050694"/>
                    </a:ext>
                  </a:extLst>
                </a:gridCol>
              </a:tblGrid>
              <a:tr h="497546"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cap="all" spc="6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marL="4254" marR="4254" marT="42732" marB="42732" anchor="b">
                    <a:solidFill>
                      <a:srgbClr val="AA0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47957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A Systematic Literature Review on AI based Recommendation Systems </a:t>
                      </a:r>
                      <a:r>
                        <a:rPr lang="en-US" sz="1200" dirty="0" err="1">
                          <a:latin typeface="Calibiri(Body)"/>
                        </a:rPr>
                        <a:t>andtheir</a:t>
                      </a:r>
                      <a:r>
                        <a:rPr lang="en-US" sz="1200" dirty="0">
                          <a:latin typeface="Calibiri(Body)"/>
                        </a:rPr>
                        <a:t> Ethical Considerations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iri(Body)"/>
                        </a:rPr>
                        <a:t>Masciari</a:t>
                      </a:r>
                      <a:r>
                        <a:rPr lang="en-US" sz="1200" dirty="0">
                          <a:latin typeface="Calibiri(Body)"/>
                        </a:rPr>
                        <a:t>, Elio, </a:t>
                      </a:r>
                      <a:r>
                        <a:rPr lang="en-US" sz="1200" dirty="0" err="1">
                          <a:latin typeface="Calibiri(Body)"/>
                        </a:rPr>
                        <a:t>Areeba</a:t>
                      </a:r>
                      <a:r>
                        <a:rPr lang="en-US" sz="1200" dirty="0">
                          <a:latin typeface="Calibiri(Body)"/>
                        </a:rPr>
                        <a:t> Umair, and Muhammad Habib Ullah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2024</a:t>
                      </a:r>
                      <a:endParaRPr lang="en-IN" sz="1200" dirty="0">
                        <a:latin typeface="Calibiri(Body)"/>
                      </a:endParaRPr>
                    </a:p>
                  </a:txBody>
                  <a:tcPr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Conduct a systematic review of AI-based recommendation systems, focusing on ethical considerations.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Highlights the importance of transparency, fairness, and ethical AI practices in financial applications.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3064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Machine learning-based stock </a:t>
                      </a:r>
                      <a:r>
                        <a:rPr lang="en-US" sz="1200" dirty="0" err="1">
                          <a:latin typeface="Calibiri(Body)"/>
                        </a:rPr>
                        <a:t>pickingusing</a:t>
                      </a:r>
                      <a:r>
                        <a:rPr lang="en-US" sz="1200" dirty="0">
                          <a:latin typeface="Calibiri(Body)"/>
                        </a:rPr>
                        <a:t> value investing and quality features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iri(Body)"/>
                        </a:rPr>
                        <a:t>Priel</a:t>
                      </a:r>
                      <a:r>
                        <a:rPr lang="en-US" sz="1200" dirty="0">
                          <a:latin typeface="Calibiri(Body)"/>
                        </a:rPr>
                        <a:t>, Ronen, and Lior </a:t>
                      </a:r>
                      <a:r>
                        <a:rPr lang="en-US" sz="1200" dirty="0" err="1">
                          <a:latin typeface="Calibiri(Body)"/>
                        </a:rPr>
                        <a:t>Rokach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iri(Body)"/>
                        </a:rPr>
                        <a:t>  2024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machine learning to enhance value investing by identifying underpriced stocks with quality features.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Demonstrates the ability of machine learning to reinforce traditional investment strategies.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39780"/>
                  </a:ext>
                </a:extLst>
              </a:tr>
              <a:tr h="1273133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Machine learning-based stock </a:t>
                      </a:r>
                      <a:r>
                        <a:rPr lang="en-US" sz="1200" dirty="0" err="1">
                          <a:latin typeface="Calibiri(Body)"/>
                        </a:rPr>
                        <a:t>pickingusing</a:t>
                      </a:r>
                      <a:r>
                        <a:rPr lang="en-US" sz="1200" dirty="0">
                          <a:latin typeface="Calibiri(Body)"/>
                        </a:rPr>
                        <a:t> value investing and quality features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iri(Body)"/>
                        </a:rPr>
                        <a:t>Priel</a:t>
                      </a:r>
                      <a:r>
                        <a:rPr lang="en-US" sz="1200" dirty="0">
                          <a:latin typeface="Calibiri(Body)"/>
                        </a:rPr>
                        <a:t>, Ronen, and Lior </a:t>
                      </a:r>
                      <a:r>
                        <a:rPr lang="en-US" sz="1200" dirty="0" err="1">
                          <a:latin typeface="Calibiri(Body)"/>
                        </a:rPr>
                        <a:t>Rokach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iri(Body)"/>
                        </a:rPr>
                        <a:t>2023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 to the previous, focuses on developing a robust value-based investment framework.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Confirms machine learning's potential in streamlining and improving investment models.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56900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Development and Evaluation </a:t>
                      </a:r>
                      <a:r>
                        <a:rPr lang="en-US" sz="1200" dirty="0" err="1">
                          <a:latin typeface="Calibiri(Body)"/>
                        </a:rPr>
                        <a:t>ofa</a:t>
                      </a:r>
                      <a:r>
                        <a:rPr lang="en-US" sz="1200" dirty="0">
                          <a:latin typeface="Calibiri(Body)"/>
                        </a:rPr>
                        <a:t> Machine Learning-Based Value Investing Methodology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He, Jun Yi Derek, and Joseph </a:t>
                      </a:r>
                      <a:r>
                        <a:rPr lang="en-US" sz="1200" dirty="0" err="1">
                          <a:latin typeface="Calibiri(Body)"/>
                        </a:rPr>
                        <a:t>Ewban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 a machine learning-based value investing model using complex data pipelines.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Validates the strength of machine learning in replicating and extending traditional investment strategies.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5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9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A63C6-4E98-7817-710B-AC82B8E85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C4C7-324B-C038-CF6C-99C74865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E1CC-C9D2-9B3C-554A-48F6888F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2B42-CD4C-667F-1F93-1356BBAC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3319" y="6487319"/>
            <a:ext cx="4114800" cy="365125"/>
          </a:xfrm>
        </p:spPr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9029E-C4F6-BFF1-2EA2-75ECAC45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709B47-B8BE-6D37-D738-027C48E9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76961"/>
              </p:ext>
            </p:extLst>
          </p:nvPr>
        </p:nvGraphicFramePr>
        <p:xfrm>
          <a:off x="350551" y="1253459"/>
          <a:ext cx="11490898" cy="4913549"/>
        </p:xfrm>
        <a:graphic>
          <a:graphicData uri="http://schemas.openxmlformats.org/drawingml/2006/table">
            <a:tbl>
              <a:tblPr firstRow="1" bandRow="1"/>
              <a:tblGrid>
                <a:gridCol w="885724">
                  <a:extLst>
                    <a:ext uri="{9D8B030D-6E8A-4147-A177-3AD203B41FA5}">
                      <a16:colId xmlns:a16="http://schemas.microsoft.com/office/drawing/2014/main" val="272758300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873282295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1103703212"/>
                    </a:ext>
                  </a:extLst>
                </a:gridCol>
                <a:gridCol w="1156511">
                  <a:extLst>
                    <a:ext uri="{9D8B030D-6E8A-4147-A177-3AD203B41FA5}">
                      <a16:colId xmlns:a16="http://schemas.microsoft.com/office/drawing/2014/main" val="1351521716"/>
                    </a:ext>
                  </a:extLst>
                </a:gridCol>
                <a:gridCol w="2966009">
                  <a:extLst>
                    <a:ext uri="{9D8B030D-6E8A-4147-A177-3AD203B41FA5}">
                      <a16:colId xmlns:a16="http://schemas.microsoft.com/office/drawing/2014/main" val="785275805"/>
                    </a:ext>
                  </a:extLst>
                </a:gridCol>
                <a:gridCol w="2928268">
                  <a:extLst>
                    <a:ext uri="{9D8B030D-6E8A-4147-A177-3AD203B41FA5}">
                      <a16:colId xmlns:a16="http://schemas.microsoft.com/office/drawing/2014/main" val="3783050694"/>
                    </a:ext>
                  </a:extLst>
                </a:gridCol>
              </a:tblGrid>
              <a:tr h="49754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47957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Development and Evaluation 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ofa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 Machine Learning-Based Value Investing Methodology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He, Jun Yi Derek, and Joseph Ewbank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 to the previous, focuses on integrating machine learning for stock selection based on value principles.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Reinforces the reliability and effectiveness of combining value investing with AI.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3064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SPCM: A Machine Learning 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Approachfor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 Sentiment-Based Stock Recommendation System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Calibiri(Body)"/>
                        </a:rPr>
                        <a:t>Wang, Jiawei, and Zhen Chen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 sentiment analysis and price data in stock recommendation systems using machine learning.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Addresses holistic evaluation challenges and improves recommendation accuracy with sentiment insights.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39780"/>
                  </a:ext>
                </a:extLst>
              </a:tr>
              <a:tr h="1273133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Empirical asset pricing </a:t>
                      </a:r>
                      <a:r>
                        <a:rPr lang="en-US" sz="1200" dirty="0" err="1">
                          <a:latin typeface="Calibiri(Body)"/>
                        </a:rPr>
                        <a:t>viamachine</a:t>
                      </a:r>
                      <a:r>
                        <a:rPr lang="en-US" sz="1200" dirty="0">
                          <a:latin typeface="Calibiri(Body)"/>
                        </a:rPr>
                        <a:t> learning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Gu, 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Shihao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, Bryan Kelly, and 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Dacheng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 Xiu</a:t>
                      </a:r>
                      <a:endParaRPr lang="en-IN" sz="1200" dirty="0">
                        <a:latin typeface="Calibiri(Body)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Explore machine learning methods for empirical asset pricing in financial markets.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Shows the suitability of ML techniques for measuring risk premia and advancing asset pricing models.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56900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Stock Recommendations for Individual investors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Lee, </a:t>
                      </a:r>
                      <a:r>
                        <a:rPr lang="en-US" sz="1200" dirty="0" err="1">
                          <a:latin typeface="Calibiri(Body)"/>
                        </a:rPr>
                        <a:t>Youngbin</a:t>
                      </a:r>
                      <a:r>
                        <a:rPr lang="en-US" sz="1200" dirty="0">
                          <a:latin typeface="Calibiri(Body)"/>
                        </a:rPr>
                        <a:t>, </a:t>
                      </a:r>
                      <a:r>
                        <a:rPr lang="en-US" sz="1200" dirty="0" err="1">
                          <a:latin typeface="Calibiri(Body)"/>
                        </a:rPr>
                        <a:t>Yejin</a:t>
                      </a:r>
                      <a:r>
                        <a:rPr lang="en-US" sz="1200" dirty="0">
                          <a:latin typeface="Calibiri(Body)"/>
                        </a:rPr>
                        <a:t> Kim, and </a:t>
                      </a:r>
                      <a:r>
                        <a:rPr lang="en-US" sz="1200" dirty="0" err="1">
                          <a:latin typeface="Calibiri(Body)"/>
                        </a:rPr>
                        <a:t>Yongjae</a:t>
                      </a:r>
                      <a:r>
                        <a:rPr lang="en-US" sz="1200" dirty="0">
                          <a:latin typeface="Calibiri(Body)"/>
                        </a:rPr>
                        <a:t> Lee. 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 a solution for stock recommendations using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Model.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enhances recommendation accuracy.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5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6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64DCA-9F02-40B7-27AF-335EB72BC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B9C9-4179-4C13-2266-A5113BD5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A8F8-C3C8-06B4-0282-D9BC814E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119C-801D-62B9-58DD-DFA4D02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3319" y="6487319"/>
            <a:ext cx="4114800" cy="365125"/>
          </a:xfrm>
        </p:spPr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CAA7-EE8D-EF99-261F-97506448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FADCA1-05E3-8E34-697C-E57ABB03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52488"/>
              </p:ext>
            </p:extLst>
          </p:nvPr>
        </p:nvGraphicFramePr>
        <p:xfrm>
          <a:off x="350551" y="1253459"/>
          <a:ext cx="11490898" cy="3837971"/>
        </p:xfrm>
        <a:graphic>
          <a:graphicData uri="http://schemas.openxmlformats.org/drawingml/2006/table">
            <a:tbl>
              <a:tblPr firstRow="1" bandRow="1"/>
              <a:tblGrid>
                <a:gridCol w="885724">
                  <a:extLst>
                    <a:ext uri="{9D8B030D-6E8A-4147-A177-3AD203B41FA5}">
                      <a16:colId xmlns:a16="http://schemas.microsoft.com/office/drawing/2014/main" val="272758300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873282295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1103703212"/>
                    </a:ext>
                  </a:extLst>
                </a:gridCol>
                <a:gridCol w="1156511">
                  <a:extLst>
                    <a:ext uri="{9D8B030D-6E8A-4147-A177-3AD203B41FA5}">
                      <a16:colId xmlns:a16="http://schemas.microsoft.com/office/drawing/2014/main" val="1351521716"/>
                    </a:ext>
                  </a:extLst>
                </a:gridCol>
                <a:gridCol w="2967023">
                  <a:extLst>
                    <a:ext uri="{9D8B030D-6E8A-4147-A177-3AD203B41FA5}">
                      <a16:colId xmlns:a16="http://schemas.microsoft.com/office/drawing/2014/main" val="785275805"/>
                    </a:ext>
                  </a:extLst>
                </a:gridCol>
                <a:gridCol w="2927254">
                  <a:extLst>
                    <a:ext uri="{9D8B030D-6E8A-4147-A177-3AD203B41FA5}">
                      <a16:colId xmlns:a16="http://schemas.microsoft.com/office/drawing/2014/main" val="3783050694"/>
                    </a:ext>
                  </a:extLst>
                </a:gridCol>
              </a:tblGrid>
              <a:tr h="49754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47957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When ai meets finance (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stockagent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): Large </a:t>
                      </a:r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lan-guage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 model-based stock trading in simulated real-world environments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200" dirty="0">
                          <a:latin typeface="Calibiri(Body)"/>
                        </a:rPr>
                        <a:t>Zhang, Chong, et al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Introduce </a:t>
                      </a:r>
                      <a:r>
                        <a:rPr lang="en-US" sz="1200" dirty="0" err="1"/>
                        <a:t>StockAgent</a:t>
                      </a:r>
                      <a:r>
                        <a:rPr lang="en-US" sz="1200" dirty="0"/>
                        <a:t>, a multi-agent AI system for simulated real-world stock trading.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Demonstrates the potential of large language models in financial decision-making and trading.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3064"/>
                  </a:ext>
                </a:extLst>
              </a:tr>
              <a:tr h="1273133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A bi-directional evolution algorithm for financial recommendation mode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Xue, Jingming, et al</a:t>
                      </a:r>
                      <a:endParaRPr lang="it-IT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Develop a bi-directional evolution algorithm for financial recommendation models.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Improves adaptability and accuracy in stock predictions with evolutionary approaches.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56900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Financial applications of machine learning: A literature review.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Calibiri(Body)"/>
                        </a:rPr>
                        <a:t>Nazareth, Noella, and Yeruva Venkata Ramana Redd</a:t>
                      </a:r>
                      <a:endParaRPr lang="it-IT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Review machine learning applications across various financial domains, including stock recommendations.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Highlights the growing importance of ML techniques in finance, particularly deep learning methods.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5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5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4204B-A7FD-1C2E-0279-90DE4609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0560-6B90-C8C1-6854-202DC2A9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B5E-DFFD-E3C8-F5B3-2EBB83B1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9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Sector: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industry or category a company belongs to, like IT, pharma, or energy.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Market Cap (Market Capitalization):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total value of a company’s shares on the stock market. Calculated as: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Market Cap = Share Price × Number of Shares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shows how big or small a company is.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Return on Equity (ROE):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Measures how efficiently a company uses its shareholders' money to generate profits. Higher is better.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9333-F3D6-E560-EC6E-B7712DC5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4BFB-4BCD-A2A3-3F30-4D4984EA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44F2-A59F-E186-6DA8-709F5980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4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67FA-119F-7AB3-C2B4-3E51F429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20FB-C32A-334F-1DA8-CBB1AF0B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Literature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C343-DBD4-7143-65FB-520281A1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C802-4D96-AE96-1FF5-A34D242F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3319" y="6487319"/>
            <a:ext cx="4114800" cy="365125"/>
          </a:xfrm>
        </p:spPr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CAEB-7CD5-4CD6-62F2-F1EBA90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78E535-033B-2C18-C75F-DCB7D6F6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28238"/>
              </p:ext>
            </p:extLst>
          </p:nvPr>
        </p:nvGraphicFramePr>
        <p:xfrm>
          <a:off x="350551" y="1253459"/>
          <a:ext cx="11490898" cy="4913549"/>
        </p:xfrm>
        <a:graphic>
          <a:graphicData uri="http://schemas.openxmlformats.org/drawingml/2006/table">
            <a:tbl>
              <a:tblPr firstRow="1" bandRow="1"/>
              <a:tblGrid>
                <a:gridCol w="885724">
                  <a:extLst>
                    <a:ext uri="{9D8B030D-6E8A-4147-A177-3AD203B41FA5}">
                      <a16:colId xmlns:a16="http://schemas.microsoft.com/office/drawing/2014/main" val="272758300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873282295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1103703212"/>
                    </a:ext>
                  </a:extLst>
                </a:gridCol>
                <a:gridCol w="1156511">
                  <a:extLst>
                    <a:ext uri="{9D8B030D-6E8A-4147-A177-3AD203B41FA5}">
                      <a16:colId xmlns:a16="http://schemas.microsoft.com/office/drawing/2014/main" val="1351521716"/>
                    </a:ext>
                  </a:extLst>
                </a:gridCol>
                <a:gridCol w="2966009">
                  <a:extLst>
                    <a:ext uri="{9D8B030D-6E8A-4147-A177-3AD203B41FA5}">
                      <a16:colId xmlns:a16="http://schemas.microsoft.com/office/drawing/2014/main" val="785275805"/>
                    </a:ext>
                  </a:extLst>
                </a:gridCol>
                <a:gridCol w="2928268">
                  <a:extLst>
                    <a:ext uri="{9D8B030D-6E8A-4147-A177-3AD203B41FA5}">
                      <a16:colId xmlns:a16="http://schemas.microsoft.com/office/drawing/2014/main" val="3783050694"/>
                    </a:ext>
                  </a:extLst>
                </a:gridCol>
              </a:tblGrid>
              <a:tr h="49754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anchor="ctr">
                    <a:solidFill>
                      <a:srgbClr val="AA0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47957"/>
                  </a:ext>
                </a:extLst>
              </a:tr>
              <a:tr h="991714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DeepValue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: a comparable framework for value-based strategy by machine learning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Huang, K. J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 the </a:t>
                      </a:r>
                      <a:r>
                        <a:rPr lang="en-US" sz="1200" dirty="0" err="1"/>
                        <a:t>DeepValue</a:t>
                      </a:r>
                      <a:r>
                        <a:rPr lang="en-US" sz="1200" dirty="0"/>
                        <a:t> framework for value-based investment strategies using deep learning.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a scalable, comparable framework for company valuation using ML techniques.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3064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Artificial intelligence applied to stock market trading: a review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iri(Body)"/>
                        </a:rPr>
                        <a:t>Ferreira, Fernando GDC, Amir H. Gandomi, and Rodrigo TN Cardoso.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Review the application of AI in stock market trading, with a focus on trading strategies.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Highlights the versatility and impact of AI in improving trading decisions and strategies.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539780"/>
                  </a:ext>
                </a:extLst>
              </a:tr>
              <a:tr h="1273133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iri(Body)"/>
                        </a:rPr>
                        <a:t>An ensemble machine learning approach </a:t>
                      </a:r>
                      <a:r>
                        <a:rPr lang="en-US" sz="1200" dirty="0" err="1">
                          <a:latin typeface="Calibiri(Body)"/>
                        </a:rPr>
                        <a:t>forforecasting</a:t>
                      </a:r>
                      <a:r>
                        <a:rPr lang="en-US" sz="1200" dirty="0">
                          <a:latin typeface="Calibiri(Body)"/>
                        </a:rPr>
                        <a:t> credit risk of agricultural SMEs’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Belhadi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, Amine, et al.</a:t>
                      </a:r>
                      <a:endParaRPr lang="en-IN" sz="1200" dirty="0">
                        <a:latin typeface="Calibiri(Body)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Forecast credit risks using ensemble machine learning techniques in agricultural investments.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Improves forecasting accuracy and risk management in niche financial applications.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56900"/>
                  </a:ext>
                </a:extLst>
              </a:tr>
              <a:tr h="1075578"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 err="1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MachineLearning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 for Excess Return Exploration in Investment Strategies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iri(Body)"/>
                        </a:rPr>
                        <a:t>Shen, Q., Yuan, W., &amp; Jin, Y.</a:t>
                      </a:r>
                      <a:endParaRPr lang="en-IN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cap="none" spc="0" dirty="0">
                          <a:solidFill>
                            <a:schemeClr val="tx1"/>
                          </a:solidFill>
                          <a:latin typeface="Calibiri(Body)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Introduce </a:t>
                      </a:r>
                      <a:r>
                        <a:rPr lang="en-US" sz="1200" dirty="0" err="1"/>
                        <a:t>AlphaMLDigger</a:t>
                      </a:r>
                      <a:r>
                        <a:rPr lang="en-US" sz="1200" dirty="0"/>
                        <a:t>, an ML-based tool for exploring excess returns in volatile markets.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Demonstrates how ML can mine actionable insights for investment strategies in volatile environments.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Calibiri(Body)"/>
                        <a:cs typeface="Times New Roman" panose="02020603050405020304" pitchFamily="18" charset="0"/>
                      </a:endParaRPr>
                    </a:p>
                  </a:txBody>
                  <a:tcPr marL="4254" marR="4254" marT="2127" marB="42732" anchor="ctr">
                    <a:solidFill>
                      <a:srgbClr val="FCD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5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9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BCEC-43B0-88C3-D9F4-9B8CE6E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2176F"/>
                </a:solidFill>
                <a:latin typeface="Times New Roman"/>
                <a:cs typeface="Times New Roman"/>
              </a:rPr>
              <a:t>Research Gap and Novelty 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ECBC-AFB8-2C12-1689-D12057E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157"/>
            <a:ext cx="10515600" cy="4672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and high prices during a time interval provide an indication of the stock's volatility, which is a key factor in financial forecasting.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prices help in identifying bullish (upward) or bearish (downward) trends by analyzing patterns over time.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 is noisy, and extreme low and high values may not always reflect genuine market trends but rather anomalies.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low and high prices is often more effective for short-term predictions, which may not align with long-term investment goals.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multi-class classification, robust handling of class imbalance, advanced hyperparameter tuning, and deployment of a real-time Flask-based stock recommendation system.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18AA-8AE2-40C7-8D5E-0C5BB898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FD21F-AA42-7891-0DC1-10DDCB5D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C974-E5C2-8777-F716-6565415D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7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3493D-D6FF-3E6D-8BE9-6236B9F1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12D6-8CB9-8D29-7023-2EDE661B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-25241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System Architecture</a:t>
            </a:r>
            <a:endParaRPr lang="en-IN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57A-617A-1D50-1854-E9934F9F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29D6-4F79-7D9C-CD3A-66105540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2A9F-65B4-BB8E-6C2D-4D9CE05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22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FD1142-B529-626C-36DF-6E6E17C1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" y="1633492"/>
            <a:ext cx="12013268" cy="4210670"/>
          </a:xfrm>
        </p:spPr>
      </p:pic>
    </p:spTree>
    <p:extLst>
      <p:ext uri="{BB962C8B-B14F-4D97-AF65-F5344CB8AC3E}">
        <p14:creationId xmlns:p14="http://schemas.microsoft.com/office/powerpoint/2010/main" val="355201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44B7D-9543-DCDE-0F00-399EEF22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1202-DD40-3825-8C58-7354B61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04" y="2675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2176F"/>
                </a:solidFill>
                <a:latin typeface="Times New Roman"/>
                <a:cs typeface="Times New Roman"/>
              </a:rPr>
              <a:t>Methodology - </a:t>
            </a:r>
            <a:endParaRPr lang="en-IN" sz="40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CA59-8B97-5F13-92E4-093E4658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4998-7DA1-446B-C422-EF09526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1132-76AE-26A8-08A6-98249097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C2D2F-8097-9743-3532-929FF3F06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0A68-EA5D-D5E1-93C5-EA07E9C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Data Preprocessing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D972-0EF4-BEAA-441D-214D2224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116"/>
            <a:ext cx="10515600" cy="4672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Imputed missing values using mean and KNN Imputer.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undefined holding changes to 0.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Winsorization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cap extreme values in metrics like PE Ratio and ROCE.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 Standardized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 Encoded using One-Hot Encoding.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preprocessing, ensuring consistency and efficiency for cross-validation and model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37A1-685C-8ED0-9EF7-1C384CF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A5EF-8805-E847-1271-6D8AE22B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ASE BLR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B5B8-D324-CF02-A84F-2AB78030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5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D4358-BBBB-936B-1A1B-2EC60481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5EDD-7952-FEC4-D526-07B866EB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Model Selection &amp; Training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8BC5-5607-EEA2-53B3-9EDB4087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ABDD-F371-8F5D-E6BC-DEFBCB52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ASE BLR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247A-9D6E-AB11-2C45-F0DDA409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25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5C9EDA-D2C5-8AC0-5F3F-D7CD788F8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4628"/>
            <a:ext cx="8560561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model combining multiple decision trees.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variance and provides robust predictions.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Simple, interpretable, and rule-based for quick decision-making.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 for high precision and performance.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class imbalance effectively.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data processing.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and validated using stratified K-fold cross-validation to address class imbalance and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6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C1F45-3963-BF8A-06E4-7A036783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8066-A944-D675-E088-E6992AE2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Hyperparameter Tuning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9315-314D-8AAC-A382-0DEFFF90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C83A-B1DC-3C46-41B4-D4F96F5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ASE BLR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70CA-8564-87B8-E7D9-36F4CE6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26</a:t>
            </a:fld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9EEFC1-3C7E-354F-355F-BAAE337EE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950" y="1992107"/>
            <a:ext cx="1158522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hyperparameter search to maximize model performance.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pruning to eliminate poorly performing configurations early.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Tuned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Number of trees, depth, and splits.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Depth, criteria, and splits.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Learning rate, number of estimators, subsample ratio, and column sampling.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and AUC-ROC metrics for all models.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best balance of accuracy and generalization.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7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920C-BAFC-778F-E4D5-9C8BF5C4C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68DB-CF8F-B7ED-4933-4D18AAA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Times New Roman"/>
              </a:rPr>
              <a:t>Deployment</a:t>
            </a:r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24B2-7A54-A612-1EC2-624F9097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90A-25CE-BA4E-0E73-DC6B2E7E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ASE BLR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476F-907B-92EB-D777-7C066BE6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6C57F3-19F9-7EAE-9143-41311FD1D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16317"/>
            <a:ext cx="9453664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selected for deployment based on superior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Serialized the model and preprocessing pipeline using Pickle.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Flask-based web application for real-time predictions.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Workflow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financial metrics like ROE, PE Ratio, etc.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processes the data and predicts stock categories in real-time.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seamless, user-friendly interface for investors to make informed decisions.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0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A114-7243-9862-D699-EE7F66A9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02F9-195C-FB30-8202-F6D44E2E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600" b="1" dirty="0">
              <a:solidFill>
                <a:srgbClr val="C2176F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3B89-F694-480A-3211-97A61752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B813-4523-92F6-DA3F-82E8E54A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ASE BLR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E748-F905-EB33-ACD9-E15BEB64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739443-7DE3-AC50-1FA8-967DDCC4D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3847642"/>
            <a:ext cx="9453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3E7E1-C079-8DAF-3BE0-E3CC7081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" y="136525"/>
            <a:ext cx="11681401" cy="57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ADE-36C3-244D-F11A-08EE410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Results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27AA-D258-7864-A4FC-CBAA9E5C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935A-EA35-2012-3F92-5DA6FB7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36A2-DEF2-46F0-6FC3-45C29531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29</a:t>
            </a:fld>
            <a:endParaRPr lang="en-IN"/>
          </a:p>
        </p:txBody>
      </p:sp>
      <p:pic>
        <p:nvPicPr>
          <p:cNvPr id="8" name="Picture 7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081BF61-932C-8F40-76E5-0EAB37FB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2109186"/>
            <a:ext cx="5208329" cy="3250754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5B39A8-A51C-B4B2-A099-8B5E1945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24" y="2109185"/>
            <a:ext cx="5234310" cy="32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9094-973C-BA99-0FC3-1512090B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56E0-E0BD-4AB5-F4D6-4DBB3981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E10F-C76E-CBFC-6ABE-936AE07E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ROCE (Return on Capital Employed):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Shows how well a company uses all its capital (debt + equity) to generate profits.</a:t>
            </a:r>
          </a:p>
          <a:p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Cash Flow Margin: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percentage of cash flow generated from operating sales. Higher cash flow margin means more money is retained for future use.</a:t>
            </a:r>
          </a:p>
          <a:p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EBITDA Margin: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How much profit a company makes before deducting interest, taxes, depreciation, and amortization, as a percentage of revenue.</a:t>
            </a:r>
          </a:p>
          <a:p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05E2-90C2-8D7D-7375-E56A1A4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2159-DEDA-C9B0-4D73-AA06E446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7D1A-03E9-D42E-0B01-4B1EEA5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466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F3903-27AD-3C2A-87F8-419C0A5B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C29-5C5C-EB2D-A103-66EDCB57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Results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C0A9-CBE2-7E9F-8943-57256289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43A0-B4D0-2E83-89C2-91D9F5C6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19B8-A383-2FB0-87AF-48B7124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30</a:t>
            </a:fld>
            <a:endParaRPr lang="en-IN"/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D4C3220F-1AE5-725A-1CC8-4078CD68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24" y="1890043"/>
            <a:ext cx="5586388" cy="3606085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ACB746C-47FD-57CA-49DF-FD28A32E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44" y="2062709"/>
            <a:ext cx="5511675" cy="33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E4FA7-BCB4-BB65-4EF0-60E0FFB6C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B8F6-3DA3-8959-B428-04CC1B8B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Conclusion and Future Scope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2831-BF61-B1B6-9A90-0D0E5E5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FFA90-5010-C6C1-64C9-362261BF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6F6A-EDAC-8DFC-F2F2-A92E9FD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31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9905DB-C5E0-9408-9CB2-DC76A7DB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real-time market data via APIs for dynamic predictions.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markets operate under varied economic, regulatory, and financial conditions. To expand, the system needs to accommodate different financial metrics, such as country-specific valuation ratio.</a:t>
            </a:r>
          </a:p>
        </p:txBody>
      </p:sp>
    </p:spTree>
    <p:extLst>
      <p:ext uri="{BB962C8B-B14F-4D97-AF65-F5344CB8AC3E}">
        <p14:creationId xmlns:p14="http://schemas.microsoft.com/office/powerpoint/2010/main" val="35118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C97E-C2EA-0F94-95BD-E5DC5B5F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1F05-14EA-BF57-169F-A1985299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26DE-01A2-CF29-FF6F-21023C7E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Net Profit Margin: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percentage of revenue that remains as profit after all expenses.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Return on Assets (ROA):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Measures how efficiently a company uses its assets to generate profit.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5Y CAGR (5-Year Compound Annual Growth Rate):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average annual growth rate of a company over the past 5 years.</a:t>
            </a:r>
          </a:p>
          <a:p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A65F-E959-66AA-0F40-4A19F198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2571-CA78-07F9-DB59-7319B4CC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0BCF-4954-A7E5-27B0-2E6D1190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6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C4446-7008-BEB2-FE22-419987BD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3702-775F-C392-2E55-58107585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9DBE-9025-29E1-2ED4-F7B08F2E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Asset Turnover Ratio: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Shows how efficiently a company generates revenue from its assets.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Inventory Turnover Ratio: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Indicates how quickly a company sells and replaces its inventory.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Working Capital Turnover Ratio: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How well a company uses its working capital (current assets - current liabilities) to generate revenue.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DB5A-C152-5404-49C2-40877C85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28DB-DEC9-8D8E-489D-63A74B9B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3BDC-E753-502D-4E93-1F43590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76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78689-9837-04A5-0BE8-3C817D03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3D5E-D67A-0770-D963-F21A16A0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B09-CAC4-4E4C-E721-C6BAD688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Interest Coverage Ratio: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Measures how easily a company can pay its interest expenses. Higher is better.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Current Ratio: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Compares a company’s short-term assets to short-term liabilities to assess liquidity.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Debt to Equity: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Indicates the proportion of debt compared to shareholders’ equity. Lower is generally better.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1FC9-E1C4-5C6D-394F-F1C0755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48DD-8286-DC5D-E95B-746B95C8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107C-8490-0887-6916-25E7A3A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0DEC-76E8-F513-5609-6FCC50DF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5B94-A291-8A6D-A629-22FB219C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7C78-F712-7911-1C80-E1F84E2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Debt to Asset: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Measures the percentage of a company’s assets financed by debt.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 Ratio (Price to Earnings):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Tells how much investors are willing to pay for ₹1 of the company’s earnings.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PB Ratio (Price to Book):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Compares the market price to the book value of the company.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9005-79DC-9859-BB54-F1C6E9A4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1905-8D55-95E2-982F-7C011A39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D970-7851-4A25-49A4-F3CA0F3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8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E51E5-0165-A77A-1F1A-1D97FC04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093A-F414-7452-472E-A3D3FED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9F0C-F2A1-559F-3EB6-56831B3D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Sector PE: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Average PE ratio for all companies in the same sector.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Sector PB: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Average PB ratio for all companies in the same sector.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PS Ratio (Price to Sales):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Compares the market price to the company’s revenue.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Dividend Yield: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How much a company pays in dividends relative to its share price.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31B1-6703-6A3A-81BF-AB56315B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37FD-3210-78F1-815C-9BEC2B23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0F18-6D0A-DBE0-24C9-7AA2893B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2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9E07-D044-92A3-4EBF-81EE8DB0B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897-2DFC-6404-E8E8-E35730C1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2176F"/>
                </a:solidFill>
                <a:latin typeface="Times New Roman"/>
                <a:cs typeface="Calibri Light"/>
              </a:rPr>
              <a:t>Basic Terms:</a:t>
            </a:r>
            <a:endParaRPr lang="en-US" b="1" dirty="0">
              <a:solidFill>
                <a:srgbClr val="C2176F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209B-B432-E771-3CAC-7F4DF19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94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Sector Dividend Yield: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Average dividend yield for all companies in the same sector.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Return on Investment (ROI):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Measures the profit made on an investment compared to its cost.</a:t>
            </a:r>
          </a:p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MF Holding Change 3M/6M: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Change in holdings of the company’s shares by Mutual Funds over the last 3 or 6 months.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9CB2-873F-F800-FE94-5C5FE6DC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848-BFC7-445D-B100-8396EFF3EAE7}" type="datetime1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A1FB-EEA3-F2DA-CB7D-55456DC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ASE BLR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7882-1031-239B-CF70-466096A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A696-5F81-402D-892C-B7B928A817F6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5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2425</Words>
  <Application>Microsoft Office PowerPoint</Application>
  <PresentationFormat>Widescreen</PresentationFormat>
  <Paragraphs>368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Calibiri(Body)</vt:lpstr>
      <vt:lpstr>Calibri</vt:lpstr>
      <vt:lpstr>Calibri Light</vt:lpstr>
      <vt:lpstr>Times New Roman</vt:lpstr>
      <vt:lpstr>Office Theme</vt:lpstr>
      <vt:lpstr>AI-Driven Stock Recommendation: Optimizing Predictions with Hyperparameter Tuning</vt:lpstr>
      <vt:lpstr>Basic Terms:</vt:lpstr>
      <vt:lpstr>Basic Terms:</vt:lpstr>
      <vt:lpstr>Basic Terms:</vt:lpstr>
      <vt:lpstr>Basic Terms:</vt:lpstr>
      <vt:lpstr>Basic Terms:</vt:lpstr>
      <vt:lpstr>Basic Terms:</vt:lpstr>
      <vt:lpstr>Basic Terms:</vt:lpstr>
      <vt:lpstr>Basic Terms:</vt:lpstr>
      <vt:lpstr>Basic Terms:</vt:lpstr>
      <vt:lpstr>Basic Terms:</vt:lpstr>
      <vt:lpstr>Overview</vt:lpstr>
      <vt:lpstr>Introduction:</vt:lpstr>
      <vt:lpstr>Problem Statement:</vt:lpstr>
      <vt:lpstr>AI Agents</vt:lpstr>
      <vt:lpstr>PowerPoint Presentation</vt:lpstr>
      <vt:lpstr>Literature Review</vt:lpstr>
      <vt:lpstr>Literature Review</vt:lpstr>
      <vt:lpstr>Literature Review</vt:lpstr>
      <vt:lpstr>Literature Review</vt:lpstr>
      <vt:lpstr>Research Gap and Novelty </vt:lpstr>
      <vt:lpstr>System Architecture</vt:lpstr>
      <vt:lpstr>Methodology - </vt:lpstr>
      <vt:lpstr>Data Preprocessing</vt:lpstr>
      <vt:lpstr>Model Selection &amp; Training</vt:lpstr>
      <vt:lpstr>Hyperparameter Tuning</vt:lpstr>
      <vt:lpstr>Deployment</vt:lpstr>
      <vt:lpstr>PowerPoint Presentation</vt:lpstr>
      <vt:lpstr>Results</vt:lpstr>
      <vt:lpstr>Results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Dr. Thangam S.</dc:creator>
  <cp:lastModifiedBy>Anvith S G</cp:lastModifiedBy>
  <cp:revision>411</cp:revision>
  <dcterms:created xsi:type="dcterms:W3CDTF">2020-01-24T08:28:50Z</dcterms:created>
  <dcterms:modified xsi:type="dcterms:W3CDTF">2024-11-30T04:21:39Z</dcterms:modified>
</cp:coreProperties>
</file>