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2560" y="720919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Hospital Appointment Booking &amp; Management System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52559" y="2446195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outlines a comprehensive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Hospital Appointment Booking System 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built with Flask. It streamlines appointment scheduling for patients, provides robust management tools for administrators, and ensures seamless communication through integrated email notifications.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71636"/>
            <a:ext cx="317540" cy="317540"/>
          </a:xfrm>
          <a:prstGeom prst="roundRect">
            <a:avLst>
              <a:gd name="adj" fmla="val 28793492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03710" y="6111509"/>
            <a:ext cx="1897023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By,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Anvitha G Rao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52308042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947" y="696276"/>
            <a:ext cx="1051571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Comprehensive Admin Panel Functionalities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28706"/>
            <a:ext cx="1630323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50" y="2426018"/>
            <a:ext cx="279083" cy="3488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2471" y="2227064"/>
            <a:ext cx="310634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Login/Logout &amp; Dashboard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622471" y="2656284"/>
            <a:ext cx="570059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admin access with a dashboard to view all appointments.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523292" y="3162657"/>
            <a:ext cx="11214140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271361"/>
            <a:ext cx="3260646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571" y="3668673"/>
            <a:ext cx="279083" cy="34885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2793" y="34697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252793" y="3898940"/>
            <a:ext cx="53876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Admins can add, delete, and toggle the availability of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153614" y="4405313"/>
            <a:ext cx="9583817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514017"/>
            <a:ext cx="4890968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73" y="4911328"/>
            <a:ext cx="279083" cy="34885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83116" y="471237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883116" y="5141595"/>
            <a:ext cx="56536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Ability to add and remove multiple administrative users securely.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5783937" y="5647968"/>
            <a:ext cx="795349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5756672"/>
            <a:ext cx="6521410" cy="1461016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94" y="6312694"/>
            <a:ext cx="279083" cy="34885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13558" y="5955030"/>
            <a:ext cx="415837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 History &amp; Mass Delete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13558" y="6384250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cancelled/deleted appointments and archive all appointments with a single 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A4789-BD63-4242-8D28-02BE82AD98DC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AEBA9EB8-3766-4A27-9333-05FA9B8F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053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ED6109D7-A1FB-49DC-8652-D348F818933A}"/>
              </a:ext>
            </a:extLst>
          </p:cNvPr>
          <p:cNvSpPr/>
          <p:nvPr/>
        </p:nvSpPr>
        <p:spPr>
          <a:xfrm>
            <a:off x="6265069" y="611862"/>
            <a:ext cx="556248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Technologies Used</a:t>
            </a:r>
            <a:endParaRPr lang="en-US" sz="435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CC661D77-0BD9-43D9-A2AA-2F7673BA92F2}"/>
              </a:ext>
            </a:extLst>
          </p:cNvPr>
          <p:cNvSpPr/>
          <p:nvPr/>
        </p:nvSpPr>
        <p:spPr>
          <a:xfrm>
            <a:off x="6265069" y="891777"/>
            <a:ext cx="9879878" cy="6729414"/>
          </a:xfrm>
          <a:prstGeom prst="roundRect">
            <a:avLst>
              <a:gd name="adj" fmla="val 55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597A7060-8F08-4A07-B23E-1D395D6957B6}"/>
              </a:ext>
            </a:extLst>
          </p:cNvPr>
          <p:cNvSpPr/>
          <p:nvPr/>
        </p:nvSpPr>
        <p:spPr>
          <a:xfrm>
            <a:off x="6272688" y="1524000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9AE874A-F885-422D-88F7-FCEA888F653D}"/>
              </a:ext>
            </a:extLst>
          </p:cNvPr>
          <p:cNvSpPr/>
          <p:nvPr/>
        </p:nvSpPr>
        <p:spPr>
          <a:xfrm>
            <a:off x="6495097" y="174503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Flask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942E631-F01B-4F3C-A24F-2A56DCEC8839}"/>
              </a:ext>
            </a:extLst>
          </p:cNvPr>
          <p:cNvSpPr/>
          <p:nvPr/>
        </p:nvSpPr>
        <p:spPr>
          <a:xfrm>
            <a:off x="10284618" y="170043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Web framework for routes and HTTP requests.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F3BE8765-C640-49BD-AD5F-538DE311DE76}"/>
              </a:ext>
            </a:extLst>
          </p:cNvPr>
          <p:cNvSpPr/>
          <p:nvPr/>
        </p:nvSpPr>
        <p:spPr>
          <a:xfrm>
            <a:off x="6340421" y="2518172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FC507FC-0394-46E3-BB66-93C39191D50D}"/>
              </a:ext>
            </a:extLst>
          </p:cNvPr>
          <p:cNvSpPr/>
          <p:nvPr/>
        </p:nvSpPr>
        <p:spPr>
          <a:xfrm>
            <a:off x="6495097" y="2739206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SQLAlchemy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86C42F3-C360-4CAF-AD3B-55C605F3236E}"/>
              </a:ext>
            </a:extLst>
          </p:cNvPr>
          <p:cNvSpPr/>
          <p:nvPr/>
        </p:nvSpPr>
        <p:spPr>
          <a:xfrm>
            <a:off x="10284618" y="2694609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ORM for object-oriented MySQL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6FE15BFD-03BA-4D0F-8810-86B37754AAB1}"/>
              </a:ext>
            </a:extLst>
          </p:cNvPr>
          <p:cNvSpPr/>
          <p:nvPr/>
        </p:nvSpPr>
        <p:spPr>
          <a:xfrm>
            <a:off x="6272688" y="3512344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9E55524B-0C05-4026-8B3B-8485D947CC5D}"/>
              </a:ext>
            </a:extLst>
          </p:cNvPr>
          <p:cNvSpPr/>
          <p:nvPr/>
        </p:nvSpPr>
        <p:spPr>
          <a:xfrm>
            <a:off x="6495097" y="3733378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MySQL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5F60A07-5D93-4C68-90EB-ED08E8471E07}"/>
              </a:ext>
            </a:extLst>
          </p:cNvPr>
          <p:cNvSpPr/>
          <p:nvPr/>
        </p:nvSpPr>
        <p:spPr>
          <a:xfrm>
            <a:off x="10284618" y="3688781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Relational database for all data storage.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5C90C5B3-56F5-4D27-A22B-88F671AC02AD}"/>
              </a:ext>
            </a:extLst>
          </p:cNvPr>
          <p:cNvSpPr/>
          <p:nvPr/>
        </p:nvSpPr>
        <p:spPr>
          <a:xfrm>
            <a:off x="6272688" y="4506516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93A7B5DF-13A0-4E52-9E38-EE876757CFBC}"/>
              </a:ext>
            </a:extLst>
          </p:cNvPr>
          <p:cNvSpPr/>
          <p:nvPr/>
        </p:nvSpPr>
        <p:spPr>
          <a:xfrm>
            <a:off x="6495097" y="4727550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HTML/CSS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BF3F25D-09EC-4836-B872-5CF1B139BB82}"/>
              </a:ext>
            </a:extLst>
          </p:cNvPr>
          <p:cNvSpPr/>
          <p:nvPr/>
        </p:nvSpPr>
        <p:spPr>
          <a:xfrm>
            <a:off x="10284618" y="4682953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Front-end for templates and user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2974DAD1-5716-41F4-8155-F8FCC8254EDD}"/>
              </a:ext>
            </a:extLst>
          </p:cNvPr>
          <p:cNvSpPr/>
          <p:nvPr/>
        </p:nvSpPr>
        <p:spPr>
          <a:xfrm>
            <a:off x="6272688" y="5500688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E3E23607-44F0-4AD1-AC3E-95A257507498}"/>
              </a:ext>
            </a:extLst>
          </p:cNvPr>
          <p:cNvSpPr/>
          <p:nvPr/>
        </p:nvSpPr>
        <p:spPr>
          <a:xfrm>
            <a:off x="6495097" y="5721722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SMTP (Gmail)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5C6638E9-323E-4C8E-A286-6BADEF9125CB}"/>
              </a:ext>
            </a:extLst>
          </p:cNvPr>
          <p:cNvSpPr/>
          <p:nvPr/>
        </p:nvSpPr>
        <p:spPr>
          <a:xfrm>
            <a:off x="10284618" y="5677125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Sends appointment confirmation and cancellation emails.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7">
            <a:extLst>
              <a:ext uri="{FF2B5EF4-FFF2-40B4-BE49-F238E27FC236}">
                <a16:creationId xmlns:a16="http://schemas.microsoft.com/office/drawing/2014/main" id="{139A5033-FA36-4B14-BBB5-321DD8ABA5F5}"/>
              </a:ext>
            </a:extLst>
          </p:cNvPr>
          <p:cNvSpPr/>
          <p:nvPr/>
        </p:nvSpPr>
        <p:spPr>
          <a:xfrm>
            <a:off x="6272688" y="6494860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A5AAE7A4-0488-4647-9EF9-2A305391B1BF}"/>
              </a:ext>
            </a:extLst>
          </p:cNvPr>
          <p:cNvSpPr/>
          <p:nvPr/>
        </p:nvSpPr>
        <p:spPr>
          <a:xfrm>
            <a:off x="6495097" y="671589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pytz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04BC4330-45DA-4E65-93F1-C9BE05F8B89A}"/>
              </a:ext>
            </a:extLst>
          </p:cNvPr>
          <p:cNvSpPr/>
          <p:nvPr/>
        </p:nvSpPr>
        <p:spPr>
          <a:xfrm>
            <a:off x="10284618" y="667129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Handles time zones, specifically IST.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26189-33E0-45A5-840E-89991A47546E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1257" y="563380"/>
            <a:ext cx="883408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Key Features for Patients and Admins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21257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Patient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21257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Book appointments with active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21257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Smart duplicate booking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1257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 conflict management with waiting list.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1257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 confirmation with cancel link.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1257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Client-side validation for inputs.</a:t>
            </a:r>
          </a:p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Doctor’s Corner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192341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192341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Login &amp; Logout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192341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 Management (add, toggle, delete).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192341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Management (add, remove).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192341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 Management (cancel, delete, archive).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192341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appointment history with filters.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7BD47C-3053-490A-A13E-4F208E8E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6" y="4560871"/>
            <a:ext cx="4458086" cy="3702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82CA10-196D-4E5C-8238-2C3A8AFA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11" y="4893095"/>
            <a:ext cx="8878069" cy="22099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157663-361C-44C3-89F5-9BFE14D949F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A15736A-8831-4C73-AD76-74CA9C65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27E6484-2C01-42FD-B2C2-640767665008}"/>
              </a:ext>
            </a:extLst>
          </p:cNvPr>
          <p:cNvSpPr/>
          <p:nvPr/>
        </p:nvSpPr>
        <p:spPr>
          <a:xfrm>
            <a:off x="793790" y="35878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Doctor’s Corner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339A45F-0334-405B-822C-94ACD6821DB9}"/>
              </a:ext>
            </a:extLst>
          </p:cNvPr>
          <p:cNvSpPr/>
          <p:nvPr/>
        </p:nvSpPr>
        <p:spPr>
          <a:xfrm>
            <a:off x="680901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4903548-9EC5-4876-8F13-77488AB040BA}"/>
              </a:ext>
            </a:extLst>
          </p:cNvPr>
          <p:cNvSpPr/>
          <p:nvPr/>
        </p:nvSpPr>
        <p:spPr>
          <a:xfrm>
            <a:off x="1418017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Active Doctors Display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D17F948-89D2-4A30-B141-C9B185F7670A}"/>
              </a:ext>
            </a:extLst>
          </p:cNvPr>
          <p:cNvSpPr/>
          <p:nvPr/>
        </p:nvSpPr>
        <p:spPr>
          <a:xfrm>
            <a:off x="1418017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Shows all active doctors with their specializations.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722923B-5611-4E41-A250-C7D8C9F43A19}"/>
              </a:ext>
            </a:extLst>
          </p:cNvPr>
          <p:cNvSpPr/>
          <p:nvPr/>
        </p:nvSpPr>
        <p:spPr>
          <a:xfrm>
            <a:off x="5123004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A37E55-F9AE-4013-AB5E-822DFC3BAA5E}"/>
              </a:ext>
            </a:extLst>
          </p:cNvPr>
          <p:cNvSpPr/>
          <p:nvPr/>
        </p:nvSpPr>
        <p:spPr>
          <a:xfrm>
            <a:off x="5860119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Appointment Listing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89E1C98-926C-4012-B05D-18843E150F0D}"/>
              </a:ext>
            </a:extLst>
          </p:cNvPr>
          <p:cNvSpPr/>
          <p:nvPr/>
        </p:nvSpPr>
        <p:spPr>
          <a:xfrm>
            <a:off x="5860119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Lists patient names, times, and statuses in a clear table.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5E07C8-A596-4B27-85CE-D47895E3A7A9}"/>
              </a:ext>
            </a:extLst>
          </p:cNvPr>
          <p:cNvSpPr/>
          <p:nvPr/>
        </p:nvSpPr>
        <p:spPr>
          <a:xfrm>
            <a:off x="9565106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7A1A586-AD47-4628-A4ED-848565FBFD26}"/>
              </a:ext>
            </a:extLst>
          </p:cNvPr>
          <p:cNvSpPr/>
          <p:nvPr/>
        </p:nvSpPr>
        <p:spPr>
          <a:xfrm>
            <a:off x="10302222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Organized Data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11B8101-F67D-45AB-9643-EB393740023D}"/>
              </a:ext>
            </a:extLst>
          </p:cNvPr>
          <p:cNvSpPr/>
          <p:nvPr/>
        </p:nvSpPr>
        <p:spPr>
          <a:xfrm>
            <a:off x="10302222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Data is grouped by doctor for easy tracking and efficiency.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2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431" y="626856"/>
            <a:ext cx="726186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Database Structure and Models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95431" y="1643769"/>
            <a:ext cx="4215289" cy="20928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793789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9" y="2271347"/>
            <a:ext cx="3818573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confirmed or waiting appointments with fields like id, name, email, phone, doctor, appointment_time, and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009078" y="1643769"/>
            <a:ext cx="4215408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5207436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207436" y="2271347"/>
            <a:ext cx="3818692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Manages admin credentials including id, username, and password for secure access.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422844" y="1643769"/>
            <a:ext cx="4215289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9621202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621202" y="2271347"/>
            <a:ext cx="3818573" cy="55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Contains doctor information such as id, name, specialization, and is_active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95432" y="4351189"/>
            <a:ext cx="6422112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9379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AppointmentHistory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4978769"/>
            <a:ext cx="6025396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Logs all cancelled or deleted appointments, including a deleted_at timestamp for tracking.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215902" y="4351189"/>
            <a:ext cx="6422231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41426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ContactQuery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414260" y="4978769"/>
            <a:ext cx="6025515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submissions from the contact form, allowing the hospital to respond to general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1FA68-3D38-4B48-8262-108E13990CC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653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Session Management and Authentication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344347"/>
            <a:ext cx="496133" cy="4961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Secret Key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Flask sessions utilize os.urandom(24) to generate a random, secure secret key for each session, enhancing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86" y="3344347"/>
            <a:ext cx="496133" cy="4961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81586" y="4088486"/>
            <a:ext cx="2353508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81586" y="4517707"/>
            <a:ext cx="2353508" cy="29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authentication is handled via a static method that queries the Admin table for matching username and password.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3102" y="3344347"/>
            <a:ext cx="496133" cy="4961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483102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Protected Routes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483102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All administrative routes are protected, redirecting unauthorized users to the login page if 'admin_logged_in' session variable is not 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C819D-4BC5-4F07-A81B-B946B992527A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72399" y="575727"/>
            <a:ext cx="9126925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Integrated Email Notifications via SMTP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49" y="2024063"/>
            <a:ext cx="1088763" cy="14191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09142" y="2216825"/>
            <a:ext cx="292009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SMTP_SSL with Gmail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14022" y="2633663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uses SMTP_SSL with Gmail's server at port 465 for secure email communication.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49" y="3443168"/>
            <a:ext cx="1088763" cy="14191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14022" y="3635931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HTML Email Format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14022" y="4052768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Emails are formatted in HTML using MIMEText, ensuring rich and readable content for notifications.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449" y="4862274"/>
            <a:ext cx="1088763" cy="14191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14022" y="5055037"/>
            <a:ext cx="329682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Authentication &amp; Sending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14022" y="547187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server login and sendmail functions handle the dispatch of various email types, including confirmations and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449" y="6281380"/>
            <a:ext cx="1088763" cy="141910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14022" y="6589752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Reply-To for Queries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14022" y="692960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Contact form messages include a 'Reply-To' header, allowing the hospital to directly respond to patient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9FA99-ABF3-4DDA-9812-7D870AC970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378" y="674542"/>
            <a:ext cx="9603277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Intelligent Appointment Handling Logic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7378" y="221235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711792" y="224956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82220" y="2280576"/>
            <a:ext cx="25294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Slot Availability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2220" y="2709797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Appointments are accepted between 08:00 and 22:00, with a 30-minute duration for each slot.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37378" y="3741711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711792" y="3778918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82220" y="380993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Conflict Resolution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282220" y="4239155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If a requested slot is busy, the system automatically assigns the next available slot and marks the appointment as 'waiting'.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7378" y="561343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711792" y="565064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282220" y="5613434"/>
            <a:ext cx="34721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Duplicate Booking Prevention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282220" y="6086051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checks for duplicate bookings based on name, email, phone, doctor, and date, flagging requests with less than 30 minutes proximity.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05BE1-6CF4-45A9-A674-D6CDB5F0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34" y="1332089"/>
            <a:ext cx="5105842" cy="4591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238EA3-01E8-443A-B1D9-0D6205D07542}"/>
              </a:ext>
            </a:extLst>
          </p:cNvPr>
          <p:cNvSpPr/>
          <p:nvPr/>
        </p:nvSpPr>
        <p:spPr>
          <a:xfrm>
            <a:off x="12733867" y="7677681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9957"/>
            <a:ext cx="790598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Core Concepts Driving the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626870"/>
            <a:ext cx="1614011" cy="146101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4894" y="2372201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861441" y="1983938"/>
            <a:ext cx="275058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ORM with SQLAlchemy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861441" y="2413159"/>
            <a:ext cx="848879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Models are Python classes mapped to SQL tables, enabling object-oriented database interaction.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12613" y="3103126"/>
            <a:ext cx="8876109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137416"/>
            <a:ext cx="3228022" cy="14610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4894" y="3693438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8447" y="33357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Form Validation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668447" y="3764994"/>
            <a:ext cx="777144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Robust validation ensures data integrity for email, phone numbers, and prevents past date appointments.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519619" y="4613672"/>
            <a:ext cx="806910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647962"/>
            <a:ext cx="4842034" cy="14610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4894" y="5203984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475452" y="48463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Zone Handling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475452" y="5275540"/>
            <a:ext cx="696444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pytz.timezone('Asia/Kolkata') ensures all timestamps and appointment times are accurately managed in Indian Standard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326624" y="6124218"/>
            <a:ext cx="7262098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158508"/>
            <a:ext cx="6456164" cy="146101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4775" y="6714530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282458" y="6356866"/>
            <a:ext cx="29682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Dynamic URL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282458" y="6786086"/>
            <a:ext cx="615743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Cancel links in emails are dynamically generated using url_for, ensuring correct routing for appointment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656FA-7A9D-493B-876C-8EA60E192A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739</Words>
  <Application>Microsoft Office PowerPoint</Application>
  <PresentationFormat>Custom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Anvitha G Rao</cp:lastModifiedBy>
  <cp:revision>32</cp:revision>
  <dcterms:created xsi:type="dcterms:W3CDTF">2025-06-15T05:19:28Z</dcterms:created>
  <dcterms:modified xsi:type="dcterms:W3CDTF">2025-06-15T12:06:05Z</dcterms:modified>
</cp:coreProperties>
</file>