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5" r:id="rId5"/>
    <p:sldId id="259" r:id="rId6"/>
    <p:sldId id="260" r:id="rId7"/>
    <p:sldId id="261" r:id="rId8"/>
    <p:sldId id="262" r:id="rId9"/>
    <p:sldId id="263" r:id="rId10"/>
    <p:sldId id="264" r:id="rId11"/>
  </p:sldIdLst>
  <p:sldSz cx="14630400" cy="8229600"/>
  <p:notesSz cx="8229600" cy="146304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8" d="100"/>
          <a:sy n="68" d="100"/>
        </p:scale>
        <p:origin x="64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6178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DF1F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FCFE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952560" y="720919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Hospital Appointment Booking &amp; Management System</a:t>
            </a:r>
            <a:endParaRPr 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952559" y="2446195"/>
            <a:ext cx="7556421" cy="12701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This presentation outlines a comprehensive </a:t>
            </a:r>
            <a:r>
              <a:rPr lang="en-US" sz="2400" b="1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Hospital Appointment Booking &amp; Management System </a:t>
            </a: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built with Flask. It streamlines appointment scheduling for patients, provides robust management tools for administrators, and ensures seamless communication through integrated email notifications.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93790" y="5471636"/>
            <a:ext cx="317540" cy="317540"/>
          </a:xfrm>
          <a:prstGeom prst="roundRect">
            <a:avLst>
              <a:gd name="adj" fmla="val 28793492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1103710" y="6111509"/>
            <a:ext cx="1897023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950" b="1" i="1" dirty="0">
                <a:solidFill>
                  <a:srgbClr val="15213F"/>
                </a:solidFill>
                <a:latin typeface="Times New Roman" panose="02020603050405020304" pitchFamily="18" charset="0"/>
                <a:ea typeface="Roboto Bold" pitchFamily="34" charset="-122"/>
                <a:cs typeface="Times New Roman" panose="02020603050405020304" pitchFamily="18" charset="0"/>
              </a:rPr>
              <a:t>By,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50" b="1" dirty="0">
                <a:solidFill>
                  <a:srgbClr val="15213F"/>
                </a:solidFill>
                <a:latin typeface="Times New Roman" panose="02020603050405020304" pitchFamily="18" charset="0"/>
                <a:ea typeface="Roboto Bold" pitchFamily="34" charset="-122"/>
                <a:cs typeface="Times New Roman" panose="02020603050405020304" pitchFamily="18" charset="0"/>
              </a:rPr>
              <a:t>Anvitha G Rao</a:t>
            </a:r>
          </a:p>
          <a:p>
            <a:pPr marL="0" indent="0" algn="l">
              <a:lnSpc>
                <a:spcPts val="2700"/>
              </a:lnSpc>
              <a:buNone/>
            </a:pPr>
            <a:r>
              <a:rPr lang="en-US" sz="1950" b="1" i="1" dirty="0">
                <a:solidFill>
                  <a:srgbClr val="15213F"/>
                </a:solidFill>
                <a:latin typeface="Times New Roman" panose="02020603050405020304" pitchFamily="18" charset="0"/>
                <a:ea typeface="Roboto Bold" pitchFamily="34" charset="-122"/>
                <a:cs typeface="Times New Roman" panose="02020603050405020304" pitchFamily="18" charset="0"/>
              </a:rPr>
              <a:t>SAP ID: </a:t>
            </a:r>
            <a:r>
              <a:rPr lang="en-US" sz="1950" b="1" dirty="0">
                <a:solidFill>
                  <a:srgbClr val="15213F"/>
                </a:solidFill>
                <a:latin typeface="Times New Roman" panose="02020603050405020304" pitchFamily="18" charset="0"/>
                <a:ea typeface="Roboto Bold" pitchFamily="34" charset="-122"/>
                <a:cs typeface="Times New Roman" panose="02020603050405020304" pitchFamily="18" charset="0"/>
              </a:rPr>
              <a:t>52308042</a:t>
            </a:r>
            <a:endParaRPr lang="en-US" sz="19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357C9D1-3C84-4075-9196-DE6BFB9650D8}"/>
              </a:ext>
            </a:extLst>
          </p:cNvPr>
          <p:cNvSpPr/>
          <p:nvPr/>
        </p:nvSpPr>
        <p:spPr>
          <a:xfrm>
            <a:off x="13907911" y="7732889"/>
            <a:ext cx="722489" cy="41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5947" y="696276"/>
            <a:ext cx="10515719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Comprehensive Admin Panel Functionalities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793790" y="2028706"/>
            <a:ext cx="1630323" cy="114347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9350" y="2426018"/>
            <a:ext cx="279083" cy="34885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622471" y="2227064"/>
            <a:ext cx="310634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Login/Logout &amp; Dashboard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2622471" y="2656284"/>
            <a:ext cx="570059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Secure admin access with a dashboard to view all appointments.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2523292" y="3162657"/>
            <a:ext cx="11214140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sp>
        <p:nvSpPr>
          <p:cNvPr id="8" name="Shape 5"/>
          <p:cNvSpPr/>
          <p:nvPr/>
        </p:nvSpPr>
        <p:spPr>
          <a:xfrm>
            <a:off x="793790" y="3271361"/>
            <a:ext cx="3260646" cy="114347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4571" y="3668673"/>
            <a:ext cx="279083" cy="34885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252793" y="3469719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Doctor Management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4252793" y="3898940"/>
            <a:ext cx="5387697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Admins can add, delete, and toggle the availability of doctors.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4153614" y="4405313"/>
            <a:ext cx="9583817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sp>
        <p:nvSpPr>
          <p:cNvPr id="13" name="Shape 9"/>
          <p:cNvSpPr/>
          <p:nvPr/>
        </p:nvSpPr>
        <p:spPr>
          <a:xfrm>
            <a:off x="793790" y="4514017"/>
            <a:ext cx="4890968" cy="1143476"/>
          </a:xfrm>
          <a:prstGeom prst="roundRect">
            <a:avLst>
              <a:gd name="adj" fmla="val 2604"/>
            </a:avLst>
          </a:prstGeom>
          <a:solidFill>
            <a:srgbClr val="E9ECF2"/>
          </a:solidFill>
          <a:ln/>
        </p:spPr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9673" y="4911328"/>
            <a:ext cx="279083" cy="348853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5883116" y="4712375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 Management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5883116" y="5141595"/>
            <a:ext cx="5653683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Ability to add and remove multiple administrative users securely.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5783937" y="5647968"/>
            <a:ext cx="7953494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sp>
        <p:nvSpPr>
          <p:cNvPr id="18" name="Shape 13"/>
          <p:cNvSpPr/>
          <p:nvPr/>
        </p:nvSpPr>
        <p:spPr>
          <a:xfrm>
            <a:off x="793790" y="5756672"/>
            <a:ext cx="6521410" cy="1461016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pic>
        <p:nvPicPr>
          <p:cNvPr id="1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4894" y="6312694"/>
            <a:ext cx="279083" cy="348853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7513558" y="5955030"/>
            <a:ext cx="415837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Appointment History &amp; Mass Delete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513558" y="6384250"/>
            <a:ext cx="6124694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View cancelled/deleted appointments and archive all appointments with a single action.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4A4789-BD63-4242-8D28-02BE82AD98DC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6C28DC-E8EA-4062-BA86-D594849DA353}"/>
              </a:ext>
            </a:extLst>
          </p:cNvPr>
          <p:cNvSpPr/>
          <p:nvPr/>
        </p:nvSpPr>
        <p:spPr>
          <a:xfrm>
            <a:off x="13907911" y="7732889"/>
            <a:ext cx="722489" cy="41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AEBA9EB8-3766-4A27-9333-05FA9B8F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3053"/>
          </a:xfrm>
          <a:prstGeom prst="rect">
            <a:avLst/>
          </a:prstGeom>
        </p:spPr>
      </p:pic>
      <p:sp>
        <p:nvSpPr>
          <p:cNvPr id="6" name="Text 0">
            <a:extLst>
              <a:ext uri="{FF2B5EF4-FFF2-40B4-BE49-F238E27FC236}">
                <a16:creationId xmlns:a16="http://schemas.microsoft.com/office/drawing/2014/main" id="{ED6109D7-A1FB-49DC-8652-D348F818933A}"/>
              </a:ext>
            </a:extLst>
          </p:cNvPr>
          <p:cNvSpPr/>
          <p:nvPr/>
        </p:nvSpPr>
        <p:spPr>
          <a:xfrm>
            <a:off x="6265069" y="611862"/>
            <a:ext cx="5562481" cy="695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Technologies Used</a:t>
            </a:r>
            <a:endParaRPr lang="en-US" sz="435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1">
            <a:extLst>
              <a:ext uri="{FF2B5EF4-FFF2-40B4-BE49-F238E27FC236}">
                <a16:creationId xmlns:a16="http://schemas.microsoft.com/office/drawing/2014/main" id="{CC661D77-0BD9-43D9-A2AA-2F7673BA92F2}"/>
              </a:ext>
            </a:extLst>
          </p:cNvPr>
          <p:cNvSpPr/>
          <p:nvPr/>
        </p:nvSpPr>
        <p:spPr>
          <a:xfrm>
            <a:off x="6174758" y="891777"/>
            <a:ext cx="9879878" cy="6729414"/>
          </a:xfrm>
          <a:prstGeom prst="roundRect">
            <a:avLst>
              <a:gd name="adj" fmla="val 558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2">
            <a:extLst>
              <a:ext uri="{FF2B5EF4-FFF2-40B4-BE49-F238E27FC236}">
                <a16:creationId xmlns:a16="http://schemas.microsoft.com/office/drawing/2014/main" id="{597A7060-8F08-4A07-B23E-1D395D6957B6}"/>
              </a:ext>
            </a:extLst>
          </p:cNvPr>
          <p:cNvSpPr/>
          <p:nvPr/>
        </p:nvSpPr>
        <p:spPr>
          <a:xfrm>
            <a:off x="6295266" y="1524000"/>
            <a:ext cx="9860031" cy="11187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69AE874A-F885-422D-88F7-FCEA888F653D}"/>
              </a:ext>
            </a:extLst>
          </p:cNvPr>
          <p:cNvSpPr/>
          <p:nvPr/>
        </p:nvSpPr>
        <p:spPr>
          <a:xfrm>
            <a:off x="6495097" y="1745034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Flask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3942E631-F01B-4F3C-A24F-2A56DCEC8839}"/>
              </a:ext>
            </a:extLst>
          </p:cNvPr>
          <p:cNvSpPr/>
          <p:nvPr/>
        </p:nvSpPr>
        <p:spPr>
          <a:xfrm>
            <a:off x="10284618" y="1700437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Web framework for routes and HTTP requests.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F3BE8765-C640-49BD-AD5F-538DE311DE76}"/>
              </a:ext>
            </a:extLst>
          </p:cNvPr>
          <p:cNvSpPr/>
          <p:nvPr/>
        </p:nvSpPr>
        <p:spPr>
          <a:xfrm>
            <a:off x="6521043" y="2518172"/>
            <a:ext cx="9860031" cy="11187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EFC507FC-0394-46E3-BB66-93C39191D50D}"/>
              </a:ext>
            </a:extLst>
          </p:cNvPr>
          <p:cNvSpPr/>
          <p:nvPr/>
        </p:nvSpPr>
        <p:spPr>
          <a:xfrm>
            <a:off x="6495097" y="2739206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SQLAlchemy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7">
            <a:extLst>
              <a:ext uri="{FF2B5EF4-FFF2-40B4-BE49-F238E27FC236}">
                <a16:creationId xmlns:a16="http://schemas.microsoft.com/office/drawing/2014/main" id="{C86C42F3-C360-4CAF-AD3B-55C605F3236E}"/>
              </a:ext>
            </a:extLst>
          </p:cNvPr>
          <p:cNvSpPr/>
          <p:nvPr/>
        </p:nvSpPr>
        <p:spPr>
          <a:xfrm>
            <a:off x="10284618" y="2694609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ORM for object-oriented MySQL interaction.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8">
            <a:extLst>
              <a:ext uri="{FF2B5EF4-FFF2-40B4-BE49-F238E27FC236}">
                <a16:creationId xmlns:a16="http://schemas.microsoft.com/office/drawing/2014/main" id="{6FE15BFD-03BA-4D0F-8810-86B37754AAB1}"/>
              </a:ext>
            </a:extLst>
          </p:cNvPr>
          <p:cNvSpPr/>
          <p:nvPr/>
        </p:nvSpPr>
        <p:spPr>
          <a:xfrm>
            <a:off x="6272688" y="3523633"/>
            <a:ext cx="9860031" cy="11187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9E55524B-0C05-4026-8B3B-8485D947CC5D}"/>
              </a:ext>
            </a:extLst>
          </p:cNvPr>
          <p:cNvSpPr/>
          <p:nvPr/>
        </p:nvSpPr>
        <p:spPr>
          <a:xfrm>
            <a:off x="6495097" y="3733378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MySQL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85F60A07-5D93-4C68-90EB-ED08E8471E07}"/>
              </a:ext>
            </a:extLst>
          </p:cNvPr>
          <p:cNvSpPr/>
          <p:nvPr/>
        </p:nvSpPr>
        <p:spPr>
          <a:xfrm>
            <a:off x="10284618" y="3688781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Relational database for all data storage.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1">
            <a:extLst>
              <a:ext uri="{FF2B5EF4-FFF2-40B4-BE49-F238E27FC236}">
                <a16:creationId xmlns:a16="http://schemas.microsoft.com/office/drawing/2014/main" id="{5C90C5B3-56F5-4D27-A22B-88F671AC02AD}"/>
              </a:ext>
            </a:extLst>
          </p:cNvPr>
          <p:cNvSpPr/>
          <p:nvPr/>
        </p:nvSpPr>
        <p:spPr>
          <a:xfrm>
            <a:off x="6272688" y="4506516"/>
            <a:ext cx="9860031" cy="11187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93A7B5DF-13A0-4E52-9E38-EE876757CFBC}"/>
              </a:ext>
            </a:extLst>
          </p:cNvPr>
          <p:cNvSpPr/>
          <p:nvPr/>
        </p:nvSpPr>
        <p:spPr>
          <a:xfrm>
            <a:off x="6495097" y="4727550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HTML/CSS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3">
            <a:extLst>
              <a:ext uri="{FF2B5EF4-FFF2-40B4-BE49-F238E27FC236}">
                <a16:creationId xmlns:a16="http://schemas.microsoft.com/office/drawing/2014/main" id="{BBF3F25D-09EC-4836-B872-5CF1B139BB82}"/>
              </a:ext>
            </a:extLst>
          </p:cNvPr>
          <p:cNvSpPr/>
          <p:nvPr/>
        </p:nvSpPr>
        <p:spPr>
          <a:xfrm>
            <a:off x="10284618" y="4682953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Front-end for templates and user interaction.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4">
            <a:extLst>
              <a:ext uri="{FF2B5EF4-FFF2-40B4-BE49-F238E27FC236}">
                <a16:creationId xmlns:a16="http://schemas.microsoft.com/office/drawing/2014/main" id="{2974DAD1-5716-41F4-8155-F8FCC8254EDD}"/>
              </a:ext>
            </a:extLst>
          </p:cNvPr>
          <p:cNvSpPr/>
          <p:nvPr/>
        </p:nvSpPr>
        <p:spPr>
          <a:xfrm>
            <a:off x="6272688" y="5500688"/>
            <a:ext cx="9860031" cy="1118711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5">
            <a:extLst>
              <a:ext uri="{FF2B5EF4-FFF2-40B4-BE49-F238E27FC236}">
                <a16:creationId xmlns:a16="http://schemas.microsoft.com/office/drawing/2014/main" id="{E3E23607-44F0-4AD1-AC3E-95A257507498}"/>
              </a:ext>
            </a:extLst>
          </p:cNvPr>
          <p:cNvSpPr/>
          <p:nvPr/>
        </p:nvSpPr>
        <p:spPr>
          <a:xfrm>
            <a:off x="6495097" y="5721722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SMTP (Gmail)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6">
            <a:extLst>
              <a:ext uri="{FF2B5EF4-FFF2-40B4-BE49-F238E27FC236}">
                <a16:creationId xmlns:a16="http://schemas.microsoft.com/office/drawing/2014/main" id="{5C6638E9-323E-4C8E-A286-6BADEF9125CB}"/>
              </a:ext>
            </a:extLst>
          </p:cNvPr>
          <p:cNvSpPr/>
          <p:nvPr/>
        </p:nvSpPr>
        <p:spPr>
          <a:xfrm>
            <a:off x="10284618" y="5677125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Sends appointment confirmation and cancellation emails.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hape 17">
            <a:extLst>
              <a:ext uri="{FF2B5EF4-FFF2-40B4-BE49-F238E27FC236}">
                <a16:creationId xmlns:a16="http://schemas.microsoft.com/office/drawing/2014/main" id="{139A5033-FA36-4B14-BBB5-321DD8ABA5F5}"/>
              </a:ext>
            </a:extLst>
          </p:cNvPr>
          <p:cNvSpPr/>
          <p:nvPr/>
        </p:nvSpPr>
        <p:spPr>
          <a:xfrm>
            <a:off x="6272688" y="6494860"/>
            <a:ext cx="9860031" cy="1118711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4" name="Text 18">
            <a:extLst>
              <a:ext uri="{FF2B5EF4-FFF2-40B4-BE49-F238E27FC236}">
                <a16:creationId xmlns:a16="http://schemas.microsoft.com/office/drawing/2014/main" id="{A5AAE7A4-0488-4647-9EF9-2A305391B1BF}"/>
              </a:ext>
            </a:extLst>
          </p:cNvPr>
          <p:cNvSpPr/>
          <p:nvPr/>
        </p:nvSpPr>
        <p:spPr>
          <a:xfrm>
            <a:off x="6495097" y="6715894"/>
            <a:ext cx="4345781" cy="400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pytz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9">
            <a:extLst>
              <a:ext uri="{FF2B5EF4-FFF2-40B4-BE49-F238E27FC236}">
                <a16:creationId xmlns:a16="http://schemas.microsoft.com/office/drawing/2014/main" id="{04BC4330-45DA-4E65-93F1-C9BE05F8B89A}"/>
              </a:ext>
            </a:extLst>
          </p:cNvPr>
          <p:cNvSpPr/>
          <p:nvPr/>
        </p:nvSpPr>
        <p:spPr>
          <a:xfrm>
            <a:off x="10284618" y="6671297"/>
            <a:ext cx="4345781" cy="801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2200" dirty="0"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Handles time zones, specifically IST.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226189-33E0-45A5-840E-89991A47546E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DDC7ED1-09D8-4A26-BA8F-F2A4E29BE6A2}"/>
              </a:ext>
            </a:extLst>
          </p:cNvPr>
          <p:cNvSpPr/>
          <p:nvPr/>
        </p:nvSpPr>
        <p:spPr>
          <a:xfrm>
            <a:off x="13907911" y="7732889"/>
            <a:ext cx="722489" cy="41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21257" y="563380"/>
            <a:ext cx="883408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8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Key Features for Patients and Admins</a:t>
            </a:r>
            <a:endParaRPr lang="en-US" sz="3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421257" y="167947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Patient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2"/>
          <p:cNvSpPr/>
          <p:nvPr/>
        </p:nvSpPr>
        <p:spPr>
          <a:xfrm>
            <a:off x="421257" y="218798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Book appointments with active doctors.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421257" y="257494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Smart duplicate booking detection.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4"/>
          <p:cNvSpPr/>
          <p:nvPr/>
        </p:nvSpPr>
        <p:spPr>
          <a:xfrm>
            <a:off x="421257" y="296189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Time conflict management with waiting list.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5"/>
          <p:cNvSpPr/>
          <p:nvPr/>
        </p:nvSpPr>
        <p:spPr>
          <a:xfrm>
            <a:off x="421257" y="334884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Email confirmation with cancel link.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421257" y="373580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Client-side validation for inputs.</a:t>
            </a:r>
          </a:p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Doctor’s Corner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7"/>
          <p:cNvSpPr/>
          <p:nvPr/>
        </p:nvSpPr>
        <p:spPr>
          <a:xfrm>
            <a:off x="7192341" y="1679472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3200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8"/>
          <p:cNvSpPr/>
          <p:nvPr/>
        </p:nvSpPr>
        <p:spPr>
          <a:xfrm>
            <a:off x="7192341" y="2187988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 Login &amp; Logout Dashboard.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7192341" y="2574941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Doctor Management (add, toggle, delete).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10"/>
          <p:cNvSpPr/>
          <p:nvPr/>
        </p:nvSpPr>
        <p:spPr>
          <a:xfrm>
            <a:off x="7192341" y="2961894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 Management (add, remove).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1"/>
          <p:cNvSpPr/>
          <p:nvPr/>
        </p:nvSpPr>
        <p:spPr>
          <a:xfrm>
            <a:off x="7192341" y="3348847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Appointment Management (cancel, delete, archive).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192341" y="3735800"/>
            <a:ext cx="6279356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500"/>
              </a:lnSpc>
              <a:buSzPct val="100000"/>
              <a:buChar char="•"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View appointment history with filters.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D7BD47C-3053-490A-A13E-4F208E8E2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46" y="4560871"/>
            <a:ext cx="4458086" cy="37025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782CA10-196D-4E5C-8238-2C3A8AFA0A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211" y="4893095"/>
            <a:ext cx="8878069" cy="220999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157663-361C-44C3-89F5-9BFE14D949F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41F2757-A6B6-4AE7-A39A-D270EC03268A}"/>
              </a:ext>
            </a:extLst>
          </p:cNvPr>
          <p:cNvSpPr/>
          <p:nvPr/>
        </p:nvSpPr>
        <p:spPr>
          <a:xfrm>
            <a:off x="13907911" y="7732889"/>
            <a:ext cx="722489" cy="41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1A15736A-8831-4C73-AD76-74CA9C655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427E6484-2C01-42FD-B2C2-640767665008}"/>
              </a:ext>
            </a:extLst>
          </p:cNvPr>
          <p:cNvSpPr/>
          <p:nvPr/>
        </p:nvSpPr>
        <p:spPr>
          <a:xfrm>
            <a:off x="793790" y="358784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dirty="0">
                <a:solidFill>
                  <a:srgbClr val="0070C0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Doctor’s Corner</a:t>
            </a:r>
            <a:endParaRPr lang="en-US" sz="48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9339A45F-0334-405B-822C-94ACD6821DB9}"/>
              </a:ext>
            </a:extLst>
          </p:cNvPr>
          <p:cNvSpPr/>
          <p:nvPr/>
        </p:nvSpPr>
        <p:spPr>
          <a:xfrm>
            <a:off x="680901" y="49621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4903548-9EC5-4876-8F13-77488AB040BA}"/>
              </a:ext>
            </a:extLst>
          </p:cNvPr>
          <p:cNvSpPr/>
          <p:nvPr/>
        </p:nvSpPr>
        <p:spPr>
          <a:xfrm>
            <a:off x="1418017" y="50400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Active Doctors Display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D17F948-89D2-4A30-B141-C9B185F7670A}"/>
              </a:ext>
            </a:extLst>
          </p:cNvPr>
          <p:cNvSpPr/>
          <p:nvPr/>
        </p:nvSpPr>
        <p:spPr>
          <a:xfrm>
            <a:off x="1418017" y="553045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Shows all active doctors with their specializations.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722923B-5611-4E41-A250-C7D8C9F43A19}"/>
              </a:ext>
            </a:extLst>
          </p:cNvPr>
          <p:cNvSpPr/>
          <p:nvPr/>
        </p:nvSpPr>
        <p:spPr>
          <a:xfrm>
            <a:off x="5378155" y="49621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68A37E55-F9AE-4013-AB5E-822DFC3BAA5E}"/>
              </a:ext>
            </a:extLst>
          </p:cNvPr>
          <p:cNvSpPr/>
          <p:nvPr/>
        </p:nvSpPr>
        <p:spPr>
          <a:xfrm>
            <a:off x="5860119" y="50400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Appointment Listing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89E1C98-926C-4012-B05D-18843E150F0D}"/>
              </a:ext>
            </a:extLst>
          </p:cNvPr>
          <p:cNvSpPr/>
          <p:nvPr/>
        </p:nvSpPr>
        <p:spPr>
          <a:xfrm>
            <a:off x="5860119" y="553045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Lists patient names, times, and statuses in a clear table.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7">
            <a:extLst>
              <a:ext uri="{FF2B5EF4-FFF2-40B4-BE49-F238E27FC236}">
                <a16:creationId xmlns:a16="http://schemas.microsoft.com/office/drawing/2014/main" id="{5D5E07C8-A596-4B27-85CE-D47895E3A7A9}"/>
              </a:ext>
            </a:extLst>
          </p:cNvPr>
          <p:cNvSpPr/>
          <p:nvPr/>
        </p:nvSpPr>
        <p:spPr>
          <a:xfrm>
            <a:off x="9565106" y="4962169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C7A1A586-AD47-4628-A4ED-848565FBFD26}"/>
              </a:ext>
            </a:extLst>
          </p:cNvPr>
          <p:cNvSpPr/>
          <p:nvPr/>
        </p:nvSpPr>
        <p:spPr>
          <a:xfrm>
            <a:off x="10302222" y="504003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3200" dirty="0">
                <a:solidFill>
                  <a:srgbClr val="4C4C4D"/>
                </a:solidFill>
                <a:latin typeface="Times New Roman" panose="02020603050405020304" pitchFamily="18" charset="0"/>
                <a:ea typeface="Crimson Pro Semi Bold" pitchFamily="34" charset="-122"/>
                <a:cs typeface="Times New Roman" panose="02020603050405020304" pitchFamily="18" charset="0"/>
              </a:rPr>
              <a:t>Organized Data View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11B8101-F67D-45AB-9643-EB393740023D}"/>
              </a:ext>
            </a:extLst>
          </p:cNvPr>
          <p:cNvSpPr/>
          <p:nvPr/>
        </p:nvSpPr>
        <p:spPr>
          <a:xfrm>
            <a:off x="10302222" y="5530454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dirty="0">
                <a:solidFill>
                  <a:srgbClr val="4C4C4D"/>
                </a:solidFill>
                <a:latin typeface="Times New Roman" panose="02020603050405020304" pitchFamily="18" charset="0"/>
                <a:ea typeface="Heebo" pitchFamily="34" charset="-122"/>
                <a:cs typeface="Times New Roman" panose="02020603050405020304" pitchFamily="18" charset="0"/>
              </a:rPr>
              <a:t>Data is grouped by doctor for easy tracking and efficiency.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6C568B-D8FF-46F2-8D20-9A1A91D1F2FB}"/>
              </a:ext>
            </a:extLst>
          </p:cNvPr>
          <p:cNvSpPr/>
          <p:nvPr/>
        </p:nvSpPr>
        <p:spPr>
          <a:xfrm>
            <a:off x="13907911" y="7732889"/>
            <a:ext cx="722489" cy="41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217294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5431" y="626856"/>
            <a:ext cx="7261860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39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Database Structure and Models</a:t>
            </a:r>
            <a:endParaRPr lang="en-US" sz="3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595431" y="1643769"/>
            <a:ext cx="4215289" cy="2092854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4" name="Text 2"/>
          <p:cNvSpPr/>
          <p:nvPr/>
        </p:nvSpPr>
        <p:spPr>
          <a:xfrm>
            <a:off x="793789" y="1842127"/>
            <a:ext cx="2480905" cy="273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Appointment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3"/>
          <p:cNvSpPr/>
          <p:nvPr/>
        </p:nvSpPr>
        <p:spPr>
          <a:xfrm>
            <a:off x="793789" y="2271347"/>
            <a:ext cx="3818573" cy="839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Stores confirmed or waiting appointments with fields like id, name, email, phone, doctor, appointment_time, and status.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4"/>
          <p:cNvSpPr/>
          <p:nvPr/>
        </p:nvSpPr>
        <p:spPr>
          <a:xfrm>
            <a:off x="5009078" y="1643769"/>
            <a:ext cx="4215408" cy="2092853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7" name="Text 5"/>
          <p:cNvSpPr/>
          <p:nvPr/>
        </p:nvSpPr>
        <p:spPr>
          <a:xfrm>
            <a:off x="5207436" y="1842127"/>
            <a:ext cx="2480905" cy="273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5207436" y="2271347"/>
            <a:ext cx="3818692" cy="8394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Manages admin credentials including id, username, and password for secure access.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Shape 7"/>
          <p:cNvSpPr/>
          <p:nvPr/>
        </p:nvSpPr>
        <p:spPr>
          <a:xfrm>
            <a:off x="9422844" y="1643769"/>
            <a:ext cx="4215289" cy="2092853"/>
          </a:xfrm>
          <a:prstGeom prst="roundRect">
            <a:avLst>
              <a:gd name="adj" fmla="val 1674"/>
            </a:avLst>
          </a:prstGeom>
          <a:solidFill>
            <a:srgbClr val="E9ECF2"/>
          </a:solidFill>
          <a:ln/>
        </p:spPr>
      </p:sp>
      <p:sp>
        <p:nvSpPr>
          <p:cNvPr id="10" name="Text 8"/>
          <p:cNvSpPr/>
          <p:nvPr/>
        </p:nvSpPr>
        <p:spPr>
          <a:xfrm>
            <a:off x="9621202" y="1842127"/>
            <a:ext cx="2480905" cy="2733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Doctor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9"/>
          <p:cNvSpPr/>
          <p:nvPr/>
        </p:nvSpPr>
        <p:spPr>
          <a:xfrm>
            <a:off x="9621202" y="2271347"/>
            <a:ext cx="3818573" cy="5596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Contains doctor information such as id, name, specialization, and is_active status.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10"/>
          <p:cNvSpPr/>
          <p:nvPr/>
        </p:nvSpPr>
        <p:spPr>
          <a:xfrm>
            <a:off x="595432" y="4351189"/>
            <a:ext cx="6422112" cy="1598941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3" name="Text 11"/>
          <p:cNvSpPr/>
          <p:nvPr/>
        </p:nvSpPr>
        <p:spPr>
          <a:xfrm>
            <a:off x="793790" y="4549548"/>
            <a:ext cx="2480905" cy="474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AppointmentHistory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2"/>
          <p:cNvSpPr/>
          <p:nvPr/>
        </p:nvSpPr>
        <p:spPr>
          <a:xfrm>
            <a:off x="793790" y="4978769"/>
            <a:ext cx="6025396" cy="97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Logs all cancelled or deleted appointments, including a deleted_at timestamp for tracking.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hape 13"/>
          <p:cNvSpPr/>
          <p:nvPr/>
        </p:nvSpPr>
        <p:spPr>
          <a:xfrm>
            <a:off x="7215902" y="4351189"/>
            <a:ext cx="6422231" cy="1598941"/>
          </a:xfrm>
          <a:prstGeom prst="roundRect">
            <a:avLst>
              <a:gd name="adj" fmla="val 2038"/>
            </a:avLst>
          </a:prstGeom>
          <a:solidFill>
            <a:srgbClr val="E9ECF2"/>
          </a:solidFill>
          <a:ln/>
        </p:spPr>
      </p:sp>
      <p:sp>
        <p:nvSpPr>
          <p:cNvPr id="16" name="Text 14"/>
          <p:cNvSpPr/>
          <p:nvPr/>
        </p:nvSpPr>
        <p:spPr>
          <a:xfrm>
            <a:off x="7414260" y="4549548"/>
            <a:ext cx="2480905" cy="474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ContactQuery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5"/>
          <p:cNvSpPr/>
          <p:nvPr/>
        </p:nvSpPr>
        <p:spPr>
          <a:xfrm>
            <a:off x="7414260" y="4978769"/>
            <a:ext cx="6025515" cy="9713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Stores submissions from the contact form, allowing the hospital to respond to general queries.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DB1FA68-3D38-4B48-8262-108E13990CC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68E559-077C-4544-A5B6-A3F127A64027}"/>
              </a:ext>
            </a:extLst>
          </p:cNvPr>
          <p:cNvSpPr/>
          <p:nvPr/>
        </p:nvSpPr>
        <p:spPr>
          <a:xfrm>
            <a:off x="13907911" y="7732889"/>
            <a:ext cx="722489" cy="41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806535"/>
            <a:ext cx="7556421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Secure Session Management and Authentication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190" y="3344347"/>
            <a:ext cx="496133" cy="49613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6280190" y="4088486"/>
            <a:ext cx="2353389" cy="579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Secure Secret Key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6280190" y="4517707"/>
            <a:ext cx="2353389" cy="35601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Flask sessions utilize os.urandom(24) to generate a random, secure secret key for each session, enhancing security.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81586" y="3344347"/>
            <a:ext cx="496133" cy="49613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8881586" y="4088486"/>
            <a:ext cx="2353508" cy="579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Admin Login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8881586" y="4517707"/>
            <a:ext cx="2353508" cy="2966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 authentication is handled via a static method that queries the Admin table for matching username and password.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83102" y="3344347"/>
            <a:ext cx="496133" cy="49613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1483102" y="4088486"/>
            <a:ext cx="2353389" cy="5795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Protected Routes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11483102" y="4517707"/>
            <a:ext cx="2353389" cy="356019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All administrative routes are protected, redirecting unauthorized users to the login page if '</a:t>
            </a:r>
            <a:r>
              <a:rPr lang="en-US" sz="2000" dirty="0" err="1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admin_logged_in</a:t>
            </a: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' session variable is not set.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3C819D-4BC5-4F07-A81B-B946B992527A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60327F-360C-48B0-A7E7-42AF9FD33AFD}"/>
              </a:ext>
            </a:extLst>
          </p:cNvPr>
          <p:cNvSpPr/>
          <p:nvPr/>
        </p:nvSpPr>
        <p:spPr>
          <a:xfrm>
            <a:off x="13907911" y="7732889"/>
            <a:ext cx="722489" cy="41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55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572399" y="575727"/>
            <a:ext cx="9126925" cy="1204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70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Integrated Email Notifications via SMTP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449" y="2024063"/>
            <a:ext cx="1088763" cy="141910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409142" y="2216825"/>
            <a:ext cx="292009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SMTP_SSL with Gmail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/>
          <p:cNvSpPr/>
          <p:nvPr/>
        </p:nvSpPr>
        <p:spPr>
          <a:xfrm>
            <a:off x="7414022" y="2633663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system uses SMTP_SSL with Gmail's server at port 465 for secure email communication.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449" y="3443168"/>
            <a:ext cx="1088763" cy="1419106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14022" y="3635931"/>
            <a:ext cx="272184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HTML Email Format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7414022" y="4052768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Emails are formatted in HTML using MIMEText, ensuring rich and readable content for notifications.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7449" y="4862274"/>
            <a:ext cx="1088763" cy="1419106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14022" y="5055037"/>
            <a:ext cx="329682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Authentication &amp; Sending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6"/>
          <p:cNvSpPr/>
          <p:nvPr/>
        </p:nvSpPr>
        <p:spPr>
          <a:xfrm>
            <a:off x="7414022" y="5471874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Secure server login and sendmail functions handle the dispatch of various email types, including confirmations and cancellations.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7449" y="6281380"/>
            <a:ext cx="1088763" cy="1419106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14022" y="6589752"/>
            <a:ext cx="272184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Reply-To for Queries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7414022" y="6929604"/>
            <a:ext cx="7280925" cy="6167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Contact form messages include a 'Reply-To' header, allowing the hospital to directly respond to patient queries.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7B9FA99-ABF3-4DDA-9812-7D870AC9709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0255CF-8ED1-4855-A8BE-C8A11E521327}"/>
              </a:ext>
            </a:extLst>
          </p:cNvPr>
          <p:cNvSpPr/>
          <p:nvPr/>
        </p:nvSpPr>
        <p:spPr>
          <a:xfrm>
            <a:off x="13907911" y="7732889"/>
            <a:ext cx="722489" cy="41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37378" y="674542"/>
            <a:ext cx="9603277" cy="12401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Intelligent Appointment Handling Logic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37378" y="2212354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5" name="Text 2"/>
          <p:cNvSpPr/>
          <p:nvPr/>
        </p:nvSpPr>
        <p:spPr>
          <a:xfrm>
            <a:off x="711792" y="2249561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1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282220" y="2280576"/>
            <a:ext cx="252948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Time Slot Availability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282220" y="2709797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Appointments are accepted between 08:00 and 22:00, with a 30-minute duration for each slot.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Shape 5"/>
          <p:cNvSpPr/>
          <p:nvPr/>
        </p:nvSpPr>
        <p:spPr>
          <a:xfrm>
            <a:off x="637378" y="3741711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9" name="Text 6"/>
          <p:cNvSpPr/>
          <p:nvPr/>
        </p:nvSpPr>
        <p:spPr>
          <a:xfrm>
            <a:off x="711792" y="3778918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1282220" y="380993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Conflict Resolution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1282220" y="4239155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If a requested slot is busy, the system automatically assigns the next available slot and marks the appointment as 'waiting'.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9"/>
          <p:cNvSpPr/>
          <p:nvPr/>
        </p:nvSpPr>
        <p:spPr>
          <a:xfrm>
            <a:off x="637378" y="5613434"/>
            <a:ext cx="446484" cy="446484"/>
          </a:xfrm>
          <a:prstGeom prst="roundRect">
            <a:avLst>
              <a:gd name="adj" fmla="val 6668"/>
            </a:avLst>
          </a:prstGeom>
          <a:solidFill>
            <a:srgbClr val="E9ECF2"/>
          </a:solidFill>
          <a:ln/>
        </p:spPr>
      </p:sp>
      <p:sp>
        <p:nvSpPr>
          <p:cNvPr id="13" name="Text 10"/>
          <p:cNvSpPr/>
          <p:nvPr/>
        </p:nvSpPr>
        <p:spPr>
          <a:xfrm>
            <a:off x="711792" y="5650641"/>
            <a:ext cx="29765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300"/>
              </a:lnSpc>
              <a:buNone/>
            </a:pPr>
            <a:r>
              <a:rPr lang="en-US" sz="32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282220" y="5613434"/>
            <a:ext cx="347210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just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Duplicate Booking Prevention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282220" y="6086051"/>
            <a:ext cx="691157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ts val="2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The system checks for duplicate bookings based on name, email, phone, doctor, and date, flagging requests with less than 30 minutes proximity.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405BE1-6CF4-45A9-A674-D6CDB5F081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1734" y="1332089"/>
            <a:ext cx="5105842" cy="4591503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5B238EA3-01E8-443A-B1D9-0D6205D07542}"/>
              </a:ext>
            </a:extLst>
          </p:cNvPr>
          <p:cNvSpPr/>
          <p:nvPr/>
        </p:nvSpPr>
        <p:spPr>
          <a:xfrm>
            <a:off x="12733867" y="7677681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2C8956-FA3B-413E-BDCC-80E70CA59F7C}"/>
              </a:ext>
            </a:extLst>
          </p:cNvPr>
          <p:cNvSpPr/>
          <p:nvPr/>
        </p:nvSpPr>
        <p:spPr>
          <a:xfrm>
            <a:off x="13907911" y="7732889"/>
            <a:ext cx="722489" cy="41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09957"/>
            <a:ext cx="7905988" cy="6200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850"/>
              </a:lnSpc>
              <a:buNone/>
            </a:pPr>
            <a:r>
              <a:rPr lang="en-US" sz="4000" b="1" dirty="0">
                <a:solidFill>
                  <a:srgbClr val="3257B8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Core Concepts Driving the System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7430" y="1626870"/>
            <a:ext cx="1614011" cy="146101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914894" y="2372201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1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861441" y="1983938"/>
            <a:ext cx="2750582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ORM with SQLAlchemy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861441" y="2413159"/>
            <a:ext cx="8488799" cy="3175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Models are Python classes mapped to SQL tables, enabling object-oriented database interaction.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4712613" y="3103126"/>
            <a:ext cx="8876109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0424" y="3137416"/>
            <a:ext cx="3228022" cy="1461016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3914894" y="3693438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2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/>
          <p:cNvSpPr/>
          <p:nvPr/>
        </p:nvSpPr>
        <p:spPr>
          <a:xfrm>
            <a:off x="5668447" y="3335774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Form Validation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5668447" y="3764994"/>
            <a:ext cx="7771448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Robust validation ensures data integrity for email, phone numbers, and prevents past date appointments.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hape 8"/>
          <p:cNvSpPr/>
          <p:nvPr/>
        </p:nvSpPr>
        <p:spPr>
          <a:xfrm>
            <a:off x="5519619" y="4613672"/>
            <a:ext cx="8069104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3418" y="4647962"/>
            <a:ext cx="4842034" cy="1461016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3914894" y="5203984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3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0"/>
          <p:cNvSpPr/>
          <p:nvPr/>
        </p:nvSpPr>
        <p:spPr>
          <a:xfrm>
            <a:off x="6475452" y="4846320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Time Zone Handling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1"/>
          <p:cNvSpPr/>
          <p:nvPr/>
        </p:nvSpPr>
        <p:spPr>
          <a:xfrm>
            <a:off x="6475452" y="5275540"/>
            <a:ext cx="6964442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pytz.timezone('Asia/Kolkata') ensures all timestamps and appointment times are accurately managed in Indian Standard Time.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2"/>
          <p:cNvSpPr/>
          <p:nvPr/>
        </p:nvSpPr>
        <p:spPr>
          <a:xfrm>
            <a:off x="6326624" y="6124218"/>
            <a:ext cx="7262098" cy="11430"/>
          </a:xfrm>
          <a:prstGeom prst="roundRect">
            <a:avLst>
              <a:gd name="adj" fmla="val 260465"/>
            </a:avLst>
          </a:prstGeom>
          <a:solidFill>
            <a:srgbClr val="CFD2D8"/>
          </a:solidFill>
          <a:ln/>
        </p:spPr>
      </p:sp>
      <p:pic>
        <p:nvPicPr>
          <p:cNvPr id="18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6294" y="6158508"/>
            <a:ext cx="6456164" cy="1461016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3914775" y="6714530"/>
            <a:ext cx="279083" cy="3488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500"/>
              </a:lnSpc>
              <a:buNone/>
            </a:pPr>
            <a:r>
              <a:rPr lang="en-US" sz="24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4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4"/>
          <p:cNvSpPr/>
          <p:nvPr/>
        </p:nvSpPr>
        <p:spPr>
          <a:xfrm>
            <a:off x="7282458" y="6356866"/>
            <a:ext cx="296822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00"/>
              </a:lnSpc>
              <a:buNone/>
            </a:pPr>
            <a:r>
              <a:rPr lang="en-US" sz="2800" dirty="0">
                <a:solidFill>
                  <a:srgbClr val="15213F"/>
                </a:solidFill>
                <a:latin typeface="Times New Roman" panose="02020603050405020304" pitchFamily="18" charset="0"/>
                <a:ea typeface="Roboto Slab" pitchFamily="34" charset="-122"/>
                <a:cs typeface="Times New Roman" panose="02020603050405020304" pitchFamily="18" charset="0"/>
              </a:rPr>
              <a:t>Dynamic URL Generation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5"/>
          <p:cNvSpPr/>
          <p:nvPr/>
        </p:nvSpPr>
        <p:spPr>
          <a:xfrm>
            <a:off x="7282458" y="6786086"/>
            <a:ext cx="6157436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dirty="0">
                <a:solidFill>
                  <a:srgbClr val="15213F"/>
                </a:solidFill>
                <a:latin typeface="Times New Roman" panose="02020603050405020304" pitchFamily="18" charset="0"/>
                <a:ea typeface="Roboto" pitchFamily="34" charset="-122"/>
                <a:cs typeface="Times New Roman" panose="02020603050405020304" pitchFamily="18" charset="0"/>
              </a:rPr>
              <a:t>Cancel links in emails are dynamically generated using url_for, ensuring correct routing for appointment cancellations.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A9656FA-7A9D-493B-876C-8EA60E192A94}"/>
              </a:ext>
            </a:extLst>
          </p:cNvPr>
          <p:cNvSpPr/>
          <p:nvPr/>
        </p:nvSpPr>
        <p:spPr>
          <a:xfrm>
            <a:off x="12733867" y="7744178"/>
            <a:ext cx="1896533" cy="50923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F3809B-517B-48CC-B619-57B4995AF341}"/>
              </a:ext>
            </a:extLst>
          </p:cNvPr>
          <p:cNvSpPr/>
          <p:nvPr/>
        </p:nvSpPr>
        <p:spPr>
          <a:xfrm>
            <a:off x="13907911" y="7732889"/>
            <a:ext cx="722489" cy="4176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754</Words>
  <Application>Microsoft Office PowerPoint</Application>
  <PresentationFormat>Custom</PresentationFormat>
  <Paragraphs>117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Times New Roman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Anvitha G Rao</cp:lastModifiedBy>
  <cp:revision>44</cp:revision>
  <dcterms:created xsi:type="dcterms:W3CDTF">2025-06-15T05:19:28Z</dcterms:created>
  <dcterms:modified xsi:type="dcterms:W3CDTF">2025-06-17T05:36:42Z</dcterms:modified>
</cp:coreProperties>
</file>