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2" r:id="rId3"/>
    <p:sldId id="256" r:id="rId4"/>
    <p:sldId id="265" r:id="rId5"/>
    <p:sldId id="257" r:id="rId6"/>
    <p:sldId id="258" r:id="rId7"/>
    <p:sldId id="259" r:id="rId8"/>
    <p:sldId id="260" r:id="rId9"/>
    <p:sldId id="261" r:id="rId10"/>
    <p:sldId id="267" r:id="rId11"/>
    <p:sldId id="266" r:id="rId12"/>
    <p:sldId id="269" r:id="rId13"/>
    <p:sldId id="268" r:id="rId14"/>
    <p:sldId id="263"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B8D2"/>
    <a:srgbClr val="B17ED8"/>
    <a:srgbClr val="B2485A"/>
    <a:srgbClr val="70AD47"/>
    <a:srgbClr val="FF0066"/>
    <a:srgbClr val="00A0D7"/>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2EEEB-1C17-4BA5-8006-1F1474426A8D}" v="3" dt="2024-12-01T11:31:07.8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varScale="1">
        <p:scale>
          <a:sx n="78" d="100"/>
          <a:sy n="78" d="100"/>
        </p:scale>
        <p:origin x="38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vitha ." userId="a275b17cd08972d8" providerId="LiveId" clId="{1442EEEB-1C17-4BA5-8006-1F1474426A8D}"/>
    <pc:docChg chg="undo custSel modSld">
      <pc:chgData name="Anvitha ." userId="a275b17cd08972d8" providerId="LiveId" clId="{1442EEEB-1C17-4BA5-8006-1F1474426A8D}" dt="2024-12-01T11:32:20.042" v="312" actId="478"/>
      <pc:docMkLst>
        <pc:docMk/>
      </pc:docMkLst>
      <pc:sldChg chg="addSp modSp mod">
        <pc:chgData name="Anvitha ." userId="a275b17cd08972d8" providerId="LiveId" clId="{1442EEEB-1C17-4BA5-8006-1F1474426A8D}" dt="2024-12-01T11:22:15.303" v="162" actId="1076"/>
        <pc:sldMkLst>
          <pc:docMk/>
          <pc:sldMk cId="2220726763" sldId="256"/>
        </pc:sldMkLst>
        <pc:spChg chg="add mod">
          <ac:chgData name="Anvitha ." userId="a275b17cd08972d8" providerId="LiveId" clId="{1442EEEB-1C17-4BA5-8006-1F1474426A8D}" dt="2024-12-01T11:22:15.303" v="162" actId="1076"/>
          <ac:spMkLst>
            <pc:docMk/>
            <pc:sldMk cId="2220726763" sldId="256"/>
            <ac:spMk id="9" creationId="{9FC45B8A-EB3B-8921-C3FB-D391FF8129DE}"/>
          </ac:spMkLst>
        </pc:spChg>
        <pc:spChg chg="add mod">
          <ac:chgData name="Anvitha ." userId="a275b17cd08972d8" providerId="LiveId" clId="{1442EEEB-1C17-4BA5-8006-1F1474426A8D}" dt="2024-12-01T11:19:37.739" v="114" actId="1076"/>
          <ac:spMkLst>
            <pc:docMk/>
            <pc:sldMk cId="2220726763" sldId="256"/>
            <ac:spMk id="11" creationId="{6B194B08-081D-C1E4-4C64-7FA5276DBDFB}"/>
          </ac:spMkLst>
        </pc:spChg>
      </pc:sldChg>
      <pc:sldChg chg="modSp mod">
        <pc:chgData name="Anvitha ." userId="a275b17cd08972d8" providerId="LiveId" clId="{1442EEEB-1C17-4BA5-8006-1F1474426A8D}" dt="2024-12-01T11:30:04.709" v="302" actId="20577"/>
        <pc:sldMkLst>
          <pc:docMk/>
          <pc:sldMk cId="1235992749" sldId="258"/>
        </pc:sldMkLst>
        <pc:spChg chg="mod">
          <ac:chgData name="Anvitha ." userId="a275b17cd08972d8" providerId="LiveId" clId="{1442EEEB-1C17-4BA5-8006-1F1474426A8D}" dt="2024-12-01T11:24:02.533" v="272" actId="20577"/>
          <ac:spMkLst>
            <pc:docMk/>
            <pc:sldMk cId="1235992749" sldId="258"/>
            <ac:spMk id="8" creationId="{C7F64065-952D-04C2-CE1A-1BF6AB12E29A}"/>
          </ac:spMkLst>
        </pc:spChg>
        <pc:spChg chg="mod">
          <ac:chgData name="Anvitha ." userId="a275b17cd08972d8" providerId="LiveId" clId="{1442EEEB-1C17-4BA5-8006-1F1474426A8D}" dt="2024-12-01T11:30:04.709" v="302" actId="20577"/>
          <ac:spMkLst>
            <pc:docMk/>
            <pc:sldMk cId="1235992749" sldId="258"/>
            <ac:spMk id="10" creationId="{94E84CBA-FDB9-897B-7990-166C15A4EB7D}"/>
          </ac:spMkLst>
        </pc:spChg>
      </pc:sldChg>
      <pc:sldChg chg="modSp mod">
        <pc:chgData name="Anvitha ." userId="a275b17cd08972d8" providerId="LiveId" clId="{1442EEEB-1C17-4BA5-8006-1F1474426A8D}" dt="2024-12-01T11:31:13.380" v="307" actId="207"/>
        <pc:sldMkLst>
          <pc:docMk/>
          <pc:sldMk cId="3539740803" sldId="259"/>
        </pc:sldMkLst>
        <pc:spChg chg="mod">
          <ac:chgData name="Anvitha ." userId="a275b17cd08972d8" providerId="LiveId" clId="{1442EEEB-1C17-4BA5-8006-1F1474426A8D}" dt="2024-12-01T11:31:13.380" v="307" actId="207"/>
          <ac:spMkLst>
            <pc:docMk/>
            <pc:sldMk cId="3539740803" sldId="259"/>
            <ac:spMk id="10" creationId="{F6B726F3-9C06-C119-0F6D-034852201E57}"/>
          </ac:spMkLst>
        </pc:spChg>
      </pc:sldChg>
      <pc:sldChg chg="modSp mod">
        <pc:chgData name="Anvitha ." userId="a275b17cd08972d8" providerId="LiveId" clId="{1442EEEB-1C17-4BA5-8006-1F1474426A8D}" dt="2024-12-01T11:32:05.140" v="310" actId="20577"/>
        <pc:sldMkLst>
          <pc:docMk/>
          <pc:sldMk cId="719695307" sldId="260"/>
        </pc:sldMkLst>
        <pc:spChg chg="mod">
          <ac:chgData name="Anvitha ." userId="a275b17cd08972d8" providerId="LiveId" clId="{1442EEEB-1C17-4BA5-8006-1F1474426A8D}" dt="2024-12-01T11:24:30.989" v="280" actId="20577"/>
          <ac:spMkLst>
            <pc:docMk/>
            <pc:sldMk cId="719695307" sldId="260"/>
            <ac:spMk id="36" creationId="{3E605193-D7E0-7796-1F7C-48946BA3A4B4}"/>
          </ac:spMkLst>
        </pc:spChg>
        <pc:spChg chg="mod">
          <ac:chgData name="Anvitha ." userId="a275b17cd08972d8" providerId="LiveId" clId="{1442EEEB-1C17-4BA5-8006-1F1474426A8D}" dt="2024-12-01T11:32:05.140" v="310" actId="20577"/>
          <ac:spMkLst>
            <pc:docMk/>
            <pc:sldMk cId="719695307" sldId="260"/>
            <ac:spMk id="40" creationId="{95F39541-5D0B-CFB6-9799-2C3E1310ADFB}"/>
          </ac:spMkLst>
        </pc:spChg>
      </pc:sldChg>
      <pc:sldChg chg="delSp mod">
        <pc:chgData name="Anvitha ." userId="a275b17cd08972d8" providerId="LiveId" clId="{1442EEEB-1C17-4BA5-8006-1F1474426A8D}" dt="2024-12-01T11:32:20.042" v="312" actId="478"/>
        <pc:sldMkLst>
          <pc:docMk/>
          <pc:sldMk cId="4043272648" sldId="261"/>
        </pc:sldMkLst>
        <pc:spChg chg="del">
          <ac:chgData name="Anvitha ." userId="a275b17cd08972d8" providerId="LiveId" clId="{1442EEEB-1C17-4BA5-8006-1F1474426A8D}" dt="2024-12-01T11:32:17.341" v="311" actId="478"/>
          <ac:spMkLst>
            <pc:docMk/>
            <pc:sldMk cId="4043272648" sldId="261"/>
            <ac:spMk id="2" creationId="{B819A748-44F1-0F25-F549-8569B87F292D}"/>
          </ac:spMkLst>
        </pc:spChg>
        <pc:spChg chg="del">
          <ac:chgData name="Anvitha ." userId="a275b17cd08972d8" providerId="LiveId" clId="{1442EEEB-1C17-4BA5-8006-1F1474426A8D}" dt="2024-12-01T11:32:20.042" v="312" actId="478"/>
          <ac:spMkLst>
            <pc:docMk/>
            <pc:sldMk cId="4043272648" sldId="261"/>
            <ac:spMk id="3" creationId="{AEC1E903-C500-4890-6A71-910D41C0F98F}"/>
          </ac:spMkLst>
        </pc:spChg>
      </pc:sldChg>
      <pc:sldChg chg="modSp mod">
        <pc:chgData name="Anvitha ." userId="a275b17cd08972d8" providerId="LiveId" clId="{1442EEEB-1C17-4BA5-8006-1F1474426A8D}" dt="2024-12-01T11:27:09.604" v="299" actId="20577"/>
        <pc:sldMkLst>
          <pc:docMk/>
          <pc:sldMk cId="2220431797" sldId="262"/>
        </pc:sldMkLst>
        <pc:spChg chg="mod">
          <ac:chgData name="Anvitha ." userId="a275b17cd08972d8" providerId="LiveId" clId="{1442EEEB-1C17-4BA5-8006-1F1474426A8D}" dt="2024-12-01T11:27:09.604" v="299" actId="20577"/>
          <ac:spMkLst>
            <pc:docMk/>
            <pc:sldMk cId="2220431797" sldId="262"/>
            <ac:spMk id="6" creationId="{48BABF7D-B57B-F982-5AB7-1EEEBAD9F61B}"/>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1T09:37:02.811"/>
    </inkml:context>
    <inkml:brush xml:id="br0">
      <inkml:brushProperty name="width" value="0.05" units="cm"/>
      <inkml:brushProperty name="height" value="0.05" units="cm"/>
      <inkml:brushProperty name="color" value="#00A0D7"/>
    </inkml:brush>
  </inkml:definitions>
  <inkml:trace contextRef="#ctx0" brushRef="#br0">2846 1008 24575,'-16'-18'-9213,"1"0"6833,-24-25 7881,18 27-5744,-27-17 5665,-23-21-4157,-24-16-1617,65 48 352,-40-40 0,45 38 0,-56-41 0,-49-38 0,-3-1 0,60 49 0,57 41 0,-1 1 0,-1 0 0,0 1 0,-1 1 0,0 1 0,-33-13 0,1 7 0,0 1 0,-56-26 0,62 24 0,0 1 0,-1 3 0,0 2 0,-49-6 0,67 12 0,-156-37 0,134 31 0,29 5 0,-1 1 0,0 2 0,-29-2 0,-567 4 92,284 3-1549,311-2-5369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1T09:37:04.854"/>
    </inkml:context>
    <inkml:brush xml:id="br0">
      <inkml:brushProperty name="width" value="0.05" units="cm"/>
      <inkml:brushProperty name="height" value="0.05" units="cm"/>
      <inkml:brushProperty name="color" value="#00A0D7"/>
    </inkml:brush>
  </inkml:definitions>
  <inkml:trace contextRef="#ctx0" brushRef="#br0">775 0 24575,'-152'91'0,"95"-52"0,27-17 0,-1-2 0,-54 26 0,-41 4 0,-77 38 0,184-79 0,-1-1 0,-32 10 0,138-17 0,-3-3 0,164 3 0,-161 12 0,15 1 0,-87-14-124,0 1 0,0 0 0,-1 1 0,1 1 0,-1 0 0,1 1-1,-1 1 1,0 0 0,-1 0 0,18 11 0,-14-3-6702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1T09:37:14.735"/>
    </inkml:context>
    <inkml:brush xml:id="br0">
      <inkml:brushProperty name="width" value="0.05" units="cm"/>
      <inkml:brushProperty name="height" value="0.05" units="cm"/>
      <inkml:brushProperty name="color" value="#FF0066"/>
    </inkml:brush>
  </inkml:definitions>
  <inkml:trace contextRef="#ctx0" brushRef="#br0">0 923 24575,'30'-2'0,"0"-2"0,-1-1 0,1-2 0,-2-1 0,36-13 0,-52 17 0,509-189 0,-318 114 0,120-50 0,-275 109 0,-11 5 0,-1-1 0,0-1 0,58-39 0,-67 36 0,1 1 0,1 1 0,0 2 0,2 1 0,0 1 0,0 1 0,1 2 0,48-10 0,-65 18 0,0-1 0,-1 0 0,1-1 0,-1-1 0,0-1 0,21-12 0,-35 19 0,1 0 0,-1-1 0,0 1 0,1 0 0,-1 0 0,0 0 0,0 0 0,1-1 0,-1 1 0,0 0 0,0 0 0,0-1 0,1 1 0,-1 0 0,0 0 0,0-1 0,0 1 0,0 0 0,1-1 0,-1 1 0,0 0 0,0-1 0,0 1 0,0 0 0,0 0 0,0-1 0,0 1 0,0 0 0,0-1 0,0 1 0,0 0 0,0-1 0,0 1 0,0 0 0,0-1 0,-11-8 0,-17-2 0,-5 6 0,-1 1 0,-56 0 0,-36-3 0,-9-5 0,49 6 0,55 1 0,1-1 0,0-1 0,-41-17 0,44 15 0,0 0 0,0 2 0,0 0 0,-38-3 0,48 12 0,41 4 0,-11-2 0,69 17 0,1-3 0,0-3 0,1-4 0,99 0 0,-161-10 0,-1 1 0,1 1 0,21 6 0,0 0 0,-29-6 0,-1 1 0,1 1 0,-1 0 0,0 1 0,21 12 0,-24-11 0,2-1 0,-1 0 0,1-1 0,0 0 0,0-1 0,0 0 0,17 2 0,-13-5 0,1 1 0,-1 1 0,1 0 0,-1 2 0,0-1 0,20 10 0,-34-12 0,0-1 0,-1 1 0,1-1 0,-1 1 0,1-1 0,-1 1 0,0 0 0,0 0 0,1 0 0,-1-1 0,-1 1 0,1 0 0,0 0 0,0 1 0,-1-1 0,1 0 0,-1 0 0,0 0 0,1 0 0,-1 0 0,0 0 0,0 1 0,-1-1 0,1 0 0,0 0 0,-1 0 0,1 0 0,-2 2 0,-1 9 0,-1-1 0,-1 1 0,-7 14 0,10-23 0,-116 195 0,20-37 0,69-106 0,18-32 0,0 0 0,-2-1 0,-1-1 0,-1 0 0,-1-1 0,-32 34 0,34-40-1,1 1-1,0 0 1,2 1-1,0 0 1,0 0-1,-9 24 1,-9 16-1354,17-37-5471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1T09:40:00.838"/>
    </inkml:context>
    <inkml:brush xml:id="br0">
      <inkml:brushProperty name="width" value="0.05" units="cm"/>
      <inkml:brushProperty name="height" value="0.05" units="cm"/>
      <inkml:brushProperty name="color" value="#E71224"/>
    </inkml:brush>
  </inkml:definitions>
  <inkml:trace contextRef="#ctx0" brushRef="#br0">565 0 24575,'-4'5'0,"0"1"0,1-1 0,-1 1 0,1 0 0,1-1 0,-1 1 0,1 1 0,0-1 0,-1 7 0,-6 14 0,-137 307 0,66-203 0,69-112 0,-1-1 0,-23 30 0,-10 13 0,-12 23-682,-72 81-1,119-152-6143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1T09:40:08.439"/>
    </inkml:context>
    <inkml:brush xml:id="br0">
      <inkml:brushProperty name="width" value="0.05" units="cm"/>
      <inkml:brushProperty name="height" value="0.05" units="cm"/>
    </inkml:brush>
  </inkml:definitions>
  <inkml:trace contextRef="#ctx0" brushRef="#br0">3 1 24575,'-2'207'0,"4"233"0,30-163 0,-12-171 0,-9-47 0,5 62 0,-10 10 0,-4-54 0,21 142 0,-14-181 0,2-1 0,28 70 0,-29-81-1365,-3 0-5461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5E19-5454-7912-E4AE-56C28A5E6B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A96723-0E26-07EA-C794-FD98897E36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19ABC7-7ABF-EBB3-2641-26C9A7A60D2B}"/>
              </a:ext>
            </a:extLst>
          </p:cNvPr>
          <p:cNvSpPr>
            <a:spLocks noGrp="1"/>
          </p:cNvSpPr>
          <p:nvPr>
            <p:ph type="dt" sz="half" idx="10"/>
          </p:nvPr>
        </p:nvSpPr>
        <p:spPr/>
        <p:txBody>
          <a:bodyPr/>
          <a:lstStyle/>
          <a:p>
            <a:fld id="{9CCBC270-4406-46A1-BDC1-F14CF30B88C1}" type="datetimeFigureOut">
              <a:rPr lang="en-IN" smtClean="0"/>
              <a:t>01-12-2024</a:t>
            </a:fld>
            <a:endParaRPr lang="en-IN"/>
          </a:p>
        </p:txBody>
      </p:sp>
      <p:sp>
        <p:nvSpPr>
          <p:cNvPr id="5" name="Footer Placeholder 4">
            <a:extLst>
              <a:ext uri="{FF2B5EF4-FFF2-40B4-BE49-F238E27FC236}">
                <a16:creationId xmlns:a16="http://schemas.microsoft.com/office/drawing/2014/main" id="{24DD271C-B1A0-7DCE-FDF7-9B785CC0F3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4099C-1AD3-9582-638E-22278ADD9BF6}"/>
              </a:ext>
            </a:extLst>
          </p:cNvPr>
          <p:cNvSpPr>
            <a:spLocks noGrp="1"/>
          </p:cNvSpPr>
          <p:nvPr>
            <p:ph type="sldNum" sz="quarter" idx="12"/>
          </p:nvPr>
        </p:nvSpPr>
        <p:spPr/>
        <p:txBody>
          <a:bodyPr/>
          <a:lstStyle/>
          <a:p>
            <a:fld id="{05863BA9-0EC4-4C4F-B044-81E2A22D55C0}" type="slidenum">
              <a:rPr lang="en-IN" smtClean="0"/>
              <a:t>‹#›</a:t>
            </a:fld>
            <a:endParaRPr lang="en-IN"/>
          </a:p>
        </p:txBody>
      </p:sp>
    </p:spTree>
    <p:extLst>
      <p:ext uri="{BB962C8B-B14F-4D97-AF65-F5344CB8AC3E}">
        <p14:creationId xmlns:p14="http://schemas.microsoft.com/office/powerpoint/2010/main" val="293404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AF79-858A-EE0A-57FA-29EF7C834D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5E331A-A2D0-6A33-D415-522339CBF7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3BA889-F72D-8FDC-39BD-D2A14368FE6B}"/>
              </a:ext>
            </a:extLst>
          </p:cNvPr>
          <p:cNvSpPr>
            <a:spLocks noGrp="1"/>
          </p:cNvSpPr>
          <p:nvPr>
            <p:ph type="dt" sz="half" idx="10"/>
          </p:nvPr>
        </p:nvSpPr>
        <p:spPr/>
        <p:txBody>
          <a:bodyPr/>
          <a:lstStyle/>
          <a:p>
            <a:fld id="{9CCBC270-4406-46A1-BDC1-F14CF30B88C1}" type="datetimeFigureOut">
              <a:rPr lang="en-IN" smtClean="0"/>
              <a:t>01-12-2024</a:t>
            </a:fld>
            <a:endParaRPr lang="en-IN"/>
          </a:p>
        </p:txBody>
      </p:sp>
      <p:sp>
        <p:nvSpPr>
          <p:cNvPr id="5" name="Footer Placeholder 4">
            <a:extLst>
              <a:ext uri="{FF2B5EF4-FFF2-40B4-BE49-F238E27FC236}">
                <a16:creationId xmlns:a16="http://schemas.microsoft.com/office/drawing/2014/main" id="{1D6978C9-ED7E-10CB-D549-052993EEDA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9E0968-EA96-C5C5-3A41-377B83300C90}"/>
              </a:ext>
            </a:extLst>
          </p:cNvPr>
          <p:cNvSpPr>
            <a:spLocks noGrp="1"/>
          </p:cNvSpPr>
          <p:nvPr>
            <p:ph type="sldNum" sz="quarter" idx="12"/>
          </p:nvPr>
        </p:nvSpPr>
        <p:spPr/>
        <p:txBody>
          <a:bodyPr/>
          <a:lstStyle/>
          <a:p>
            <a:fld id="{05863BA9-0EC4-4C4F-B044-81E2A22D55C0}" type="slidenum">
              <a:rPr lang="en-IN" smtClean="0"/>
              <a:t>‹#›</a:t>
            </a:fld>
            <a:endParaRPr lang="en-IN"/>
          </a:p>
        </p:txBody>
      </p:sp>
    </p:spTree>
    <p:extLst>
      <p:ext uri="{BB962C8B-B14F-4D97-AF65-F5344CB8AC3E}">
        <p14:creationId xmlns:p14="http://schemas.microsoft.com/office/powerpoint/2010/main" val="1224830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03571A-A86E-22BF-F0C2-276E1B89DB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40749E-364A-64C5-C79E-969EB82944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AD2C8A-6BC0-9488-3E6A-7A158BA7C840}"/>
              </a:ext>
            </a:extLst>
          </p:cNvPr>
          <p:cNvSpPr>
            <a:spLocks noGrp="1"/>
          </p:cNvSpPr>
          <p:nvPr>
            <p:ph type="dt" sz="half" idx="10"/>
          </p:nvPr>
        </p:nvSpPr>
        <p:spPr/>
        <p:txBody>
          <a:bodyPr/>
          <a:lstStyle/>
          <a:p>
            <a:fld id="{9CCBC270-4406-46A1-BDC1-F14CF30B88C1}" type="datetimeFigureOut">
              <a:rPr lang="en-IN" smtClean="0"/>
              <a:t>01-12-2024</a:t>
            </a:fld>
            <a:endParaRPr lang="en-IN"/>
          </a:p>
        </p:txBody>
      </p:sp>
      <p:sp>
        <p:nvSpPr>
          <p:cNvPr id="5" name="Footer Placeholder 4">
            <a:extLst>
              <a:ext uri="{FF2B5EF4-FFF2-40B4-BE49-F238E27FC236}">
                <a16:creationId xmlns:a16="http://schemas.microsoft.com/office/drawing/2014/main" id="{8B74F1EB-082D-97FC-13B9-36EE3C970A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2B3AD3-143A-65DD-55E8-37326A011B82}"/>
              </a:ext>
            </a:extLst>
          </p:cNvPr>
          <p:cNvSpPr>
            <a:spLocks noGrp="1"/>
          </p:cNvSpPr>
          <p:nvPr>
            <p:ph type="sldNum" sz="quarter" idx="12"/>
          </p:nvPr>
        </p:nvSpPr>
        <p:spPr/>
        <p:txBody>
          <a:bodyPr/>
          <a:lstStyle/>
          <a:p>
            <a:fld id="{05863BA9-0EC4-4C4F-B044-81E2A22D55C0}" type="slidenum">
              <a:rPr lang="en-IN" smtClean="0"/>
              <a:t>‹#›</a:t>
            </a:fld>
            <a:endParaRPr lang="en-IN"/>
          </a:p>
        </p:txBody>
      </p:sp>
    </p:spTree>
    <p:extLst>
      <p:ext uri="{BB962C8B-B14F-4D97-AF65-F5344CB8AC3E}">
        <p14:creationId xmlns:p14="http://schemas.microsoft.com/office/powerpoint/2010/main" val="46650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AD84E-34EA-6C6E-B221-8B27FD2156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153EB4-83B0-B443-2575-02C0A67305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B38026-AA44-3BB5-B8A5-2DBF9DE318CD}"/>
              </a:ext>
            </a:extLst>
          </p:cNvPr>
          <p:cNvSpPr>
            <a:spLocks noGrp="1"/>
          </p:cNvSpPr>
          <p:nvPr>
            <p:ph type="dt" sz="half" idx="10"/>
          </p:nvPr>
        </p:nvSpPr>
        <p:spPr/>
        <p:txBody>
          <a:bodyPr/>
          <a:lstStyle/>
          <a:p>
            <a:fld id="{9CCBC270-4406-46A1-BDC1-F14CF30B88C1}" type="datetimeFigureOut">
              <a:rPr lang="en-IN" smtClean="0"/>
              <a:t>01-12-2024</a:t>
            </a:fld>
            <a:endParaRPr lang="en-IN"/>
          </a:p>
        </p:txBody>
      </p:sp>
      <p:sp>
        <p:nvSpPr>
          <p:cNvPr id="5" name="Footer Placeholder 4">
            <a:extLst>
              <a:ext uri="{FF2B5EF4-FFF2-40B4-BE49-F238E27FC236}">
                <a16:creationId xmlns:a16="http://schemas.microsoft.com/office/drawing/2014/main" id="{1B13AB4D-9DEA-2BBE-6BAD-F7B10F357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3AB2DD-C87D-17F2-B4B9-40AC5A4F68B0}"/>
              </a:ext>
            </a:extLst>
          </p:cNvPr>
          <p:cNvSpPr>
            <a:spLocks noGrp="1"/>
          </p:cNvSpPr>
          <p:nvPr>
            <p:ph type="sldNum" sz="quarter" idx="12"/>
          </p:nvPr>
        </p:nvSpPr>
        <p:spPr/>
        <p:txBody>
          <a:bodyPr/>
          <a:lstStyle/>
          <a:p>
            <a:fld id="{05863BA9-0EC4-4C4F-B044-81E2A22D55C0}" type="slidenum">
              <a:rPr lang="en-IN" smtClean="0"/>
              <a:t>‹#›</a:t>
            </a:fld>
            <a:endParaRPr lang="en-IN"/>
          </a:p>
        </p:txBody>
      </p:sp>
    </p:spTree>
    <p:extLst>
      <p:ext uri="{BB962C8B-B14F-4D97-AF65-F5344CB8AC3E}">
        <p14:creationId xmlns:p14="http://schemas.microsoft.com/office/powerpoint/2010/main" val="144665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1B2C-6CB5-DB4A-835B-573C774568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5A69E6-2CA8-CE0C-EE06-FB5DD08542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4DCFBC-1AFF-9B75-40B1-CC622C9F5D1B}"/>
              </a:ext>
            </a:extLst>
          </p:cNvPr>
          <p:cNvSpPr>
            <a:spLocks noGrp="1"/>
          </p:cNvSpPr>
          <p:nvPr>
            <p:ph type="dt" sz="half" idx="10"/>
          </p:nvPr>
        </p:nvSpPr>
        <p:spPr/>
        <p:txBody>
          <a:bodyPr/>
          <a:lstStyle/>
          <a:p>
            <a:fld id="{9CCBC270-4406-46A1-BDC1-F14CF30B88C1}" type="datetimeFigureOut">
              <a:rPr lang="en-IN" smtClean="0"/>
              <a:t>01-12-2024</a:t>
            </a:fld>
            <a:endParaRPr lang="en-IN"/>
          </a:p>
        </p:txBody>
      </p:sp>
      <p:sp>
        <p:nvSpPr>
          <p:cNvPr id="5" name="Footer Placeholder 4">
            <a:extLst>
              <a:ext uri="{FF2B5EF4-FFF2-40B4-BE49-F238E27FC236}">
                <a16:creationId xmlns:a16="http://schemas.microsoft.com/office/drawing/2014/main" id="{C6EFD074-5EF4-0429-DE3E-F76F875221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DC48DB-0771-193A-C427-2972A6D60829}"/>
              </a:ext>
            </a:extLst>
          </p:cNvPr>
          <p:cNvSpPr>
            <a:spLocks noGrp="1"/>
          </p:cNvSpPr>
          <p:nvPr>
            <p:ph type="sldNum" sz="quarter" idx="12"/>
          </p:nvPr>
        </p:nvSpPr>
        <p:spPr/>
        <p:txBody>
          <a:bodyPr/>
          <a:lstStyle/>
          <a:p>
            <a:fld id="{05863BA9-0EC4-4C4F-B044-81E2A22D55C0}" type="slidenum">
              <a:rPr lang="en-IN" smtClean="0"/>
              <a:t>‹#›</a:t>
            </a:fld>
            <a:endParaRPr lang="en-IN"/>
          </a:p>
        </p:txBody>
      </p:sp>
    </p:spTree>
    <p:extLst>
      <p:ext uri="{BB962C8B-B14F-4D97-AF65-F5344CB8AC3E}">
        <p14:creationId xmlns:p14="http://schemas.microsoft.com/office/powerpoint/2010/main" val="122067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B738D-09EB-78B0-4DD6-415BF66759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92DD23-5A29-80FF-399B-5F6846CD16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9B3CAE-AFFD-955A-1135-131ACB5AF5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99E106-3125-FF88-B133-2097EE282C92}"/>
              </a:ext>
            </a:extLst>
          </p:cNvPr>
          <p:cNvSpPr>
            <a:spLocks noGrp="1"/>
          </p:cNvSpPr>
          <p:nvPr>
            <p:ph type="dt" sz="half" idx="10"/>
          </p:nvPr>
        </p:nvSpPr>
        <p:spPr/>
        <p:txBody>
          <a:bodyPr/>
          <a:lstStyle/>
          <a:p>
            <a:fld id="{9CCBC270-4406-46A1-BDC1-F14CF30B88C1}" type="datetimeFigureOut">
              <a:rPr lang="en-IN" smtClean="0"/>
              <a:t>01-12-2024</a:t>
            </a:fld>
            <a:endParaRPr lang="en-IN"/>
          </a:p>
        </p:txBody>
      </p:sp>
      <p:sp>
        <p:nvSpPr>
          <p:cNvPr id="6" name="Footer Placeholder 5">
            <a:extLst>
              <a:ext uri="{FF2B5EF4-FFF2-40B4-BE49-F238E27FC236}">
                <a16:creationId xmlns:a16="http://schemas.microsoft.com/office/drawing/2014/main" id="{525AAC87-9102-4E99-A423-6B25354736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9E34D4-DE86-8DDB-C8C0-F525E73FA5C9}"/>
              </a:ext>
            </a:extLst>
          </p:cNvPr>
          <p:cNvSpPr>
            <a:spLocks noGrp="1"/>
          </p:cNvSpPr>
          <p:nvPr>
            <p:ph type="sldNum" sz="quarter" idx="12"/>
          </p:nvPr>
        </p:nvSpPr>
        <p:spPr/>
        <p:txBody>
          <a:bodyPr/>
          <a:lstStyle/>
          <a:p>
            <a:fld id="{05863BA9-0EC4-4C4F-B044-81E2A22D55C0}" type="slidenum">
              <a:rPr lang="en-IN" smtClean="0"/>
              <a:t>‹#›</a:t>
            </a:fld>
            <a:endParaRPr lang="en-IN"/>
          </a:p>
        </p:txBody>
      </p:sp>
    </p:spTree>
    <p:extLst>
      <p:ext uri="{BB962C8B-B14F-4D97-AF65-F5344CB8AC3E}">
        <p14:creationId xmlns:p14="http://schemas.microsoft.com/office/powerpoint/2010/main" val="290241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EDDC-F76D-F9C4-B79E-4A7D994459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7E2B4-9DF5-DED0-A965-55331A369D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467A8-FC62-694A-8F84-FDECAE619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23E312-76D2-0B88-07D7-606149906F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0ABEB-7E9C-C88F-B5DD-1E9D70D0C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8A0132-B776-94F2-4393-4E8B665A3363}"/>
              </a:ext>
            </a:extLst>
          </p:cNvPr>
          <p:cNvSpPr>
            <a:spLocks noGrp="1"/>
          </p:cNvSpPr>
          <p:nvPr>
            <p:ph type="dt" sz="half" idx="10"/>
          </p:nvPr>
        </p:nvSpPr>
        <p:spPr/>
        <p:txBody>
          <a:bodyPr/>
          <a:lstStyle/>
          <a:p>
            <a:fld id="{9CCBC270-4406-46A1-BDC1-F14CF30B88C1}" type="datetimeFigureOut">
              <a:rPr lang="en-IN" smtClean="0"/>
              <a:t>01-12-2024</a:t>
            </a:fld>
            <a:endParaRPr lang="en-IN"/>
          </a:p>
        </p:txBody>
      </p:sp>
      <p:sp>
        <p:nvSpPr>
          <p:cNvPr id="8" name="Footer Placeholder 7">
            <a:extLst>
              <a:ext uri="{FF2B5EF4-FFF2-40B4-BE49-F238E27FC236}">
                <a16:creationId xmlns:a16="http://schemas.microsoft.com/office/drawing/2014/main" id="{C7D661CB-7D14-28DE-A153-0237DDD9F0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3CAF11-543B-896D-BD4E-13A1FD13C148}"/>
              </a:ext>
            </a:extLst>
          </p:cNvPr>
          <p:cNvSpPr>
            <a:spLocks noGrp="1"/>
          </p:cNvSpPr>
          <p:nvPr>
            <p:ph type="sldNum" sz="quarter" idx="12"/>
          </p:nvPr>
        </p:nvSpPr>
        <p:spPr/>
        <p:txBody>
          <a:bodyPr/>
          <a:lstStyle/>
          <a:p>
            <a:fld id="{05863BA9-0EC4-4C4F-B044-81E2A22D55C0}" type="slidenum">
              <a:rPr lang="en-IN" smtClean="0"/>
              <a:t>‹#›</a:t>
            </a:fld>
            <a:endParaRPr lang="en-IN"/>
          </a:p>
        </p:txBody>
      </p:sp>
    </p:spTree>
    <p:extLst>
      <p:ext uri="{BB962C8B-B14F-4D97-AF65-F5344CB8AC3E}">
        <p14:creationId xmlns:p14="http://schemas.microsoft.com/office/powerpoint/2010/main" val="3791053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AD3D-89AF-6962-CF30-3F4B7891B2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B18DC2-E803-380C-E551-2819717211E8}"/>
              </a:ext>
            </a:extLst>
          </p:cNvPr>
          <p:cNvSpPr>
            <a:spLocks noGrp="1"/>
          </p:cNvSpPr>
          <p:nvPr>
            <p:ph type="dt" sz="half" idx="10"/>
          </p:nvPr>
        </p:nvSpPr>
        <p:spPr/>
        <p:txBody>
          <a:bodyPr/>
          <a:lstStyle/>
          <a:p>
            <a:fld id="{9CCBC270-4406-46A1-BDC1-F14CF30B88C1}" type="datetimeFigureOut">
              <a:rPr lang="en-IN" smtClean="0"/>
              <a:t>01-12-2024</a:t>
            </a:fld>
            <a:endParaRPr lang="en-IN"/>
          </a:p>
        </p:txBody>
      </p:sp>
      <p:sp>
        <p:nvSpPr>
          <p:cNvPr id="4" name="Footer Placeholder 3">
            <a:extLst>
              <a:ext uri="{FF2B5EF4-FFF2-40B4-BE49-F238E27FC236}">
                <a16:creationId xmlns:a16="http://schemas.microsoft.com/office/drawing/2014/main" id="{8387232B-1863-4458-3C63-AD52799985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14F6F2B-805F-7193-AE5A-C87BBA8962B1}"/>
              </a:ext>
            </a:extLst>
          </p:cNvPr>
          <p:cNvSpPr>
            <a:spLocks noGrp="1"/>
          </p:cNvSpPr>
          <p:nvPr>
            <p:ph type="sldNum" sz="quarter" idx="12"/>
          </p:nvPr>
        </p:nvSpPr>
        <p:spPr/>
        <p:txBody>
          <a:bodyPr/>
          <a:lstStyle/>
          <a:p>
            <a:fld id="{05863BA9-0EC4-4C4F-B044-81E2A22D55C0}" type="slidenum">
              <a:rPr lang="en-IN" smtClean="0"/>
              <a:t>‹#›</a:t>
            </a:fld>
            <a:endParaRPr lang="en-IN"/>
          </a:p>
        </p:txBody>
      </p:sp>
    </p:spTree>
    <p:extLst>
      <p:ext uri="{BB962C8B-B14F-4D97-AF65-F5344CB8AC3E}">
        <p14:creationId xmlns:p14="http://schemas.microsoft.com/office/powerpoint/2010/main" val="64998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EED13-66D4-704A-9B39-E8B4C1BA39CC}"/>
              </a:ext>
            </a:extLst>
          </p:cNvPr>
          <p:cNvSpPr>
            <a:spLocks noGrp="1"/>
          </p:cNvSpPr>
          <p:nvPr>
            <p:ph type="dt" sz="half" idx="10"/>
          </p:nvPr>
        </p:nvSpPr>
        <p:spPr/>
        <p:txBody>
          <a:bodyPr/>
          <a:lstStyle/>
          <a:p>
            <a:fld id="{9CCBC270-4406-46A1-BDC1-F14CF30B88C1}" type="datetimeFigureOut">
              <a:rPr lang="en-IN" smtClean="0"/>
              <a:t>01-12-2024</a:t>
            </a:fld>
            <a:endParaRPr lang="en-IN"/>
          </a:p>
        </p:txBody>
      </p:sp>
      <p:sp>
        <p:nvSpPr>
          <p:cNvPr id="3" name="Footer Placeholder 2">
            <a:extLst>
              <a:ext uri="{FF2B5EF4-FFF2-40B4-BE49-F238E27FC236}">
                <a16:creationId xmlns:a16="http://schemas.microsoft.com/office/drawing/2014/main" id="{D24CB46B-A713-4F0F-B625-C4BE1CAC29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10249D-B85A-820F-70F6-E4D84410D4AA}"/>
              </a:ext>
            </a:extLst>
          </p:cNvPr>
          <p:cNvSpPr>
            <a:spLocks noGrp="1"/>
          </p:cNvSpPr>
          <p:nvPr>
            <p:ph type="sldNum" sz="quarter" idx="12"/>
          </p:nvPr>
        </p:nvSpPr>
        <p:spPr/>
        <p:txBody>
          <a:bodyPr/>
          <a:lstStyle/>
          <a:p>
            <a:fld id="{05863BA9-0EC4-4C4F-B044-81E2A22D55C0}" type="slidenum">
              <a:rPr lang="en-IN" smtClean="0"/>
              <a:t>‹#›</a:t>
            </a:fld>
            <a:endParaRPr lang="en-IN"/>
          </a:p>
        </p:txBody>
      </p:sp>
    </p:spTree>
    <p:extLst>
      <p:ext uri="{BB962C8B-B14F-4D97-AF65-F5344CB8AC3E}">
        <p14:creationId xmlns:p14="http://schemas.microsoft.com/office/powerpoint/2010/main" val="116083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8687-9F11-B0F7-68DD-83824C3E5B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43B914-FC9D-D5AA-676F-D0D0D8DDA1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EB69B1-9433-EAC3-960A-E1A456C99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AD6083-B5A0-CC6E-1317-28528A0A00E3}"/>
              </a:ext>
            </a:extLst>
          </p:cNvPr>
          <p:cNvSpPr>
            <a:spLocks noGrp="1"/>
          </p:cNvSpPr>
          <p:nvPr>
            <p:ph type="dt" sz="half" idx="10"/>
          </p:nvPr>
        </p:nvSpPr>
        <p:spPr/>
        <p:txBody>
          <a:bodyPr/>
          <a:lstStyle/>
          <a:p>
            <a:fld id="{9CCBC270-4406-46A1-BDC1-F14CF30B88C1}" type="datetimeFigureOut">
              <a:rPr lang="en-IN" smtClean="0"/>
              <a:t>01-12-2024</a:t>
            </a:fld>
            <a:endParaRPr lang="en-IN"/>
          </a:p>
        </p:txBody>
      </p:sp>
      <p:sp>
        <p:nvSpPr>
          <p:cNvPr id="6" name="Footer Placeholder 5">
            <a:extLst>
              <a:ext uri="{FF2B5EF4-FFF2-40B4-BE49-F238E27FC236}">
                <a16:creationId xmlns:a16="http://schemas.microsoft.com/office/drawing/2014/main" id="{FE5E7B58-6797-70CA-8F08-EEE33FC117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4A9530-43BA-8E60-24DD-D9AD89EBE326}"/>
              </a:ext>
            </a:extLst>
          </p:cNvPr>
          <p:cNvSpPr>
            <a:spLocks noGrp="1"/>
          </p:cNvSpPr>
          <p:nvPr>
            <p:ph type="sldNum" sz="quarter" idx="12"/>
          </p:nvPr>
        </p:nvSpPr>
        <p:spPr/>
        <p:txBody>
          <a:bodyPr/>
          <a:lstStyle/>
          <a:p>
            <a:fld id="{05863BA9-0EC4-4C4F-B044-81E2A22D55C0}" type="slidenum">
              <a:rPr lang="en-IN" smtClean="0"/>
              <a:t>‹#›</a:t>
            </a:fld>
            <a:endParaRPr lang="en-IN"/>
          </a:p>
        </p:txBody>
      </p:sp>
    </p:spTree>
    <p:extLst>
      <p:ext uri="{BB962C8B-B14F-4D97-AF65-F5344CB8AC3E}">
        <p14:creationId xmlns:p14="http://schemas.microsoft.com/office/powerpoint/2010/main" val="316249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1399-73CF-9E0E-E085-06BBEBD2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DB8F9F-8D57-F358-C2F6-FD45384C9D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D72614-652A-C338-A20F-162604807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05E79-468F-FFDB-0FCC-86B56817C6AE}"/>
              </a:ext>
            </a:extLst>
          </p:cNvPr>
          <p:cNvSpPr>
            <a:spLocks noGrp="1"/>
          </p:cNvSpPr>
          <p:nvPr>
            <p:ph type="dt" sz="half" idx="10"/>
          </p:nvPr>
        </p:nvSpPr>
        <p:spPr/>
        <p:txBody>
          <a:bodyPr/>
          <a:lstStyle/>
          <a:p>
            <a:fld id="{9CCBC270-4406-46A1-BDC1-F14CF30B88C1}" type="datetimeFigureOut">
              <a:rPr lang="en-IN" smtClean="0"/>
              <a:t>01-12-2024</a:t>
            </a:fld>
            <a:endParaRPr lang="en-IN"/>
          </a:p>
        </p:txBody>
      </p:sp>
      <p:sp>
        <p:nvSpPr>
          <p:cNvPr id="6" name="Footer Placeholder 5">
            <a:extLst>
              <a:ext uri="{FF2B5EF4-FFF2-40B4-BE49-F238E27FC236}">
                <a16:creationId xmlns:a16="http://schemas.microsoft.com/office/drawing/2014/main" id="{3063C703-3DFF-F00A-3D89-D8B60C5852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4D07EF-D14F-93D9-8D1D-CE7C35115682}"/>
              </a:ext>
            </a:extLst>
          </p:cNvPr>
          <p:cNvSpPr>
            <a:spLocks noGrp="1"/>
          </p:cNvSpPr>
          <p:nvPr>
            <p:ph type="sldNum" sz="quarter" idx="12"/>
          </p:nvPr>
        </p:nvSpPr>
        <p:spPr/>
        <p:txBody>
          <a:bodyPr/>
          <a:lstStyle/>
          <a:p>
            <a:fld id="{05863BA9-0EC4-4C4F-B044-81E2A22D55C0}" type="slidenum">
              <a:rPr lang="en-IN" smtClean="0"/>
              <a:t>‹#›</a:t>
            </a:fld>
            <a:endParaRPr lang="en-IN"/>
          </a:p>
        </p:txBody>
      </p:sp>
    </p:spTree>
    <p:extLst>
      <p:ext uri="{BB962C8B-B14F-4D97-AF65-F5344CB8AC3E}">
        <p14:creationId xmlns:p14="http://schemas.microsoft.com/office/powerpoint/2010/main" val="196441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927715-3C3C-83FE-91A2-42A9FB703C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FB5663-F901-97EE-2B30-284D4B67C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AA1D2A-016C-F5CA-29C8-3249F86EF7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BC270-4406-46A1-BDC1-F14CF30B88C1}" type="datetimeFigureOut">
              <a:rPr lang="en-IN" smtClean="0"/>
              <a:t>01-12-2024</a:t>
            </a:fld>
            <a:endParaRPr lang="en-IN"/>
          </a:p>
        </p:txBody>
      </p:sp>
      <p:sp>
        <p:nvSpPr>
          <p:cNvPr id="5" name="Footer Placeholder 4">
            <a:extLst>
              <a:ext uri="{FF2B5EF4-FFF2-40B4-BE49-F238E27FC236}">
                <a16:creationId xmlns:a16="http://schemas.microsoft.com/office/drawing/2014/main" id="{A1DB5DE9-A46B-BED2-D39C-EEC9C5C591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995E30-B213-A24B-D495-D234534D01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63BA9-0EC4-4C4F-B044-81E2A22D55C0}" type="slidenum">
              <a:rPr lang="en-IN" smtClean="0"/>
              <a:t>‹#›</a:t>
            </a:fld>
            <a:endParaRPr lang="en-IN"/>
          </a:p>
        </p:txBody>
      </p:sp>
    </p:spTree>
    <p:extLst>
      <p:ext uri="{BB962C8B-B14F-4D97-AF65-F5344CB8AC3E}">
        <p14:creationId xmlns:p14="http://schemas.microsoft.com/office/powerpoint/2010/main" val="3939674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4A3E43-4B2A-8BCF-28E6-9DC5DC37B0B6}"/>
              </a:ext>
            </a:extLst>
          </p:cNvPr>
          <p:cNvSpPr>
            <a:spLocks noGrp="1"/>
          </p:cNvSpPr>
          <p:nvPr>
            <p:ph idx="1"/>
          </p:nvPr>
        </p:nvSpPr>
        <p:spPr/>
        <p:txBody>
          <a:bodyPr/>
          <a:lstStyle/>
          <a:p>
            <a:endParaRPr lang="en-IN" dirty="0"/>
          </a:p>
        </p:txBody>
      </p:sp>
      <p:sp>
        <p:nvSpPr>
          <p:cNvPr id="4" name="Title 1">
            <a:extLst>
              <a:ext uri="{FF2B5EF4-FFF2-40B4-BE49-F238E27FC236}">
                <a16:creationId xmlns:a16="http://schemas.microsoft.com/office/drawing/2014/main" id="{449A6D81-27A1-1EFF-B1CA-484AE9DCBC4B}"/>
              </a:ext>
            </a:extLst>
          </p:cNvPr>
          <p:cNvSpPr txBox="1">
            <a:spLocks/>
          </p:cNvSpPr>
          <p:nvPr/>
        </p:nvSpPr>
        <p:spPr>
          <a:xfrm>
            <a:off x="-155733" y="2646921"/>
            <a:ext cx="626647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6000" b="1" dirty="0">
                <a:ln w="12700">
                  <a:solidFill>
                    <a:schemeClr val="accent1"/>
                  </a:solidFill>
                  <a:prstDash val="solid"/>
                </a:ln>
                <a:solidFill>
                  <a:schemeClr val="accent2">
                    <a:lumMod val="40000"/>
                    <a:lumOff val="60000"/>
                  </a:schemeClr>
                </a:solidFill>
                <a:effectLst>
                  <a:outerShdw dist="38100" dir="2640000" algn="bl" rotWithShape="0">
                    <a:schemeClr val="accent1"/>
                  </a:outerShdw>
                </a:effectLst>
              </a:rPr>
              <a:t>SOIL MOISTURE DETECTOR WITH WATER SUPPLY</a:t>
            </a:r>
          </a:p>
        </p:txBody>
      </p:sp>
      <p:sp>
        <p:nvSpPr>
          <p:cNvPr id="6" name="Title 5">
            <a:extLst>
              <a:ext uri="{FF2B5EF4-FFF2-40B4-BE49-F238E27FC236}">
                <a16:creationId xmlns:a16="http://schemas.microsoft.com/office/drawing/2014/main" id="{2F57B1A1-E191-BF47-2643-B62E7A920A56}"/>
              </a:ext>
            </a:extLst>
          </p:cNvPr>
          <p:cNvSpPr>
            <a:spLocks noGrp="1"/>
          </p:cNvSpPr>
          <p:nvPr>
            <p:ph type="title"/>
          </p:nvPr>
        </p:nvSpPr>
        <p:spPr/>
        <p:txBody>
          <a:bodyPr/>
          <a:lstStyle/>
          <a:p>
            <a:endParaRPr lang="en-IN"/>
          </a:p>
        </p:txBody>
      </p:sp>
      <p:pic>
        <p:nvPicPr>
          <p:cNvPr id="14338" name="Picture 2" descr="Arduino Soil Moisture Sensor Interfacing With Arduino Uno | Ardui...">
            <a:extLst>
              <a:ext uri="{FF2B5EF4-FFF2-40B4-BE49-F238E27FC236}">
                <a16:creationId xmlns:a16="http://schemas.microsoft.com/office/drawing/2014/main" id="{AF2C9179-C90B-2CB4-AC13-8934F221A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0737" y="681037"/>
            <a:ext cx="6005216" cy="4503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587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BC819-594B-AF78-6F9F-2BAB0886A687}"/>
            </a:ext>
          </a:extLst>
        </p:cNvPr>
        <p:cNvGrpSpPr/>
        <p:nvPr/>
      </p:nvGrpSpPr>
      <p:grpSpPr>
        <a:xfrm>
          <a:off x="0" y="0"/>
          <a:ext cx="0" cy="0"/>
          <a:chOff x="0" y="0"/>
          <a:chExt cx="0" cy="0"/>
        </a:xfrm>
      </p:grpSpPr>
      <p:pic>
        <p:nvPicPr>
          <p:cNvPr id="4098" name="Picture 2" descr="Small Breadboard / Mini Solderless Board - 400 points">
            <a:extLst>
              <a:ext uri="{FF2B5EF4-FFF2-40B4-BE49-F238E27FC236}">
                <a16:creationId xmlns:a16="http://schemas.microsoft.com/office/drawing/2014/main" id="{9D9CE5D0-9382-5137-882C-7D09FAB52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817" y="-489002"/>
            <a:ext cx="7423354" cy="74233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9CA7286-0237-D98B-8DF3-2FE2FD6F6415}"/>
              </a:ext>
            </a:extLst>
          </p:cNvPr>
          <p:cNvSpPr/>
          <p:nvPr/>
        </p:nvSpPr>
        <p:spPr>
          <a:xfrm rot="197512">
            <a:off x="5607201" y="1069656"/>
            <a:ext cx="6037007" cy="86660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C7D843B-787B-05C7-4E0C-8F250DEA55DB}"/>
              </a:ext>
            </a:extLst>
          </p:cNvPr>
          <p:cNvSpPr/>
          <p:nvPr/>
        </p:nvSpPr>
        <p:spPr>
          <a:xfrm rot="236085">
            <a:off x="5334001" y="4415862"/>
            <a:ext cx="6037007" cy="86660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7" name="Picture 2" descr="Small Breadboard / Mini Solderless Board - 400 points">
            <a:extLst>
              <a:ext uri="{FF2B5EF4-FFF2-40B4-BE49-F238E27FC236}">
                <a16:creationId xmlns:a16="http://schemas.microsoft.com/office/drawing/2014/main" id="{F1ACC908-A37D-8ECC-48EC-13C47F43B6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33" t="60530" r="9378" b="18940"/>
          <a:stretch/>
        </p:blipFill>
        <p:spPr bwMode="auto">
          <a:xfrm rot="5743923" flipV="1">
            <a:off x="-1442487" y="2827830"/>
            <a:ext cx="5625235" cy="139618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DCB691A-9774-77F8-342E-B2BA8A1C1A7E}"/>
              </a:ext>
            </a:extLst>
          </p:cNvPr>
          <p:cNvSpPr/>
          <p:nvPr/>
        </p:nvSpPr>
        <p:spPr>
          <a:xfrm>
            <a:off x="1727365" y="633626"/>
            <a:ext cx="1236557" cy="57365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F33E287-7B37-826A-6DB5-6252F9280718}"/>
              </a:ext>
            </a:extLst>
          </p:cNvPr>
          <p:cNvSpPr/>
          <p:nvPr/>
        </p:nvSpPr>
        <p:spPr>
          <a:xfrm>
            <a:off x="-101257" y="657643"/>
            <a:ext cx="1236557" cy="57365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E85F20E3-FEEA-15A9-9646-E9756A773DEF}"/>
              </a:ext>
            </a:extLst>
          </p:cNvPr>
          <p:cNvCxnSpPr/>
          <p:nvPr/>
        </p:nvCxnSpPr>
        <p:spPr>
          <a:xfrm>
            <a:off x="1278193" y="266802"/>
            <a:ext cx="0" cy="2990552"/>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4B594362-D554-B06E-B5E7-D91A087CCB14}"/>
              </a:ext>
            </a:extLst>
          </p:cNvPr>
          <p:cNvCxnSpPr/>
          <p:nvPr/>
        </p:nvCxnSpPr>
        <p:spPr>
          <a:xfrm>
            <a:off x="1460090" y="897041"/>
            <a:ext cx="0" cy="2990552"/>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C353615A-F274-7B5B-D869-081D23CF4248}"/>
              </a:ext>
            </a:extLst>
          </p:cNvPr>
          <p:cNvSpPr txBox="1"/>
          <p:nvPr/>
        </p:nvSpPr>
        <p:spPr>
          <a:xfrm>
            <a:off x="7427725" y="54218"/>
            <a:ext cx="3926075" cy="707886"/>
          </a:xfrm>
          <a:prstGeom prst="rect">
            <a:avLst/>
          </a:prstGeom>
          <a:noFill/>
        </p:spPr>
        <p:txBody>
          <a:bodyPr wrap="none" rtlCol="0">
            <a:spAutoFit/>
          </a:bodyPr>
          <a:lstStyle/>
          <a:p>
            <a:r>
              <a:rPr lang="en-IN" sz="4000" dirty="0">
                <a:solidFill>
                  <a:srgbClr val="70AD47"/>
                </a:solidFill>
              </a:rPr>
              <a:t>Series Connection</a:t>
            </a:r>
          </a:p>
        </p:txBody>
      </p:sp>
      <p:sp>
        <p:nvSpPr>
          <p:cNvPr id="19" name="TextBox 18">
            <a:extLst>
              <a:ext uri="{FF2B5EF4-FFF2-40B4-BE49-F238E27FC236}">
                <a16:creationId xmlns:a16="http://schemas.microsoft.com/office/drawing/2014/main" id="{7069267B-0064-B4AA-A671-2FEA346A24D8}"/>
              </a:ext>
            </a:extLst>
          </p:cNvPr>
          <p:cNvSpPr txBox="1"/>
          <p:nvPr/>
        </p:nvSpPr>
        <p:spPr>
          <a:xfrm>
            <a:off x="3231196" y="5723849"/>
            <a:ext cx="7672778" cy="646331"/>
          </a:xfrm>
          <a:prstGeom prst="rect">
            <a:avLst/>
          </a:prstGeom>
          <a:noFill/>
        </p:spPr>
        <p:txBody>
          <a:bodyPr wrap="square">
            <a:spAutoFit/>
          </a:bodyPr>
          <a:lstStyle/>
          <a:p>
            <a:r>
              <a:rPr lang="en-US" b="1" dirty="0"/>
              <a:t>In a series connection on a breadboard, you connect parts in a straight line, like a train. The current has to go through each part one after the other.</a:t>
            </a:r>
            <a:endParaRPr lang="en-IN" b="1" dirty="0"/>
          </a:p>
        </p:txBody>
      </p:sp>
    </p:spTree>
    <p:extLst>
      <p:ext uri="{BB962C8B-B14F-4D97-AF65-F5344CB8AC3E}">
        <p14:creationId xmlns:p14="http://schemas.microsoft.com/office/powerpoint/2010/main" val="1036807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CBEF1-F9FF-5B4F-03C2-3BB330C454AB}"/>
            </a:ext>
          </a:extLst>
        </p:cNvPr>
        <p:cNvGrpSpPr/>
        <p:nvPr/>
      </p:nvGrpSpPr>
      <p:grpSpPr>
        <a:xfrm>
          <a:off x="0" y="0"/>
          <a:ext cx="0" cy="0"/>
          <a:chOff x="0" y="0"/>
          <a:chExt cx="0" cy="0"/>
        </a:xfrm>
      </p:grpSpPr>
      <p:pic>
        <p:nvPicPr>
          <p:cNvPr id="4098" name="Picture 2" descr="Small Breadboard / Mini Solderless Board - 400 points">
            <a:extLst>
              <a:ext uri="{FF2B5EF4-FFF2-40B4-BE49-F238E27FC236}">
                <a16:creationId xmlns:a16="http://schemas.microsoft.com/office/drawing/2014/main" id="{FE620DBA-289A-896B-8A02-6841087FB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817" y="-489002"/>
            <a:ext cx="7423354" cy="74233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AEAE570-0ABE-FE4E-97EE-592BC73D1B24}"/>
              </a:ext>
            </a:extLst>
          </p:cNvPr>
          <p:cNvSpPr/>
          <p:nvPr/>
        </p:nvSpPr>
        <p:spPr>
          <a:xfrm rot="197512">
            <a:off x="5607201" y="1069656"/>
            <a:ext cx="6037007" cy="86660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F57A26B-7C8A-FB60-8D89-1E7DE803C79E}"/>
              </a:ext>
            </a:extLst>
          </p:cNvPr>
          <p:cNvSpPr/>
          <p:nvPr/>
        </p:nvSpPr>
        <p:spPr>
          <a:xfrm rot="236085">
            <a:off x="5334001" y="4415862"/>
            <a:ext cx="6037007" cy="86660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7" name="Picture 2" descr="Small Breadboard / Mini Solderless Board - 400 points">
            <a:extLst>
              <a:ext uri="{FF2B5EF4-FFF2-40B4-BE49-F238E27FC236}">
                <a16:creationId xmlns:a16="http://schemas.microsoft.com/office/drawing/2014/main" id="{A9E8B007-CCBC-86E2-8FAE-F813E68366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33" t="60530" r="9378" b="18940"/>
          <a:stretch/>
        </p:blipFill>
        <p:spPr bwMode="auto">
          <a:xfrm rot="5743923" flipV="1">
            <a:off x="-1442487" y="2827830"/>
            <a:ext cx="5625235" cy="139618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56A1877-CBCF-D41A-1AC8-882EAB13532D}"/>
              </a:ext>
            </a:extLst>
          </p:cNvPr>
          <p:cNvSpPr/>
          <p:nvPr/>
        </p:nvSpPr>
        <p:spPr>
          <a:xfrm>
            <a:off x="1727365" y="633626"/>
            <a:ext cx="1236557" cy="57365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6491296-03A0-408D-4A7D-8E192362E4FE}"/>
              </a:ext>
            </a:extLst>
          </p:cNvPr>
          <p:cNvSpPr/>
          <p:nvPr/>
        </p:nvSpPr>
        <p:spPr>
          <a:xfrm>
            <a:off x="-101257" y="657643"/>
            <a:ext cx="1236557" cy="57365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150BF7D2-BB40-D669-4FB0-0F7A3EA1CE5C}"/>
              </a:ext>
            </a:extLst>
          </p:cNvPr>
          <p:cNvCxnSpPr/>
          <p:nvPr/>
        </p:nvCxnSpPr>
        <p:spPr>
          <a:xfrm>
            <a:off x="517021" y="1219200"/>
            <a:ext cx="1528089" cy="0"/>
          </a:xfrm>
          <a:prstGeom prst="straightConnector1">
            <a:avLst/>
          </a:prstGeom>
          <a:ln w="38100">
            <a:solidFill>
              <a:schemeClr val="accent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368D9E6E-DB7B-CD27-FAA8-24EB8100EC67}"/>
              </a:ext>
            </a:extLst>
          </p:cNvPr>
          <p:cNvCxnSpPr/>
          <p:nvPr/>
        </p:nvCxnSpPr>
        <p:spPr>
          <a:xfrm>
            <a:off x="669421" y="1371600"/>
            <a:ext cx="1528089" cy="0"/>
          </a:xfrm>
          <a:prstGeom prst="straightConnector1">
            <a:avLst/>
          </a:prstGeom>
          <a:ln w="38100">
            <a:solidFill>
              <a:schemeClr val="accent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27FE7FE7-1104-0080-8E54-CA992C5DC4F0}"/>
              </a:ext>
            </a:extLst>
          </p:cNvPr>
          <p:cNvCxnSpPr/>
          <p:nvPr/>
        </p:nvCxnSpPr>
        <p:spPr>
          <a:xfrm>
            <a:off x="821821" y="1524000"/>
            <a:ext cx="1528089" cy="0"/>
          </a:xfrm>
          <a:prstGeom prst="straightConnector1">
            <a:avLst/>
          </a:prstGeom>
          <a:ln w="38100">
            <a:solidFill>
              <a:schemeClr val="accent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387F2005-6ADC-914F-D524-3B4C7701441B}"/>
              </a:ext>
            </a:extLst>
          </p:cNvPr>
          <p:cNvCxnSpPr/>
          <p:nvPr/>
        </p:nvCxnSpPr>
        <p:spPr>
          <a:xfrm>
            <a:off x="974221" y="1676400"/>
            <a:ext cx="1528089" cy="0"/>
          </a:xfrm>
          <a:prstGeom prst="straightConnector1">
            <a:avLst/>
          </a:prstGeom>
          <a:ln w="38100">
            <a:solidFill>
              <a:schemeClr val="accent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CB344D07-38C3-1C9E-E964-4296C7A1A55E}"/>
              </a:ext>
            </a:extLst>
          </p:cNvPr>
          <p:cNvCxnSpPr/>
          <p:nvPr/>
        </p:nvCxnSpPr>
        <p:spPr>
          <a:xfrm>
            <a:off x="1126621" y="1828800"/>
            <a:ext cx="1528089" cy="0"/>
          </a:xfrm>
          <a:prstGeom prst="straightConnector1">
            <a:avLst/>
          </a:prstGeom>
          <a:ln w="38100">
            <a:solidFill>
              <a:schemeClr val="accent2">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B85DF41B-9175-DFEF-220C-36B1C97B6F79}"/>
              </a:ext>
            </a:extLst>
          </p:cNvPr>
          <p:cNvSpPr txBox="1"/>
          <p:nvPr/>
        </p:nvSpPr>
        <p:spPr>
          <a:xfrm>
            <a:off x="6800745" y="96925"/>
            <a:ext cx="4202689" cy="707886"/>
          </a:xfrm>
          <a:prstGeom prst="rect">
            <a:avLst/>
          </a:prstGeom>
          <a:noFill/>
        </p:spPr>
        <p:txBody>
          <a:bodyPr wrap="none" rtlCol="0">
            <a:spAutoFit/>
          </a:bodyPr>
          <a:lstStyle/>
          <a:p>
            <a:r>
              <a:rPr lang="en-IN" sz="4000" dirty="0">
                <a:solidFill>
                  <a:schemeClr val="accent2">
                    <a:lumMod val="75000"/>
                  </a:schemeClr>
                </a:solidFill>
              </a:rPr>
              <a:t>Parallel Connection</a:t>
            </a:r>
          </a:p>
        </p:txBody>
      </p:sp>
      <p:sp>
        <p:nvSpPr>
          <p:cNvPr id="20" name="TextBox 19">
            <a:extLst>
              <a:ext uri="{FF2B5EF4-FFF2-40B4-BE49-F238E27FC236}">
                <a16:creationId xmlns:a16="http://schemas.microsoft.com/office/drawing/2014/main" id="{1ABFA0FF-2B55-8578-1048-25058F955FDD}"/>
              </a:ext>
            </a:extLst>
          </p:cNvPr>
          <p:cNvSpPr txBox="1"/>
          <p:nvPr/>
        </p:nvSpPr>
        <p:spPr>
          <a:xfrm>
            <a:off x="2865977" y="5888300"/>
            <a:ext cx="8798132" cy="646331"/>
          </a:xfrm>
          <a:prstGeom prst="rect">
            <a:avLst/>
          </a:prstGeom>
          <a:noFill/>
        </p:spPr>
        <p:txBody>
          <a:bodyPr wrap="square">
            <a:spAutoFit/>
          </a:bodyPr>
          <a:lstStyle/>
          <a:p>
            <a:r>
              <a:rPr lang="en-US" b="1" dirty="0"/>
              <a:t>In a parallel connection on a breadboard, you connect parts in different rows, like branches of a tree. Each part gets the same amount of current, and they all work together.</a:t>
            </a:r>
            <a:endParaRPr lang="en-IN" b="1" dirty="0"/>
          </a:p>
        </p:txBody>
      </p:sp>
    </p:spTree>
    <p:extLst>
      <p:ext uri="{BB962C8B-B14F-4D97-AF65-F5344CB8AC3E}">
        <p14:creationId xmlns:p14="http://schemas.microsoft.com/office/powerpoint/2010/main" val="3902838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DCCFE-F4BD-E426-2AE6-A7802565768A}"/>
            </a:ext>
          </a:extLst>
        </p:cNvPr>
        <p:cNvGrpSpPr/>
        <p:nvPr/>
      </p:nvGrpSpPr>
      <p:grpSpPr>
        <a:xfrm>
          <a:off x="0" y="0"/>
          <a:ext cx="0" cy="0"/>
          <a:chOff x="0" y="0"/>
          <a:chExt cx="0" cy="0"/>
        </a:xfrm>
      </p:grpSpPr>
      <p:pic>
        <p:nvPicPr>
          <p:cNvPr id="2" name="Picture 2" descr="Small Breadboard / Mini Solderless Board - 400 points">
            <a:extLst>
              <a:ext uri="{FF2B5EF4-FFF2-40B4-BE49-F238E27FC236}">
                <a16:creationId xmlns:a16="http://schemas.microsoft.com/office/drawing/2014/main" id="{DD548DEB-1DAE-3A74-5AFA-D71121F0B1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78" t="28706" r="1986" b="30073"/>
          <a:stretch/>
        </p:blipFill>
        <p:spPr bwMode="auto">
          <a:xfrm rot="5400000">
            <a:off x="-1423209" y="2049726"/>
            <a:ext cx="6817308" cy="318761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C62729C-595D-A309-DD15-0205B496FEDC}"/>
              </a:ext>
            </a:extLst>
          </p:cNvPr>
          <p:cNvSpPr/>
          <p:nvPr/>
        </p:nvSpPr>
        <p:spPr>
          <a:xfrm rot="260835">
            <a:off x="3213893" y="893991"/>
            <a:ext cx="2005781" cy="572291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098" name="Picture 2" descr="Small Breadboard / Mini Solderless Board - 400 points">
            <a:extLst>
              <a:ext uri="{FF2B5EF4-FFF2-40B4-BE49-F238E27FC236}">
                <a16:creationId xmlns:a16="http://schemas.microsoft.com/office/drawing/2014/main" id="{AD44BF3C-D03C-50BA-87F0-390847EF6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817" y="-489002"/>
            <a:ext cx="7423354" cy="74233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72975BF-909A-4F73-4830-1E17519C636E}"/>
              </a:ext>
            </a:extLst>
          </p:cNvPr>
          <p:cNvSpPr/>
          <p:nvPr/>
        </p:nvSpPr>
        <p:spPr>
          <a:xfrm rot="459129">
            <a:off x="5698536" y="2088488"/>
            <a:ext cx="5668033" cy="111951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CAD4A0-D1AD-565F-46A5-1E05989AB928}"/>
              </a:ext>
            </a:extLst>
          </p:cNvPr>
          <p:cNvSpPr/>
          <p:nvPr/>
        </p:nvSpPr>
        <p:spPr>
          <a:xfrm rot="236085">
            <a:off x="5362906" y="3234824"/>
            <a:ext cx="6037007" cy="106079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D43616EF-04C6-1D7F-1E36-0A6A9C1C8B08}"/>
              </a:ext>
            </a:extLst>
          </p:cNvPr>
          <p:cNvSpPr/>
          <p:nvPr/>
        </p:nvSpPr>
        <p:spPr>
          <a:xfrm rot="425947">
            <a:off x="-1399797" y="302667"/>
            <a:ext cx="2005781" cy="572291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4F08057D-7B8B-B2D7-F8F2-E5AA25F3E257}"/>
              </a:ext>
            </a:extLst>
          </p:cNvPr>
          <p:cNvCxnSpPr>
            <a:cxnSpLocks/>
          </p:cNvCxnSpPr>
          <p:nvPr/>
        </p:nvCxnSpPr>
        <p:spPr>
          <a:xfrm>
            <a:off x="951933" y="826203"/>
            <a:ext cx="1233895" cy="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8" name="TextBox 7">
            <a:extLst>
              <a:ext uri="{FF2B5EF4-FFF2-40B4-BE49-F238E27FC236}">
                <a16:creationId xmlns:a16="http://schemas.microsoft.com/office/drawing/2014/main" id="{5F803913-C427-67B7-473B-42BA3B2AA324}"/>
              </a:ext>
            </a:extLst>
          </p:cNvPr>
          <p:cNvSpPr txBox="1"/>
          <p:nvPr/>
        </p:nvSpPr>
        <p:spPr>
          <a:xfrm>
            <a:off x="7427725" y="54218"/>
            <a:ext cx="3926075" cy="707886"/>
          </a:xfrm>
          <a:prstGeom prst="rect">
            <a:avLst/>
          </a:prstGeom>
          <a:noFill/>
        </p:spPr>
        <p:txBody>
          <a:bodyPr wrap="none" rtlCol="0">
            <a:spAutoFit/>
          </a:bodyPr>
          <a:lstStyle/>
          <a:p>
            <a:r>
              <a:rPr lang="en-IN" sz="4000" dirty="0">
                <a:solidFill>
                  <a:srgbClr val="70AD47"/>
                </a:solidFill>
              </a:rPr>
              <a:t>Series Connection</a:t>
            </a:r>
          </a:p>
        </p:txBody>
      </p:sp>
      <p:cxnSp>
        <p:nvCxnSpPr>
          <p:cNvPr id="12" name="Straight Arrow Connector 11">
            <a:extLst>
              <a:ext uri="{FF2B5EF4-FFF2-40B4-BE49-F238E27FC236}">
                <a16:creationId xmlns:a16="http://schemas.microsoft.com/office/drawing/2014/main" id="{A4C3132E-066D-FF35-2BF5-DF057FD6E40F}"/>
              </a:ext>
            </a:extLst>
          </p:cNvPr>
          <p:cNvCxnSpPr>
            <a:cxnSpLocks/>
          </p:cNvCxnSpPr>
          <p:nvPr/>
        </p:nvCxnSpPr>
        <p:spPr>
          <a:xfrm>
            <a:off x="951933" y="978603"/>
            <a:ext cx="1233895" cy="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0B7B96C5-9B9D-EB0D-B867-E3C9B87351CE}"/>
              </a:ext>
            </a:extLst>
          </p:cNvPr>
          <p:cNvCxnSpPr>
            <a:cxnSpLocks/>
          </p:cNvCxnSpPr>
          <p:nvPr/>
        </p:nvCxnSpPr>
        <p:spPr>
          <a:xfrm flipH="1" flipV="1">
            <a:off x="2185828" y="2447337"/>
            <a:ext cx="1210515" cy="125041"/>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98649AE6-B675-2CCD-1786-682424A18B35}"/>
              </a:ext>
            </a:extLst>
          </p:cNvPr>
          <p:cNvCxnSpPr>
            <a:cxnSpLocks/>
          </p:cNvCxnSpPr>
          <p:nvPr/>
        </p:nvCxnSpPr>
        <p:spPr>
          <a:xfrm flipH="1" flipV="1">
            <a:off x="2131498" y="2631083"/>
            <a:ext cx="1210515" cy="125041"/>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7398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BFF72-014B-09C9-D8C8-63FB2175F65E}"/>
            </a:ext>
          </a:extLst>
        </p:cNvPr>
        <p:cNvGrpSpPr/>
        <p:nvPr/>
      </p:nvGrpSpPr>
      <p:grpSpPr>
        <a:xfrm>
          <a:off x="0" y="0"/>
          <a:ext cx="0" cy="0"/>
          <a:chOff x="0" y="0"/>
          <a:chExt cx="0" cy="0"/>
        </a:xfrm>
      </p:grpSpPr>
      <p:pic>
        <p:nvPicPr>
          <p:cNvPr id="2" name="Picture 2" descr="Small Breadboard / Mini Solderless Board - 400 points">
            <a:extLst>
              <a:ext uri="{FF2B5EF4-FFF2-40B4-BE49-F238E27FC236}">
                <a16:creationId xmlns:a16="http://schemas.microsoft.com/office/drawing/2014/main" id="{AD53454E-2F28-7CE1-2558-A7460C9031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78" t="28706" r="1986" b="30073"/>
          <a:stretch/>
        </p:blipFill>
        <p:spPr bwMode="auto">
          <a:xfrm rot="5400000">
            <a:off x="-1423209" y="2049726"/>
            <a:ext cx="6817308" cy="318761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667E310-37AC-8A6C-9453-C055764FC20E}"/>
              </a:ext>
            </a:extLst>
          </p:cNvPr>
          <p:cNvSpPr/>
          <p:nvPr/>
        </p:nvSpPr>
        <p:spPr>
          <a:xfrm rot="260835">
            <a:off x="3213893" y="893991"/>
            <a:ext cx="2005781" cy="572291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098" name="Picture 2" descr="Small Breadboard / Mini Solderless Board - 400 points">
            <a:extLst>
              <a:ext uri="{FF2B5EF4-FFF2-40B4-BE49-F238E27FC236}">
                <a16:creationId xmlns:a16="http://schemas.microsoft.com/office/drawing/2014/main" id="{024B7D1B-7DC1-F11F-8C40-D7DFECAC9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817" y="-489002"/>
            <a:ext cx="7423354" cy="74233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13F9838-E262-C7F8-7D40-9FA88C352C47}"/>
              </a:ext>
            </a:extLst>
          </p:cNvPr>
          <p:cNvSpPr/>
          <p:nvPr/>
        </p:nvSpPr>
        <p:spPr>
          <a:xfrm rot="459129">
            <a:off x="5698536" y="2088488"/>
            <a:ext cx="5668033" cy="111951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5914005-467C-75DD-4D4C-0201E6CFF0BB}"/>
              </a:ext>
            </a:extLst>
          </p:cNvPr>
          <p:cNvSpPr/>
          <p:nvPr/>
        </p:nvSpPr>
        <p:spPr>
          <a:xfrm rot="236085">
            <a:off x="5362906" y="3234824"/>
            <a:ext cx="6037007" cy="106079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C6565B77-194A-F26B-98CB-6CC81B49F26C}"/>
              </a:ext>
            </a:extLst>
          </p:cNvPr>
          <p:cNvSpPr txBox="1"/>
          <p:nvPr/>
        </p:nvSpPr>
        <p:spPr>
          <a:xfrm>
            <a:off x="6800745" y="96925"/>
            <a:ext cx="4202689" cy="707886"/>
          </a:xfrm>
          <a:prstGeom prst="rect">
            <a:avLst/>
          </a:prstGeom>
          <a:noFill/>
        </p:spPr>
        <p:txBody>
          <a:bodyPr wrap="none" rtlCol="0">
            <a:spAutoFit/>
          </a:bodyPr>
          <a:lstStyle/>
          <a:p>
            <a:r>
              <a:rPr lang="en-IN" sz="4000" dirty="0">
                <a:solidFill>
                  <a:schemeClr val="accent2">
                    <a:lumMod val="75000"/>
                  </a:schemeClr>
                </a:solidFill>
              </a:rPr>
              <a:t>Parallel Connection</a:t>
            </a:r>
          </a:p>
        </p:txBody>
      </p:sp>
      <p:sp>
        <p:nvSpPr>
          <p:cNvPr id="4" name="Rectangle 3">
            <a:extLst>
              <a:ext uri="{FF2B5EF4-FFF2-40B4-BE49-F238E27FC236}">
                <a16:creationId xmlns:a16="http://schemas.microsoft.com/office/drawing/2014/main" id="{D86F3B1F-5855-D709-13E6-0FB31E7182DB}"/>
              </a:ext>
            </a:extLst>
          </p:cNvPr>
          <p:cNvSpPr/>
          <p:nvPr/>
        </p:nvSpPr>
        <p:spPr>
          <a:xfrm rot="425947">
            <a:off x="-1399797" y="302667"/>
            <a:ext cx="2005781" cy="572291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43044508-EDF7-83BC-20C3-C63FA734F3F5}"/>
              </a:ext>
            </a:extLst>
          </p:cNvPr>
          <p:cNvCxnSpPr>
            <a:cxnSpLocks/>
          </p:cNvCxnSpPr>
          <p:nvPr/>
        </p:nvCxnSpPr>
        <p:spPr>
          <a:xfrm flipH="1">
            <a:off x="762805" y="-184148"/>
            <a:ext cx="562707" cy="4685651"/>
          </a:xfrm>
          <a:prstGeom prst="straightConnector1">
            <a:avLst/>
          </a:prstGeom>
          <a:ln w="38100">
            <a:solidFill>
              <a:schemeClr val="accent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D0420CD1-B858-C5AB-D7C8-35698DAA1D9A}"/>
              </a:ext>
            </a:extLst>
          </p:cNvPr>
          <p:cNvCxnSpPr>
            <a:cxnSpLocks/>
          </p:cNvCxnSpPr>
          <p:nvPr/>
        </p:nvCxnSpPr>
        <p:spPr>
          <a:xfrm flipH="1">
            <a:off x="915205" y="-31748"/>
            <a:ext cx="562707" cy="4685651"/>
          </a:xfrm>
          <a:prstGeom prst="straightConnector1">
            <a:avLst/>
          </a:prstGeom>
          <a:ln w="38100">
            <a:solidFill>
              <a:schemeClr val="accent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28080850-EE6B-C61A-6F7A-730AA779871F}"/>
              </a:ext>
            </a:extLst>
          </p:cNvPr>
          <p:cNvCxnSpPr>
            <a:cxnSpLocks/>
          </p:cNvCxnSpPr>
          <p:nvPr/>
        </p:nvCxnSpPr>
        <p:spPr>
          <a:xfrm flipH="1">
            <a:off x="2223723" y="65061"/>
            <a:ext cx="562707" cy="4685651"/>
          </a:xfrm>
          <a:prstGeom prst="straightConnector1">
            <a:avLst/>
          </a:prstGeom>
          <a:ln w="38100">
            <a:solidFill>
              <a:schemeClr val="accent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7775BBE4-E1D3-8DBE-6889-EBC89F38A3E4}"/>
              </a:ext>
            </a:extLst>
          </p:cNvPr>
          <p:cNvCxnSpPr>
            <a:cxnSpLocks/>
          </p:cNvCxnSpPr>
          <p:nvPr/>
        </p:nvCxnSpPr>
        <p:spPr>
          <a:xfrm flipH="1">
            <a:off x="2387232" y="450868"/>
            <a:ext cx="562707" cy="4685651"/>
          </a:xfrm>
          <a:prstGeom prst="straightConnector1">
            <a:avLst/>
          </a:prstGeom>
          <a:ln w="38100">
            <a:solidFill>
              <a:schemeClr val="accent2">
                <a:lumMod val="75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017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5C52-A68C-16EE-506A-079A911C4461}"/>
              </a:ext>
            </a:extLst>
          </p:cNvPr>
          <p:cNvSpPr>
            <a:spLocks noGrp="1"/>
          </p:cNvSpPr>
          <p:nvPr>
            <p:ph type="title"/>
          </p:nvPr>
        </p:nvSpPr>
        <p:spPr/>
        <p:txBody>
          <a:bodyPr/>
          <a:lstStyle/>
          <a:p>
            <a:endParaRPr lang="en-IN"/>
          </a:p>
        </p:txBody>
      </p:sp>
      <p:graphicFrame>
        <p:nvGraphicFramePr>
          <p:cNvPr id="5" name="Content Placeholder 4">
            <a:extLst>
              <a:ext uri="{FF2B5EF4-FFF2-40B4-BE49-F238E27FC236}">
                <a16:creationId xmlns:a16="http://schemas.microsoft.com/office/drawing/2014/main" id="{E72810F8-3AA3-37D5-9AC4-ACCECF05936F}"/>
              </a:ext>
            </a:extLst>
          </p:cNvPr>
          <p:cNvGraphicFramePr>
            <a:graphicFrameLocks noGrp="1"/>
          </p:cNvGraphicFramePr>
          <p:nvPr>
            <p:ph idx="1"/>
            <p:extLst>
              <p:ext uri="{D42A27DB-BD31-4B8C-83A1-F6EECF244321}">
                <p14:modId xmlns:p14="http://schemas.microsoft.com/office/powerpoint/2010/main" val="2074796168"/>
              </p:ext>
            </p:extLst>
          </p:nvPr>
        </p:nvGraphicFramePr>
        <p:xfrm>
          <a:off x="255635" y="1073716"/>
          <a:ext cx="5545397" cy="2750380"/>
        </p:xfrm>
        <a:graphic>
          <a:graphicData uri="http://schemas.openxmlformats.org/drawingml/2006/table">
            <a:tbl>
              <a:tblPr firstRow="1" bandRow="1">
                <a:tableStyleId>{0505E3EF-67EA-436B-97B2-0124C06EBD24}</a:tableStyleId>
              </a:tblPr>
              <a:tblGrid>
                <a:gridCol w="1687733">
                  <a:extLst>
                    <a:ext uri="{9D8B030D-6E8A-4147-A177-3AD203B41FA5}">
                      <a16:colId xmlns:a16="http://schemas.microsoft.com/office/drawing/2014/main" val="1263834275"/>
                    </a:ext>
                  </a:extLst>
                </a:gridCol>
                <a:gridCol w="3857664">
                  <a:extLst>
                    <a:ext uri="{9D8B030D-6E8A-4147-A177-3AD203B41FA5}">
                      <a16:colId xmlns:a16="http://schemas.microsoft.com/office/drawing/2014/main" val="1231903574"/>
                    </a:ext>
                  </a:extLst>
                </a:gridCol>
              </a:tblGrid>
              <a:tr h="550076">
                <a:tc>
                  <a:txBody>
                    <a:bodyPr/>
                    <a:lstStyle/>
                    <a:p>
                      <a:r>
                        <a:rPr lang="en-IN" sz="2800" dirty="0"/>
                        <a:t>Arduino</a:t>
                      </a:r>
                    </a:p>
                  </a:txBody>
                  <a:tcPr>
                    <a:solidFill>
                      <a:schemeClr val="accent2"/>
                    </a:solidFill>
                  </a:tcPr>
                </a:tc>
                <a:tc>
                  <a:txBody>
                    <a:bodyPr/>
                    <a:lstStyle/>
                    <a:p>
                      <a:r>
                        <a:rPr lang="en-IN" sz="2800" dirty="0"/>
                        <a:t>Soil Moisture Sensor</a:t>
                      </a:r>
                    </a:p>
                  </a:txBody>
                  <a:tcPr>
                    <a:solidFill>
                      <a:schemeClr val="accent2"/>
                    </a:solidFill>
                  </a:tcPr>
                </a:tc>
                <a:extLst>
                  <a:ext uri="{0D108BD9-81ED-4DB2-BD59-A6C34878D82A}">
                    <a16:rowId xmlns:a16="http://schemas.microsoft.com/office/drawing/2014/main" val="2353787293"/>
                  </a:ext>
                </a:extLst>
              </a:tr>
              <a:tr h="550076">
                <a:tc>
                  <a:txBody>
                    <a:bodyPr/>
                    <a:lstStyle/>
                    <a:p>
                      <a:r>
                        <a:rPr lang="en-IN" sz="2800" dirty="0"/>
                        <a:t>A0</a:t>
                      </a:r>
                    </a:p>
                  </a:txBody>
                  <a:tcPr/>
                </a:tc>
                <a:tc>
                  <a:txBody>
                    <a:bodyPr/>
                    <a:lstStyle/>
                    <a:p>
                      <a:r>
                        <a:rPr lang="en-IN" sz="2800" dirty="0"/>
                        <a:t>A0</a:t>
                      </a:r>
                    </a:p>
                  </a:txBody>
                  <a:tcPr/>
                </a:tc>
                <a:extLst>
                  <a:ext uri="{0D108BD9-81ED-4DB2-BD59-A6C34878D82A}">
                    <a16:rowId xmlns:a16="http://schemas.microsoft.com/office/drawing/2014/main" val="1902103621"/>
                  </a:ext>
                </a:extLst>
              </a:tr>
              <a:tr h="550076">
                <a:tc>
                  <a:txBody>
                    <a:bodyPr/>
                    <a:lstStyle/>
                    <a:p>
                      <a:r>
                        <a:rPr lang="en-IN" sz="2800" dirty="0"/>
                        <a:t>5V</a:t>
                      </a:r>
                    </a:p>
                  </a:txBody>
                  <a:tcPr/>
                </a:tc>
                <a:tc>
                  <a:txBody>
                    <a:bodyPr/>
                    <a:lstStyle/>
                    <a:p>
                      <a:r>
                        <a:rPr lang="en-IN" sz="2800" dirty="0"/>
                        <a:t>VCC</a:t>
                      </a:r>
                    </a:p>
                  </a:txBody>
                  <a:tcPr/>
                </a:tc>
                <a:extLst>
                  <a:ext uri="{0D108BD9-81ED-4DB2-BD59-A6C34878D82A}">
                    <a16:rowId xmlns:a16="http://schemas.microsoft.com/office/drawing/2014/main" val="3911373846"/>
                  </a:ext>
                </a:extLst>
              </a:tr>
              <a:tr h="550076">
                <a:tc>
                  <a:txBody>
                    <a:bodyPr/>
                    <a:lstStyle/>
                    <a:p>
                      <a:r>
                        <a:rPr lang="en-IN" sz="2800" dirty="0"/>
                        <a:t>GND</a:t>
                      </a:r>
                    </a:p>
                  </a:txBody>
                  <a:tcPr/>
                </a:tc>
                <a:tc>
                  <a:txBody>
                    <a:bodyPr/>
                    <a:lstStyle/>
                    <a:p>
                      <a:r>
                        <a:rPr lang="en-IN" sz="2800" dirty="0"/>
                        <a:t>GND</a:t>
                      </a:r>
                    </a:p>
                  </a:txBody>
                  <a:tcPr/>
                </a:tc>
                <a:extLst>
                  <a:ext uri="{0D108BD9-81ED-4DB2-BD59-A6C34878D82A}">
                    <a16:rowId xmlns:a16="http://schemas.microsoft.com/office/drawing/2014/main" val="2149061128"/>
                  </a:ext>
                </a:extLst>
              </a:tr>
              <a:tr h="550076">
                <a:tc>
                  <a:txBody>
                    <a:bodyPr/>
                    <a:lstStyle/>
                    <a:p>
                      <a:r>
                        <a:rPr lang="en-IN" sz="2800" dirty="0"/>
                        <a:t>D0</a:t>
                      </a:r>
                    </a:p>
                  </a:txBody>
                  <a:tcPr/>
                </a:tc>
                <a:tc>
                  <a:txBody>
                    <a:bodyPr/>
                    <a:lstStyle/>
                    <a:p>
                      <a:r>
                        <a:rPr lang="en-IN" sz="2800" dirty="0"/>
                        <a:t>--</a:t>
                      </a:r>
                    </a:p>
                  </a:txBody>
                  <a:tcPr/>
                </a:tc>
                <a:extLst>
                  <a:ext uri="{0D108BD9-81ED-4DB2-BD59-A6C34878D82A}">
                    <a16:rowId xmlns:a16="http://schemas.microsoft.com/office/drawing/2014/main" val="1593334612"/>
                  </a:ext>
                </a:extLst>
              </a:tr>
            </a:tbl>
          </a:graphicData>
        </a:graphic>
      </p:graphicFrame>
      <p:graphicFrame>
        <p:nvGraphicFramePr>
          <p:cNvPr id="6" name="Content Placeholder 4">
            <a:extLst>
              <a:ext uri="{FF2B5EF4-FFF2-40B4-BE49-F238E27FC236}">
                <a16:creationId xmlns:a16="http://schemas.microsoft.com/office/drawing/2014/main" id="{C11C766F-83C8-6D96-BDF2-21E8D3E623FF}"/>
              </a:ext>
            </a:extLst>
          </p:cNvPr>
          <p:cNvGraphicFramePr>
            <a:graphicFrameLocks/>
          </p:cNvGraphicFramePr>
          <p:nvPr>
            <p:extLst>
              <p:ext uri="{D42A27DB-BD31-4B8C-83A1-F6EECF244321}">
                <p14:modId xmlns:p14="http://schemas.microsoft.com/office/powerpoint/2010/main" val="708994614"/>
              </p:ext>
            </p:extLst>
          </p:nvPr>
        </p:nvGraphicFramePr>
        <p:xfrm>
          <a:off x="255635" y="3948308"/>
          <a:ext cx="3964862" cy="2461260"/>
        </p:xfrm>
        <a:graphic>
          <a:graphicData uri="http://schemas.openxmlformats.org/drawingml/2006/table">
            <a:tbl>
              <a:tblPr firstRow="1" bandRow="1">
                <a:tableStyleId>{0505E3EF-67EA-436B-97B2-0124C06EBD24}</a:tableStyleId>
              </a:tblPr>
              <a:tblGrid>
                <a:gridCol w="1820843">
                  <a:extLst>
                    <a:ext uri="{9D8B030D-6E8A-4147-A177-3AD203B41FA5}">
                      <a16:colId xmlns:a16="http://schemas.microsoft.com/office/drawing/2014/main" val="1263834275"/>
                    </a:ext>
                  </a:extLst>
                </a:gridCol>
                <a:gridCol w="2144019">
                  <a:extLst>
                    <a:ext uri="{9D8B030D-6E8A-4147-A177-3AD203B41FA5}">
                      <a16:colId xmlns:a16="http://schemas.microsoft.com/office/drawing/2014/main" val="1231903574"/>
                    </a:ext>
                  </a:extLst>
                </a:gridCol>
              </a:tblGrid>
              <a:tr h="0">
                <a:tc>
                  <a:txBody>
                    <a:bodyPr/>
                    <a:lstStyle/>
                    <a:p>
                      <a:r>
                        <a:rPr lang="en-IN" sz="2800" dirty="0"/>
                        <a:t>Arduino</a:t>
                      </a:r>
                    </a:p>
                  </a:txBody>
                  <a:tcPr>
                    <a:solidFill>
                      <a:schemeClr val="accent1">
                        <a:lumMod val="60000"/>
                        <a:lumOff val="40000"/>
                      </a:schemeClr>
                    </a:solidFill>
                  </a:tcPr>
                </a:tc>
                <a:tc>
                  <a:txBody>
                    <a:bodyPr/>
                    <a:lstStyle/>
                    <a:p>
                      <a:r>
                        <a:rPr lang="en-IN" sz="2800" dirty="0"/>
                        <a:t>Relay Motor</a:t>
                      </a:r>
                    </a:p>
                  </a:txBody>
                  <a:tcPr>
                    <a:solidFill>
                      <a:schemeClr val="accent1">
                        <a:lumMod val="60000"/>
                        <a:lumOff val="40000"/>
                      </a:schemeClr>
                    </a:solidFill>
                  </a:tcPr>
                </a:tc>
                <a:extLst>
                  <a:ext uri="{0D108BD9-81ED-4DB2-BD59-A6C34878D82A}">
                    <a16:rowId xmlns:a16="http://schemas.microsoft.com/office/drawing/2014/main" val="2353787293"/>
                  </a:ext>
                </a:extLst>
              </a:tr>
              <a:tr h="647700">
                <a:tc>
                  <a:txBody>
                    <a:bodyPr/>
                    <a:lstStyle/>
                    <a:p>
                      <a:r>
                        <a:rPr lang="en-IN" sz="2800" dirty="0"/>
                        <a:t>5</a:t>
                      </a:r>
                    </a:p>
                  </a:txBody>
                  <a:tcPr/>
                </a:tc>
                <a:tc>
                  <a:txBody>
                    <a:bodyPr/>
                    <a:lstStyle/>
                    <a:p>
                      <a:r>
                        <a:rPr lang="en-IN" sz="2800" dirty="0"/>
                        <a:t>Signal</a:t>
                      </a:r>
                    </a:p>
                  </a:txBody>
                  <a:tcPr/>
                </a:tc>
                <a:extLst>
                  <a:ext uri="{0D108BD9-81ED-4DB2-BD59-A6C34878D82A}">
                    <a16:rowId xmlns:a16="http://schemas.microsoft.com/office/drawing/2014/main" val="1902103621"/>
                  </a:ext>
                </a:extLst>
              </a:tr>
              <a:tr h="647700">
                <a:tc>
                  <a:txBody>
                    <a:bodyPr/>
                    <a:lstStyle/>
                    <a:p>
                      <a:r>
                        <a:rPr lang="en-IN" sz="2800" dirty="0"/>
                        <a:t>5V</a:t>
                      </a:r>
                    </a:p>
                  </a:txBody>
                  <a:tcPr/>
                </a:tc>
                <a:tc>
                  <a:txBody>
                    <a:bodyPr/>
                    <a:lstStyle/>
                    <a:p>
                      <a:r>
                        <a:rPr lang="en-IN" sz="2800" dirty="0"/>
                        <a:t>VCC</a:t>
                      </a:r>
                    </a:p>
                  </a:txBody>
                  <a:tcPr/>
                </a:tc>
                <a:extLst>
                  <a:ext uri="{0D108BD9-81ED-4DB2-BD59-A6C34878D82A}">
                    <a16:rowId xmlns:a16="http://schemas.microsoft.com/office/drawing/2014/main" val="3911373846"/>
                  </a:ext>
                </a:extLst>
              </a:tr>
              <a:tr h="647700">
                <a:tc>
                  <a:txBody>
                    <a:bodyPr/>
                    <a:lstStyle/>
                    <a:p>
                      <a:r>
                        <a:rPr lang="en-IN" sz="2800" dirty="0"/>
                        <a:t>GND</a:t>
                      </a:r>
                    </a:p>
                  </a:txBody>
                  <a:tcPr/>
                </a:tc>
                <a:tc>
                  <a:txBody>
                    <a:bodyPr/>
                    <a:lstStyle/>
                    <a:p>
                      <a:r>
                        <a:rPr lang="en-IN" sz="2800" dirty="0"/>
                        <a:t>GND</a:t>
                      </a:r>
                    </a:p>
                  </a:txBody>
                  <a:tcPr/>
                </a:tc>
                <a:extLst>
                  <a:ext uri="{0D108BD9-81ED-4DB2-BD59-A6C34878D82A}">
                    <a16:rowId xmlns:a16="http://schemas.microsoft.com/office/drawing/2014/main" val="2149061128"/>
                  </a:ext>
                </a:extLst>
              </a:tr>
            </a:tbl>
          </a:graphicData>
        </a:graphic>
      </p:graphicFrame>
      <p:graphicFrame>
        <p:nvGraphicFramePr>
          <p:cNvPr id="7" name="Content Placeholder 4">
            <a:extLst>
              <a:ext uri="{FF2B5EF4-FFF2-40B4-BE49-F238E27FC236}">
                <a16:creationId xmlns:a16="http://schemas.microsoft.com/office/drawing/2014/main" id="{18EE2A15-5FB6-996B-CB32-ED721FBDDAE7}"/>
              </a:ext>
            </a:extLst>
          </p:cNvPr>
          <p:cNvGraphicFramePr>
            <a:graphicFrameLocks/>
          </p:cNvGraphicFramePr>
          <p:nvPr>
            <p:extLst>
              <p:ext uri="{D42A27DB-BD31-4B8C-83A1-F6EECF244321}">
                <p14:modId xmlns:p14="http://schemas.microsoft.com/office/powerpoint/2010/main" val="3467360666"/>
              </p:ext>
            </p:extLst>
          </p:nvPr>
        </p:nvGraphicFramePr>
        <p:xfrm>
          <a:off x="6853084" y="1073715"/>
          <a:ext cx="4500716" cy="2750380"/>
        </p:xfrm>
        <a:graphic>
          <a:graphicData uri="http://schemas.openxmlformats.org/drawingml/2006/table">
            <a:tbl>
              <a:tblPr firstRow="1" bandRow="1">
                <a:tableStyleId>{0505E3EF-67EA-436B-97B2-0124C06EBD24}</a:tableStyleId>
              </a:tblPr>
              <a:tblGrid>
                <a:gridCol w="2124428">
                  <a:extLst>
                    <a:ext uri="{9D8B030D-6E8A-4147-A177-3AD203B41FA5}">
                      <a16:colId xmlns:a16="http://schemas.microsoft.com/office/drawing/2014/main" val="1263834275"/>
                    </a:ext>
                  </a:extLst>
                </a:gridCol>
                <a:gridCol w="2376288">
                  <a:extLst>
                    <a:ext uri="{9D8B030D-6E8A-4147-A177-3AD203B41FA5}">
                      <a16:colId xmlns:a16="http://schemas.microsoft.com/office/drawing/2014/main" val="1231903574"/>
                    </a:ext>
                  </a:extLst>
                </a:gridCol>
              </a:tblGrid>
              <a:tr h="550076">
                <a:tc>
                  <a:txBody>
                    <a:bodyPr/>
                    <a:lstStyle/>
                    <a:p>
                      <a:r>
                        <a:rPr lang="en-IN" sz="2800" dirty="0"/>
                        <a:t>Arduino</a:t>
                      </a:r>
                    </a:p>
                  </a:txBody>
                  <a:tcPr>
                    <a:solidFill>
                      <a:schemeClr val="accent6">
                        <a:lumMod val="40000"/>
                        <a:lumOff val="60000"/>
                      </a:schemeClr>
                    </a:solidFill>
                  </a:tcPr>
                </a:tc>
                <a:tc>
                  <a:txBody>
                    <a:bodyPr/>
                    <a:lstStyle/>
                    <a:p>
                      <a:r>
                        <a:rPr lang="en-IN" sz="2800" dirty="0"/>
                        <a:t>LCD- I2C </a:t>
                      </a:r>
                    </a:p>
                  </a:txBody>
                  <a:tcPr>
                    <a:solidFill>
                      <a:schemeClr val="accent6">
                        <a:lumMod val="40000"/>
                        <a:lumOff val="60000"/>
                      </a:schemeClr>
                    </a:solidFill>
                  </a:tcPr>
                </a:tc>
                <a:extLst>
                  <a:ext uri="{0D108BD9-81ED-4DB2-BD59-A6C34878D82A}">
                    <a16:rowId xmlns:a16="http://schemas.microsoft.com/office/drawing/2014/main" val="2353787293"/>
                  </a:ext>
                </a:extLst>
              </a:tr>
              <a:tr h="550076">
                <a:tc>
                  <a:txBody>
                    <a:bodyPr/>
                    <a:lstStyle/>
                    <a:p>
                      <a:r>
                        <a:rPr lang="en-IN" sz="2800" dirty="0"/>
                        <a:t>5V</a:t>
                      </a:r>
                    </a:p>
                  </a:txBody>
                  <a:tcPr/>
                </a:tc>
                <a:tc>
                  <a:txBody>
                    <a:bodyPr/>
                    <a:lstStyle/>
                    <a:p>
                      <a:r>
                        <a:rPr lang="en-IN" sz="2800" dirty="0"/>
                        <a:t>VCC</a:t>
                      </a:r>
                    </a:p>
                  </a:txBody>
                  <a:tcPr/>
                </a:tc>
                <a:extLst>
                  <a:ext uri="{0D108BD9-81ED-4DB2-BD59-A6C34878D82A}">
                    <a16:rowId xmlns:a16="http://schemas.microsoft.com/office/drawing/2014/main" val="1902103621"/>
                  </a:ext>
                </a:extLst>
              </a:tr>
              <a:tr h="550076">
                <a:tc>
                  <a:txBody>
                    <a:bodyPr/>
                    <a:lstStyle/>
                    <a:p>
                      <a:r>
                        <a:rPr lang="en-IN" sz="2800" dirty="0"/>
                        <a:t>GND</a:t>
                      </a:r>
                    </a:p>
                  </a:txBody>
                  <a:tcPr/>
                </a:tc>
                <a:tc>
                  <a:txBody>
                    <a:bodyPr/>
                    <a:lstStyle/>
                    <a:p>
                      <a:r>
                        <a:rPr lang="en-IN" sz="2800" dirty="0"/>
                        <a:t>GND</a:t>
                      </a:r>
                    </a:p>
                  </a:txBody>
                  <a:tcPr/>
                </a:tc>
                <a:extLst>
                  <a:ext uri="{0D108BD9-81ED-4DB2-BD59-A6C34878D82A}">
                    <a16:rowId xmlns:a16="http://schemas.microsoft.com/office/drawing/2014/main" val="4233289352"/>
                  </a:ext>
                </a:extLst>
              </a:tr>
              <a:tr h="550076">
                <a:tc>
                  <a:txBody>
                    <a:bodyPr/>
                    <a:lstStyle/>
                    <a:p>
                      <a:r>
                        <a:rPr lang="en-IN" sz="2800" dirty="0"/>
                        <a:t>A4</a:t>
                      </a:r>
                      <a:r>
                        <a:rPr lang="en-IN" sz="1200" dirty="0"/>
                        <a:t>(</a:t>
                      </a:r>
                      <a:r>
                        <a:rPr lang="en-IN" sz="1200" dirty="0" err="1"/>
                        <a:t>compulosory</a:t>
                      </a:r>
                      <a:r>
                        <a:rPr lang="en-IN" sz="1200" dirty="0"/>
                        <a:t>)</a:t>
                      </a:r>
                    </a:p>
                  </a:txBody>
                  <a:tcPr/>
                </a:tc>
                <a:tc>
                  <a:txBody>
                    <a:bodyPr/>
                    <a:lstStyle/>
                    <a:p>
                      <a:r>
                        <a:rPr lang="en-IN" sz="2800" dirty="0"/>
                        <a:t>SCL</a:t>
                      </a:r>
                    </a:p>
                  </a:txBody>
                  <a:tcPr/>
                </a:tc>
                <a:extLst>
                  <a:ext uri="{0D108BD9-81ED-4DB2-BD59-A6C34878D82A}">
                    <a16:rowId xmlns:a16="http://schemas.microsoft.com/office/drawing/2014/main" val="1143350078"/>
                  </a:ext>
                </a:extLst>
              </a:tr>
              <a:tr h="550076">
                <a:tc>
                  <a:txBody>
                    <a:bodyPr/>
                    <a:lstStyle/>
                    <a:p>
                      <a:r>
                        <a:rPr lang="en-IN" sz="2800" dirty="0"/>
                        <a:t>A5</a:t>
                      </a:r>
                      <a:r>
                        <a:rPr lang="en-IN" sz="1200" dirty="0"/>
                        <a:t>(</a:t>
                      </a:r>
                      <a:r>
                        <a:rPr lang="en-IN" sz="1200" dirty="0" err="1"/>
                        <a:t>compulosory</a:t>
                      </a:r>
                      <a:r>
                        <a:rPr lang="en-IN" sz="1200" dirty="0"/>
                        <a:t>)</a:t>
                      </a:r>
                    </a:p>
                  </a:txBody>
                  <a:tcPr/>
                </a:tc>
                <a:tc>
                  <a:txBody>
                    <a:bodyPr/>
                    <a:lstStyle/>
                    <a:p>
                      <a:r>
                        <a:rPr lang="en-IN" sz="2800" dirty="0"/>
                        <a:t>SDA</a:t>
                      </a:r>
                    </a:p>
                  </a:txBody>
                  <a:tcPr/>
                </a:tc>
                <a:extLst>
                  <a:ext uri="{0D108BD9-81ED-4DB2-BD59-A6C34878D82A}">
                    <a16:rowId xmlns:a16="http://schemas.microsoft.com/office/drawing/2014/main" val="3218714173"/>
                  </a:ext>
                </a:extLst>
              </a:tr>
            </a:tbl>
          </a:graphicData>
        </a:graphic>
      </p:graphicFrame>
      <p:graphicFrame>
        <p:nvGraphicFramePr>
          <p:cNvPr id="8" name="Content Placeholder 4">
            <a:extLst>
              <a:ext uri="{FF2B5EF4-FFF2-40B4-BE49-F238E27FC236}">
                <a16:creationId xmlns:a16="http://schemas.microsoft.com/office/drawing/2014/main" id="{F4ACA729-11B9-83B4-08A0-74B5692ECD41}"/>
              </a:ext>
            </a:extLst>
          </p:cNvPr>
          <p:cNvGraphicFramePr>
            <a:graphicFrameLocks/>
          </p:cNvGraphicFramePr>
          <p:nvPr>
            <p:extLst>
              <p:ext uri="{D42A27DB-BD31-4B8C-83A1-F6EECF244321}">
                <p14:modId xmlns:p14="http://schemas.microsoft.com/office/powerpoint/2010/main" val="1562368191"/>
              </p:ext>
            </p:extLst>
          </p:nvPr>
        </p:nvGraphicFramePr>
        <p:xfrm>
          <a:off x="4682613" y="3948308"/>
          <a:ext cx="6774429" cy="2466340"/>
        </p:xfrm>
        <a:graphic>
          <a:graphicData uri="http://schemas.openxmlformats.org/drawingml/2006/table">
            <a:tbl>
              <a:tblPr firstRow="1" bandRow="1">
                <a:tableStyleId>{F5AB1C69-6EDB-4FF4-983F-18BD219EF322}</a:tableStyleId>
              </a:tblPr>
              <a:tblGrid>
                <a:gridCol w="3223758">
                  <a:extLst>
                    <a:ext uri="{9D8B030D-6E8A-4147-A177-3AD203B41FA5}">
                      <a16:colId xmlns:a16="http://schemas.microsoft.com/office/drawing/2014/main" val="1263834275"/>
                    </a:ext>
                  </a:extLst>
                </a:gridCol>
                <a:gridCol w="3550671">
                  <a:extLst>
                    <a:ext uri="{9D8B030D-6E8A-4147-A177-3AD203B41FA5}">
                      <a16:colId xmlns:a16="http://schemas.microsoft.com/office/drawing/2014/main" val="1231903574"/>
                    </a:ext>
                  </a:extLst>
                </a:gridCol>
              </a:tblGrid>
              <a:tr h="820420">
                <a:tc>
                  <a:txBody>
                    <a:bodyPr/>
                    <a:lstStyle/>
                    <a:p>
                      <a:r>
                        <a:rPr lang="en-IN" sz="2400" b="0" dirty="0">
                          <a:ln>
                            <a:noFill/>
                          </a:ln>
                          <a:solidFill>
                            <a:sysClr val="windowText" lastClr="000000"/>
                          </a:solidFill>
                        </a:rPr>
                        <a:t>Black wire (battery)</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B17ED8">
                        <a:alpha val="18039"/>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dirty="0">
                          <a:ln>
                            <a:noFill/>
                          </a:ln>
                          <a:solidFill>
                            <a:sysClr val="windowText" lastClr="000000"/>
                          </a:solidFill>
                        </a:rPr>
                        <a:t>Black wire (Water Pump)</a:t>
                      </a:r>
                    </a:p>
                    <a:p>
                      <a:endParaRPr lang="en-IN" sz="2400" b="0" dirty="0">
                        <a:ln>
                          <a:noFill/>
                        </a:ln>
                        <a:solidFill>
                          <a:sysClr val="windowText" lastClr="000000"/>
                        </a:solidFill>
                      </a:endParaRP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B17ED8">
                        <a:alpha val="18039"/>
                      </a:srgbClr>
                    </a:solidFill>
                  </a:tcPr>
                </a:tc>
                <a:extLst>
                  <a:ext uri="{0D108BD9-81ED-4DB2-BD59-A6C34878D82A}">
                    <a16:rowId xmlns:a16="http://schemas.microsoft.com/office/drawing/2014/main" val="2353787293"/>
                  </a:ext>
                </a:extLst>
              </a:tr>
              <a:tr h="820420">
                <a:tc>
                  <a:txBody>
                    <a:bodyPr/>
                    <a:lstStyle/>
                    <a:p>
                      <a:r>
                        <a:rPr lang="en-IN" sz="2400" dirty="0">
                          <a:ln>
                            <a:noFill/>
                          </a:ln>
                          <a:solidFill>
                            <a:sysClr val="windowText" lastClr="000000"/>
                          </a:solidFill>
                        </a:rPr>
                        <a:t>Red wire (battery)</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B17ED8">
                        <a:alpha val="18039"/>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ln>
                            <a:noFill/>
                          </a:ln>
                          <a:solidFill>
                            <a:sysClr val="windowText" lastClr="000000"/>
                          </a:solidFill>
                        </a:rPr>
                        <a:t>C (Relay Motor)</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B17ED8">
                        <a:alpha val="18039"/>
                      </a:srgbClr>
                    </a:solidFill>
                  </a:tcPr>
                </a:tc>
                <a:extLst>
                  <a:ext uri="{0D108BD9-81ED-4DB2-BD59-A6C34878D82A}">
                    <a16:rowId xmlns:a16="http://schemas.microsoft.com/office/drawing/2014/main" val="1902103621"/>
                  </a:ext>
                </a:extLst>
              </a:tr>
              <a:tr h="0">
                <a:tc>
                  <a:txBody>
                    <a:bodyPr/>
                    <a:lstStyle/>
                    <a:p>
                      <a:r>
                        <a:rPr lang="en-IN" sz="2400" dirty="0">
                          <a:ln>
                            <a:noFill/>
                          </a:ln>
                          <a:solidFill>
                            <a:sysClr val="windowText" lastClr="000000"/>
                          </a:solidFill>
                        </a:rPr>
                        <a:t>Water Pump Red wire</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B17ED8">
                        <a:alpha val="18039"/>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ln>
                            <a:noFill/>
                          </a:ln>
                          <a:solidFill>
                            <a:sysClr val="windowText" lastClr="000000"/>
                          </a:solidFill>
                        </a:rPr>
                        <a:t>N0 (Relay Motor)</a:t>
                      </a:r>
                    </a:p>
                    <a:p>
                      <a:endParaRPr lang="en-IN" sz="2400" dirty="0">
                        <a:ln>
                          <a:noFill/>
                        </a:ln>
                        <a:solidFill>
                          <a:sysClr val="windowText" lastClr="000000"/>
                        </a:solidFill>
                      </a:endParaRP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B17ED8">
                        <a:alpha val="18039"/>
                      </a:srgbClr>
                    </a:solidFill>
                  </a:tcPr>
                </a:tc>
                <a:extLst>
                  <a:ext uri="{0D108BD9-81ED-4DB2-BD59-A6C34878D82A}">
                    <a16:rowId xmlns:a16="http://schemas.microsoft.com/office/drawing/2014/main" val="3911373846"/>
                  </a:ext>
                </a:extLst>
              </a:tr>
            </a:tbl>
          </a:graphicData>
        </a:graphic>
      </p:graphicFrame>
      <p:sp>
        <p:nvSpPr>
          <p:cNvPr id="9" name="Title 4">
            <a:extLst>
              <a:ext uri="{FF2B5EF4-FFF2-40B4-BE49-F238E27FC236}">
                <a16:creationId xmlns:a16="http://schemas.microsoft.com/office/drawing/2014/main" id="{2DC4E42B-7FB1-5E04-8E9A-9158D6CA2A7A}"/>
              </a:ext>
            </a:extLst>
          </p:cNvPr>
          <p:cNvSpPr txBox="1">
            <a:spLocks/>
          </p:cNvSpPr>
          <p:nvPr/>
        </p:nvSpPr>
        <p:spPr>
          <a:xfrm>
            <a:off x="15258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Connections</a:t>
            </a:r>
            <a:endParaRPr lang="en-IN" dirty="0"/>
          </a:p>
        </p:txBody>
      </p:sp>
    </p:spTree>
    <p:extLst>
      <p:ext uri="{BB962C8B-B14F-4D97-AF65-F5344CB8AC3E}">
        <p14:creationId xmlns:p14="http://schemas.microsoft.com/office/powerpoint/2010/main" val="2386546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03617-87CC-49B8-C9CB-FFFFEA5A0F7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57D7970-278B-0A60-84F7-E0B93A8EB5F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51F9193-C062-E0D6-FDC3-F70107180E4D}"/>
              </a:ext>
            </a:extLst>
          </p:cNvPr>
          <p:cNvPicPr>
            <a:picLocks noChangeAspect="1"/>
          </p:cNvPicPr>
          <p:nvPr/>
        </p:nvPicPr>
        <p:blipFill>
          <a:blip r:embed="rId2"/>
          <a:srcRect r="4616"/>
          <a:stretch/>
        </p:blipFill>
        <p:spPr>
          <a:xfrm>
            <a:off x="205690" y="681037"/>
            <a:ext cx="7139992" cy="6058976"/>
          </a:xfrm>
          <a:prstGeom prst="rect">
            <a:avLst/>
          </a:prstGeom>
        </p:spPr>
      </p:pic>
      <p:pic>
        <p:nvPicPr>
          <p:cNvPr id="7" name="Picture 6">
            <a:extLst>
              <a:ext uri="{FF2B5EF4-FFF2-40B4-BE49-F238E27FC236}">
                <a16:creationId xmlns:a16="http://schemas.microsoft.com/office/drawing/2014/main" id="{59B32980-E7BA-099B-8A39-2AACC0EC1E45}"/>
              </a:ext>
            </a:extLst>
          </p:cNvPr>
          <p:cNvPicPr>
            <a:picLocks noChangeAspect="1"/>
          </p:cNvPicPr>
          <p:nvPr/>
        </p:nvPicPr>
        <p:blipFill>
          <a:blip r:embed="rId3"/>
          <a:srcRect t="15879" r="11264"/>
          <a:stretch/>
        </p:blipFill>
        <p:spPr>
          <a:xfrm>
            <a:off x="7476305" y="681038"/>
            <a:ext cx="4598356" cy="6058975"/>
          </a:xfrm>
          <a:prstGeom prst="rect">
            <a:avLst/>
          </a:prstGeom>
        </p:spPr>
      </p:pic>
      <p:sp>
        <p:nvSpPr>
          <p:cNvPr id="8" name="Title 4">
            <a:extLst>
              <a:ext uri="{FF2B5EF4-FFF2-40B4-BE49-F238E27FC236}">
                <a16:creationId xmlns:a16="http://schemas.microsoft.com/office/drawing/2014/main" id="{C23673F4-773E-A9C5-BA7B-09710EF55229}"/>
              </a:ext>
            </a:extLst>
          </p:cNvPr>
          <p:cNvSpPr txBox="1">
            <a:spLocks/>
          </p:cNvSpPr>
          <p:nvPr/>
        </p:nvSpPr>
        <p:spPr>
          <a:xfrm>
            <a:off x="3603284" y="-3076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Code and explanation</a:t>
            </a:r>
            <a:endParaRPr lang="en-IN" dirty="0"/>
          </a:p>
        </p:txBody>
      </p:sp>
    </p:spTree>
    <p:extLst>
      <p:ext uri="{BB962C8B-B14F-4D97-AF65-F5344CB8AC3E}">
        <p14:creationId xmlns:p14="http://schemas.microsoft.com/office/powerpoint/2010/main" val="724701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CB7E-0E90-8A6D-0E78-72C35F38ED4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A2F9BC2-49FA-809A-DED5-739602FDB166}"/>
              </a:ext>
            </a:extLst>
          </p:cNvPr>
          <p:cNvSpPr>
            <a:spLocks noGrp="1"/>
          </p:cNvSpPr>
          <p:nvPr>
            <p:ph idx="1"/>
          </p:nvPr>
        </p:nvSpPr>
        <p:spPr>
          <a:xfrm>
            <a:off x="6016237" y="365125"/>
            <a:ext cx="6054209" cy="5713873"/>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panose="020B0604020202020204" pitchFamily="34" charset="-128"/>
              </a:rPr>
              <a:t>lcd.init</a:t>
            </a:r>
            <a:r>
              <a:rPr kumimoji="0" lang="en-US" altLang="en-US" sz="1600" b="1" i="0" u="none" strike="noStrike" cap="none" normalizeH="0" baseline="0" dirty="0">
                <a:ln>
                  <a:noFill/>
                </a:ln>
                <a:solidFill>
                  <a:schemeClr val="tx1"/>
                </a:solidFill>
                <a:effectLst/>
                <a:latin typeface="Arial Unicode MS" panose="020B0604020202020204" pitchFamily="34" charset="-128"/>
              </a:rPr>
              <a:t>()</a:t>
            </a:r>
            <a:r>
              <a:rPr kumimoji="0" lang="en-US" altLang="en-US" sz="1600" b="0" i="0" u="none" strike="noStrike" cap="none" normalizeH="0" baseline="0" dirty="0">
                <a:ln>
                  <a:noFill/>
                </a:ln>
                <a:solidFill>
                  <a:schemeClr val="tx1"/>
                </a:solidFill>
                <a:effectLst/>
              </a:rPr>
              <a:t>: Initializes the LCD screen for use.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panose="020B0604020202020204" pitchFamily="34" charset="-128"/>
              </a:rPr>
              <a:t>lcd.backlight</a:t>
            </a:r>
            <a:r>
              <a:rPr kumimoji="0" lang="en-US" altLang="en-US" sz="1600" b="1" i="0" u="none" strike="noStrike" cap="none" normalizeH="0" baseline="0" dirty="0">
                <a:ln>
                  <a:noFill/>
                </a:ln>
                <a:solidFill>
                  <a:schemeClr val="tx1"/>
                </a:solidFill>
                <a:effectLst/>
                <a:latin typeface="Arial Unicode MS" panose="020B0604020202020204" pitchFamily="34" charset="-128"/>
              </a:rPr>
              <a:t>()</a:t>
            </a:r>
            <a:r>
              <a:rPr kumimoji="0" lang="en-US" altLang="en-US" sz="1600" b="0" i="0" u="none" strike="noStrike" cap="none" normalizeH="0" baseline="0" dirty="0">
                <a:ln>
                  <a:noFill/>
                </a:ln>
                <a:solidFill>
                  <a:schemeClr val="tx1"/>
                </a:solidFill>
                <a:effectLst/>
              </a:rPr>
              <a:t>: Turns on the backlight of the LCD to make the display visible.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panose="020B0604020202020204" pitchFamily="34" charset="-128"/>
              </a:rPr>
              <a:t>lcd.setCursor</a:t>
            </a:r>
            <a:r>
              <a:rPr kumimoji="0" lang="en-US" altLang="en-US" sz="1600" b="1" i="0" u="none" strike="noStrike" cap="none" normalizeH="0" baseline="0" dirty="0">
                <a:ln>
                  <a:noFill/>
                </a:ln>
                <a:solidFill>
                  <a:schemeClr val="tx1"/>
                </a:solidFill>
                <a:effectLst/>
                <a:latin typeface="Arial Unicode MS" panose="020B0604020202020204" pitchFamily="34" charset="-128"/>
              </a:rPr>
              <a:t>(x, y)</a:t>
            </a:r>
            <a:r>
              <a:rPr kumimoji="0" lang="en-US" altLang="en-US" sz="1600" b="0" i="0" u="none" strike="noStrike" cap="none" normalizeH="0" baseline="0" dirty="0">
                <a:ln>
                  <a:noFill/>
                </a:ln>
                <a:solidFill>
                  <a:schemeClr val="tx1"/>
                </a:solidFill>
                <a:effectLst/>
              </a:rPr>
              <a:t>: Moves the cursor to the specified position on the LCD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screen (x = column, y = row).</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panose="020B0604020202020204" pitchFamily="34" charset="-128"/>
              </a:rPr>
              <a:t>lcd.print</a:t>
            </a:r>
            <a:r>
              <a:rPr kumimoji="0" lang="en-US" altLang="en-US" sz="1600" b="1" i="0" u="none" strike="noStrike" cap="none" normalizeH="0" baseline="0" dirty="0">
                <a:ln>
                  <a:noFill/>
                </a:ln>
                <a:solidFill>
                  <a:schemeClr val="tx1"/>
                </a:solidFill>
                <a:effectLst/>
                <a:latin typeface="Arial Unicode MS" panose="020B0604020202020204" pitchFamily="34" charset="-128"/>
              </a:rPr>
              <a:t>()</a:t>
            </a:r>
            <a:r>
              <a:rPr kumimoji="0" lang="en-US" altLang="en-US" sz="1600" b="0" i="0" u="none" strike="noStrike" cap="none" normalizeH="0" baseline="0" dirty="0">
                <a:ln>
                  <a:noFill/>
                </a:ln>
                <a:solidFill>
                  <a:schemeClr val="tx1"/>
                </a:solidFill>
                <a:effectLst/>
              </a:rPr>
              <a:t>: Displays text on the LCD at the current cursor position.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panose="020B0604020202020204" pitchFamily="34" charset="-128"/>
              </a:rPr>
              <a:t>digitalWrite</a:t>
            </a:r>
            <a:r>
              <a:rPr kumimoji="0" lang="en-US" altLang="en-US" sz="1600" b="1" i="0" u="none" strike="noStrike" cap="none" normalizeH="0" baseline="0" dirty="0">
                <a:ln>
                  <a:noFill/>
                </a:ln>
                <a:solidFill>
                  <a:schemeClr val="tx1"/>
                </a:solidFill>
                <a:effectLst/>
                <a:latin typeface="Arial Unicode MS" panose="020B0604020202020204" pitchFamily="34" charset="-128"/>
              </a:rPr>
              <a:t>(relay, HIGH)</a:t>
            </a:r>
            <a:r>
              <a:rPr kumimoji="0" lang="en-US" altLang="en-US" sz="1600" b="0" i="0" u="none" strike="noStrike" cap="none" normalizeH="0" baseline="0" dirty="0">
                <a:ln>
                  <a:noFill/>
                </a:ln>
                <a:solidFill>
                  <a:schemeClr val="tx1"/>
                </a:solidFill>
                <a:effectLst/>
              </a:rPr>
              <a:t>: Turns on the relay by setting the </a:t>
            </a:r>
            <a:r>
              <a:rPr kumimoji="0" lang="en-US" altLang="en-US" sz="1600" b="0" i="0" u="none" strike="noStrike" cap="none" normalizeH="0" baseline="0" dirty="0">
                <a:ln>
                  <a:noFill/>
                </a:ln>
                <a:solidFill>
                  <a:schemeClr val="tx1"/>
                </a:solidFill>
                <a:effectLst/>
                <a:latin typeface="Arial Unicode MS" panose="020B0604020202020204" pitchFamily="34" charset="-128"/>
              </a:rPr>
              <a:t>relay</a:t>
            </a:r>
            <a:r>
              <a:rPr kumimoji="0" lang="en-US" altLang="en-US" sz="1600" b="0" i="0" u="none" strike="noStrike" cap="none" normalizeH="0" baseline="0" dirty="0">
                <a:ln>
                  <a:noFill/>
                </a:ln>
                <a:solidFill>
                  <a:schemeClr val="tx1"/>
                </a:solidFill>
                <a:effectLst/>
              </a:rPr>
              <a:t> pin to HIGH,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which could activate a connected device like a water pump.</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panose="020B0604020202020204" pitchFamily="34" charset="-128"/>
              </a:rPr>
              <a:t>digitalWrite</a:t>
            </a:r>
            <a:r>
              <a:rPr kumimoji="0" lang="en-US" altLang="en-US" sz="1600" b="1" i="0" u="none" strike="noStrike" cap="none" normalizeH="0" baseline="0" dirty="0">
                <a:ln>
                  <a:noFill/>
                </a:ln>
                <a:solidFill>
                  <a:schemeClr val="tx1"/>
                </a:solidFill>
                <a:effectLst/>
                <a:latin typeface="Arial Unicode MS" panose="020B0604020202020204" pitchFamily="34" charset="-128"/>
              </a:rPr>
              <a:t>(relay, LOW)</a:t>
            </a:r>
            <a:r>
              <a:rPr kumimoji="0" lang="en-US" altLang="en-US" sz="1600" b="0" i="0" u="none" strike="noStrike" cap="none" normalizeH="0" baseline="0" dirty="0">
                <a:ln>
                  <a:noFill/>
                </a:ln>
                <a:solidFill>
                  <a:schemeClr val="tx1"/>
                </a:solidFill>
                <a:effectLst/>
              </a:rPr>
              <a:t>: Turns off the relay by setting the </a:t>
            </a:r>
            <a:r>
              <a:rPr kumimoji="0" lang="en-US" altLang="en-US" sz="1600" b="0" i="0" u="none" strike="noStrike" cap="none" normalizeH="0" baseline="0" dirty="0">
                <a:ln>
                  <a:noFill/>
                </a:ln>
                <a:solidFill>
                  <a:schemeClr val="tx1"/>
                </a:solidFill>
                <a:effectLst/>
                <a:latin typeface="Arial Unicode MS" panose="020B0604020202020204" pitchFamily="34" charset="-128"/>
              </a:rPr>
              <a:t>relay</a:t>
            </a:r>
            <a:r>
              <a:rPr kumimoji="0" lang="en-US" altLang="en-US" sz="1600" b="0" i="0" u="none" strike="noStrike" cap="none" normalizeH="0" baseline="0" dirty="0">
                <a:ln>
                  <a:noFill/>
                </a:ln>
                <a:solidFill>
                  <a:schemeClr val="tx1"/>
                </a:solidFill>
                <a:effectLst/>
              </a:rPr>
              <a:t> pin to LOW,</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stopping the water pump.</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panose="020B0604020202020204" pitchFamily="34" charset="-128"/>
              </a:rPr>
              <a:t>millis</a:t>
            </a:r>
            <a:r>
              <a:rPr kumimoji="0" lang="en-US" altLang="en-US" sz="1600" b="1" i="0" u="none" strike="noStrike" cap="none" normalizeH="0" baseline="0" dirty="0">
                <a:ln>
                  <a:noFill/>
                </a:ln>
                <a:solidFill>
                  <a:schemeClr val="tx1"/>
                </a:solidFill>
                <a:effectLst/>
                <a:latin typeface="Arial Unicode MS" panose="020B0604020202020204" pitchFamily="34" charset="-128"/>
              </a:rPr>
              <a:t>()</a:t>
            </a:r>
            <a:r>
              <a:rPr kumimoji="0" lang="en-US" altLang="en-US" sz="1600" b="0" i="0" u="none" strike="noStrike" cap="none" normalizeH="0" baseline="0" dirty="0">
                <a:ln>
                  <a:noFill/>
                </a:ln>
                <a:solidFill>
                  <a:schemeClr val="tx1"/>
                </a:solidFill>
                <a:effectLst/>
              </a:rPr>
              <a:t>: Returns the number of milliseconds since the program started. This is used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to track time for the scrolling text function.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Unicode MS" panose="020B0604020202020204" pitchFamily="34" charset="-128"/>
              </a:rPr>
              <a:t>substring()</a:t>
            </a:r>
            <a:r>
              <a:rPr kumimoji="0" lang="en-US" altLang="en-US" sz="1600" b="0" i="0" u="none" strike="noStrike" cap="none" normalizeH="0" baseline="0" dirty="0">
                <a:ln>
                  <a:noFill/>
                </a:ln>
                <a:solidFill>
                  <a:schemeClr val="tx1"/>
                </a:solidFill>
                <a:effectLst/>
              </a:rPr>
              <a:t>: Extracts a part of a string (text) from a specified position. This is used to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scroll the text across the LCD.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Unicode MS" panose="020B0604020202020204" pitchFamily="34" charset="-128"/>
              </a:rPr>
              <a:t>delay()</a:t>
            </a:r>
            <a:r>
              <a:rPr kumimoji="0" lang="en-US" altLang="en-US" sz="1600" b="0" i="0" u="none" strike="noStrike" cap="none" normalizeH="0" baseline="0" dirty="0">
                <a:ln>
                  <a:noFill/>
                </a:ln>
                <a:solidFill>
                  <a:schemeClr val="tx1"/>
                </a:solidFill>
                <a:effectLst/>
              </a:rPr>
              <a:t>: Pauses the program for a specified number of milliseconds.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panose="020B0604020202020204" pitchFamily="34" charset="-128"/>
              </a:rPr>
              <a:t>scrollText</a:t>
            </a:r>
            <a:r>
              <a:rPr kumimoji="0" lang="en-US" altLang="en-US" sz="1600" b="1" i="0" u="none" strike="noStrike" cap="none" normalizeH="0" baseline="0" dirty="0">
                <a:ln>
                  <a:noFill/>
                </a:ln>
                <a:solidFill>
                  <a:schemeClr val="tx1"/>
                </a:solidFill>
                <a:effectLst/>
                <a:latin typeface="Arial Unicode MS" panose="020B0604020202020204" pitchFamily="34" charset="-128"/>
              </a:rPr>
              <a:t>(String text, int duration)</a:t>
            </a:r>
            <a:r>
              <a:rPr kumimoji="0" lang="en-US" altLang="en-US" sz="1600" b="0" i="0" u="none" strike="noStrike" cap="none" normalizeH="0" baseline="0" dirty="0">
                <a:ln>
                  <a:noFill/>
                </a:ln>
                <a:solidFill>
                  <a:schemeClr val="tx1"/>
                </a:solidFill>
                <a:effectLst/>
              </a:rPr>
              <a:t>: This function scrolls the given text across the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LCD for the specified duration. It moves a substring of the text across the screen one piece at a time.</a:t>
            </a:r>
            <a:endParaRPr lang="en-IN" sz="1600" dirty="0"/>
          </a:p>
        </p:txBody>
      </p:sp>
      <p:sp>
        <p:nvSpPr>
          <p:cNvPr id="4" name="Rectangle 1">
            <a:extLst>
              <a:ext uri="{FF2B5EF4-FFF2-40B4-BE49-F238E27FC236}">
                <a16:creationId xmlns:a16="http://schemas.microsoft.com/office/drawing/2014/main" id="{857050EF-DDB3-7434-F194-5E49B0792D51}"/>
              </a:ext>
            </a:extLst>
          </p:cNvPr>
          <p:cNvSpPr>
            <a:spLocks noChangeArrowheads="1"/>
          </p:cNvSpPr>
          <p:nvPr/>
        </p:nvSpPr>
        <p:spPr bwMode="auto">
          <a:xfrm>
            <a:off x="121554" y="365125"/>
            <a:ext cx="5755676"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Unicode MS" panose="020B0604020202020204" pitchFamily="34" charset="-128"/>
              </a:rPr>
              <a:t>#include</a:t>
            </a:r>
            <a:r>
              <a:rPr kumimoji="0" lang="en-US" altLang="en-US" sz="1600" b="0" i="0" u="none" strike="noStrike" cap="none" normalizeH="0" baseline="0" dirty="0">
                <a:ln>
                  <a:noFill/>
                </a:ln>
                <a:solidFill>
                  <a:schemeClr val="tx1"/>
                </a:solidFill>
                <a:effectLst/>
              </a:rPr>
              <a:t>: This tells the program to include external libraries that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provide additional functionality. Here, </a:t>
            </a:r>
            <a:r>
              <a:rPr kumimoji="0" lang="en-US" altLang="en-US" sz="1600" b="0" i="0" u="none" strike="noStrike" cap="none" normalizeH="0" baseline="0" dirty="0">
                <a:ln>
                  <a:noFill/>
                </a:ln>
                <a:solidFill>
                  <a:schemeClr val="tx1"/>
                </a:solidFill>
                <a:effectLst/>
                <a:latin typeface="Arial Unicode MS" panose="020B0604020202020204" pitchFamily="34" charset="-128"/>
              </a:rPr>
              <a:t>&lt;</a:t>
            </a:r>
            <a:r>
              <a:rPr kumimoji="0" lang="en-US" altLang="en-US" sz="1600" b="0" i="0" u="none" strike="noStrike" cap="none" normalizeH="0" baseline="0" dirty="0" err="1">
                <a:ln>
                  <a:noFill/>
                </a:ln>
                <a:solidFill>
                  <a:schemeClr val="tx1"/>
                </a:solidFill>
                <a:effectLst/>
                <a:latin typeface="Arial Unicode MS" panose="020B0604020202020204" pitchFamily="34" charset="-128"/>
              </a:rPr>
              <a:t>Wire.h</a:t>
            </a:r>
            <a:r>
              <a:rPr kumimoji="0" lang="en-US" altLang="en-US" sz="1600" b="0" i="0" u="none" strike="noStrike" cap="none" normalizeH="0" baseline="0" dirty="0">
                <a:ln>
                  <a:noFill/>
                </a:ln>
                <a:solidFill>
                  <a:schemeClr val="tx1"/>
                </a:solidFill>
                <a:effectLst/>
                <a:latin typeface="Arial Unicode MS" panose="020B0604020202020204" pitchFamily="34" charset="-128"/>
              </a:rPr>
              <a:t>&gt;</a:t>
            </a:r>
            <a:r>
              <a:rPr kumimoji="0" lang="en-US" altLang="en-US" sz="1600" b="0" i="0" u="none" strike="noStrike" cap="none" normalizeH="0" baseline="0" dirty="0">
                <a:ln>
                  <a:noFill/>
                </a:ln>
                <a:solidFill>
                  <a:schemeClr val="tx1"/>
                </a:solidFill>
                <a:effectLst/>
              </a:rPr>
              <a:t> allows communication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with I2C devices, and </a:t>
            </a:r>
            <a:r>
              <a:rPr kumimoji="0" lang="en-US" altLang="en-US" sz="1600" b="0" i="0" u="none" strike="noStrike" cap="none" normalizeH="0" baseline="0" dirty="0">
                <a:ln>
                  <a:noFill/>
                </a:ln>
                <a:solidFill>
                  <a:schemeClr val="tx1"/>
                </a:solidFill>
                <a:effectLst/>
                <a:latin typeface="Arial Unicode MS" panose="020B0604020202020204" pitchFamily="34" charset="-128"/>
              </a:rPr>
              <a:t>&lt;LiquidCrystal_I2C.h&gt;</a:t>
            </a:r>
            <a:r>
              <a:rPr kumimoji="0" lang="en-US" altLang="en-US" sz="1600" b="0" i="0" u="none" strike="noStrike" cap="none" normalizeH="0" baseline="0" dirty="0">
                <a:ln>
                  <a:noFill/>
                </a:ln>
                <a:solidFill>
                  <a:schemeClr val="tx1"/>
                </a:solidFill>
                <a:effectLst/>
              </a:rPr>
              <a:t> controls the LCD display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using the I2C protocol.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Unicode MS" panose="020B0604020202020204" pitchFamily="34" charset="-128"/>
              </a:rPr>
              <a:t>LiquidCrystal_I2C</a:t>
            </a:r>
            <a:r>
              <a:rPr kumimoji="0" lang="en-US" altLang="en-US" sz="1600" b="0" i="0" u="none" strike="noStrike" cap="none" normalizeH="0" baseline="0" dirty="0">
                <a:ln>
                  <a:noFill/>
                </a:ln>
                <a:solidFill>
                  <a:schemeClr val="tx1"/>
                </a:solidFill>
                <a:effectLst/>
              </a:rPr>
              <a:t>: This is a class for controlling an I2C-based LCD.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It simplifies the process of communicating with an LCD over the I2C bus.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 The </a:t>
            </a:r>
            <a:r>
              <a:rPr kumimoji="0" lang="en-US" altLang="en-US" sz="1600" b="0" i="0" u="none" strike="noStrike" cap="none" normalizeH="0" baseline="0" dirty="0">
                <a:ln>
                  <a:noFill/>
                </a:ln>
                <a:solidFill>
                  <a:schemeClr val="tx1"/>
                </a:solidFill>
                <a:effectLst/>
                <a:latin typeface="Arial Unicode MS" panose="020B0604020202020204" pitchFamily="34" charset="-128"/>
              </a:rPr>
              <a:t>lcd</a:t>
            </a:r>
            <a:r>
              <a:rPr kumimoji="0" lang="en-US" altLang="en-US" sz="1600" b="0" i="0" u="none" strike="noStrike" cap="none" normalizeH="0" baseline="0" dirty="0">
                <a:ln>
                  <a:noFill/>
                </a:ln>
                <a:solidFill>
                  <a:schemeClr val="tx1"/>
                </a:solidFill>
                <a:effectLst/>
              </a:rPr>
              <a:t> object is created with the address </a:t>
            </a:r>
            <a:r>
              <a:rPr kumimoji="0" lang="en-US" altLang="en-US" sz="1600" b="0" i="0" u="none" strike="noStrike" cap="none" normalizeH="0" baseline="0" dirty="0">
                <a:ln>
                  <a:noFill/>
                </a:ln>
                <a:solidFill>
                  <a:schemeClr val="tx1"/>
                </a:solidFill>
                <a:effectLst/>
                <a:latin typeface="Arial Unicode MS" panose="020B0604020202020204" pitchFamily="34" charset="-128"/>
              </a:rPr>
              <a:t>0x27</a:t>
            </a:r>
            <a:r>
              <a:rPr kumimoji="0" lang="en-US" altLang="en-US" sz="1600" b="0" i="0" u="none" strike="noStrike" cap="none" normalizeH="0" baseline="0" dirty="0">
                <a:ln>
                  <a:noFill/>
                </a:ln>
                <a:solidFill>
                  <a:schemeClr val="tx1"/>
                </a:solidFill>
                <a:effectLst/>
              </a:rPr>
              <a:t> and a 16x2 display.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panose="020B0604020202020204" pitchFamily="34" charset="-128"/>
              </a:rPr>
              <a:t>pinMode</a:t>
            </a:r>
            <a:r>
              <a:rPr kumimoji="0" lang="en-US" altLang="en-US" sz="1600" b="1" i="0" u="none" strike="noStrike" cap="none" normalizeH="0" baseline="0" dirty="0">
                <a:ln>
                  <a:noFill/>
                </a:ln>
                <a:solidFill>
                  <a:schemeClr val="tx1"/>
                </a:solidFill>
                <a:effectLst/>
                <a:latin typeface="Arial Unicode MS" panose="020B0604020202020204" pitchFamily="34" charset="-128"/>
              </a:rPr>
              <a:t>(relay, OUTPUT)</a:t>
            </a:r>
            <a:r>
              <a:rPr kumimoji="0" lang="en-US" altLang="en-US" sz="1600" b="0" i="0" u="none" strike="noStrike" cap="none" normalizeH="0" baseline="0" dirty="0">
                <a:ln>
                  <a:noFill/>
                </a:ln>
                <a:solidFill>
                  <a:schemeClr val="tx1"/>
                </a:solidFill>
                <a:effectLst/>
              </a:rPr>
              <a:t>: Sets the </a:t>
            </a:r>
            <a:r>
              <a:rPr kumimoji="0" lang="en-US" altLang="en-US" sz="1600" b="0" i="0" u="none" strike="noStrike" cap="none" normalizeH="0" baseline="0" dirty="0">
                <a:ln>
                  <a:noFill/>
                </a:ln>
                <a:solidFill>
                  <a:schemeClr val="tx1"/>
                </a:solidFill>
                <a:effectLst/>
                <a:latin typeface="Arial Unicode MS" panose="020B0604020202020204" pitchFamily="34" charset="-128"/>
              </a:rPr>
              <a:t>relay</a:t>
            </a:r>
            <a:r>
              <a:rPr kumimoji="0" lang="en-US" altLang="en-US" sz="1600" b="0" i="0" u="none" strike="noStrike" cap="none" normalizeH="0" baseline="0" dirty="0">
                <a:ln>
                  <a:noFill/>
                </a:ln>
                <a:solidFill>
                  <a:schemeClr val="tx1"/>
                </a:solidFill>
                <a:effectLst/>
              </a:rPr>
              <a:t> pin (A1) to output mode.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This pin will control the relay to turn the water pump on or off based on soil moisture.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panose="020B0604020202020204" pitchFamily="34" charset="-128"/>
              </a:rPr>
              <a:t>analogRead</a:t>
            </a:r>
            <a:r>
              <a:rPr kumimoji="0" lang="en-US" altLang="en-US" sz="1600" b="1" i="0" u="none" strike="noStrike" cap="none" normalizeH="0" baseline="0" dirty="0">
                <a:ln>
                  <a:noFill/>
                </a:ln>
                <a:solidFill>
                  <a:schemeClr val="tx1"/>
                </a:solidFill>
                <a:effectLst/>
                <a:latin typeface="Arial Unicode MS" panose="020B0604020202020204" pitchFamily="34" charset="-128"/>
              </a:rPr>
              <a:t>(A0)</a:t>
            </a:r>
            <a:r>
              <a:rPr kumimoji="0" lang="en-US" altLang="en-US" sz="1600" b="0" i="0" u="none" strike="noStrike" cap="none" normalizeH="0" baseline="0" dirty="0">
                <a:ln>
                  <a:noFill/>
                </a:ln>
                <a:solidFill>
                  <a:schemeClr val="tx1"/>
                </a:solidFill>
                <a:effectLst/>
              </a:rPr>
              <a:t>: Reads the analog value from pin A0. This pin is connected</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 to a soil moisture sensor, and the function returns a value between 0 and 1023,</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 representing the moisture level.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panose="020B0604020202020204" pitchFamily="34" charset="-128"/>
              </a:rPr>
              <a:t>Serial.begin</a:t>
            </a:r>
            <a:r>
              <a:rPr kumimoji="0" lang="en-US" altLang="en-US" sz="1600" b="1" i="0" u="none" strike="noStrike" cap="none" normalizeH="0" baseline="0" dirty="0">
                <a:ln>
                  <a:noFill/>
                </a:ln>
                <a:solidFill>
                  <a:schemeClr val="tx1"/>
                </a:solidFill>
                <a:effectLst/>
                <a:latin typeface="Arial Unicode MS" panose="020B0604020202020204" pitchFamily="34" charset="-128"/>
              </a:rPr>
              <a:t>(9600)</a:t>
            </a:r>
            <a:r>
              <a:rPr kumimoji="0" lang="en-US" altLang="en-US" sz="1600" b="0" i="0" u="none" strike="noStrike" cap="none" normalizeH="0" baseline="0" dirty="0">
                <a:ln>
                  <a:noFill/>
                </a:ln>
                <a:solidFill>
                  <a:schemeClr val="tx1"/>
                </a:solidFill>
                <a:effectLst/>
              </a:rPr>
              <a:t>: Initializes serial communication with the computer, allowing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the program to send data (like sensor readings) to the Serial Monitor for debugging.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248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1E02-461F-D350-218A-61BE690C2594}"/>
              </a:ext>
            </a:extLst>
          </p:cNvPr>
          <p:cNvSpPr>
            <a:spLocks noGrp="1"/>
          </p:cNvSpPr>
          <p:nvPr>
            <p:ph type="title"/>
          </p:nvPr>
        </p:nvSpPr>
        <p:spPr/>
        <p:txBody>
          <a:bodyPr/>
          <a:lstStyle/>
          <a:p>
            <a:endParaRPr lang="en-IN"/>
          </a:p>
        </p:txBody>
      </p:sp>
      <p:pic>
        <p:nvPicPr>
          <p:cNvPr id="5122" name="Picture 2" descr="What is an Arduino? - SparkFun Learn">
            <a:extLst>
              <a:ext uri="{FF2B5EF4-FFF2-40B4-BE49-F238E27FC236}">
                <a16:creationId xmlns:a16="http://schemas.microsoft.com/office/drawing/2014/main" id="{C6D1CD6D-4030-82D9-1D98-F60EF29432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8705" y="1582993"/>
            <a:ext cx="5258761" cy="386533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4">
            <a:extLst>
              <a:ext uri="{FF2B5EF4-FFF2-40B4-BE49-F238E27FC236}">
                <a16:creationId xmlns:a16="http://schemas.microsoft.com/office/drawing/2014/main" id="{4BD3D2C8-1931-1133-2752-D1F7B9A9EF8B}"/>
              </a:ext>
            </a:extLst>
          </p:cNvPr>
          <p:cNvSpPr txBox="1">
            <a:spLocks/>
          </p:cNvSpPr>
          <p:nvPr/>
        </p:nvSpPr>
        <p:spPr>
          <a:xfrm>
            <a:off x="273134" y="0"/>
            <a:ext cx="6840638"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Arduino UNO</a:t>
            </a:r>
            <a:endParaRPr lang="en-IN" dirty="0"/>
          </a:p>
        </p:txBody>
      </p:sp>
      <p:sp>
        <p:nvSpPr>
          <p:cNvPr id="6" name="TextBox 5">
            <a:extLst>
              <a:ext uri="{FF2B5EF4-FFF2-40B4-BE49-F238E27FC236}">
                <a16:creationId xmlns:a16="http://schemas.microsoft.com/office/drawing/2014/main" id="{48BABF7D-B57B-F982-5AB7-1EEEBAD9F61B}"/>
              </a:ext>
            </a:extLst>
          </p:cNvPr>
          <p:cNvSpPr txBox="1"/>
          <p:nvPr/>
        </p:nvSpPr>
        <p:spPr>
          <a:xfrm>
            <a:off x="273134" y="1655806"/>
            <a:ext cx="6096000" cy="4524315"/>
          </a:xfrm>
          <a:prstGeom prst="rect">
            <a:avLst/>
          </a:prstGeom>
          <a:noFill/>
        </p:spPr>
        <p:txBody>
          <a:bodyPr wrap="square">
            <a:spAutoFit/>
          </a:bodyPr>
          <a:lstStyle/>
          <a:p>
            <a:r>
              <a:rPr lang="en-US" b="1" dirty="0"/>
              <a:t>The Arduino UNO has different types of pins that you can use to connect sensors, motors, and other parts. These pins can be divided into analog pins and digital pins. </a:t>
            </a:r>
          </a:p>
          <a:p>
            <a:endParaRPr lang="en-US" b="1" dirty="0"/>
          </a:p>
          <a:p>
            <a:pPr marL="285750" indent="-285750">
              <a:buFont typeface="Arial" panose="020B0604020202020204" pitchFamily="34" charset="0"/>
              <a:buChar char="•"/>
            </a:pPr>
            <a:r>
              <a:rPr lang="en-US" b="1" u="sng" dirty="0">
                <a:ln w="0"/>
                <a:solidFill>
                  <a:schemeClr val="accent1"/>
                </a:solidFill>
                <a:effectLst>
                  <a:outerShdw blurRad="38100" dist="25400" dir="5400000" algn="ctr" rotWithShape="0">
                    <a:srgbClr val="6E747A">
                      <a:alpha val="43000"/>
                    </a:srgbClr>
                  </a:outerShdw>
                </a:effectLst>
              </a:rPr>
              <a:t>Analog Pins: </a:t>
            </a:r>
            <a:r>
              <a:rPr lang="en-US" b="1" dirty="0"/>
              <a:t>These pins can read or send continuous signals, like measuring the level of light or temperature. They work with values that can change smoothly (for example, from 0 to 1023), which is useful for things like reading sensors that measure real-world changes.</a:t>
            </a:r>
          </a:p>
          <a:p>
            <a:r>
              <a:rPr lang="en-US" b="1" dirty="0"/>
              <a:t>             On the Arduino UNO, there are 6 analog pins, labeled              </a:t>
            </a:r>
          </a:p>
          <a:p>
            <a:r>
              <a:rPr lang="en-US" b="1" dirty="0"/>
              <a:t>      A0 to A5.</a:t>
            </a:r>
          </a:p>
          <a:p>
            <a:pPr>
              <a:buFont typeface="Arial" panose="020B0604020202020204" pitchFamily="34" charset="0"/>
              <a:buChar char="•"/>
            </a:pPr>
            <a:r>
              <a:rPr lang="en-US" b="1" dirty="0"/>
              <a:t>     </a:t>
            </a:r>
            <a:r>
              <a:rPr lang="en-US" b="1" u="sng" dirty="0">
                <a:ln w="0"/>
                <a:solidFill>
                  <a:schemeClr val="accent1"/>
                </a:solidFill>
                <a:effectLst>
                  <a:outerShdw blurRad="38100" dist="25400" dir="5400000" algn="ctr" rotWithShape="0">
                    <a:srgbClr val="6E747A">
                      <a:alpha val="43000"/>
                    </a:srgbClr>
                  </a:outerShdw>
                </a:effectLst>
              </a:rPr>
              <a:t>Digital Pins: </a:t>
            </a:r>
            <a:r>
              <a:rPr lang="en-US" b="1" dirty="0"/>
              <a:t>These pins can only read or send two types of      </a:t>
            </a:r>
          </a:p>
          <a:p>
            <a:r>
              <a:rPr lang="en-US" b="1" dirty="0"/>
              <a:t>      signals—ON (HIGH) or OFF (LOW/). They are like light </a:t>
            </a:r>
          </a:p>
          <a:p>
            <a:r>
              <a:rPr lang="en-US" b="1" dirty="0"/>
              <a:t>      switches that can be turned on or off, making them perfect </a:t>
            </a:r>
          </a:p>
          <a:p>
            <a:r>
              <a:rPr lang="en-US" b="1" dirty="0"/>
              <a:t>      for controlling things like LEDs, buttons, or motors.</a:t>
            </a:r>
          </a:p>
          <a:p>
            <a:r>
              <a:rPr lang="en-US" b="1" dirty="0"/>
              <a:t>                 The Arduino UNO has 14 digital pins, labeled 0 to 13.</a:t>
            </a:r>
          </a:p>
        </p:txBody>
      </p:sp>
    </p:spTree>
    <p:extLst>
      <p:ext uri="{BB962C8B-B14F-4D97-AF65-F5344CB8AC3E}">
        <p14:creationId xmlns:p14="http://schemas.microsoft.com/office/powerpoint/2010/main" val="222043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xcluma Soil Moisture Meter Soil Humidity Sensor Water Sensor UNO Respberry  : Amazon.in: Industrial &amp; Scientific">
            <a:extLst>
              <a:ext uri="{FF2B5EF4-FFF2-40B4-BE49-F238E27FC236}">
                <a16:creationId xmlns:a16="http://schemas.microsoft.com/office/drawing/2014/main" id="{B6EA33E3-38A7-844B-856B-E2AA89A59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521315"/>
            <a:ext cx="5815370" cy="581537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4FC1F9DA-2244-B7B0-F692-63258E710FED}"/>
              </a:ext>
            </a:extLst>
          </p:cNvPr>
          <p:cNvSpPr>
            <a:spLocks noGrp="1"/>
          </p:cNvSpPr>
          <p:nvPr>
            <p:ph type="ctrTitle"/>
          </p:nvPr>
        </p:nvSpPr>
        <p:spPr>
          <a:xfrm>
            <a:off x="0" y="-903207"/>
            <a:ext cx="6840638" cy="2387600"/>
          </a:xfrm>
        </p:spPr>
        <p:txBody>
          <a:body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Soil Moisture Sensor</a:t>
            </a:r>
            <a:endParaRPr lang="en-IN" dirty="0"/>
          </a:p>
        </p:txBody>
      </p:sp>
      <p:sp>
        <p:nvSpPr>
          <p:cNvPr id="6" name="TextBox 5">
            <a:extLst>
              <a:ext uri="{FF2B5EF4-FFF2-40B4-BE49-F238E27FC236}">
                <a16:creationId xmlns:a16="http://schemas.microsoft.com/office/drawing/2014/main" id="{42DCFD34-FF20-00A1-9C0B-BAA269F544EE}"/>
              </a:ext>
            </a:extLst>
          </p:cNvPr>
          <p:cNvSpPr txBox="1"/>
          <p:nvPr/>
        </p:nvSpPr>
        <p:spPr>
          <a:xfrm>
            <a:off x="448550" y="3429000"/>
            <a:ext cx="4251269"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800" dirty="0">
                <a:solidFill>
                  <a:srgbClr val="0070C0"/>
                </a:solidFill>
              </a:rPr>
              <a:t>A0 – </a:t>
            </a:r>
            <a:r>
              <a:rPr lang="en-IN" sz="2800" dirty="0"/>
              <a:t>Analog Input</a:t>
            </a:r>
          </a:p>
          <a:p>
            <a:r>
              <a:rPr lang="en-IN" sz="2800" dirty="0">
                <a:solidFill>
                  <a:srgbClr val="0070C0"/>
                </a:solidFill>
              </a:rPr>
              <a:t>D0 – </a:t>
            </a:r>
            <a:r>
              <a:rPr lang="en-IN" sz="2800" dirty="0"/>
              <a:t>Digital Input</a:t>
            </a:r>
          </a:p>
          <a:p>
            <a:r>
              <a:rPr lang="en-IN" sz="2800" dirty="0">
                <a:solidFill>
                  <a:srgbClr val="0070C0"/>
                </a:solidFill>
              </a:rPr>
              <a:t>GND – </a:t>
            </a:r>
            <a:r>
              <a:rPr lang="en-IN" sz="2800" dirty="0"/>
              <a:t>Ground (acts as </a:t>
            </a:r>
          </a:p>
          <a:p>
            <a:r>
              <a:rPr lang="en-IN" sz="2800" dirty="0"/>
              <a:t>	    negative terminal)</a:t>
            </a:r>
          </a:p>
          <a:p>
            <a:r>
              <a:rPr lang="en-IN" sz="2800" dirty="0">
                <a:solidFill>
                  <a:srgbClr val="0070C0"/>
                </a:solidFill>
              </a:rPr>
              <a:t>VCC – </a:t>
            </a:r>
            <a:r>
              <a:rPr lang="en-IN" sz="2800" dirty="0"/>
              <a:t>Voltage supply</a:t>
            </a:r>
          </a:p>
        </p:txBody>
      </p:sp>
      <p:sp>
        <p:nvSpPr>
          <p:cNvPr id="8" name="TextBox 7">
            <a:extLst>
              <a:ext uri="{FF2B5EF4-FFF2-40B4-BE49-F238E27FC236}">
                <a16:creationId xmlns:a16="http://schemas.microsoft.com/office/drawing/2014/main" id="{A3BCBCB9-9AD8-3998-A9B8-B597783192F1}"/>
              </a:ext>
            </a:extLst>
          </p:cNvPr>
          <p:cNvSpPr txBox="1"/>
          <p:nvPr/>
        </p:nvSpPr>
        <p:spPr>
          <a:xfrm>
            <a:off x="280630" y="1708586"/>
            <a:ext cx="6096000" cy="1200329"/>
          </a:xfrm>
          <a:prstGeom prst="rect">
            <a:avLst/>
          </a:prstGeom>
          <a:noFill/>
        </p:spPr>
        <p:txBody>
          <a:bodyPr wrap="square">
            <a:spAutoFit/>
          </a:bodyPr>
          <a:lstStyle/>
          <a:p>
            <a:r>
              <a:rPr lang="en-US" b="1" dirty="0"/>
              <a:t>A soil moisture sensor is a device used to measure how much water is in the soil. It tells you if the soil is dry, moist, or wet, which is helpful for farming, gardening, or smart irrigation systems.</a:t>
            </a:r>
            <a:endParaRPr lang="en-IN" b="1" dirty="0"/>
          </a:p>
        </p:txBody>
      </p:sp>
      <p:sp>
        <p:nvSpPr>
          <p:cNvPr id="9" name="TextBox 8">
            <a:extLst>
              <a:ext uri="{FF2B5EF4-FFF2-40B4-BE49-F238E27FC236}">
                <a16:creationId xmlns:a16="http://schemas.microsoft.com/office/drawing/2014/main" id="{9FC45B8A-EB3B-8921-C3FB-D391FF8129DE}"/>
              </a:ext>
            </a:extLst>
          </p:cNvPr>
          <p:cNvSpPr txBox="1"/>
          <p:nvPr/>
        </p:nvSpPr>
        <p:spPr>
          <a:xfrm>
            <a:off x="165005" y="6190130"/>
            <a:ext cx="6510628" cy="646331"/>
          </a:xfrm>
          <a:prstGeom prst="rect">
            <a:avLst/>
          </a:prstGeom>
          <a:noFill/>
        </p:spPr>
        <p:txBody>
          <a:bodyPr wrap="none" rtlCol="0">
            <a:spAutoFit/>
          </a:bodyPr>
          <a:lstStyle/>
          <a:p>
            <a:r>
              <a:rPr lang="en-IN" dirty="0">
                <a:solidFill>
                  <a:srgbClr val="FF0000"/>
                </a:solidFill>
              </a:rPr>
              <a:t>* Connect either D0 or A0 while doing project and code accordingly</a:t>
            </a:r>
          </a:p>
          <a:p>
            <a:r>
              <a:rPr lang="en-IN" dirty="0">
                <a:solidFill>
                  <a:srgbClr val="FF0000"/>
                </a:solidFill>
              </a:rPr>
              <a:t>In this project we connected to A0</a:t>
            </a:r>
          </a:p>
        </p:txBody>
      </p:sp>
      <p:sp>
        <p:nvSpPr>
          <p:cNvPr id="11" name="TextBox 10">
            <a:extLst>
              <a:ext uri="{FF2B5EF4-FFF2-40B4-BE49-F238E27FC236}">
                <a16:creationId xmlns:a16="http://schemas.microsoft.com/office/drawing/2014/main" id="{6B194B08-081D-C1E4-4C64-7FA5276DBDFB}"/>
              </a:ext>
            </a:extLst>
          </p:cNvPr>
          <p:cNvSpPr txBox="1"/>
          <p:nvPr/>
        </p:nvSpPr>
        <p:spPr>
          <a:xfrm>
            <a:off x="2907685" y="3764420"/>
            <a:ext cx="6096000" cy="369332"/>
          </a:xfrm>
          <a:prstGeom prst="rect">
            <a:avLst/>
          </a:prstGeom>
          <a:noFill/>
        </p:spPr>
        <p:txBody>
          <a:bodyPr wrap="square">
            <a:spAutoFit/>
          </a:bodyPr>
          <a:lstStyle/>
          <a:p>
            <a:r>
              <a:rPr lang="en-IN" dirty="0">
                <a:solidFill>
                  <a:srgbClr val="FF0000"/>
                </a:solidFill>
              </a:rPr>
              <a:t>*</a:t>
            </a:r>
            <a:endParaRPr lang="en-IN" dirty="0"/>
          </a:p>
        </p:txBody>
      </p:sp>
    </p:spTree>
    <p:extLst>
      <p:ext uri="{BB962C8B-B14F-4D97-AF65-F5344CB8AC3E}">
        <p14:creationId xmlns:p14="http://schemas.microsoft.com/office/powerpoint/2010/main" val="2220726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erial LCD I2C Module–PCF8574 | alselectro">
            <a:extLst>
              <a:ext uri="{FF2B5EF4-FFF2-40B4-BE49-F238E27FC236}">
                <a16:creationId xmlns:a16="http://schemas.microsoft.com/office/drawing/2014/main" id="{20E81B5E-A339-B74E-6E2F-46694CB79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8591" y="2895600"/>
            <a:ext cx="6509815" cy="35972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In-Depth: Interfacing an I2C LCD with Arduino">
            <a:extLst>
              <a:ext uri="{FF2B5EF4-FFF2-40B4-BE49-F238E27FC236}">
                <a16:creationId xmlns:a16="http://schemas.microsoft.com/office/drawing/2014/main" id="{E258D1B2-B97B-827D-FA89-E930A9CDD126}"/>
              </a:ext>
            </a:extLst>
          </p:cNvPr>
          <p:cNvSpPr>
            <a:spLocks noChangeAspect="1" noChangeArrowheads="1"/>
          </p:cNvSpPr>
          <p:nvPr/>
        </p:nvSpPr>
        <p:spPr bwMode="auto">
          <a:xfrm>
            <a:off x="6766560" y="12049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FB69535B-DFE1-20C9-573B-585E03CD91C5}"/>
              </a:ext>
            </a:extLst>
          </p:cNvPr>
          <p:cNvPicPr>
            <a:picLocks noChangeAspect="1"/>
          </p:cNvPicPr>
          <p:nvPr/>
        </p:nvPicPr>
        <p:blipFill>
          <a:blip r:embed="rId3"/>
          <a:stretch>
            <a:fillRect/>
          </a:stretch>
        </p:blipFill>
        <p:spPr>
          <a:xfrm>
            <a:off x="5262209" y="27039"/>
            <a:ext cx="6134956" cy="2915057"/>
          </a:xfrm>
          <a:prstGeom prst="rect">
            <a:avLst/>
          </a:prstGeom>
        </p:spPr>
      </p:pic>
      <p:sp>
        <p:nvSpPr>
          <p:cNvPr id="8" name="Title 4">
            <a:extLst>
              <a:ext uri="{FF2B5EF4-FFF2-40B4-BE49-F238E27FC236}">
                <a16:creationId xmlns:a16="http://schemas.microsoft.com/office/drawing/2014/main" id="{1AEA6621-E376-3708-802F-32D7D8FFEFAB}"/>
              </a:ext>
            </a:extLst>
          </p:cNvPr>
          <p:cNvSpPr txBox="1">
            <a:spLocks/>
          </p:cNvSpPr>
          <p:nvPr/>
        </p:nvSpPr>
        <p:spPr>
          <a:xfrm>
            <a:off x="226142" y="-26987"/>
            <a:ext cx="6071491"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LCD- I2C </a:t>
            </a:r>
          </a:p>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Communication</a:t>
            </a:r>
            <a:endParaRPr lang="en-IN" dirty="0"/>
          </a:p>
        </p:txBody>
      </p:sp>
      <p:sp>
        <p:nvSpPr>
          <p:cNvPr id="9" name="TextBox 8">
            <a:extLst>
              <a:ext uri="{FF2B5EF4-FFF2-40B4-BE49-F238E27FC236}">
                <a16:creationId xmlns:a16="http://schemas.microsoft.com/office/drawing/2014/main" id="{D63FABB3-2E7C-32D0-04AB-123962AFD5F1}"/>
              </a:ext>
            </a:extLst>
          </p:cNvPr>
          <p:cNvSpPr txBox="1"/>
          <p:nvPr/>
        </p:nvSpPr>
        <p:spPr>
          <a:xfrm>
            <a:off x="226142" y="3712970"/>
            <a:ext cx="4295571"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800" dirty="0">
                <a:solidFill>
                  <a:srgbClr val="0070C0"/>
                </a:solidFill>
              </a:rPr>
              <a:t>GND – </a:t>
            </a:r>
            <a:r>
              <a:rPr lang="en-IN" sz="2800" dirty="0"/>
              <a:t>Ground (acts as negative terminal)</a:t>
            </a:r>
          </a:p>
          <a:p>
            <a:r>
              <a:rPr lang="en-IN" sz="2800" dirty="0">
                <a:solidFill>
                  <a:srgbClr val="0070C0"/>
                </a:solidFill>
              </a:rPr>
              <a:t>VCC – </a:t>
            </a:r>
            <a:r>
              <a:rPr lang="en-IN" sz="2800" dirty="0"/>
              <a:t>Voltage supply</a:t>
            </a:r>
          </a:p>
        </p:txBody>
      </p:sp>
      <p:sp>
        <p:nvSpPr>
          <p:cNvPr id="11" name="TextBox 10">
            <a:extLst>
              <a:ext uri="{FF2B5EF4-FFF2-40B4-BE49-F238E27FC236}">
                <a16:creationId xmlns:a16="http://schemas.microsoft.com/office/drawing/2014/main" id="{A3140D89-1B06-7F07-CB2E-CBF72DA047AC}"/>
              </a:ext>
            </a:extLst>
          </p:cNvPr>
          <p:cNvSpPr txBox="1"/>
          <p:nvPr/>
        </p:nvSpPr>
        <p:spPr>
          <a:xfrm>
            <a:off x="226142" y="2051190"/>
            <a:ext cx="4946056" cy="1477328"/>
          </a:xfrm>
          <a:prstGeom prst="rect">
            <a:avLst/>
          </a:prstGeom>
          <a:noFill/>
        </p:spPr>
        <p:txBody>
          <a:bodyPr wrap="square">
            <a:spAutoFit/>
          </a:bodyPr>
          <a:lstStyle/>
          <a:p>
            <a:r>
              <a:rPr lang="en-US" b="1" dirty="0"/>
              <a:t>An LCD (Liquid Crystal Display) is a screen that shows letters, numbers, and images using a technology called liquid crystals. It’s commonly used in watches, calculators, TVs, and Arduino projects.</a:t>
            </a:r>
            <a:endParaRPr lang="en-IN" b="1" dirty="0"/>
          </a:p>
        </p:txBody>
      </p:sp>
    </p:spTree>
    <p:extLst>
      <p:ext uri="{BB962C8B-B14F-4D97-AF65-F5344CB8AC3E}">
        <p14:creationId xmlns:p14="http://schemas.microsoft.com/office/powerpoint/2010/main" val="391950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6F942C-917C-DF94-0C87-BDEF51DEA9AF}"/>
              </a:ext>
            </a:extLst>
          </p:cNvPr>
          <p:cNvSpPr>
            <a:spLocks noGrp="1"/>
          </p:cNvSpPr>
          <p:nvPr>
            <p:ph type="subTitle" idx="1"/>
          </p:nvPr>
        </p:nvSpPr>
        <p:spPr>
          <a:xfrm>
            <a:off x="983226" y="1596256"/>
            <a:ext cx="9144000" cy="3840983"/>
          </a:xfrm>
        </p:spPr>
        <p:style>
          <a:lnRef idx="2">
            <a:schemeClr val="dk1"/>
          </a:lnRef>
          <a:fillRef idx="1">
            <a:schemeClr val="lt1"/>
          </a:fillRef>
          <a:effectRef idx="0">
            <a:schemeClr val="dk1"/>
          </a:effectRef>
          <a:fontRef idx="minor">
            <a:schemeClr val="dk1"/>
          </a:fontRef>
        </p:style>
        <p:txBody>
          <a:bodyPr>
            <a:noAutofit/>
          </a:bodyPr>
          <a:lstStyle/>
          <a:p>
            <a:pPr algn="l"/>
            <a:r>
              <a:rPr lang="en-IN" sz="3200" dirty="0">
                <a:ln w="0"/>
                <a:solidFill>
                  <a:schemeClr val="accent1"/>
                </a:solidFill>
                <a:effectLst>
                  <a:outerShdw blurRad="38100" dist="25400" dir="5400000" algn="ctr" rotWithShape="0">
                    <a:srgbClr val="6E747A">
                      <a:alpha val="43000"/>
                    </a:srgbClr>
                  </a:outerShdw>
                </a:effectLst>
              </a:rPr>
              <a:t>SDA (Data Line): </a:t>
            </a:r>
            <a:r>
              <a:rPr lang="en-US" sz="2000" dirty="0"/>
              <a:t>In technical terms, SDA (Serial Data Line) is the wire in I2C communication that carries the actual information (data) between devices.</a:t>
            </a:r>
          </a:p>
          <a:p>
            <a:pPr algn="l"/>
            <a:r>
              <a:rPr lang="en-US" sz="2000" dirty="0">
                <a:solidFill>
                  <a:srgbClr val="0070C0"/>
                </a:solidFill>
              </a:rPr>
              <a:t>It’s like when you tell your friend what you want to draw on a board.</a:t>
            </a:r>
          </a:p>
          <a:p>
            <a:pPr algn="l"/>
            <a:endParaRPr lang="en-US" sz="2000" dirty="0">
              <a:solidFill>
                <a:schemeClr val="accent5">
                  <a:lumMod val="60000"/>
                  <a:lumOff val="40000"/>
                </a:schemeClr>
              </a:solidFill>
            </a:endParaRPr>
          </a:p>
          <a:p>
            <a:pPr algn="l"/>
            <a:r>
              <a:rPr lang="en-US" sz="3200" dirty="0">
                <a:ln w="0"/>
                <a:solidFill>
                  <a:schemeClr val="accent1"/>
                </a:solidFill>
                <a:effectLst>
                  <a:outerShdw blurRad="38100" dist="25400" dir="5400000" algn="ctr" rotWithShape="0">
                    <a:srgbClr val="6E747A">
                      <a:alpha val="43000"/>
                    </a:srgbClr>
                  </a:outerShdw>
                </a:effectLst>
              </a:rPr>
              <a:t>SCL (Clock Line): </a:t>
            </a:r>
            <a:r>
              <a:rPr lang="en-US" sz="2000" dirty="0"/>
              <a:t>It is used to synchronize the data transfer between the Arduino (master) and the connected devices (slaves).</a:t>
            </a:r>
          </a:p>
          <a:p>
            <a:pPr algn="l"/>
            <a:r>
              <a:rPr lang="en-US" sz="2000" dirty="0">
                <a:solidFill>
                  <a:srgbClr val="0070C0"/>
                </a:solidFill>
              </a:rPr>
              <a:t>Imagine you are playing a game where you and your friend take turns saying numbers, but you only speak when a bell rings. The SCL pin is like the bell that rings to tell you both, "Now it's your turn to speak" It keeps the game organized so no one talks at the wrong time.</a:t>
            </a:r>
          </a:p>
          <a:p>
            <a:pPr algn="l"/>
            <a:endParaRPr lang="en-IN" sz="2000" dirty="0"/>
          </a:p>
        </p:txBody>
      </p:sp>
    </p:spTree>
    <p:extLst>
      <p:ext uri="{BB962C8B-B14F-4D97-AF65-F5344CB8AC3E}">
        <p14:creationId xmlns:p14="http://schemas.microsoft.com/office/powerpoint/2010/main" val="156109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y Relay Is Used in Motor Control? | IndMALL Automation">
            <a:extLst>
              <a:ext uri="{FF2B5EF4-FFF2-40B4-BE49-F238E27FC236}">
                <a16:creationId xmlns:a16="http://schemas.microsoft.com/office/drawing/2014/main" id="{B060EEFD-B6A8-6AF6-0826-BCC44CB3DC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35" r="12002"/>
          <a:stretch/>
        </p:blipFill>
        <p:spPr bwMode="auto">
          <a:xfrm>
            <a:off x="6882581" y="1053844"/>
            <a:ext cx="4753410" cy="493400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4">
            <a:extLst>
              <a:ext uri="{FF2B5EF4-FFF2-40B4-BE49-F238E27FC236}">
                <a16:creationId xmlns:a16="http://schemas.microsoft.com/office/drawing/2014/main" id="{C7266235-AFF0-04A9-F8F1-EF739C38C161}"/>
              </a:ext>
            </a:extLst>
          </p:cNvPr>
          <p:cNvSpPr txBox="1">
            <a:spLocks/>
          </p:cNvSpPr>
          <p:nvPr/>
        </p:nvSpPr>
        <p:spPr>
          <a:xfrm>
            <a:off x="556009" y="-327306"/>
            <a:ext cx="6840638"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Relay Motor</a:t>
            </a:r>
            <a:endParaRPr lang="en-IN" dirty="0"/>
          </a:p>
        </p:txBody>
      </p:sp>
      <p:sp>
        <p:nvSpPr>
          <p:cNvPr id="8" name="TextBox 7">
            <a:extLst>
              <a:ext uri="{FF2B5EF4-FFF2-40B4-BE49-F238E27FC236}">
                <a16:creationId xmlns:a16="http://schemas.microsoft.com/office/drawing/2014/main" id="{C7F64065-952D-04C2-CE1A-1BF6AB12E29A}"/>
              </a:ext>
            </a:extLst>
          </p:cNvPr>
          <p:cNvSpPr txBox="1"/>
          <p:nvPr/>
        </p:nvSpPr>
        <p:spPr>
          <a:xfrm>
            <a:off x="556009" y="3102514"/>
            <a:ext cx="4419114"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800" dirty="0">
                <a:ln w="0"/>
                <a:solidFill>
                  <a:schemeClr val="accent1"/>
                </a:solidFill>
                <a:effectLst>
                  <a:outerShdw blurRad="38100" dist="25400" dir="5400000" algn="ctr" rotWithShape="0">
                    <a:srgbClr val="6E747A">
                      <a:alpha val="43000"/>
                    </a:srgbClr>
                  </a:outerShdw>
                </a:effectLst>
              </a:rPr>
              <a:t>IN – </a:t>
            </a:r>
            <a:r>
              <a:rPr lang="en-IN" sz="2800" dirty="0"/>
              <a:t>Connecting to either     </a:t>
            </a:r>
          </a:p>
          <a:p>
            <a:r>
              <a:rPr lang="en-IN" sz="2800" dirty="0"/>
              <a:t>         Digital or Analog Pin</a:t>
            </a:r>
          </a:p>
          <a:p>
            <a:r>
              <a:rPr lang="en-IN" sz="2800" dirty="0">
                <a:ln w="0"/>
                <a:solidFill>
                  <a:schemeClr val="accent1"/>
                </a:solidFill>
                <a:effectLst>
                  <a:outerShdw blurRad="38100" dist="25400" dir="5400000" algn="ctr" rotWithShape="0">
                    <a:srgbClr val="6E747A">
                      <a:alpha val="43000"/>
                    </a:srgbClr>
                  </a:outerShdw>
                </a:effectLst>
              </a:rPr>
              <a:t>GND – </a:t>
            </a:r>
            <a:r>
              <a:rPr lang="en-IN" sz="2800" dirty="0"/>
              <a:t>Ground (acts as </a:t>
            </a:r>
          </a:p>
          <a:p>
            <a:r>
              <a:rPr lang="en-IN" sz="2800" dirty="0"/>
              <a:t>	 negative terminal)</a:t>
            </a:r>
          </a:p>
          <a:p>
            <a:r>
              <a:rPr lang="en-IN" sz="2800" dirty="0">
                <a:ln w="0"/>
                <a:solidFill>
                  <a:schemeClr val="accent1"/>
                </a:solidFill>
                <a:effectLst>
                  <a:outerShdw blurRad="38100" dist="25400" dir="5400000" algn="ctr" rotWithShape="0">
                    <a:srgbClr val="6E747A">
                      <a:alpha val="43000"/>
                    </a:srgbClr>
                  </a:outerShdw>
                </a:effectLst>
              </a:rPr>
              <a:t>VCC – </a:t>
            </a:r>
            <a:r>
              <a:rPr lang="en-IN" sz="2800" dirty="0"/>
              <a:t>Voltage supply</a:t>
            </a:r>
          </a:p>
        </p:txBody>
      </p:sp>
      <p:sp>
        <p:nvSpPr>
          <p:cNvPr id="10" name="TextBox 9">
            <a:extLst>
              <a:ext uri="{FF2B5EF4-FFF2-40B4-BE49-F238E27FC236}">
                <a16:creationId xmlns:a16="http://schemas.microsoft.com/office/drawing/2014/main" id="{94E84CBA-FDB9-897B-7990-166C15A4EB7D}"/>
              </a:ext>
            </a:extLst>
          </p:cNvPr>
          <p:cNvSpPr txBox="1"/>
          <p:nvPr/>
        </p:nvSpPr>
        <p:spPr>
          <a:xfrm>
            <a:off x="556009" y="1321630"/>
            <a:ext cx="6096000" cy="1754326"/>
          </a:xfrm>
          <a:prstGeom prst="rect">
            <a:avLst/>
          </a:prstGeom>
          <a:noFill/>
        </p:spPr>
        <p:txBody>
          <a:bodyPr wrap="square">
            <a:spAutoFit/>
          </a:bodyPr>
          <a:lstStyle/>
          <a:p>
            <a:r>
              <a:rPr lang="en-US" b="1" dirty="0"/>
              <a:t>A relay is an electrically operated switch used to control a high-power circuit with a low-power signal. It consists of an electromagnet (coil), a movable armature, and one or more sets of contacts.</a:t>
            </a:r>
            <a:r>
              <a:rPr lang="en-US" dirty="0"/>
              <a:t> </a:t>
            </a:r>
          </a:p>
          <a:p>
            <a:r>
              <a:rPr lang="en-US" dirty="0"/>
              <a:t>A relay is like a magic switch that controls big machines (like motors) using tiny signals from a controller (like Arduino)</a:t>
            </a:r>
            <a:endParaRPr lang="en-IN" dirty="0"/>
          </a:p>
        </p:txBody>
      </p:sp>
      <p:sp>
        <p:nvSpPr>
          <p:cNvPr id="12" name="TextBox 11">
            <a:extLst>
              <a:ext uri="{FF2B5EF4-FFF2-40B4-BE49-F238E27FC236}">
                <a16:creationId xmlns:a16="http://schemas.microsoft.com/office/drawing/2014/main" id="{FA42B40C-14E3-69F0-8F99-4A0DEFE4BCD0}"/>
              </a:ext>
            </a:extLst>
          </p:cNvPr>
          <p:cNvSpPr txBox="1"/>
          <p:nvPr/>
        </p:nvSpPr>
        <p:spPr>
          <a:xfrm>
            <a:off x="556009" y="5677958"/>
            <a:ext cx="7226709" cy="461665"/>
          </a:xfrm>
          <a:prstGeom prst="rect">
            <a:avLst/>
          </a:prstGeom>
          <a:noFill/>
        </p:spPr>
        <p:txBody>
          <a:bodyPr wrap="square">
            <a:spAutoFit/>
          </a:bodyPr>
          <a:lstStyle/>
          <a:p>
            <a:r>
              <a:rPr lang="en-US" sz="2400" dirty="0">
                <a:ln w="0"/>
                <a:solidFill>
                  <a:schemeClr val="accent1"/>
                </a:solidFill>
                <a:effectLst>
                  <a:outerShdw blurRad="38100" dist="25400" dir="5400000" algn="ctr" rotWithShape="0">
                    <a:srgbClr val="6E747A">
                      <a:alpha val="43000"/>
                    </a:srgbClr>
                  </a:outerShdw>
                </a:effectLst>
              </a:rPr>
              <a:t>It has three main points to understand: NC, NO, and C. </a:t>
            </a:r>
            <a:endParaRPr lang="en-IN"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35992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NC and NO in Relay? | Explained">
            <a:extLst>
              <a:ext uri="{FF2B5EF4-FFF2-40B4-BE49-F238E27FC236}">
                <a16:creationId xmlns:a16="http://schemas.microsoft.com/office/drawing/2014/main" id="{42E17F66-D5B2-31A9-616B-B60780FAA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176890">
            <a:off x="8023715" y="1340851"/>
            <a:ext cx="4464751" cy="33485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49BF3B-4604-C5A0-E8C9-0BD7E3E9A503}"/>
              </a:ext>
            </a:extLst>
          </p:cNvPr>
          <p:cNvSpPr txBox="1"/>
          <p:nvPr/>
        </p:nvSpPr>
        <p:spPr>
          <a:xfrm rot="445703">
            <a:off x="8676902" y="3817383"/>
            <a:ext cx="457176" cy="369332"/>
          </a:xfrm>
          <a:prstGeom prst="rect">
            <a:avLst/>
          </a:prstGeom>
          <a:noFill/>
        </p:spPr>
        <p:txBody>
          <a:bodyPr wrap="none" rtlCol="0">
            <a:spAutoFit/>
          </a:bodyPr>
          <a:lstStyle/>
          <a:p>
            <a:r>
              <a:rPr lang="en-IN" dirty="0"/>
              <a:t>NC</a:t>
            </a:r>
          </a:p>
        </p:txBody>
      </p:sp>
      <p:sp>
        <p:nvSpPr>
          <p:cNvPr id="5" name="TextBox 4">
            <a:extLst>
              <a:ext uri="{FF2B5EF4-FFF2-40B4-BE49-F238E27FC236}">
                <a16:creationId xmlns:a16="http://schemas.microsoft.com/office/drawing/2014/main" id="{5C47CBAD-BE6B-4DF6-6B6C-AA2154DA1D9A}"/>
              </a:ext>
            </a:extLst>
          </p:cNvPr>
          <p:cNvSpPr txBox="1"/>
          <p:nvPr/>
        </p:nvSpPr>
        <p:spPr>
          <a:xfrm rot="942188">
            <a:off x="9200265" y="3896922"/>
            <a:ext cx="308098" cy="369332"/>
          </a:xfrm>
          <a:prstGeom prst="rect">
            <a:avLst/>
          </a:prstGeom>
          <a:noFill/>
        </p:spPr>
        <p:txBody>
          <a:bodyPr wrap="none" rtlCol="0">
            <a:spAutoFit/>
          </a:bodyPr>
          <a:lstStyle/>
          <a:p>
            <a:r>
              <a:rPr lang="en-IN" dirty="0"/>
              <a:t>C</a:t>
            </a:r>
          </a:p>
        </p:txBody>
      </p:sp>
      <p:sp>
        <p:nvSpPr>
          <p:cNvPr id="6" name="TextBox 5">
            <a:extLst>
              <a:ext uri="{FF2B5EF4-FFF2-40B4-BE49-F238E27FC236}">
                <a16:creationId xmlns:a16="http://schemas.microsoft.com/office/drawing/2014/main" id="{64120A1C-3076-0E81-2FBB-E3F40FC2BD8B}"/>
              </a:ext>
            </a:extLst>
          </p:cNvPr>
          <p:cNvSpPr txBox="1"/>
          <p:nvPr/>
        </p:nvSpPr>
        <p:spPr>
          <a:xfrm rot="560924">
            <a:off x="9539152" y="3961828"/>
            <a:ext cx="555139" cy="369332"/>
          </a:xfrm>
          <a:prstGeom prst="rect">
            <a:avLst/>
          </a:prstGeom>
          <a:noFill/>
        </p:spPr>
        <p:txBody>
          <a:bodyPr wrap="square" rtlCol="0">
            <a:spAutoFit/>
          </a:bodyPr>
          <a:lstStyle/>
          <a:p>
            <a:r>
              <a:rPr lang="en-IN" dirty="0"/>
              <a:t>NO</a:t>
            </a:r>
          </a:p>
        </p:txBody>
      </p:sp>
      <p:sp>
        <p:nvSpPr>
          <p:cNvPr id="10" name="TextBox 9">
            <a:extLst>
              <a:ext uri="{FF2B5EF4-FFF2-40B4-BE49-F238E27FC236}">
                <a16:creationId xmlns:a16="http://schemas.microsoft.com/office/drawing/2014/main" id="{F6B726F3-9C06-C119-0F6D-034852201E57}"/>
              </a:ext>
            </a:extLst>
          </p:cNvPr>
          <p:cNvSpPr txBox="1"/>
          <p:nvPr/>
        </p:nvSpPr>
        <p:spPr>
          <a:xfrm>
            <a:off x="426475" y="157153"/>
            <a:ext cx="8333000" cy="6463308"/>
          </a:xfrm>
          <a:prstGeom prst="rect">
            <a:avLst/>
          </a:prstGeom>
          <a:noFill/>
        </p:spPr>
        <p:txBody>
          <a:bodyPr wrap="square">
            <a:spAutoFit/>
          </a:bodyPr>
          <a:lstStyle/>
          <a:p>
            <a:pPr>
              <a:buFont typeface="Arial" panose="020B0604020202020204" pitchFamily="34" charset="0"/>
              <a:buChar char="•"/>
            </a:pPr>
            <a:r>
              <a:rPr lang="en-US" dirty="0"/>
              <a:t>The relay is like a bridge that </a:t>
            </a:r>
            <a:r>
              <a:rPr lang="en-US" dirty="0">
                <a:solidFill>
                  <a:srgbClr val="00B0F0"/>
                </a:solidFill>
              </a:rPr>
              <a:t>cars</a:t>
            </a:r>
            <a:r>
              <a:rPr lang="en-US" dirty="0"/>
              <a:t> (electricity) need to cross to reach the motor.</a:t>
            </a:r>
          </a:p>
          <a:p>
            <a:pPr>
              <a:buFont typeface="Arial" panose="020B0604020202020204" pitchFamily="34" charset="0"/>
              <a:buChar char="•"/>
            </a:pPr>
            <a:r>
              <a:rPr lang="en-US" dirty="0"/>
              <a:t>There are two possible paths for the </a:t>
            </a:r>
            <a:r>
              <a:rPr lang="en-US" dirty="0">
                <a:solidFill>
                  <a:srgbClr val="00B0F0"/>
                </a:solidFill>
              </a:rPr>
              <a:t>cars</a:t>
            </a:r>
            <a:r>
              <a:rPr lang="en-US" dirty="0"/>
              <a:t> to take:</a:t>
            </a:r>
          </a:p>
          <a:p>
            <a:pPr marL="742950" lvl="1" indent="-285750">
              <a:buFont typeface="Arial" panose="020B0604020202020204" pitchFamily="34" charset="0"/>
              <a:buChar char="•"/>
            </a:pPr>
            <a:r>
              <a:rPr lang="en-US" dirty="0">
                <a:solidFill>
                  <a:srgbClr val="00B0F0"/>
                </a:solidFill>
              </a:rPr>
              <a:t>One is always open </a:t>
            </a:r>
            <a:r>
              <a:rPr lang="en-US" dirty="0"/>
              <a:t>(NO – Normally Open).</a:t>
            </a:r>
          </a:p>
          <a:p>
            <a:pPr marL="742950" lvl="1" indent="-285750">
              <a:buFont typeface="Arial" panose="020B0604020202020204" pitchFamily="34" charset="0"/>
              <a:buChar char="•"/>
            </a:pPr>
            <a:r>
              <a:rPr lang="en-US" dirty="0">
                <a:solidFill>
                  <a:srgbClr val="00B0F0"/>
                </a:solidFill>
              </a:rPr>
              <a:t>One is always closed </a:t>
            </a:r>
            <a:r>
              <a:rPr lang="en-US" dirty="0"/>
              <a:t>(NC – Normally Closed).</a:t>
            </a:r>
          </a:p>
          <a:p>
            <a:pPr>
              <a:buFont typeface="+mj-lt"/>
              <a:buAutoNum type="arabicPeriod"/>
            </a:pPr>
            <a:r>
              <a:rPr lang="en-US" b="1" dirty="0"/>
              <a:t>C (Common)</a:t>
            </a:r>
            <a:endParaRPr lang="en-US" dirty="0"/>
          </a:p>
          <a:p>
            <a:pPr marL="742950" lvl="1" indent="-285750">
              <a:buFont typeface="Wingdings" panose="05000000000000000000" pitchFamily="2" charset="2"/>
              <a:buChar char="§"/>
            </a:pPr>
            <a:r>
              <a:rPr lang="en-US" dirty="0">
                <a:solidFill>
                  <a:srgbClr val="0070C0"/>
                </a:solidFill>
              </a:rPr>
              <a:t>Think of this as the starting point for all cars. It’s where electricity begins.</a:t>
            </a:r>
          </a:p>
          <a:p>
            <a:pPr marL="742950" lvl="1" indent="-285750">
              <a:buFont typeface="Wingdings" panose="05000000000000000000" pitchFamily="2" charset="2"/>
              <a:buChar char="§"/>
            </a:pPr>
            <a:r>
              <a:rPr lang="en-US" dirty="0"/>
              <a:t>It’s one of the main connection points where electricity enters or exits the relay</a:t>
            </a:r>
            <a:endParaRPr lang="en-US" dirty="0">
              <a:solidFill>
                <a:srgbClr val="0070C0"/>
              </a:solidFill>
            </a:endParaRPr>
          </a:p>
          <a:p>
            <a:pPr>
              <a:buFont typeface="+mj-lt"/>
              <a:buAutoNum type="arabicPeriod"/>
            </a:pPr>
            <a:r>
              <a:rPr lang="en-US" b="1" dirty="0"/>
              <a:t>NC (Normally Closed)</a:t>
            </a:r>
            <a:endParaRPr lang="en-US" dirty="0"/>
          </a:p>
          <a:p>
            <a:pPr marL="742950" lvl="1" indent="-285750">
              <a:buFont typeface="Wingdings" panose="05000000000000000000" pitchFamily="2" charset="2"/>
              <a:buChar char="§"/>
            </a:pPr>
            <a:r>
              <a:rPr lang="en-US" dirty="0">
                <a:solidFill>
                  <a:srgbClr val="0070C0"/>
                </a:solidFill>
              </a:rPr>
              <a:t>This is the default road. If no one tells the bridge to change, cars will always go this way.</a:t>
            </a:r>
          </a:p>
          <a:p>
            <a:pPr marL="742950" lvl="1" indent="-285750">
              <a:buFont typeface="Wingdings" panose="05000000000000000000" pitchFamily="2" charset="2"/>
              <a:buChar char="§"/>
            </a:pPr>
            <a:r>
              <a:rPr lang="en-US" dirty="0"/>
              <a:t>When the relay is OFF (not powered), the electricity flows from C to NC, and the motor gets power.</a:t>
            </a:r>
          </a:p>
          <a:p>
            <a:pPr>
              <a:buFont typeface="+mj-lt"/>
              <a:buAutoNum type="arabicPeriod"/>
            </a:pPr>
            <a:r>
              <a:rPr lang="en-US" b="1" dirty="0"/>
              <a:t>NO (Normally Open)</a:t>
            </a:r>
            <a:endParaRPr lang="en-US" dirty="0"/>
          </a:p>
          <a:p>
            <a:pPr marL="742950" lvl="1" indent="-285750">
              <a:buFont typeface="Wingdings" panose="05000000000000000000" pitchFamily="2" charset="2"/>
              <a:buChar char="§"/>
            </a:pPr>
            <a:r>
              <a:rPr lang="en-US" dirty="0">
                <a:solidFill>
                  <a:srgbClr val="0070C0"/>
                </a:solidFill>
              </a:rPr>
              <a:t>This is the shortcut road, but it’s usually blocked.</a:t>
            </a:r>
          </a:p>
          <a:p>
            <a:pPr marL="742950" lvl="1" indent="-285750">
              <a:buFont typeface="Wingdings" panose="05000000000000000000" pitchFamily="2" charset="2"/>
              <a:buChar char="§"/>
            </a:pPr>
            <a:r>
              <a:rPr lang="en-US" dirty="0"/>
              <a:t>When the relay gets power, it flips the bridge, closing the shortcut road. Now, cars (electricity) flow from C to NO, powering the motor or other connected device.</a:t>
            </a:r>
          </a:p>
          <a:p>
            <a:pPr marL="742950" lvl="1" indent="-285750">
              <a:buFont typeface="Wingdings" panose="05000000000000000000" pitchFamily="2" charset="2"/>
              <a:buChar char="§"/>
            </a:pPr>
            <a:endParaRPr lang="en-US" dirty="0"/>
          </a:p>
          <a:p>
            <a:r>
              <a:rPr lang="en-US" b="1" dirty="0">
                <a:solidFill>
                  <a:srgbClr val="0070C0"/>
                </a:solidFill>
              </a:rPr>
              <a:t>Similarity</a:t>
            </a:r>
          </a:p>
          <a:p>
            <a:r>
              <a:rPr lang="en-US" dirty="0">
                <a:solidFill>
                  <a:srgbClr val="0070C0"/>
                </a:solidFill>
              </a:rPr>
              <a:t>It’s like a train track switch:</a:t>
            </a:r>
          </a:p>
          <a:p>
            <a:pPr>
              <a:buFont typeface="Arial" panose="020B0604020202020204" pitchFamily="34" charset="0"/>
              <a:buChar char="•"/>
            </a:pPr>
            <a:r>
              <a:rPr lang="en-US" dirty="0">
                <a:solidFill>
                  <a:srgbClr val="0070C0"/>
                </a:solidFill>
              </a:rPr>
              <a:t>When the track is set one way (NC), the train goes straight.</a:t>
            </a:r>
          </a:p>
          <a:p>
            <a:pPr>
              <a:buFont typeface="Arial" panose="020B0604020202020204" pitchFamily="34" charset="0"/>
              <a:buChar char="•"/>
            </a:pPr>
            <a:r>
              <a:rPr lang="en-US" dirty="0">
                <a:solidFill>
                  <a:srgbClr val="0070C0"/>
                </a:solidFill>
              </a:rPr>
              <a:t>If you pull the lever (relay ON), the track changes (NO) and sends the train in a new direction.</a:t>
            </a:r>
          </a:p>
        </p:txBody>
      </p:sp>
    </p:spTree>
    <p:extLst>
      <p:ext uri="{BB962C8B-B14F-4D97-AF65-F5344CB8AC3E}">
        <p14:creationId xmlns:p14="http://schemas.microsoft.com/office/powerpoint/2010/main" val="353974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B66010E1-52FD-A91A-2D76-0F149A9AC5B4}"/>
              </a:ext>
            </a:extLst>
          </p:cNvPr>
          <p:cNvSpPr>
            <a:spLocks noChangeAspect="1" noChangeArrowheads="1"/>
          </p:cNvSpPr>
          <p:nvPr/>
        </p:nvSpPr>
        <p:spPr bwMode="auto">
          <a:xfrm>
            <a:off x="5943599" y="2326005"/>
            <a:ext cx="1255395" cy="12553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a:extLst>
              <a:ext uri="{FF2B5EF4-FFF2-40B4-BE49-F238E27FC236}">
                <a16:creationId xmlns:a16="http://schemas.microsoft.com/office/drawing/2014/main" id="{BBA6B86B-BBD3-ACB7-DF33-DC5FCC485268}"/>
              </a:ext>
            </a:extLst>
          </p:cNvPr>
          <p:cNvSpPr>
            <a:spLocks noChangeAspect="1" noChangeArrowheads="1"/>
          </p:cNvSpPr>
          <p:nvPr/>
        </p:nvSpPr>
        <p:spPr bwMode="auto">
          <a:xfrm>
            <a:off x="5943599" y="3276599"/>
            <a:ext cx="2711245" cy="27112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Content Placeholder 10">
            <a:extLst>
              <a:ext uri="{FF2B5EF4-FFF2-40B4-BE49-F238E27FC236}">
                <a16:creationId xmlns:a16="http://schemas.microsoft.com/office/drawing/2014/main" id="{60967B51-D78D-E98C-5C5D-47D7321D18EC}"/>
              </a:ext>
            </a:extLst>
          </p:cNvPr>
          <p:cNvPicPr>
            <a:picLocks noGrp="1" noChangeAspect="1"/>
          </p:cNvPicPr>
          <p:nvPr>
            <p:ph idx="1"/>
          </p:nvPr>
        </p:nvPicPr>
        <p:blipFill>
          <a:blip r:embed="rId2"/>
          <a:stretch>
            <a:fillRect/>
          </a:stretch>
        </p:blipFill>
        <p:spPr bwMode="auto">
          <a:xfrm>
            <a:off x="6313212" y="688256"/>
            <a:ext cx="5164299" cy="4916129"/>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5824804D-4CE5-DB12-009C-BA1AE77F956D}"/>
              </a:ext>
            </a:extLst>
          </p:cNvPr>
          <p:cNvGrpSpPr/>
          <p:nvPr/>
        </p:nvGrpSpPr>
        <p:grpSpPr>
          <a:xfrm>
            <a:off x="6334145" y="2041437"/>
            <a:ext cx="1143360" cy="452160"/>
            <a:chOff x="6533624" y="2059908"/>
            <a:chExt cx="1143360" cy="452160"/>
          </a:xfrm>
        </p:grpSpPr>
        <mc:AlternateContent xmlns:mc="http://schemas.openxmlformats.org/markup-compatibility/2006">
          <mc:Choice xmlns:p14="http://schemas.microsoft.com/office/powerpoint/2010/main" Requires="p14">
            <p:contentPart p14:bwMode="auto" r:id="rId3">
              <p14:nvContentPartPr>
                <p14:cNvPr id="27" name="Ink 26">
                  <a:extLst>
                    <a:ext uri="{FF2B5EF4-FFF2-40B4-BE49-F238E27FC236}">
                      <a16:creationId xmlns:a16="http://schemas.microsoft.com/office/drawing/2014/main" id="{F46ED402-85A7-52B1-370F-F919D40D8212}"/>
                    </a:ext>
                  </a:extLst>
                </p14:cNvPr>
                <p14:cNvContentPartPr/>
                <p14:nvPr/>
              </p14:nvContentPartPr>
              <p14:xfrm>
                <a:off x="6652064" y="2149188"/>
                <a:ext cx="1024920" cy="362880"/>
              </p14:xfrm>
            </p:contentPart>
          </mc:Choice>
          <mc:Fallback>
            <p:pic>
              <p:nvPicPr>
                <p:cNvPr id="27" name="Ink 26">
                  <a:extLst>
                    <a:ext uri="{FF2B5EF4-FFF2-40B4-BE49-F238E27FC236}">
                      <a16:creationId xmlns:a16="http://schemas.microsoft.com/office/drawing/2014/main" id="{F46ED402-85A7-52B1-370F-F919D40D8212}"/>
                    </a:ext>
                  </a:extLst>
                </p:cNvPr>
                <p:cNvPicPr/>
                <p:nvPr/>
              </p:nvPicPr>
              <p:blipFill>
                <a:blip r:embed="rId4"/>
                <a:stretch>
                  <a:fillRect/>
                </a:stretch>
              </p:blipFill>
              <p:spPr>
                <a:xfrm>
                  <a:off x="6643424" y="2140548"/>
                  <a:ext cx="104256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8" name="Ink 27">
                  <a:extLst>
                    <a:ext uri="{FF2B5EF4-FFF2-40B4-BE49-F238E27FC236}">
                      <a16:creationId xmlns:a16="http://schemas.microsoft.com/office/drawing/2014/main" id="{D0E4D976-A07B-72F3-2DDB-966D9E6168BA}"/>
                    </a:ext>
                  </a:extLst>
                </p14:cNvPr>
                <p14:cNvContentPartPr/>
                <p14:nvPr/>
              </p14:nvContentPartPr>
              <p14:xfrm>
                <a:off x="6533624" y="2059908"/>
                <a:ext cx="282240" cy="171720"/>
              </p14:xfrm>
            </p:contentPart>
          </mc:Choice>
          <mc:Fallback>
            <p:pic>
              <p:nvPicPr>
                <p:cNvPr id="28" name="Ink 27">
                  <a:extLst>
                    <a:ext uri="{FF2B5EF4-FFF2-40B4-BE49-F238E27FC236}">
                      <a16:creationId xmlns:a16="http://schemas.microsoft.com/office/drawing/2014/main" id="{D0E4D976-A07B-72F3-2DDB-966D9E6168BA}"/>
                    </a:ext>
                  </a:extLst>
                </p:cNvPr>
                <p:cNvPicPr/>
                <p:nvPr/>
              </p:nvPicPr>
              <p:blipFill>
                <a:blip r:embed="rId6"/>
                <a:stretch>
                  <a:fillRect/>
                </a:stretch>
              </p:blipFill>
              <p:spPr>
                <a:xfrm>
                  <a:off x="6524624" y="2050908"/>
                  <a:ext cx="299880" cy="189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30" name="Ink 29">
                <a:extLst>
                  <a:ext uri="{FF2B5EF4-FFF2-40B4-BE49-F238E27FC236}">
                    <a16:creationId xmlns:a16="http://schemas.microsoft.com/office/drawing/2014/main" id="{A7F47CDE-97F2-DF5E-A107-9E47D8790C2D}"/>
                  </a:ext>
                </a:extLst>
              </p14:cNvPr>
              <p14:cNvContentPartPr/>
              <p14:nvPr/>
            </p14:nvContentPartPr>
            <p14:xfrm>
              <a:off x="6827477" y="3938989"/>
              <a:ext cx="770760" cy="424800"/>
            </p14:xfrm>
          </p:contentPart>
        </mc:Choice>
        <mc:Fallback>
          <p:pic>
            <p:nvPicPr>
              <p:cNvPr id="30" name="Ink 29">
                <a:extLst>
                  <a:ext uri="{FF2B5EF4-FFF2-40B4-BE49-F238E27FC236}">
                    <a16:creationId xmlns:a16="http://schemas.microsoft.com/office/drawing/2014/main" id="{A7F47CDE-97F2-DF5E-A107-9E47D8790C2D}"/>
                  </a:ext>
                </a:extLst>
              </p:cNvPr>
              <p:cNvPicPr/>
              <p:nvPr/>
            </p:nvPicPr>
            <p:blipFill>
              <a:blip r:embed="rId8"/>
              <a:stretch>
                <a:fillRect/>
              </a:stretch>
            </p:blipFill>
            <p:spPr>
              <a:xfrm>
                <a:off x="6818477" y="3929989"/>
                <a:ext cx="788400" cy="442440"/>
              </a:xfrm>
              <a:prstGeom prst="rect">
                <a:avLst/>
              </a:prstGeom>
            </p:spPr>
          </p:pic>
        </mc:Fallback>
      </mc:AlternateContent>
      <p:sp>
        <p:nvSpPr>
          <p:cNvPr id="31" name="TextBox 30">
            <a:extLst>
              <a:ext uri="{FF2B5EF4-FFF2-40B4-BE49-F238E27FC236}">
                <a16:creationId xmlns:a16="http://schemas.microsoft.com/office/drawing/2014/main" id="{02505A98-99FC-0113-5511-03019F6EB131}"/>
              </a:ext>
            </a:extLst>
          </p:cNvPr>
          <p:cNvSpPr txBox="1"/>
          <p:nvPr/>
        </p:nvSpPr>
        <p:spPr>
          <a:xfrm>
            <a:off x="5229072" y="1956673"/>
            <a:ext cx="1164293" cy="369332"/>
          </a:xfrm>
          <a:prstGeom prst="rect">
            <a:avLst/>
          </a:prstGeom>
          <a:noFill/>
        </p:spPr>
        <p:txBody>
          <a:bodyPr wrap="none" rtlCol="0">
            <a:spAutoFit/>
          </a:bodyPr>
          <a:lstStyle/>
          <a:p>
            <a:r>
              <a:rPr lang="en-IN" dirty="0">
                <a:solidFill>
                  <a:srgbClr val="00A0D7"/>
                </a:solidFill>
              </a:rPr>
              <a:t>Water Out</a:t>
            </a:r>
          </a:p>
        </p:txBody>
      </p:sp>
      <p:sp>
        <p:nvSpPr>
          <p:cNvPr id="32" name="TextBox 31">
            <a:extLst>
              <a:ext uri="{FF2B5EF4-FFF2-40B4-BE49-F238E27FC236}">
                <a16:creationId xmlns:a16="http://schemas.microsoft.com/office/drawing/2014/main" id="{2588DF20-D9F3-E2C1-9576-439463C2926F}"/>
              </a:ext>
            </a:extLst>
          </p:cNvPr>
          <p:cNvSpPr txBox="1"/>
          <p:nvPr/>
        </p:nvSpPr>
        <p:spPr>
          <a:xfrm>
            <a:off x="5843659" y="4179123"/>
            <a:ext cx="992772" cy="369332"/>
          </a:xfrm>
          <a:prstGeom prst="rect">
            <a:avLst/>
          </a:prstGeom>
          <a:noFill/>
        </p:spPr>
        <p:txBody>
          <a:bodyPr wrap="none" rtlCol="0">
            <a:spAutoFit/>
          </a:bodyPr>
          <a:lstStyle/>
          <a:p>
            <a:r>
              <a:rPr lang="en-IN" dirty="0">
                <a:solidFill>
                  <a:srgbClr val="FF0066"/>
                </a:solidFill>
              </a:rPr>
              <a:t>Water In</a:t>
            </a:r>
          </a:p>
        </p:txBody>
      </p:sp>
      <mc:AlternateContent xmlns:mc="http://schemas.openxmlformats.org/markup-compatibility/2006">
        <mc:Choice xmlns:p14="http://schemas.microsoft.com/office/powerpoint/2010/main" Requires="p14">
          <p:contentPart p14:bwMode="auto" r:id="rId9">
            <p14:nvContentPartPr>
              <p14:cNvPr id="34" name="Ink 33">
                <a:extLst>
                  <a:ext uri="{FF2B5EF4-FFF2-40B4-BE49-F238E27FC236}">
                    <a16:creationId xmlns:a16="http://schemas.microsoft.com/office/drawing/2014/main" id="{1A1A504B-9084-CEEE-5450-EBC0826BAE83}"/>
                  </a:ext>
                </a:extLst>
              </p14:cNvPr>
              <p14:cNvContentPartPr/>
              <p14:nvPr/>
            </p14:nvContentPartPr>
            <p14:xfrm>
              <a:off x="10936920" y="4198188"/>
              <a:ext cx="203400" cy="347760"/>
            </p14:xfrm>
          </p:contentPart>
        </mc:Choice>
        <mc:Fallback>
          <p:pic>
            <p:nvPicPr>
              <p:cNvPr id="34" name="Ink 33">
                <a:extLst>
                  <a:ext uri="{FF2B5EF4-FFF2-40B4-BE49-F238E27FC236}">
                    <a16:creationId xmlns:a16="http://schemas.microsoft.com/office/drawing/2014/main" id="{1A1A504B-9084-CEEE-5450-EBC0826BAE83}"/>
                  </a:ext>
                </a:extLst>
              </p:cNvPr>
              <p:cNvPicPr/>
              <p:nvPr/>
            </p:nvPicPr>
            <p:blipFill>
              <a:blip r:embed="rId10"/>
              <a:stretch>
                <a:fillRect/>
              </a:stretch>
            </p:blipFill>
            <p:spPr>
              <a:xfrm>
                <a:off x="10928280" y="4189188"/>
                <a:ext cx="22104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5" name="Ink 34">
                <a:extLst>
                  <a:ext uri="{FF2B5EF4-FFF2-40B4-BE49-F238E27FC236}">
                    <a16:creationId xmlns:a16="http://schemas.microsoft.com/office/drawing/2014/main" id="{2B3B086F-217D-46EE-45D2-F087A2D55B2E}"/>
                  </a:ext>
                </a:extLst>
              </p14:cNvPr>
              <p14:cNvContentPartPr/>
              <p14:nvPr/>
            </p14:nvContentPartPr>
            <p14:xfrm>
              <a:off x="11208000" y="4178388"/>
              <a:ext cx="68040" cy="673920"/>
            </p14:xfrm>
          </p:contentPart>
        </mc:Choice>
        <mc:Fallback>
          <p:pic>
            <p:nvPicPr>
              <p:cNvPr id="35" name="Ink 34">
                <a:extLst>
                  <a:ext uri="{FF2B5EF4-FFF2-40B4-BE49-F238E27FC236}">
                    <a16:creationId xmlns:a16="http://schemas.microsoft.com/office/drawing/2014/main" id="{2B3B086F-217D-46EE-45D2-F087A2D55B2E}"/>
                  </a:ext>
                </a:extLst>
              </p:cNvPr>
              <p:cNvPicPr/>
              <p:nvPr/>
            </p:nvPicPr>
            <p:blipFill>
              <a:blip r:embed="rId12"/>
              <a:stretch>
                <a:fillRect/>
              </a:stretch>
            </p:blipFill>
            <p:spPr>
              <a:xfrm>
                <a:off x="11199360" y="4169748"/>
                <a:ext cx="85680" cy="691560"/>
              </a:xfrm>
              <a:prstGeom prst="rect">
                <a:avLst/>
              </a:prstGeom>
            </p:spPr>
          </p:pic>
        </mc:Fallback>
      </mc:AlternateContent>
      <p:sp>
        <p:nvSpPr>
          <p:cNvPr id="36" name="TextBox 35">
            <a:extLst>
              <a:ext uri="{FF2B5EF4-FFF2-40B4-BE49-F238E27FC236}">
                <a16:creationId xmlns:a16="http://schemas.microsoft.com/office/drawing/2014/main" id="{3E605193-D7E0-7796-1F7C-48946BA3A4B4}"/>
              </a:ext>
            </a:extLst>
          </p:cNvPr>
          <p:cNvSpPr txBox="1"/>
          <p:nvPr/>
        </p:nvSpPr>
        <p:spPr>
          <a:xfrm>
            <a:off x="9973469" y="4190607"/>
            <a:ext cx="1046440" cy="646331"/>
          </a:xfrm>
          <a:prstGeom prst="rect">
            <a:avLst/>
          </a:prstGeom>
          <a:noFill/>
        </p:spPr>
        <p:txBody>
          <a:bodyPr wrap="none" rtlCol="0">
            <a:spAutoFit/>
          </a:bodyPr>
          <a:lstStyle/>
          <a:p>
            <a:r>
              <a:rPr lang="en-IN" dirty="0">
                <a:solidFill>
                  <a:srgbClr val="FF0000"/>
                </a:solidFill>
              </a:rPr>
              <a:t>Red Wire</a:t>
            </a:r>
          </a:p>
          <a:p>
            <a:r>
              <a:rPr lang="en-IN" dirty="0">
                <a:solidFill>
                  <a:srgbClr val="FF0000"/>
                </a:solidFill>
              </a:rPr>
              <a:t>(Positive)</a:t>
            </a:r>
          </a:p>
        </p:txBody>
      </p:sp>
      <p:sp>
        <p:nvSpPr>
          <p:cNvPr id="37" name="TextBox 36">
            <a:extLst>
              <a:ext uri="{FF2B5EF4-FFF2-40B4-BE49-F238E27FC236}">
                <a16:creationId xmlns:a16="http://schemas.microsoft.com/office/drawing/2014/main" id="{852B9F4E-AC7D-1909-6BD3-07B4F592C3FC}"/>
              </a:ext>
            </a:extLst>
          </p:cNvPr>
          <p:cNvSpPr txBox="1"/>
          <p:nvPr/>
        </p:nvSpPr>
        <p:spPr>
          <a:xfrm>
            <a:off x="10936920" y="4827528"/>
            <a:ext cx="1178721" cy="646331"/>
          </a:xfrm>
          <a:prstGeom prst="rect">
            <a:avLst/>
          </a:prstGeom>
          <a:noFill/>
        </p:spPr>
        <p:txBody>
          <a:bodyPr wrap="none" rtlCol="0">
            <a:spAutoFit/>
          </a:bodyPr>
          <a:lstStyle/>
          <a:p>
            <a:r>
              <a:rPr lang="en-IN" dirty="0"/>
              <a:t>Black Wire</a:t>
            </a:r>
          </a:p>
          <a:p>
            <a:r>
              <a:rPr lang="en-IN" dirty="0"/>
              <a:t>(Negative)</a:t>
            </a:r>
          </a:p>
        </p:txBody>
      </p:sp>
      <p:sp>
        <p:nvSpPr>
          <p:cNvPr id="38" name="Title 4">
            <a:extLst>
              <a:ext uri="{FF2B5EF4-FFF2-40B4-BE49-F238E27FC236}">
                <a16:creationId xmlns:a16="http://schemas.microsoft.com/office/drawing/2014/main" id="{B546672A-5E58-2F29-CE83-5461BCDA2DB9}"/>
              </a:ext>
            </a:extLst>
          </p:cNvPr>
          <p:cNvSpPr txBox="1">
            <a:spLocks noGrp="1"/>
          </p:cNvSpPr>
          <p:nvPr>
            <p:ph type="title"/>
          </p:nvPr>
        </p:nvSpPr>
        <p:spPr>
          <a:xfrm>
            <a:off x="368893" y="3464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Water Pump</a:t>
            </a:r>
            <a:endParaRPr lang="en-IN" dirty="0"/>
          </a:p>
        </p:txBody>
      </p:sp>
      <p:sp>
        <p:nvSpPr>
          <p:cNvPr id="40" name="TextBox 39">
            <a:extLst>
              <a:ext uri="{FF2B5EF4-FFF2-40B4-BE49-F238E27FC236}">
                <a16:creationId xmlns:a16="http://schemas.microsoft.com/office/drawing/2014/main" id="{95F39541-5D0B-CFB6-9799-2C3E1310ADFB}"/>
              </a:ext>
            </a:extLst>
          </p:cNvPr>
          <p:cNvSpPr txBox="1"/>
          <p:nvPr/>
        </p:nvSpPr>
        <p:spPr>
          <a:xfrm>
            <a:off x="323587" y="1319243"/>
            <a:ext cx="7274650" cy="5078313"/>
          </a:xfrm>
          <a:prstGeom prst="rect">
            <a:avLst/>
          </a:prstGeom>
          <a:noFill/>
        </p:spPr>
        <p:txBody>
          <a:bodyPr wrap="square">
            <a:spAutoFit/>
          </a:bodyPr>
          <a:lstStyle/>
          <a:p>
            <a:endParaRPr lang="en-US" b="1" dirty="0"/>
          </a:p>
          <a:p>
            <a:r>
              <a:rPr lang="en-US" b="1" dirty="0"/>
              <a:t>A small water pump used with Arduino is like </a:t>
            </a:r>
          </a:p>
          <a:p>
            <a:r>
              <a:rPr lang="en-US" b="1" dirty="0"/>
              <a:t>a little motor that can move water from one place </a:t>
            </a:r>
          </a:p>
          <a:p>
            <a:r>
              <a:rPr lang="en-US" b="1" dirty="0"/>
              <a:t>to another. </a:t>
            </a:r>
          </a:p>
          <a:p>
            <a:r>
              <a:rPr lang="en-US" b="1" dirty="0">
                <a:solidFill>
                  <a:srgbClr val="00B0F0"/>
                </a:solidFill>
              </a:rPr>
              <a:t>Imagine it as a mini water fountain or a</a:t>
            </a:r>
          </a:p>
          <a:p>
            <a:r>
              <a:rPr lang="en-US" b="1" dirty="0">
                <a:solidFill>
                  <a:srgbClr val="00B0F0"/>
                </a:solidFill>
              </a:rPr>
              <a:t>tiny water sprinkler. It works by spinning a small wheel</a:t>
            </a:r>
          </a:p>
          <a:p>
            <a:r>
              <a:rPr lang="en-US" b="1" dirty="0">
                <a:solidFill>
                  <a:srgbClr val="00B0F0"/>
                </a:solidFill>
              </a:rPr>
              <a:t>inside that pushes the water through a tube.</a:t>
            </a:r>
          </a:p>
          <a:p>
            <a:endParaRPr lang="en-US" b="1" dirty="0"/>
          </a:p>
          <a:p>
            <a:endParaRPr lang="en-US" b="1" dirty="0"/>
          </a:p>
          <a:p>
            <a:endParaRPr lang="en-US" b="1" dirty="0"/>
          </a:p>
          <a:p>
            <a:endParaRPr lang="en-US" b="1" dirty="0"/>
          </a:p>
          <a:p>
            <a:endParaRPr lang="en-US" b="1" dirty="0"/>
          </a:p>
          <a:p>
            <a:r>
              <a:rPr lang="en-US" b="1" dirty="0"/>
              <a:t>To make it work, you will need:</a:t>
            </a:r>
          </a:p>
          <a:p>
            <a:pPr>
              <a:buFont typeface="+mj-lt"/>
              <a:buAutoNum type="arabicPeriod"/>
            </a:pPr>
            <a:r>
              <a:rPr lang="en-US" b="1" dirty="0"/>
              <a:t>A small water pump - like the ones used in fish tanks or small fountains.</a:t>
            </a:r>
          </a:p>
          <a:p>
            <a:pPr>
              <a:buFont typeface="+mj-lt"/>
              <a:buAutoNum type="arabicPeriod"/>
            </a:pPr>
            <a:r>
              <a:rPr lang="en-US" b="1" dirty="0"/>
              <a:t>An Arduino - which is a small computer that controls the pump.</a:t>
            </a:r>
          </a:p>
          <a:p>
            <a:pPr>
              <a:buFont typeface="+mj-lt"/>
              <a:buAutoNum type="arabicPeriod"/>
            </a:pPr>
            <a:r>
              <a:rPr lang="en-US" b="1" dirty="0"/>
              <a:t>A relay or transistor - to control the power going to the pump.</a:t>
            </a:r>
          </a:p>
          <a:p>
            <a:pPr>
              <a:buFont typeface="+mj-lt"/>
              <a:buAutoNum type="arabicPeriod"/>
            </a:pPr>
            <a:r>
              <a:rPr lang="en-US" b="1" dirty="0"/>
              <a:t>Jumper Wires - to connect everything together.</a:t>
            </a:r>
          </a:p>
          <a:p>
            <a:pPr>
              <a:buFont typeface="+mj-lt"/>
              <a:buAutoNum type="arabicPeriod"/>
            </a:pPr>
            <a:r>
              <a:rPr lang="en-US" b="1" dirty="0"/>
              <a:t>A power source - like a battery or plug to power the pump.</a:t>
            </a:r>
          </a:p>
        </p:txBody>
      </p:sp>
    </p:spTree>
    <p:extLst>
      <p:ext uri="{BB962C8B-B14F-4D97-AF65-F5344CB8AC3E}">
        <p14:creationId xmlns:p14="http://schemas.microsoft.com/office/powerpoint/2010/main" val="71969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mall Breadboard / Mini Solderless Board - 400 points">
            <a:extLst>
              <a:ext uri="{FF2B5EF4-FFF2-40B4-BE49-F238E27FC236}">
                <a16:creationId xmlns:a16="http://schemas.microsoft.com/office/drawing/2014/main" id="{04B84765-6847-FC28-C809-806489790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276" y="681037"/>
            <a:ext cx="5063613" cy="506361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4">
            <a:extLst>
              <a:ext uri="{FF2B5EF4-FFF2-40B4-BE49-F238E27FC236}">
                <a16:creationId xmlns:a16="http://schemas.microsoft.com/office/drawing/2014/main" id="{4244FC0C-9522-667A-871C-8C9810606583}"/>
              </a:ext>
            </a:extLst>
          </p:cNvPr>
          <p:cNvSpPr txBox="1">
            <a:spLocks/>
          </p:cNvSpPr>
          <p:nvPr/>
        </p:nvSpPr>
        <p:spPr>
          <a:xfrm>
            <a:off x="368893" y="3464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Bread Board</a:t>
            </a:r>
            <a:endParaRPr lang="en-IN" dirty="0"/>
          </a:p>
        </p:txBody>
      </p:sp>
      <p:sp>
        <p:nvSpPr>
          <p:cNvPr id="10" name="TextBox 9">
            <a:extLst>
              <a:ext uri="{FF2B5EF4-FFF2-40B4-BE49-F238E27FC236}">
                <a16:creationId xmlns:a16="http://schemas.microsoft.com/office/drawing/2014/main" id="{10CA01B3-BA36-FD85-BBA8-0AD7C3DF131C}"/>
              </a:ext>
            </a:extLst>
          </p:cNvPr>
          <p:cNvSpPr txBox="1"/>
          <p:nvPr/>
        </p:nvSpPr>
        <p:spPr>
          <a:xfrm>
            <a:off x="368893" y="1506176"/>
            <a:ext cx="6096000" cy="1200329"/>
          </a:xfrm>
          <a:prstGeom prst="rect">
            <a:avLst/>
          </a:prstGeom>
          <a:noFill/>
        </p:spPr>
        <p:txBody>
          <a:bodyPr wrap="square">
            <a:spAutoFit/>
          </a:bodyPr>
          <a:lstStyle/>
          <a:p>
            <a:r>
              <a:rPr lang="en-US" b="1" dirty="0"/>
              <a:t>A breadboard is a tool used to build and test electronic circuits without needing to solder the components together. It's like a flat board where you can insert wires, resistors, sensors, and other parts to create a temporary circuit.</a:t>
            </a:r>
            <a:endParaRPr lang="en-IN" b="1" dirty="0"/>
          </a:p>
        </p:txBody>
      </p:sp>
      <p:pic>
        <p:nvPicPr>
          <p:cNvPr id="11" name="Picture 2" descr="Small Breadboard / Mini Solderless Board - 400 points">
            <a:extLst>
              <a:ext uri="{FF2B5EF4-FFF2-40B4-BE49-F238E27FC236}">
                <a16:creationId xmlns:a16="http://schemas.microsoft.com/office/drawing/2014/main" id="{06182132-76CA-1A3E-CD76-1CBD841AC5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33" t="60530" r="9378" b="18940"/>
          <a:stretch/>
        </p:blipFill>
        <p:spPr bwMode="auto">
          <a:xfrm rot="5743923">
            <a:off x="-38021" y="4601910"/>
            <a:ext cx="2982622" cy="74028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EFFD6041-B9C4-7B87-2A25-76AA00CAF9E2}"/>
              </a:ext>
            </a:extLst>
          </p:cNvPr>
          <p:cNvSpPr/>
          <p:nvPr/>
        </p:nvSpPr>
        <p:spPr>
          <a:xfrm rot="696945" flipH="1">
            <a:off x="1534781" y="3927553"/>
            <a:ext cx="655649" cy="2544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77D903F-37E5-8C21-BD38-4D56850E45A2}"/>
              </a:ext>
            </a:extLst>
          </p:cNvPr>
          <p:cNvSpPr/>
          <p:nvPr/>
        </p:nvSpPr>
        <p:spPr>
          <a:xfrm rot="817387" flipH="1">
            <a:off x="443601" y="3294190"/>
            <a:ext cx="768076" cy="30795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5B27B80F-1CB8-32B9-EE99-A9A5BBE2CFEA}"/>
              </a:ext>
            </a:extLst>
          </p:cNvPr>
          <p:cNvCxnSpPr/>
          <p:nvPr/>
        </p:nvCxnSpPr>
        <p:spPr>
          <a:xfrm>
            <a:off x="1563546" y="3887597"/>
            <a:ext cx="1571540" cy="113697"/>
          </a:xfrm>
          <a:prstGeom prst="straightConnector1">
            <a:avLst/>
          </a:prstGeom>
          <a:ln w="28575">
            <a:solidFill>
              <a:srgbClr val="6FB8D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65683F9-F33F-C2A7-6842-D293E6A25EDB}"/>
              </a:ext>
            </a:extLst>
          </p:cNvPr>
          <p:cNvSpPr txBox="1"/>
          <p:nvPr/>
        </p:nvSpPr>
        <p:spPr>
          <a:xfrm>
            <a:off x="3135086" y="3212843"/>
            <a:ext cx="3340890" cy="1200329"/>
          </a:xfrm>
          <a:prstGeom prst="rect">
            <a:avLst/>
          </a:prstGeom>
          <a:noFill/>
          <a:ln>
            <a:solidFill>
              <a:srgbClr val="6FB8D2"/>
            </a:solidFill>
          </a:ln>
        </p:spPr>
        <p:txBody>
          <a:bodyPr wrap="square" rtlCol="0">
            <a:spAutoFit/>
          </a:bodyPr>
          <a:lstStyle/>
          <a:p>
            <a:r>
              <a:rPr lang="en-IN" dirty="0">
                <a:solidFill>
                  <a:srgbClr val="6FB8D2"/>
                </a:solidFill>
              </a:rPr>
              <a:t>Preferable to connect </a:t>
            </a:r>
          </a:p>
          <a:p>
            <a:r>
              <a:rPr lang="en-IN" dirty="0">
                <a:solidFill>
                  <a:srgbClr val="6FB8D2"/>
                </a:solidFill>
              </a:rPr>
              <a:t>all GND in this slot and connect </a:t>
            </a:r>
          </a:p>
          <a:p>
            <a:r>
              <a:rPr lang="en-IN" dirty="0">
                <a:solidFill>
                  <a:srgbClr val="6FB8D2"/>
                </a:solidFill>
              </a:rPr>
              <a:t>another wire from here to GND</a:t>
            </a:r>
          </a:p>
          <a:p>
            <a:r>
              <a:rPr lang="en-IN" dirty="0">
                <a:solidFill>
                  <a:srgbClr val="6FB8D2"/>
                </a:solidFill>
              </a:rPr>
              <a:t>of Arduino</a:t>
            </a:r>
          </a:p>
        </p:txBody>
      </p:sp>
      <p:cxnSp>
        <p:nvCxnSpPr>
          <p:cNvPr id="19" name="Straight Arrow Connector 18">
            <a:extLst>
              <a:ext uri="{FF2B5EF4-FFF2-40B4-BE49-F238E27FC236}">
                <a16:creationId xmlns:a16="http://schemas.microsoft.com/office/drawing/2014/main" id="{C537B133-1BC0-773B-0F6A-01EFC3EA5200}"/>
              </a:ext>
            </a:extLst>
          </p:cNvPr>
          <p:cNvCxnSpPr/>
          <p:nvPr/>
        </p:nvCxnSpPr>
        <p:spPr>
          <a:xfrm>
            <a:off x="1483294" y="4765071"/>
            <a:ext cx="1571540" cy="113697"/>
          </a:xfrm>
          <a:prstGeom prst="straightConnector1">
            <a:avLst/>
          </a:prstGeom>
          <a:ln w="28575">
            <a:solidFill>
              <a:srgbClr val="B2485A"/>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BFB4087-9B8A-506B-8B92-F98EB337D2B9}"/>
              </a:ext>
            </a:extLst>
          </p:cNvPr>
          <p:cNvSpPr txBox="1"/>
          <p:nvPr/>
        </p:nvSpPr>
        <p:spPr>
          <a:xfrm>
            <a:off x="3043751" y="4555602"/>
            <a:ext cx="3110980" cy="1200329"/>
          </a:xfrm>
          <a:prstGeom prst="rect">
            <a:avLst/>
          </a:prstGeom>
          <a:noFill/>
          <a:ln>
            <a:solidFill>
              <a:srgbClr val="B2485A"/>
            </a:solidFill>
          </a:ln>
        </p:spPr>
        <p:txBody>
          <a:bodyPr wrap="none" rtlCol="0">
            <a:spAutoFit/>
          </a:bodyPr>
          <a:lstStyle/>
          <a:p>
            <a:r>
              <a:rPr lang="en-IN" dirty="0">
                <a:solidFill>
                  <a:srgbClr val="B2485A"/>
                </a:solidFill>
              </a:rPr>
              <a:t>Preferable to connect </a:t>
            </a:r>
          </a:p>
          <a:p>
            <a:r>
              <a:rPr lang="en-IN" dirty="0">
                <a:solidFill>
                  <a:srgbClr val="B2485A"/>
                </a:solidFill>
              </a:rPr>
              <a:t>all VCC in this slot and connect </a:t>
            </a:r>
          </a:p>
          <a:p>
            <a:r>
              <a:rPr lang="en-IN" dirty="0">
                <a:solidFill>
                  <a:srgbClr val="B2485A"/>
                </a:solidFill>
              </a:rPr>
              <a:t>another wire from here to 5V</a:t>
            </a:r>
          </a:p>
          <a:p>
            <a:r>
              <a:rPr lang="en-IN" dirty="0">
                <a:solidFill>
                  <a:srgbClr val="B2485A"/>
                </a:solidFill>
              </a:rPr>
              <a:t>of Arduino</a:t>
            </a:r>
          </a:p>
        </p:txBody>
      </p:sp>
    </p:spTree>
    <p:extLst>
      <p:ext uri="{BB962C8B-B14F-4D97-AF65-F5344CB8AC3E}">
        <p14:creationId xmlns:p14="http://schemas.microsoft.com/office/powerpoint/2010/main" val="4043272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176</TotalTime>
  <Words>1594</Words>
  <Application>Microsoft Office PowerPoint</Application>
  <PresentationFormat>Widescreen</PresentationFormat>
  <Paragraphs>169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 Unicode MS</vt:lpstr>
      <vt:lpstr>Arial</vt:lpstr>
      <vt:lpstr>Calibri</vt:lpstr>
      <vt:lpstr>Calibri Light</vt:lpstr>
      <vt:lpstr>Wingdings</vt:lpstr>
      <vt:lpstr>Office Theme</vt:lpstr>
      <vt:lpstr>PowerPoint Presentation</vt:lpstr>
      <vt:lpstr>PowerPoint Presentation</vt:lpstr>
      <vt:lpstr>Soil Moisture Sensor</vt:lpstr>
      <vt:lpstr>PowerPoint Presentation</vt:lpstr>
      <vt:lpstr>PowerPoint Presentation</vt:lpstr>
      <vt:lpstr>PowerPoint Presentation</vt:lpstr>
      <vt:lpstr>PowerPoint Presentation</vt:lpstr>
      <vt:lpstr>Water Pump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Anvitha .</dc:creator>
  <cp:lastModifiedBy>Anvitha .</cp:lastModifiedBy>
  <cp:revision>1</cp:revision>
  <dcterms:created xsi:type="dcterms:W3CDTF">2024-12-01T08:35:43Z</dcterms:created>
  <dcterms:modified xsi:type="dcterms:W3CDTF">2024-12-01T11:32:20Z</dcterms:modified>
</cp:coreProperties>
</file>