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aytone One"/>
      <p:regular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9D2EF5-1BE6-4C1F-8355-677E3379CE8C}">
  <a:tblStyle styleId="{5C9D2EF5-1BE6-4C1F-8355-677E3379CE8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20AADBC-CFBC-4545-9D90-5244106F551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4C5BBE2-11CE-4BD7-8943-DCADBD3EBBB7}"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ytoneOn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console/u/1/developers/5120711382017088645/app/4975524349012685341/reporting/acquisition/details?dimension=TRAFFIC_SOURCE&amp;selected=QE9WRVJBTExA&amp;dateRange=2023_08_24-2023_09_30&amp;peersetKey=3%3Abec6e236a060ae68&amp;benchmarkDisplay=QE9WRVJBTExA&amp;storePerformanceMetric=METRIC_ACQUISITION" TargetMode="External"/><Relationship Id="rId3" Type="http://schemas.openxmlformats.org/officeDocument/2006/relationships/hyperlink" Target="https://dashboard.applaydu.com/dashboard/250-consumer-data-v4?date_range=2023-08-24~2023-09-30" TargetMode="External"/><Relationship Id="rId4" Type="http://schemas.openxmlformats.org/officeDocument/2006/relationships/hyperlink" Target="https://appstoreconnect.apple.com/analytics/app/r:20230824:20230930/1476035637/metrics?annotationsVisible=true&amp;chartType=singleaxis&amp;groupDimensionKey=source&amp;measureKey=totalDownloads&amp;zoomType=da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t/>
            </a:r>
            <a:endParaRPr/>
          </a:p>
          <a:p>
            <a:pPr indent="-95250" lvl="0" marL="171450" rtl="0" algn="l">
              <a:spcBef>
                <a:spcPts val="0"/>
              </a:spcBef>
              <a:spcAft>
                <a:spcPts val="0"/>
              </a:spcAft>
              <a:buClr>
                <a:schemeClr val="dk1"/>
              </a:buClr>
              <a:buSzPts val="1200"/>
              <a:buFont typeface="Arial"/>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af9fa6b1a_5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9af9fa6b1a_5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29af9fa6b1a_5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bfb1517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9bfb1517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9af9fa6b1a_5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g29af9fa6b1a_5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af9fa6b1a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g29af9fa6b1a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af9fa6b1a_1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29af9fa6b1a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sz="1200">
                <a:latin typeface="Arial"/>
                <a:ea typeface="Arial"/>
                <a:cs typeface="Arial"/>
                <a:sym typeface="Arial"/>
              </a:rPr>
              <a:t>Quality of the App is not a real concern as rating have always been above 4 stars</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Some of the most significant feedback we received revolved around the </a:t>
            </a:r>
            <a:r>
              <a:rPr b="1" i="0" lang="en-US" sz="1200">
                <a:solidFill>
                  <a:schemeClr val="dk1"/>
                </a:solidFill>
                <a:latin typeface="Calibri"/>
                <a:ea typeface="Calibri"/>
                <a:cs typeface="Calibri"/>
                <a:sym typeface="Calibri"/>
              </a:rPr>
              <a:t>navigation mechanics</a:t>
            </a:r>
            <a:r>
              <a:rPr b="0" i="0" lang="en-US" sz="1200">
                <a:solidFill>
                  <a:schemeClr val="dk1"/>
                </a:solidFill>
                <a:latin typeface="Calibri"/>
                <a:ea typeface="Calibri"/>
                <a:cs typeface="Calibri"/>
                <a:sym typeface="Calibri"/>
              </a:rPr>
              <a:t>, particularly the desire to transition to landscape orientation, the jump function, and more responsive controls. These aspects have been enhanced in Season 4.</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We also received critical feedback regarding the absence of camera rotation, which has been addressed and improved in Season 5.</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most pressing and frustrating issues pertain to the game's stability, with reports of crashes and freezing. While we have made some improvements to address these concerns, we continue to work on resolving them.</a:t>
            </a:r>
            <a:endParaRPr/>
          </a:p>
          <a:p>
            <a:pPr indent="-95250" lvl="0" marL="171450" rtl="0" algn="l">
              <a:spcBef>
                <a:spcPts val="0"/>
              </a:spcBef>
              <a:spcAft>
                <a:spcPts val="0"/>
              </a:spcAft>
              <a:buClr>
                <a:schemeClr val="dk1"/>
              </a:buClr>
              <a:buSzPts val="1200"/>
              <a:buFont typeface="Arial"/>
              <a:buNone/>
            </a:pPr>
            <a:r>
              <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b6d1def38_9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9b6d1def38_9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sz="1200">
                <a:latin typeface="Arial"/>
                <a:ea typeface="Arial"/>
                <a:cs typeface="Arial"/>
                <a:sym typeface="Arial"/>
              </a:rPr>
              <a:t>Quality of the App is not a real concern as rating have always been above 4 stars</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Some of the most significant feedback we received revolved around the </a:t>
            </a:r>
            <a:r>
              <a:rPr b="1" i="0" lang="en-US" sz="1200">
                <a:solidFill>
                  <a:schemeClr val="dk1"/>
                </a:solidFill>
                <a:latin typeface="Calibri"/>
                <a:ea typeface="Calibri"/>
                <a:cs typeface="Calibri"/>
                <a:sym typeface="Calibri"/>
              </a:rPr>
              <a:t>navigation mechanics</a:t>
            </a:r>
            <a:r>
              <a:rPr b="0" i="0" lang="en-US" sz="1200">
                <a:solidFill>
                  <a:schemeClr val="dk1"/>
                </a:solidFill>
                <a:latin typeface="Calibri"/>
                <a:ea typeface="Calibri"/>
                <a:cs typeface="Calibri"/>
                <a:sym typeface="Calibri"/>
              </a:rPr>
              <a:t>, particularly the desire to transition to landscape orientation, the jump function, and more responsive controls. These aspects have been enhanced in Season 4.</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We also received critical feedback regarding the absence of camera rotation, which has been addressed and improved in Season 5.</a:t>
            </a:r>
            <a:endParaRPr/>
          </a:p>
          <a:p>
            <a:pPr indent="-171450" lvl="0" marL="171450" rtl="0" algn="l">
              <a:spcBef>
                <a:spcPts val="0"/>
              </a:spcBef>
              <a:spcAft>
                <a:spcPts val="0"/>
              </a:spcAft>
              <a:buClr>
                <a:schemeClr val="dk1"/>
              </a:buClr>
              <a:buSzPts val="1200"/>
              <a:buFont typeface="Arial"/>
              <a:buChar char="•"/>
            </a:pPr>
            <a:r>
              <a:rPr b="0" i="0" lang="en-US" sz="1200">
                <a:solidFill>
                  <a:schemeClr val="dk1"/>
                </a:solidFill>
                <a:latin typeface="Calibri"/>
                <a:ea typeface="Calibri"/>
                <a:cs typeface="Calibri"/>
                <a:sym typeface="Calibri"/>
              </a:rPr>
              <a:t>The most pressing and frustrating issues pertain to the game's stability, with reports of crashes and freezing. While we have made some improvements to address these concerns, we continue to work on resolving them.</a:t>
            </a:r>
            <a:endParaRPr/>
          </a:p>
          <a:p>
            <a:pPr indent="-95250" lvl="0" marL="171450" rtl="0" algn="l">
              <a:spcBef>
                <a:spcPts val="0"/>
              </a:spcBef>
              <a:spcAft>
                <a:spcPts val="0"/>
              </a:spcAft>
              <a:buClr>
                <a:schemeClr val="dk1"/>
              </a:buClr>
              <a:buSzPts val="1200"/>
              <a:buFont typeface="Arial"/>
              <a:buNone/>
            </a:pPr>
            <a:r>
              <a:t/>
            </a:r>
            <a:endParaRPr/>
          </a:p>
        </p:txBody>
      </p:sp>
      <p:sp>
        <p:nvSpPr>
          <p:cNvPr id="128" name="Google Shape;128;g29b6d1def38_9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+11.5 % More users decide to scan toy</a:t>
            </a:r>
            <a:endParaRPr/>
          </a:p>
        </p:txBody>
      </p:sp>
      <p:sp>
        <p:nvSpPr>
          <p:cNvPr id="196" name="Google Shape;1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play.google.com/console/u/1/developers/5120711382017088645/app/4975524349012685341/reporting/acquisition/details?dimension=TRAFFIC_SOURCE&amp;selected=QE9WRVJBTExA&amp;dateRange=2023_08_24-2023_09_30&amp;peersetKey=3%3Abec6e236a060ae68&amp;benchmarkDisplay=QE9WRVJBTExA&amp;storePerformanceMetric=METRIC_ACQUISITION</a:t>
            </a:r>
            <a:endParaRPr/>
          </a:p>
          <a:p>
            <a:pPr indent="0" lvl="0" marL="0" rtl="0" algn="l">
              <a:spcBef>
                <a:spcPts val="0"/>
              </a:spcBef>
              <a:spcAft>
                <a:spcPts val="0"/>
              </a:spcAft>
              <a:buNone/>
            </a:pPr>
            <a:r>
              <a:rPr lang="en-US" u="sng">
                <a:solidFill>
                  <a:schemeClr val="hlink"/>
                </a:solidFill>
                <a:hlinkClick r:id="rId3"/>
              </a:rPr>
              <a:t>https://dashboard.applaydu.com/dashboard/250-consumer-data-v4?date_range=2023-08-24~2023-09-30</a:t>
            </a:r>
            <a:endParaRPr/>
          </a:p>
          <a:p>
            <a:pPr indent="0" lvl="0" marL="0" rtl="0" algn="l">
              <a:spcBef>
                <a:spcPts val="0"/>
              </a:spcBef>
              <a:spcAft>
                <a:spcPts val="0"/>
              </a:spcAft>
              <a:buNone/>
            </a:pPr>
            <a:r>
              <a:rPr lang="en-US" u="sng">
                <a:solidFill>
                  <a:schemeClr val="hlink"/>
                </a:solidFill>
                <a:hlinkClick r:id="rId4"/>
              </a:rPr>
              <a:t>https://appstoreconnect.apple.com/analytics/app/r:20230824:20230930/1476035637/metrics?annotationsVisible=true&amp;chartType=singleaxis&amp;groupDimensionKey=source&amp;measureKey=totalDownloads&amp;zoomType=day</a:t>
            </a:r>
            <a:endParaRPr/>
          </a:p>
          <a:p>
            <a:pPr indent="0" lvl="0" marL="0" rtl="0" algn="l">
              <a:spcBef>
                <a:spcPts val="0"/>
              </a:spcBef>
              <a:spcAft>
                <a:spcPts val="0"/>
              </a:spcAft>
              <a:buNone/>
            </a:pPr>
            <a:r>
              <a:t/>
            </a:r>
            <a:endParaRPr/>
          </a:p>
        </p:txBody>
      </p:sp>
      <p:sp>
        <p:nvSpPr>
          <p:cNvPr id="294" name="Google Shape;2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0.png"/><Relationship Id="rId5" Type="http://schemas.openxmlformats.org/officeDocument/2006/relationships/image" Target="../media/image1.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4.png"/><Relationship Id="rId5" Type="http://schemas.openxmlformats.org/officeDocument/2006/relationships/image" Target="../media/image1.png"/><Relationship Id="rId6" Type="http://schemas.openxmlformats.org/officeDocument/2006/relationships/image" Target="../media/image23.png"/><Relationship Id="rId7"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png"/><Relationship Id="rId11" Type="http://schemas.openxmlformats.org/officeDocument/2006/relationships/hyperlink" Target="https://www.gsmarena.com/glossary.php3?term=gpu" TargetMode="External"/><Relationship Id="rId10" Type="http://schemas.openxmlformats.org/officeDocument/2006/relationships/hyperlink" Target="https://www.gsmarena.com/glossary.php3?term=cpu" TargetMode="External"/><Relationship Id="rId9" Type="http://schemas.openxmlformats.org/officeDocument/2006/relationships/hyperlink" Target="https://www.gsmarena.com/glossary.php3?term=chipset" TargetMode="External"/><Relationship Id="rId5" Type="http://schemas.openxmlformats.org/officeDocument/2006/relationships/image" Target="../media/image35.png"/><Relationship Id="rId6" Type="http://schemas.openxmlformats.org/officeDocument/2006/relationships/hyperlink" Target="https://www.gsmarena.com/glossary.php3?term=chipset" TargetMode="External"/><Relationship Id="rId7" Type="http://schemas.openxmlformats.org/officeDocument/2006/relationships/hyperlink" Target="https://www.gsmarena.com/glossary.php3?term=cpu" TargetMode="External"/><Relationship Id="rId8" Type="http://schemas.openxmlformats.org/officeDocument/2006/relationships/hyperlink" Target="https://www.gsmarena.com/glossary.php3?term=gp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7.png"/><Relationship Id="rId6" Type="http://schemas.openxmlformats.org/officeDocument/2006/relationships/image" Target="../media/image42.png"/><Relationship Id="rId7" Type="http://schemas.openxmlformats.org/officeDocument/2006/relationships/image" Target="../media/image44.png"/><Relationship Id="rId8"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27.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8.png"/><Relationship Id="rId6" Type="http://schemas.openxmlformats.org/officeDocument/2006/relationships/image" Target="../media/image15.png"/><Relationship Id="rId7"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3"/>
          <p:cNvGrpSpPr/>
          <p:nvPr/>
        </p:nvGrpSpPr>
        <p:grpSpPr>
          <a:xfrm>
            <a:off x="-196476" y="6057136"/>
            <a:ext cx="1574779" cy="1108148"/>
            <a:chOff x="-196476" y="6057136"/>
            <a:chExt cx="1574779" cy="1108148"/>
          </a:xfrm>
        </p:grpSpPr>
        <p:sp>
          <p:nvSpPr>
            <p:cNvPr id="90" name="Google Shape;90;p13"/>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92" name="Google Shape;92;p13"/>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up of a candy bar&#10;&#10;Description automatically generated with medium confidence" id="93" name="Google Shape;93;p13"/>
          <p:cNvPicPr preferRelativeResize="0"/>
          <p:nvPr/>
        </p:nvPicPr>
        <p:blipFill rotWithShape="1">
          <a:blip r:embed="rId4">
            <a:alphaModFix/>
          </a:blip>
          <a:srcRect b="33914" l="11814" r="12977" t="15715"/>
          <a:stretch/>
        </p:blipFill>
        <p:spPr>
          <a:xfrm>
            <a:off x="11026203" y="60354"/>
            <a:ext cx="1165796" cy="352154"/>
          </a:xfrm>
          <a:prstGeom prst="rect">
            <a:avLst/>
          </a:prstGeom>
          <a:noFill/>
          <a:ln>
            <a:noFill/>
          </a:ln>
        </p:spPr>
      </p:pic>
      <p:sp>
        <p:nvSpPr>
          <p:cNvPr id="94" name="Google Shape;94;p13"/>
          <p:cNvSpPr txBox="1"/>
          <p:nvPr/>
        </p:nvSpPr>
        <p:spPr>
          <a:xfrm>
            <a:off x="219475" y="60350"/>
            <a:ext cx="10484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chemeClr val="dk1"/>
                </a:solidFill>
                <a:latin typeface="Century Gothic"/>
                <a:ea typeface="Century Gothic"/>
                <a:cs typeface="Century Gothic"/>
                <a:sym typeface="Century Gothic"/>
              </a:rPr>
              <a:t>KPI REQUEST SIMILAR TO </a:t>
            </a:r>
            <a:r>
              <a:rPr b="0" i="0" lang="en-US" sz="4800" u="none" cap="none" strike="noStrike">
                <a:solidFill>
                  <a:srgbClr val="7030A0"/>
                </a:solidFill>
                <a:latin typeface="Century Gothic"/>
                <a:ea typeface="Century Gothic"/>
                <a:cs typeface="Century Gothic"/>
                <a:sym typeface="Century Gothic"/>
              </a:rPr>
              <a:t>AAF</a:t>
            </a:r>
            <a:endParaRPr b="0" i="0" sz="4800" u="none" cap="none" strike="noStrike">
              <a:solidFill>
                <a:srgbClr val="7030A0"/>
              </a:solidFill>
              <a:latin typeface="Century Gothic"/>
              <a:ea typeface="Century Gothic"/>
              <a:cs typeface="Century Gothic"/>
              <a:sym typeface="Century Gothic"/>
            </a:endParaRPr>
          </a:p>
        </p:txBody>
      </p:sp>
      <p:pic>
        <p:nvPicPr>
          <p:cNvPr id="95" name="Google Shape;95;p13"/>
          <p:cNvPicPr preferRelativeResize="0"/>
          <p:nvPr/>
        </p:nvPicPr>
        <p:blipFill>
          <a:blip r:embed="rId5">
            <a:alphaModFix/>
          </a:blip>
          <a:stretch>
            <a:fillRect/>
          </a:stretch>
        </p:blipFill>
        <p:spPr>
          <a:xfrm>
            <a:off x="1007550" y="1061400"/>
            <a:ext cx="10018650" cy="56618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cxnSp>
        <p:nvCxnSpPr>
          <p:cNvPr id="321" name="Google Shape;321;p22"/>
          <p:cNvCxnSpPr/>
          <p:nvPr/>
        </p:nvCxnSpPr>
        <p:spPr>
          <a:xfrm flipH="1">
            <a:off x="176525" y="523950"/>
            <a:ext cx="4625700" cy="13200"/>
          </a:xfrm>
          <a:prstGeom prst="straightConnector1">
            <a:avLst/>
          </a:prstGeom>
          <a:noFill/>
          <a:ln cap="flat" cmpd="sng" w="9525">
            <a:solidFill>
              <a:srgbClr val="3A3838"/>
            </a:solidFill>
            <a:prstDash val="dash"/>
            <a:miter lim="800000"/>
            <a:headEnd len="sm" w="sm" type="none"/>
            <a:tailEnd len="sm" w="sm" type="none"/>
          </a:ln>
        </p:spPr>
      </p:cxnSp>
      <p:sp>
        <p:nvSpPr>
          <p:cNvPr id="322" name="Google Shape;322;p22"/>
          <p:cNvSpPr txBox="1"/>
          <p:nvPr/>
        </p:nvSpPr>
        <p:spPr>
          <a:xfrm>
            <a:off x="58127" y="8073"/>
            <a:ext cx="120429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32596"/>
                </a:solidFill>
                <a:latin typeface="Paytone One"/>
                <a:ea typeface="Paytone One"/>
                <a:cs typeface="Paytone One"/>
                <a:sym typeface="Paytone One"/>
              </a:rPr>
              <a:t>6.FTUE Completion Rate:  </a:t>
            </a:r>
            <a:r>
              <a:rPr lang="en-US" sz="2800">
                <a:solidFill>
                  <a:srgbClr val="3F3F3F"/>
                </a:solidFill>
                <a:latin typeface="Paytone One"/>
                <a:ea typeface="Paytone One"/>
                <a:cs typeface="Paytone One"/>
                <a:sym typeface="Paytone One"/>
              </a:rPr>
              <a:t>Current Results</a:t>
            </a:r>
            <a:endParaRPr sz="3200">
              <a:solidFill>
                <a:srgbClr val="3F3F3F"/>
              </a:solidFill>
              <a:latin typeface="Paytone One"/>
              <a:ea typeface="Paytone One"/>
              <a:cs typeface="Paytone One"/>
              <a:sym typeface="Paytone One"/>
            </a:endParaRPr>
          </a:p>
        </p:txBody>
      </p:sp>
      <p:sp>
        <p:nvSpPr>
          <p:cNvPr id="323" name="Google Shape;323;p22"/>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324" name="Google Shape;324;p22"/>
          <p:cNvPicPr preferRelativeResize="0"/>
          <p:nvPr/>
        </p:nvPicPr>
        <p:blipFill rotWithShape="1">
          <a:blip r:embed="rId3">
            <a:alphaModFix/>
          </a:blip>
          <a:srcRect b="33914" l="11815" r="12973" t="15715"/>
          <a:stretch/>
        </p:blipFill>
        <p:spPr>
          <a:xfrm>
            <a:off x="11026204" y="101720"/>
            <a:ext cx="1165796" cy="352154"/>
          </a:xfrm>
          <a:prstGeom prst="rect">
            <a:avLst/>
          </a:prstGeom>
          <a:noFill/>
          <a:ln>
            <a:noFill/>
          </a:ln>
        </p:spPr>
      </p:pic>
      <p:sp>
        <p:nvSpPr>
          <p:cNvPr id="325" name="Google Shape;325;p22"/>
          <p:cNvSpPr txBox="1"/>
          <p:nvPr/>
        </p:nvSpPr>
        <p:spPr>
          <a:xfrm>
            <a:off x="58125" y="571700"/>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V3 Launch (include the free toy)</a:t>
            </a:r>
            <a:endParaRPr sz="1200">
              <a:solidFill>
                <a:schemeClr val="dk1"/>
              </a:solidFill>
              <a:latin typeface="Calibri"/>
              <a:ea typeface="Calibri"/>
              <a:cs typeface="Calibri"/>
              <a:sym typeface="Calibri"/>
            </a:endParaRPr>
          </a:p>
        </p:txBody>
      </p:sp>
      <p:pic>
        <p:nvPicPr>
          <p:cNvPr id="326" name="Google Shape;326;p22"/>
          <p:cNvPicPr preferRelativeResize="0"/>
          <p:nvPr/>
        </p:nvPicPr>
        <p:blipFill>
          <a:blip r:embed="rId4">
            <a:alphaModFix/>
          </a:blip>
          <a:stretch>
            <a:fillRect/>
          </a:stretch>
        </p:blipFill>
        <p:spPr>
          <a:xfrm>
            <a:off x="58125" y="908524"/>
            <a:ext cx="4519775" cy="2708276"/>
          </a:xfrm>
          <a:prstGeom prst="rect">
            <a:avLst/>
          </a:prstGeom>
          <a:noFill/>
          <a:ln cap="flat" cmpd="sng" w="9525">
            <a:solidFill>
              <a:schemeClr val="dk1"/>
            </a:solidFill>
            <a:prstDash val="solid"/>
            <a:round/>
            <a:headEnd len="sm" w="sm" type="none"/>
            <a:tailEnd len="sm" w="sm" type="none"/>
          </a:ln>
        </p:spPr>
      </p:pic>
      <p:pic>
        <p:nvPicPr>
          <p:cNvPr id="327" name="Google Shape;327;p22"/>
          <p:cNvPicPr preferRelativeResize="0"/>
          <p:nvPr/>
        </p:nvPicPr>
        <p:blipFill>
          <a:blip r:embed="rId5">
            <a:alphaModFix/>
          </a:blip>
          <a:stretch>
            <a:fillRect/>
          </a:stretch>
        </p:blipFill>
        <p:spPr>
          <a:xfrm>
            <a:off x="58125" y="3977225"/>
            <a:ext cx="4550399" cy="2853925"/>
          </a:xfrm>
          <a:prstGeom prst="rect">
            <a:avLst/>
          </a:prstGeom>
          <a:noFill/>
          <a:ln cap="flat" cmpd="sng" w="9525">
            <a:solidFill>
              <a:schemeClr val="dk1"/>
            </a:solidFill>
            <a:prstDash val="solid"/>
            <a:round/>
            <a:headEnd len="sm" w="sm" type="none"/>
            <a:tailEnd len="sm" w="sm" type="none"/>
          </a:ln>
        </p:spPr>
      </p:pic>
      <p:sp>
        <p:nvSpPr>
          <p:cNvPr id="328" name="Google Shape;328;p22"/>
          <p:cNvSpPr txBox="1"/>
          <p:nvPr/>
        </p:nvSpPr>
        <p:spPr>
          <a:xfrm>
            <a:off x="58125" y="3654963"/>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End V3 (include the free toy)</a:t>
            </a:r>
            <a:endParaRPr sz="1200">
              <a:solidFill>
                <a:schemeClr val="dk1"/>
              </a:solidFill>
              <a:latin typeface="Calibri"/>
              <a:ea typeface="Calibri"/>
              <a:cs typeface="Calibri"/>
              <a:sym typeface="Calibri"/>
            </a:endParaRPr>
          </a:p>
        </p:txBody>
      </p:sp>
      <p:cxnSp>
        <p:nvCxnSpPr>
          <p:cNvPr id="329" name="Google Shape;329;p22"/>
          <p:cNvCxnSpPr/>
          <p:nvPr/>
        </p:nvCxnSpPr>
        <p:spPr>
          <a:xfrm>
            <a:off x="4769325" y="818525"/>
            <a:ext cx="0" cy="58959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22"/>
          <p:cNvSpPr txBox="1"/>
          <p:nvPr/>
        </p:nvSpPr>
        <p:spPr>
          <a:xfrm>
            <a:off x="4840950" y="571688"/>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latin typeface="Calibri"/>
                <a:ea typeface="Calibri"/>
                <a:cs typeface="Calibri"/>
                <a:sym typeface="Calibri"/>
              </a:rPr>
              <a:t>V4 Launch (include the free toy)</a:t>
            </a:r>
            <a:endParaRPr sz="1200">
              <a:solidFill>
                <a:schemeClr val="dk1"/>
              </a:solidFill>
              <a:latin typeface="Calibri"/>
              <a:ea typeface="Calibri"/>
              <a:cs typeface="Calibri"/>
              <a:sym typeface="Calibri"/>
            </a:endParaRPr>
          </a:p>
        </p:txBody>
      </p:sp>
      <p:sp>
        <p:nvSpPr>
          <p:cNvPr id="331" name="Google Shape;331;p22"/>
          <p:cNvSpPr txBox="1"/>
          <p:nvPr/>
        </p:nvSpPr>
        <p:spPr>
          <a:xfrm>
            <a:off x="10632450" y="5551075"/>
            <a:ext cx="13944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24Aug to 30Sep</a:t>
            </a:r>
            <a:endParaRPr i="1" sz="1200">
              <a:solidFill>
                <a:schemeClr val="dk1"/>
              </a:solidFill>
              <a:latin typeface="Calibri"/>
              <a:ea typeface="Calibri"/>
              <a:cs typeface="Calibri"/>
              <a:sym typeface="Calibri"/>
            </a:endParaRPr>
          </a:p>
        </p:txBody>
      </p:sp>
      <p:pic>
        <p:nvPicPr>
          <p:cNvPr id="332" name="Google Shape;332;p22"/>
          <p:cNvPicPr preferRelativeResize="0"/>
          <p:nvPr/>
        </p:nvPicPr>
        <p:blipFill>
          <a:blip r:embed="rId6">
            <a:alphaModFix/>
          </a:blip>
          <a:stretch>
            <a:fillRect/>
          </a:stretch>
        </p:blipFill>
        <p:spPr>
          <a:xfrm>
            <a:off x="4840950" y="891663"/>
            <a:ext cx="7153275" cy="4558100"/>
          </a:xfrm>
          <a:prstGeom prst="rect">
            <a:avLst/>
          </a:prstGeom>
          <a:noFill/>
          <a:ln>
            <a:noFill/>
          </a:ln>
        </p:spPr>
      </p:pic>
      <p:sp>
        <p:nvSpPr>
          <p:cNvPr id="333" name="Google Shape;333;p22"/>
          <p:cNvSpPr/>
          <p:nvPr/>
        </p:nvSpPr>
        <p:spPr>
          <a:xfrm>
            <a:off x="8677075" y="56900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cxnSp>
        <p:nvCxnSpPr>
          <p:cNvPr id="339" name="Google Shape;339;p23"/>
          <p:cNvCxnSpPr/>
          <p:nvPr/>
        </p:nvCxnSpPr>
        <p:spPr>
          <a:xfrm flipH="1">
            <a:off x="176525" y="523950"/>
            <a:ext cx="4625700" cy="13200"/>
          </a:xfrm>
          <a:prstGeom prst="straightConnector1">
            <a:avLst/>
          </a:prstGeom>
          <a:noFill/>
          <a:ln cap="flat" cmpd="sng" w="9525">
            <a:solidFill>
              <a:srgbClr val="3A3838"/>
            </a:solidFill>
            <a:prstDash val="dash"/>
            <a:miter lim="800000"/>
            <a:headEnd len="sm" w="sm" type="none"/>
            <a:tailEnd len="sm" w="sm" type="none"/>
          </a:ln>
        </p:spPr>
      </p:cxnSp>
      <p:sp>
        <p:nvSpPr>
          <p:cNvPr id="340" name="Google Shape;340;p23"/>
          <p:cNvSpPr txBox="1"/>
          <p:nvPr/>
        </p:nvSpPr>
        <p:spPr>
          <a:xfrm>
            <a:off x="58127" y="8073"/>
            <a:ext cx="120429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F32596"/>
                </a:solidFill>
                <a:latin typeface="Paytone One"/>
                <a:ea typeface="Paytone One"/>
                <a:cs typeface="Paytone One"/>
                <a:sym typeface="Paytone One"/>
              </a:rPr>
              <a:t>6.FTUE Completion Rate</a:t>
            </a:r>
            <a:r>
              <a:rPr lang="en-US" sz="3200">
                <a:solidFill>
                  <a:srgbClr val="F32596"/>
                </a:solidFill>
                <a:latin typeface="Paytone One"/>
                <a:ea typeface="Paytone One"/>
                <a:cs typeface="Paytone One"/>
                <a:sym typeface="Paytone One"/>
              </a:rPr>
              <a:t>:  </a:t>
            </a:r>
            <a:r>
              <a:rPr lang="en-US" sz="2800">
                <a:solidFill>
                  <a:srgbClr val="3F3F3F"/>
                </a:solidFill>
                <a:latin typeface="Paytone One"/>
                <a:ea typeface="Paytone One"/>
                <a:cs typeface="Paytone One"/>
                <a:sym typeface="Paytone One"/>
              </a:rPr>
              <a:t>Current Results</a:t>
            </a:r>
            <a:endParaRPr sz="3200">
              <a:solidFill>
                <a:srgbClr val="3F3F3F"/>
              </a:solidFill>
              <a:latin typeface="Paytone One"/>
              <a:ea typeface="Paytone One"/>
              <a:cs typeface="Paytone One"/>
              <a:sym typeface="Paytone One"/>
            </a:endParaRPr>
          </a:p>
        </p:txBody>
      </p:sp>
      <p:sp>
        <p:nvSpPr>
          <p:cNvPr id="341" name="Google Shape;341;p23"/>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342" name="Google Shape;342;p23"/>
          <p:cNvPicPr preferRelativeResize="0"/>
          <p:nvPr/>
        </p:nvPicPr>
        <p:blipFill rotWithShape="1">
          <a:blip r:embed="rId3">
            <a:alphaModFix/>
          </a:blip>
          <a:srcRect b="33914" l="11814" r="12977" t="15715"/>
          <a:stretch/>
        </p:blipFill>
        <p:spPr>
          <a:xfrm>
            <a:off x="11026204" y="101720"/>
            <a:ext cx="1165796" cy="352154"/>
          </a:xfrm>
          <a:prstGeom prst="rect">
            <a:avLst/>
          </a:prstGeom>
          <a:noFill/>
          <a:ln>
            <a:noFill/>
          </a:ln>
        </p:spPr>
      </p:pic>
      <p:sp>
        <p:nvSpPr>
          <p:cNvPr id="343" name="Google Shape;343;p23"/>
          <p:cNvSpPr txBox="1"/>
          <p:nvPr/>
        </p:nvSpPr>
        <p:spPr>
          <a:xfrm>
            <a:off x="58125" y="571700"/>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V3 Launch (include the free toy)</a:t>
            </a:r>
            <a:endParaRPr sz="1200">
              <a:solidFill>
                <a:schemeClr val="dk1"/>
              </a:solidFill>
              <a:latin typeface="Calibri"/>
              <a:ea typeface="Calibri"/>
              <a:cs typeface="Calibri"/>
              <a:sym typeface="Calibri"/>
            </a:endParaRPr>
          </a:p>
        </p:txBody>
      </p:sp>
      <p:pic>
        <p:nvPicPr>
          <p:cNvPr id="344" name="Google Shape;344;p23"/>
          <p:cNvPicPr preferRelativeResize="0"/>
          <p:nvPr/>
        </p:nvPicPr>
        <p:blipFill>
          <a:blip r:embed="rId4">
            <a:alphaModFix/>
          </a:blip>
          <a:stretch>
            <a:fillRect/>
          </a:stretch>
        </p:blipFill>
        <p:spPr>
          <a:xfrm>
            <a:off x="58125" y="908524"/>
            <a:ext cx="4519775" cy="2708276"/>
          </a:xfrm>
          <a:prstGeom prst="rect">
            <a:avLst/>
          </a:prstGeom>
          <a:noFill/>
          <a:ln cap="flat" cmpd="sng" w="9525">
            <a:solidFill>
              <a:schemeClr val="dk1"/>
            </a:solidFill>
            <a:prstDash val="solid"/>
            <a:round/>
            <a:headEnd len="sm" w="sm" type="none"/>
            <a:tailEnd len="sm" w="sm" type="none"/>
          </a:ln>
        </p:spPr>
      </p:pic>
      <p:pic>
        <p:nvPicPr>
          <p:cNvPr id="345" name="Google Shape;345;p23"/>
          <p:cNvPicPr preferRelativeResize="0"/>
          <p:nvPr/>
        </p:nvPicPr>
        <p:blipFill>
          <a:blip r:embed="rId5">
            <a:alphaModFix/>
          </a:blip>
          <a:stretch>
            <a:fillRect/>
          </a:stretch>
        </p:blipFill>
        <p:spPr>
          <a:xfrm>
            <a:off x="58125" y="3977225"/>
            <a:ext cx="4550399" cy="2853925"/>
          </a:xfrm>
          <a:prstGeom prst="rect">
            <a:avLst/>
          </a:prstGeom>
          <a:noFill/>
          <a:ln cap="flat" cmpd="sng" w="9525">
            <a:solidFill>
              <a:schemeClr val="dk1"/>
            </a:solidFill>
            <a:prstDash val="solid"/>
            <a:round/>
            <a:headEnd len="sm" w="sm" type="none"/>
            <a:tailEnd len="sm" w="sm" type="none"/>
          </a:ln>
        </p:spPr>
      </p:pic>
      <p:sp>
        <p:nvSpPr>
          <p:cNvPr id="346" name="Google Shape;346;p23"/>
          <p:cNvSpPr txBox="1"/>
          <p:nvPr/>
        </p:nvSpPr>
        <p:spPr>
          <a:xfrm>
            <a:off x="58125" y="3654963"/>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End V3 </a:t>
            </a:r>
            <a:r>
              <a:rPr lang="en-US" sz="1200">
                <a:solidFill>
                  <a:schemeClr val="dk1"/>
                </a:solidFill>
                <a:latin typeface="Calibri"/>
                <a:ea typeface="Calibri"/>
                <a:cs typeface="Calibri"/>
                <a:sym typeface="Calibri"/>
              </a:rPr>
              <a:t>(include the free toy)</a:t>
            </a:r>
            <a:endParaRPr sz="1200">
              <a:solidFill>
                <a:schemeClr val="dk1"/>
              </a:solidFill>
              <a:latin typeface="Calibri"/>
              <a:ea typeface="Calibri"/>
              <a:cs typeface="Calibri"/>
              <a:sym typeface="Calibri"/>
            </a:endParaRPr>
          </a:p>
        </p:txBody>
      </p:sp>
      <p:cxnSp>
        <p:nvCxnSpPr>
          <p:cNvPr id="347" name="Google Shape;347;p23"/>
          <p:cNvCxnSpPr/>
          <p:nvPr/>
        </p:nvCxnSpPr>
        <p:spPr>
          <a:xfrm>
            <a:off x="4769325" y="818525"/>
            <a:ext cx="0" cy="5895900"/>
          </a:xfrm>
          <a:prstGeom prst="straightConnector1">
            <a:avLst/>
          </a:prstGeom>
          <a:noFill/>
          <a:ln cap="flat" cmpd="sng" w="9525">
            <a:solidFill>
              <a:schemeClr val="dk2"/>
            </a:solidFill>
            <a:prstDash val="solid"/>
            <a:round/>
            <a:headEnd len="med" w="med" type="none"/>
            <a:tailEnd len="med" w="med" type="none"/>
          </a:ln>
        </p:spPr>
      </p:cxnSp>
      <p:pic>
        <p:nvPicPr>
          <p:cNvPr id="348" name="Google Shape;348;p23"/>
          <p:cNvPicPr preferRelativeResize="0"/>
          <p:nvPr/>
        </p:nvPicPr>
        <p:blipFill>
          <a:blip r:embed="rId6">
            <a:alphaModFix/>
          </a:blip>
          <a:stretch>
            <a:fillRect/>
          </a:stretch>
        </p:blipFill>
        <p:spPr>
          <a:xfrm>
            <a:off x="4930125" y="902050"/>
            <a:ext cx="7080751" cy="4605950"/>
          </a:xfrm>
          <a:prstGeom prst="rect">
            <a:avLst/>
          </a:prstGeom>
          <a:noFill/>
          <a:ln cap="flat" cmpd="sng" w="9525">
            <a:solidFill>
              <a:schemeClr val="dk1"/>
            </a:solidFill>
            <a:prstDash val="solid"/>
            <a:round/>
            <a:headEnd len="sm" w="sm" type="none"/>
            <a:tailEnd len="sm" w="sm" type="none"/>
          </a:ln>
        </p:spPr>
      </p:pic>
      <p:sp>
        <p:nvSpPr>
          <p:cNvPr id="349" name="Google Shape;349;p23"/>
          <p:cNvSpPr txBox="1"/>
          <p:nvPr/>
        </p:nvSpPr>
        <p:spPr>
          <a:xfrm>
            <a:off x="4873575" y="571688"/>
            <a:ext cx="2412000" cy="28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dk1"/>
                </a:solidFill>
                <a:latin typeface="Calibri"/>
                <a:ea typeface="Calibri"/>
                <a:cs typeface="Calibri"/>
                <a:sym typeface="Calibri"/>
              </a:rPr>
              <a:t>V4 Launch</a:t>
            </a:r>
            <a:r>
              <a:rPr lang="en-US" sz="1200">
                <a:solidFill>
                  <a:schemeClr val="dk1"/>
                </a:solidFill>
                <a:latin typeface="Calibri"/>
                <a:ea typeface="Calibri"/>
                <a:cs typeface="Calibri"/>
                <a:sym typeface="Calibri"/>
              </a:rPr>
              <a:t> (include the free toy)</a:t>
            </a:r>
            <a:endParaRPr sz="1200">
              <a:solidFill>
                <a:schemeClr val="dk1"/>
              </a:solidFill>
              <a:latin typeface="Calibri"/>
              <a:ea typeface="Calibri"/>
              <a:cs typeface="Calibri"/>
              <a:sym typeface="Calibri"/>
            </a:endParaRPr>
          </a:p>
        </p:txBody>
      </p:sp>
      <p:sp>
        <p:nvSpPr>
          <p:cNvPr id="350" name="Google Shape;350;p23"/>
          <p:cNvSpPr txBox="1"/>
          <p:nvPr/>
        </p:nvSpPr>
        <p:spPr>
          <a:xfrm>
            <a:off x="10616475" y="5619700"/>
            <a:ext cx="13944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24Aug to 22Oct</a:t>
            </a:r>
            <a:endParaRPr i="1" sz="1200">
              <a:solidFill>
                <a:schemeClr val="dk1"/>
              </a:solidFill>
              <a:latin typeface="Calibri"/>
              <a:ea typeface="Calibri"/>
              <a:cs typeface="Calibri"/>
              <a:sym typeface="Calibri"/>
            </a:endParaRPr>
          </a:p>
        </p:txBody>
      </p:sp>
      <p:sp>
        <p:nvSpPr>
          <p:cNvPr id="351" name="Google Shape;351;p23"/>
          <p:cNvSpPr/>
          <p:nvPr/>
        </p:nvSpPr>
        <p:spPr>
          <a:xfrm>
            <a:off x="8677075" y="56900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4"/>
          <p:cNvPicPr preferRelativeResize="0"/>
          <p:nvPr/>
        </p:nvPicPr>
        <p:blipFill>
          <a:blip r:embed="rId3">
            <a:alphaModFix/>
          </a:blip>
          <a:stretch>
            <a:fillRect/>
          </a:stretch>
        </p:blipFill>
        <p:spPr>
          <a:xfrm>
            <a:off x="956037" y="3622749"/>
            <a:ext cx="6828133" cy="2774150"/>
          </a:xfrm>
          <a:prstGeom prst="rect">
            <a:avLst/>
          </a:prstGeom>
          <a:noFill/>
          <a:ln>
            <a:noFill/>
          </a:ln>
        </p:spPr>
      </p:pic>
      <p:pic>
        <p:nvPicPr>
          <p:cNvPr id="357" name="Google Shape;357;p24"/>
          <p:cNvPicPr preferRelativeResize="0"/>
          <p:nvPr/>
        </p:nvPicPr>
        <p:blipFill>
          <a:blip r:embed="rId4">
            <a:alphaModFix/>
          </a:blip>
          <a:stretch>
            <a:fillRect/>
          </a:stretch>
        </p:blipFill>
        <p:spPr>
          <a:xfrm>
            <a:off x="405125" y="952125"/>
            <a:ext cx="7755672" cy="2590851"/>
          </a:xfrm>
          <a:prstGeom prst="rect">
            <a:avLst/>
          </a:prstGeom>
          <a:noFill/>
          <a:ln>
            <a:noFill/>
          </a:ln>
        </p:spPr>
      </p:pic>
      <p:grpSp>
        <p:nvGrpSpPr>
          <p:cNvPr id="358" name="Google Shape;358;p24"/>
          <p:cNvGrpSpPr/>
          <p:nvPr/>
        </p:nvGrpSpPr>
        <p:grpSpPr>
          <a:xfrm>
            <a:off x="-195824" y="6057136"/>
            <a:ext cx="1573373" cy="1106538"/>
            <a:chOff x="-195824" y="6057136"/>
            <a:chExt cx="1573373" cy="1106538"/>
          </a:xfrm>
        </p:grpSpPr>
        <p:sp>
          <p:nvSpPr>
            <p:cNvPr id="359" name="Google Shape;359;p24"/>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0" name="Google Shape;360;p24"/>
            <p:cNvPicPr preferRelativeResize="0"/>
            <p:nvPr/>
          </p:nvPicPr>
          <p:blipFill rotWithShape="1">
            <a:blip r:embed="rId5">
              <a:alphaModFix/>
            </a:blip>
            <a:srcRect b="0" l="0" r="0" t="0"/>
            <a:stretch/>
          </p:blipFill>
          <p:spPr>
            <a:xfrm>
              <a:off x="60737" y="6363890"/>
              <a:ext cx="1214554" cy="426971"/>
            </a:xfrm>
            <a:prstGeom prst="rect">
              <a:avLst/>
            </a:prstGeom>
            <a:noFill/>
            <a:ln>
              <a:noFill/>
            </a:ln>
          </p:spPr>
        </p:pic>
      </p:grpSp>
      <p:sp>
        <p:nvSpPr>
          <p:cNvPr id="361" name="Google Shape;361;p24"/>
          <p:cNvSpPr txBox="1"/>
          <p:nvPr/>
        </p:nvSpPr>
        <p:spPr>
          <a:xfrm>
            <a:off x="286728" y="236673"/>
            <a:ext cx="99876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7030A0"/>
                </a:solidFill>
                <a:latin typeface="Paytone One"/>
                <a:ea typeface="Paytone One"/>
                <a:cs typeface="Paytone One"/>
                <a:sym typeface="Paytone One"/>
              </a:rPr>
              <a:t>7.Engagement KPIs: </a:t>
            </a:r>
            <a:r>
              <a:rPr lang="en-US" sz="2800">
                <a:solidFill>
                  <a:srgbClr val="3F3F3F"/>
                </a:solidFill>
                <a:latin typeface="Paytone One"/>
                <a:ea typeface="Paytone One"/>
                <a:cs typeface="Paytone One"/>
                <a:sym typeface="Paytone One"/>
              </a:rPr>
              <a:t>Usage Overview</a:t>
            </a:r>
            <a:endParaRPr sz="3200">
              <a:solidFill>
                <a:srgbClr val="3F3F3F"/>
              </a:solidFill>
              <a:latin typeface="Paytone One"/>
              <a:ea typeface="Paytone One"/>
              <a:cs typeface="Paytone One"/>
              <a:sym typeface="Paytone One"/>
            </a:endParaRPr>
          </a:p>
        </p:txBody>
      </p:sp>
      <p:cxnSp>
        <p:nvCxnSpPr>
          <p:cNvPr id="362" name="Google Shape;362;p24"/>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363" name="Google Shape;363;p24"/>
          <p:cNvSpPr/>
          <p:nvPr/>
        </p:nvSpPr>
        <p:spPr>
          <a:xfrm>
            <a:off x="8305175" y="1451062"/>
            <a:ext cx="3781800" cy="4146900"/>
          </a:xfrm>
          <a:prstGeom prst="rect">
            <a:avLst/>
          </a:prstGeom>
          <a:noFill/>
          <a:ln cap="flat" cmpd="sng" w="12700">
            <a:solidFill>
              <a:srgbClr val="7030A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24"/>
          <p:cNvSpPr txBox="1"/>
          <p:nvPr/>
        </p:nvSpPr>
        <p:spPr>
          <a:xfrm>
            <a:off x="8348853" y="1539351"/>
            <a:ext cx="3781800" cy="3078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3F3F3F"/>
              </a:buClr>
              <a:buSzPts val="1200"/>
              <a:buFont typeface="Arial"/>
              <a:buChar char="•"/>
            </a:pPr>
            <a:r>
              <a:t/>
            </a:r>
            <a:endParaRPr/>
          </a:p>
        </p:txBody>
      </p:sp>
      <p:sp>
        <p:nvSpPr>
          <p:cNvPr id="365" name="Google Shape;365;p24"/>
          <p:cNvSpPr txBox="1"/>
          <p:nvPr/>
        </p:nvSpPr>
        <p:spPr>
          <a:xfrm>
            <a:off x="2262746" y="1293056"/>
            <a:ext cx="42147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rgbClr val="3F3F3F"/>
                </a:solidFill>
                <a:latin typeface="Arial"/>
                <a:ea typeface="Arial"/>
                <a:cs typeface="Arial"/>
                <a:sym typeface="Arial"/>
              </a:rPr>
              <a:t>FEATURE USAGE DISTRIBUTION BY USERS</a:t>
            </a:r>
            <a:endParaRPr sz="1200"/>
          </a:p>
        </p:txBody>
      </p:sp>
      <p:sp>
        <p:nvSpPr>
          <p:cNvPr id="366" name="Google Shape;366;p24"/>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367" name="Google Shape;367;p24"/>
          <p:cNvPicPr preferRelativeResize="0"/>
          <p:nvPr/>
        </p:nvPicPr>
        <p:blipFill rotWithShape="1">
          <a:blip r:embed="rId6">
            <a:alphaModFix/>
          </a:blip>
          <a:srcRect b="33914" l="11815" r="12973" t="15715"/>
          <a:stretch/>
        </p:blipFill>
        <p:spPr>
          <a:xfrm>
            <a:off x="11026204" y="101720"/>
            <a:ext cx="1165796" cy="352154"/>
          </a:xfrm>
          <a:prstGeom prst="rect">
            <a:avLst/>
          </a:prstGeom>
          <a:noFill/>
          <a:ln>
            <a:noFill/>
          </a:ln>
        </p:spPr>
      </p:pic>
      <p:sp>
        <p:nvSpPr>
          <p:cNvPr id="368" name="Google Shape;368;p24"/>
          <p:cNvSpPr txBox="1"/>
          <p:nvPr/>
        </p:nvSpPr>
        <p:spPr>
          <a:xfrm>
            <a:off x="1378300" y="6473100"/>
            <a:ext cx="262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01/09/2022 - 31/10/2023</a:t>
            </a:r>
            <a:endParaRPr sz="1300">
              <a:solidFill>
                <a:schemeClr val="dk1"/>
              </a:solidFill>
              <a:latin typeface="Calibri"/>
              <a:ea typeface="Calibri"/>
              <a:cs typeface="Calibri"/>
              <a:sym typeface="Calibri"/>
            </a:endParaRPr>
          </a:p>
        </p:txBody>
      </p:sp>
      <p:sp>
        <p:nvSpPr>
          <p:cNvPr id="369" name="Google Shape;369;p24"/>
          <p:cNvSpPr/>
          <p:nvPr/>
        </p:nvSpPr>
        <p:spPr>
          <a:xfrm>
            <a:off x="8677075" y="56900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25"/>
          <p:cNvPicPr preferRelativeResize="0"/>
          <p:nvPr/>
        </p:nvPicPr>
        <p:blipFill>
          <a:blip r:embed="rId3">
            <a:alphaModFix/>
          </a:blip>
          <a:stretch>
            <a:fillRect/>
          </a:stretch>
        </p:blipFill>
        <p:spPr>
          <a:xfrm>
            <a:off x="731050" y="1025750"/>
            <a:ext cx="7319125" cy="5263526"/>
          </a:xfrm>
          <a:prstGeom prst="rect">
            <a:avLst/>
          </a:prstGeom>
          <a:noFill/>
          <a:ln>
            <a:noFill/>
          </a:ln>
        </p:spPr>
      </p:pic>
      <p:grpSp>
        <p:nvGrpSpPr>
          <p:cNvPr id="375" name="Google Shape;375;p25"/>
          <p:cNvGrpSpPr/>
          <p:nvPr/>
        </p:nvGrpSpPr>
        <p:grpSpPr>
          <a:xfrm>
            <a:off x="-195824" y="6057136"/>
            <a:ext cx="1573373" cy="1106538"/>
            <a:chOff x="-195824" y="6057136"/>
            <a:chExt cx="1573373" cy="1106538"/>
          </a:xfrm>
        </p:grpSpPr>
        <p:sp>
          <p:nvSpPr>
            <p:cNvPr id="376" name="Google Shape;376;p25"/>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77" name="Google Shape;377;p25"/>
            <p:cNvPicPr preferRelativeResize="0"/>
            <p:nvPr/>
          </p:nvPicPr>
          <p:blipFill rotWithShape="1">
            <a:blip r:embed="rId4">
              <a:alphaModFix/>
            </a:blip>
            <a:srcRect b="0" l="0" r="0" t="0"/>
            <a:stretch/>
          </p:blipFill>
          <p:spPr>
            <a:xfrm>
              <a:off x="60737" y="6363890"/>
              <a:ext cx="1214554" cy="426971"/>
            </a:xfrm>
            <a:prstGeom prst="rect">
              <a:avLst/>
            </a:prstGeom>
            <a:noFill/>
            <a:ln>
              <a:noFill/>
            </a:ln>
          </p:spPr>
        </p:pic>
      </p:grpSp>
      <p:sp>
        <p:nvSpPr>
          <p:cNvPr id="378" name="Google Shape;378;p25"/>
          <p:cNvSpPr txBox="1"/>
          <p:nvPr/>
        </p:nvSpPr>
        <p:spPr>
          <a:xfrm>
            <a:off x="286728" y="236673"/>
            <a:ext cx="99876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7030A0"/>
                </a:solidFill>
                <a:latin typeface="Paytone One"/>
                <a:ea typeface="Paytone One"/>
                <a:cs typeface="Paytone One"/>
                <a:sym typeface="Paytone One"/>
              </a:rPr>
              <a:t>7.Engagement KPIs: </a:t>
            </a:r>
            <a:r>
              <a:rPr lang="en-US" sz="2800">
                <a:solidFill>
                  <a:srgbClr val="3F3F3F"/>
                </a:solidFill>
                <a:latin typeface="Paytone One"/>
                <a:ea typeface="Paytone One"/>
                <a:cs typeface="Paytone One"/>
                <a:sym typeface="Paytone One"/>
              </a:rPr>
              <a:t>Micro Session Analysis</a:t>
            </a:r>
            <a:endParaRPr sz="3200">
              <a:solidFill>
                <a:srgbClr val="3F3F3F"/>
              </a:solidFill>
              <a:latin typeface="Paytone One"/>
              <a:ea typeface="Paytone One"/>
              <a:cs typeface="Paytone One"/>
              <a:sym typeface="Paytone One"/>
            </a:endParaRPr>
          </a:p>
        </p:txBody>
      </p:sp>
      <p:cxnSp>
        <p:nvCxnSpPr>
          <p:cNvPr id="379" name="Google Shape;379;p25"/>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380" name="Google Shape;380;p25"/>
          <p:cNvSpPr/>
          <p:nvPr/>
        </p:nvSpPr>
        <p:spPr>
          <a:xfrm>
            <a:off x="8305175" y="1451062"/>
            <a:ext cx="3781800" cy="4146900"/>
          </a:xfrm>
          <a:prstGeom prst="rect">
            <a:avLst/>
          </a:prstGeom>
          <a:noFill/>
          <a:ln cap="flat" cmpd="sng" w="12700">
            <a:solidFill>
              <a:srgbClr val="7030A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25"/>
          <p:cNvSpPr txBox="1"/>
          <p:nvPr/>
        </p:nvSpPr>
        <p:spPr>
          <a:xfrm>
            <a:off x="8348853" y="1539351"/>
            <a:ext cx="3781800" cy="3078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3F3F3F"/>
              </a:buClr>
              <a:buSzPts val="1200"/>
              <a:buFont typeface="Arial"/>
              <a:buChar char="•"/>
            </a:pPr>
            <a:r>
              <a:t/>
            </a:r>
            <a:endParaRPr/>
          </a:p>
        </p:txBody>
      </p:sp>
      <p:sp>
        <p:nvSpPr>
          <p:cNvPr id="382" name="Google Shape;382;p25"/>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383" name="Google Shape;383;p25"/>
          <p:cNvPicPr preferRelativeResize="0"/>
          <p:nvPr/>
        </p:nvPicPr>
        <p:blipFill rotWithShape="1">
          <a:blip r:embed="rId5">
            <a:alphaModFix/>
          </a:blip>
          <a:srcRect b="33914" l="11815" r="12973" t="15715"/>
          <a:stretch/>
        </p:blipFill>
        <p:spPr>
          <a:xfrm>
            <a:off x="11026204" y="101720"/>
            <a:ext cx="1165796" cy="352154"/>
          </a:xfrm>
          <a:prstGeom prst="rect">
            <a:avLst/>
          </a:prstGeom>
          <a:noFill/>
          <a:ln>
            <a:noFill/>
          </a:ln>
        </p:spPr>
      </p:pic>
      <p:sp>
        <p:nvSpPr>
          <p:cNvPr id="384" name="Google Shape;384;p25"/>
          <p:cNvSpPr txBox="1"/>
          <p:nvPr/>
        </p:nvSpPr>
        <p:spPr>
          <a:xfrm>
            <a:off x="1378300" y="6473100"/>
            <a:ext cx="262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24/08/2023 - 31/10/2023</a:t>
            </a:r>
            <a:endParaRPr sz="1300">
              <a:solidFill>
                <a:schemeClr val="dk1"/>
              </a:solidFill>
              <a:latin typeface="Calibri"/>
              <a:ea typeface="Calibri"/>
              <a:cs typeface="Calibri"/>
              <a:sym typeface="Calibri"/>
            </a:endParaRPr>
          </a:p>
        </p:txBody>
      </p:sp>
      <p:sp>
        <p:nvSpPr>
          <p:cNvPr id="385" name="Google Shape;385;p25"/>
          <p:cNvSpPr/>
          <p:nvPr/>
        </p:nvSpPr>
        <p:spPr>
          <a:xfrm>
            <a:off x="8677075" y="56900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pSp>
        <p:nvGrpSpPr>
          <p:cNvPr id="391" name="Google Shape;391;p26"/>
          <p:cNvGrpSpPr/>
          <p:nvPr/>
        </p:nvGrpSpPr>
        <p:grpSpPr>
          <a:xfrm>
            <a:off x="557529" y="1130279"/>
            <a:ext cx="6656284" cy="5603928"/>
            <a:chOff x="189286" y="1079517"/>
            <a:chExt cx="7772401" cy="6543587"/>
          </a:xfrm>
        </p:grpSpPr>
        <p:pic>
          <p:nvPicPr>
            <p:cNvPr id="392" name="Google Shape;392;p26"/>
            <p:cNvPicPr preferRelativeResize="0"/>
            <p:nvPr/>
          </p:nvPicPr>
          <p:blipFill rotWithShape="1">
            <a:blip r:embed="rId3">
              <a:alphaModFix/>
            </a:blip>
            <a:srcRect b="0" l="0" r="0" t="0"/>
            <a:stretch/>
          </p:blipFill>
          <p:spPr>
            <a:xfrm>
              <a:off x="189286" y="1079517"/>
              <a:ext cx="7772401" cy="4898625"/>
            </a:xfrm>
            <a:prstGeom prst="rect">
              <a:avLst/>
            </a:prstGeom>
            <a:noFill/>
            <a:ln>
              <a:noFill/>
            </a:ln>
          </p:spPr>
        </p:pic>
        <p:pic>
          <p:nvPicPr>
            <p:cNvPr id="393" name="Google Shape;393;p26"/>
            <p:cNvPicPr preferRelativeResize="0"/>
            <p:nvPr/>
          </p:nvPicPr>
          <p:blipFill rotWithShape="1">
            <a:blip r:embed="rId4">
              <a:alphaModFix/>
            </a:blip>
            <a:srcRect b="49982" l="0" r="0" t="0"/>
            <a:stretch/>
          </p:blipFill>
          <p:spPr>
            <a:xfrm>
              <a:off x="189286" y="5978141"/>
              <a:ext cx="7772401" cy="1644963"/>
            </a:xfrm>
            <a:prstGeom prst="rect">
              <a:avLst/>
            </a:prstGeom>
            <a:noFill/>
            <a:ln>
              <a:noFill/>
            </a:ln>
          </p:spPr>
        </p:pic>
      </p:grpSp>
      <p:grpSp>
        <p:nvGrpSpPr>
          <p:cNvPr id="394" name="Google Shape;394;p26"/>
          <p:cNvGrpSpPr/>
          <p:nvPr/>
        </p:nvGrpSpPr>
        <p:grpSpPr>
          <a:xfrm>
            <a:off x="-195824" y="6057136"/>
            <a:ext cx="1573373" cy="1106538"/>
            <a:chOff x="-195824" y="6057136"/>
            <a:chExt cx="1573373" cy="1106538"/>
          </a:xfrm>
        </p:grpSpPr>
        <p:sp>
          <p:nvSpPr>
            <p:cNvPr id="395" name="Google Shape;395;p26"/>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96" name="Google Shape;396;p26"/>
            <p:cNvPicPr preferRelativeResize="0"/>
            <p:nvPr/>
          </p:nvPicPr>
          <p:blipFill rotWithShape="1">
            <a:blip r:embed="rId5">
              <a:alphaModFix/>
            </a:blip>
            <a:srcRect b="0" l="0" r="0" t="0"/>
            <a:stretch/>
          </p:blipFill>
          <p:spPr>
            <a:xfrm>
              <a:off x="60737" y="6363890"/>
              <a:ext cx="1214554" cy="426971"/>
            </a:xfrm>
            <a:prstGeom prst="rect">
              <a:avLst/>
            </a:prstGeom>
            <a:noFill/>
            <a:ln>
              <a:noFill/>
            </a:ln>
          </p:spPr>
        </p:pic>
      </p:grpSp>
      <p:sp>
        <p:nvSpPr>
          <p:cNvPr id="397" name="Google Shape;397;p26"/>
          <p:cNvSpPr txBox="1"/>
          <p:nvPr/>
        </p:nvSpPr>
        <p:spPr>
          <a:xfrm>
            <a:off x="439128" y="389073"/>
            <a:ext cx="105984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8.Conversion KPIs: </a:t>
            </a:r>
            <a:r>
              <a:rPr lang="en-US" sz="2800">
                <a:solidFill>
                  <a:srgbClr val="3F3F3F"/>
                </a:solidFill>
                <a:latin typeface="Paytone One"/>
                <a:ea typeface="Paytone One"/>
                <a:cs typeface="Paytone One"/>
                <a:sym typeface="Paytone One"/>
              </a:rPr>
              <a:t>Micro Sessions Analysis &amp; Benchmark</a:t>
            </a:r>
            <a:endParaRPr sz="3200">
              <a:solidFill>
                <a:srgbClr val="3F3F3F"/>
              </a:solidFill>
              <a:latin typeface="Paytone One"/>
              <a:ea typeface="Paytone One"/>
              <a:cs typeface="Paytone One"/>
              <a:sym typeface="Paytone One"/>
            </a:endParaRPr>
          </a:p>
        </p:txBody>
      </p:sp>
      <p:cxnSp>
        <p:nvCxnSpPr>
          <p:cNvPr id="398" name="Google Shape;398;p26"/>
          <p:cNvCxnSpPr/>
          <p:nvPr/>
        </p:nvCxnSpPr>
        <p:spPr>
          <a:xfrm rot="10800000">
            <a:off x="557520" y="994319"/>
            <a:ext cx="2700000" cy="0"/>
          </a:xfrm>
          <a:prstGeom prst="straightConnector1">
            <a:avLst/>
          </a:prstGeom>
          <a:noFill/>
          <a:ln cap="flat" cmpd="sng" w="9525">
            <a:solidFill>
              <a:srgbClr val="3A3838"/>
            </a:solidFill>
            <a:prstDash val="dash"/>
            <a:miter lim="800000"/>
            <a:headEnd len="sm" w="sm" type="none"/>
            <a:tailEnd len="sm" w="sm" type="none"/>
          </a:ln>
        </p:spPr>
      </p:cxnSp>
      <p:pic>
        <p:nvPicPr>
          <p:cNvPr id="399" name="Google Shape;399;p26"/>
          <p:cNvPicPr preferRelativeResize="0"/>
          <p:nvPr/>
        </p:nvPicPr>
        <p:blipFill rotWithShape="1">
          <a:blip r:embed="rId6">
            <a:alphaModFix/>
          </a:blip>
          <a:srcRect b="0" l="0" r="40327" t="0"/>
          <a:stretch/>
        </p:blipFill>
        <p:spPr>
          <a:xfrm>
            <a:off x="7459570" y="1132128"/>
            <a:ext cx="4385006" cy="1336635"/>
          </a:xfrm>
          <a:prstGeom prst="rect">
            <a:avLst/>
          </a:prstGeom>
          <a:noFill/>
          <a:ln>
            <a:noFill/>
          </a:ln>
        </p:spPr>
      </p:pic>
      <p:pic>
        <p:nvPicPr>
          <p:cNvPr id="400" name="Google Shape;400;p26"/>
          <p:cNvPicPr preferRelativeResize="0"/>
          <p:nvPr/>
        </p:nvPicPr>
        <p:blipFill rotWithShape="1">
          <a:blip r:embed="rId6">
            <a:alphaModFix/>
          </a:blip>
          <a:srcRect b="-9793" l="59372" r="0" t="0"/>
          <a:stretch/>
        </p:blipFill>
        <p:spPr>
          <a:xfrm>
            <a:off x="7459570" y="2493936"/>
            <a:ext cx="2985370" cy="1467548"/>
          </a:xfrm>
          <a:prstGeom prst="rect">
            <a:avLst/>
          </a:prstGeom>
          <a:noFill/>
          <a:ln>
            <a:noFill/>
          </a:ln>
        </p:spPr>
      </p:pic>
      <p:sp>
        <p:nvSpPr>
          <p:cNvPr id="401" name="Google Shape;401;p26"/>
          <p:cNvSpPr txBox="1"/>
          <p:nvPr/>
        </p:nvSpPr>
        <p:spPr>
          <a:xfrm>
            <a:off x="7520448" y="4237434"/>
            <a:ext cx="4413300" cy="2123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200"/>
              <a:buFont typeface="Arial"/>
              <a:buChar char="•"/>
            </a:pPr>
            <a:r>
              <a:rPr b="1" lang="en-US" sz="1200">
                <a:solidFill>
                  <a:srgbClr val="3F3F3F"/>
                </a:solidFill>
                <a:latin typeface="Arial"/>
                <a:ea typeface="Arial"/>
                <a:cs typeface="Arial"/>
                <a:sym typeface="Arial"/>
              </a:rPr>
              <a:t>In September 2023, 61% of A&amp;F users stay more than 3mns which is close to our key Competitors and better than Subway Surfer.</a:t>
            </a:r>
            <a:endParaRPr/>
          </a:p>
          <a:p>
            <a:pPr indent="-285750" lvl="0" marL="285750" marR="0" rtl="0" algn="l">
              <a:spcBef>
                <a:spcPts val="0"/>
              </a:spcBef>
              <a:spcAft>
                <a:spcPts val="0"/>
              </a:spcAft>
              <a:buClr>
                <a:srgbClr val="3F3F3F"/>
              </a:buClr>
              <a:buSzPts val="1200"/>
              <a:buFont typeface="Arial"/>
              <a:buChar char="•"/>
            </a:pPr>
            <a:r>
              <a:rPr b="1" lang="en-US" sz="1200">
                <a:solidFill>
                  <a:srgbClr val="3F3F3F"/>
                </a:solidFill>
                <a:latin typeface="Arial"/>
                <a:ea typeface="Arial"/>
                <a:cs typeface="Arial"/>
                <a:sym typeface="Arial"/>
              </a:rPr>
              <a:t>Average time spent in September is 531s (8mns51s) which is better than Stumble Guy.</a:t>
            </a:r>
            <a:endParaRPr/>
          </a:p>
          <a:p>
            <a:pPr indent="-285750" lvl="0" marL="285750" marR="0" rtl="0" algn="l">
              <a:spcBef>
                <a:spcPts val="0"/>
              </a:spcBef>
              <a:spcAft>
                <a:spcPts val="0"/>
              </a:spcAft>
              <a:buClr>
                <a:srgbClr val="3F3F3F"/>
              </a:buClr>
              <a:buSzPts val="1200"/>
              <a:buFont typeface="Arial"/>
              <a:buChar char="•"/>
            </a:pPr>
            <a:r>
              <a:rPr b="1" lang="en-US" sz="1200">
                <a:solidFill>
                  <a:srgbClr val="3F3F3F"/>
                </a:solidFill>
                <a:latin typeface="Arial"/>
                <a:ea typeface="Arial"/>
                <a:cs typeface="Arial"/>
                <a:sym typeface="Arial"/>
              </a:rPr>
              <a:t>Micro Sessions (=Sessions below 10s) represent 5.01% of the Sessions. We also lost 20.91% of our users within the 1st minute which is not great but on par with our Competitors (Roblox = 18.2%, Subway Surfer = 40%, Stumble Guys = 18%, Among Us = 19,46%)</a:t>
            </a:r>
            <a:endParaRPr/>
          </a:p>
        </p:txBody>
      </p:sp>
      <p:sp>
        <p:nvSpPr>
          <p:cNvPr id="402" name="Google Shape;402;p26"/>
          <p:cNvSpPr txBox="1"/>
          <p:nvPr/>
        </p:nvSpPr>
        <p:spPr>
          <a:xfrm>
            <a:off x="10053301" y="6649223"/>
            <a:ext cx="2138700" cy="169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500">
                <a:solidFill>
                  <a:srgbClr val="3F3F3F"/>
                </a:solidFill>
                <a:latin typeface="Arial"/>
                <a:ea typeface="Arial"/>
                <a:cs typeface="Arial"/>
                <a:sym typeface="Arial"/>
              </a:rPr>
              <a:t>Source: Sensor Tower – Period: September 2023 </a:t>
            </a:r>
            <a:endParaRPr/>
          </a:p>
        </p:txBody>
      </p:sp>
      <p:sp>
        <p:nvSpPr>
          <p:cNvPr id="403" name="Google Shape;403;p26"/>
          <p:cNvSpPr/>
          <p:nvPr/>
        </p:nvSpPr>
        <p:spPr>
          <a:xfrm>
            <a:off x="7459570" y="4034322"/>
            <a:ext cx="4535100" cy="2529900"/>
          </a:xfrm>
          <a:prstGeom prst="roundRect">
            <a:avLst>
              <a:gd fmla="val 16667" name="adj"/>
            </a:avLst>
          </a:prstGeom>
          <a:noFill/>
          <a:ln cap="flat" cmpd="sng" w="12700">
            <a:solidFill>
              <a:srgbClr val="7030A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26"/>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405" name="Google Shape;405;p26"/>
          <p:cNvPicPr preferRelativeResize="0"/>
          <p:nvPr/>
        </p:nvPicPr>
        <p:blipFill rotWithShape="1">
          <a:blip r:embed="rId7">
            <a:alphaModFix/>
          </a:blip>
          <a:srcRect b="33914" l="11815" r="12973" t="15715"/>
          <a:stretch/>
        </p:blipFill>
        <p:spPr>
          <a:xfrm>
            <a:off x="11026204" y="101720"/>
            <a:ext cx="1165796" cy="3521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nvSpPr>
        <p:spPr>
          <a:xfrm>
            <a:off x="286728" y="236673"/>
            <a:ext cx="99876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Retention KPIs: </a:t>
            </a:r>
            <a:r>
              <a:rPr lang="en-US" sz="2800">
                <a:solidFill>
                  <a:srgbClr val="3F3F3F"/>
                </a:solidFill>
                <a:latin typeface="Paytone One"/>
                <a:ea typeface="Paytone One"/>
                <a:cs typeface="Paytone One"/>
                <a:sym typeface="Paytone One"/>
              </a:rPr>
              <a:t>Retention Overview</a:t>
            </a:r>
            <a:endParaRPr sz="3200">
              <a:solidFill>
                <a:srgbClr val="3F3F3F"/>
              </a:solidFill>
              <a:latin typeface="Paytone One"/>
              <a:ea typeface="Paytone One"/>
              <a:cs typeface="Paytone One"/>
              <a:sym typeface="Paytone One"/>
            </a:endParaRPr>
          </a:p>
        </p:txBody>
      </p:sp>
      <p:cxnSp>
        <p:nvCxnSpPr>
          <p:cNvPr id="411" name="Google Shape;411;p27"/>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grpSp>
        <p:nvGrpSpPr>
          <p:cNvPr id="412" name="Google Shape;412;p27"/>
          <p:cNvGrpSpPr/>
          <p:nvPr/>
        </p:nvGrpSpPr>
        <p:grpSpPr>
          <a:xfrm>
            <a:off x="8188460" y="2000840"/>
            <a:ext cx="3847800" cy="3493200"/>
            <a:chOff x="7449040" y="1768837"/>
            <a:chExt cx="3847800" cy="3493200"/>
          </a:xfrm>
        </p:grpSpPr>
        <p:sp>
          <p:nvSpPr>
            <p:cNvPr id="413" name="Google Shape;413;p27"/>
            <p:cNvSpPr txBox="1"/>
            <p:nvPr/>
          </p:nvSpPr>
          <p:spPr>
            <a:xfrm>
              <a:off x="7598725" y="1768852"/>
              <a:ext cx="3548400" cy="2893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Retention KPIs are </a:t>
              </a:r>
              <a:r>
                <a:rPr lang="en-US">
                  <a:solidFill>
                    <a:schemeClr val="dk1"/>
                  </a:solidFill>
                </a:rPr>
                <a:t>recovering</a:t>
              </a:r>
              <a:r>
                <a:rPr lang="en-US" sz="1400">
                  <a:solidFill>
                    <a:schemeClr val="dk1"/>
                  </a:solidFill>
                  <a:latin typeface="Arial"/>
                  <a:ea typeface="Arial"/>
                  <a:cs typeface="Arial"/>
                  <a:sym typeface="Arial"/>
                </a:rPr>
                <a:t> slowly but remains </a:t>
              </a:r>
              <a:r>
                <a:rPr b="1" lang="en-US" sz="1400">
                  <a:solidFill>
                    <a:srgbClr val="3F3F3F"/>
                  </a:solidFill>
                  <a:latin typeface="Arial"/>
                  <a:ea typeface="Arial"/>
                  <a:cs typeface="Arial"/>
                  <a:sym typeface="Arial"/>
                </a:rPr>
                <a:t>below the benchmark</a:t>
              </a:r>
              <a:r>
                <a:rPr lang="en-US" sz="1400">
                  <a:solidFill>
                    <a:srgbClr val="3F3F3F"/>
                  </a:solidFill>
                  <a:latin typeface="Arial"/>
                  <a:ea typeface="Arial"/>
                  <a:cs typeface="Arial"/>
                  <a:sym typeface="Arial"/>
                </a:rPr>
                <a:t>.</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 strong focus must be made on the </a:t>
              </a:r>
              <a:r>
                <a:rPr b="1" lang="en-US" sz="1400">
                  <a:solidFill>
                    <a:srgbClr val="3F3F3F"/>
                  </a:solidFill>
                  <a:latin typeface="Arial"/>
                  <a:ea typeface="Arial"/>
                  <a:cs typeface="Arial"/>
                  <a:sym typeface="Arial"/>
                </a:rPr>
                <a:t>variety of the experience</a:t>
              </a:r>
              <a:r>
                <a:rPr lang="en-US" sz="1400">
                  <a:solidFill>
                    <a:schemeClr val="dk1"/>
                  </a:solidFill>
                  <a:latin typeface="Arial"/>
                  <a:ea typeface="Arial"/>
                  <a:cs typeface="Arial"/>
                  <a:sym typeface="Arial"/>
                </a:rPr>
                <a:t> and other </a:t>
              </a:r>
              <a:r>
                <a:rPr b="1" lang="en-US" sz="1400">
                  <a:solidFill>
                    <a:srgbClr val="3F3F3F"/>
                  </a:solidFill>
                  <a:latin typeface="Arial"/>
                  <a:ea typeface="Arial"/>
                  <a:cs typeface="Arial"/>
                  <a:sym typeface="Arial"/>
                </a:rPr>
                <a:t>game design mechanisms</a:t>
              </a:r>
              <a:r>
                <a:rPr lang="en-US" sz="1400">
                  <a:solidFill>
                    <a:schemeClr val="dk1"/>
                  </a:solidFill>
                  <a:latin typeface="Arial"/>
                  <a:ea typeface="Arial"/>
                  <a:cs typeface="Arial"/>
                  <a:sym typeface="Arial"/>
                </a:rPr>
                <a:t> to boost engagement</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Our </a:t>
              </a:r>
              <a:r>
                <a:rPr b="1" lang="en-US" sz="1400">
                  <a:solidFill>
                    <a:srgbClr val="3F3F3F"/>
                  </a:solidFill>
                  <a:latin typeface="Arial"/>
                  <a:ea typeface="Arial"/>
                  <a:cs typeface="Arial"/>
                  <a:sym typeface="Arial"/>
                </a:rPr>
                <a:t>Retention Targets </a:t>
              </a:r>
              <a:r>
                <a:rPr lang="en-US" sz="1400">
                  <a:solidFill>
                    <a:schemeClr val="dk1"/>
                  </a:solidFill>
                  <a:latin typeface="Arial"/>
                  <a:ea typeface="Arial"/>
                  <a:cs typeface="Arial"/>
                  <a:sym typeface="Arial"/>
                </a:rPr>
                <a:t>should be:</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D1 = 30%</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D7 = 10%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D30 = 3%</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
          <p:nvSpPr>
            <p:cNvPr id="414" name="Google Shape;414;p27"/>
            <p:cNvSpPr/>
            <p:nvPr/>
          </p:nvSpPr>
          <p:spPr>
            <a:xfrm>
              <a:off x="7449040" y="1768837"/>
              <a:ext cx="3847800" cy="3493200"/>
            </a:xfrm>
            <a:prstGeom prst="rect">
              <a:avLst/>
            </a:prstGeom>
            <a:noFill/>
            <a:ln cap="flat" cmpd="sng" w="12700">
              <a:solidFill>
                <a:srgbClr val="7030A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5" name="Google Shape;415;p27"/>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416" name="Google Shape;416;p27"/>
          <p:cNvPicPr preferRelativeResize="0"/>
          <p:nvPr/>
        </p:nvPicPr>
        <p:blipFill rotWithShape="1">
          <a:blip r:embed="rId3">
            <a:alphaModFix/>
          </a:blip>
          <a:srcRect b="33914" l="11814" r="12977" t="15715"/>
          <a:stretch/>
        </p:blipFill>
        <p:spPr>
          <a:xfrm>
            <a:off x="11026204" y="101720"/>
            <a:ext cx="1165796" cy="352154"/>
          </a:xfrm>
          <a:prstGeom prst="rect">
            <a:avLst/>
          </a:prstGeom>
          <a:noFill/>
          <a:ln>
            <a:noFill/>
          </a:ln>
        </p:spPr>
      </p:pic>
      <p:grpSp>
        <p:nvGrpSpPr>
          <p:cNvPr id="417" name="Google Shape;417;p27"/>
          <p:cNvGrpSpPr/>
          <p:nvPr/>
        </p:nvGrpSpPr>
        <p:grpSpPr>
          <a:xfrm>
            <a:off x="-196476" y="6057136"/>
            <a:ext cx="1574779" cy="1108148"/>
            <a:chOff x="-196476" y="6057136"/>
            <a:chExt cx="1574779" cy="1108148"/>
          </a:xfrm>
        </p:grpSpPr>
        <p:sp>
          <p:nvSpPr>
            <p:cNvPr id="418" name="Google Shape;418;p27"/>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9" name="Google Shape;419;p27"/>
            <p:cNvPicPr preferRelativeResize="0"/>
            <p:nvPr/>
          </p:nvPicPr>
          <p:blipFill rotWithShape="1">
            <a:blip r:embed="rId4">
              <a:alphaModFix/>
            </a:blip>
            <a:srcRect b="0" l="0" r="0" t="0"/>
            <a:stretch/>
          </p:blipFill>
          <p:spPr>
            <a:xfrm>
              <a:off x="60737" y="6363890"/>
              <a:ext cx="1214553" cy="426970"/>
            </a:xfrm>
            <a:prstGeom prst="rect">
              <a:avLst/>
            </a:prstGeom>
            <a:noFill/>
            <a:ln>
              <a:noFill/>
            </a:ln>
          </p:spPr>
        </p:pic>
      </p:grpSp>
      <p:sp>
        <p:nvSpPr>
          <p:cNvPr id="420" name="Google Shape;420;p27"/>
          <p:cNvSpPr/>
          <p:nvPr/>
        </p:nvSpPr>
        <p:spPr>
          <a:xfrm>
            <a:off x="8677075" y="56900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
        <p:nvSpPr>
          <p:cNvPr id="421" name="Google Shape;421;p27"/>
          <p:cNvSpPr txBox="1"/>
          <p:nvPr/>
        </p:nvSpPr>
        <p:spPr>
          <a:xfrm>
            <a:off x="1455213" y="5942550"/>
            <a:ext cx="53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Period: lifetime until 31/10/2023</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700">
                <a:solidFill>
                  <a:schemeClr val="dk1"/>
                </a:solidFill>
                <a:latin typeface="Calibri"/>
                <a:ea typeface="Calibri"/>
                <a:cs typeface="Calibri"/>
                <a:sym typeface="Calibri"/>
              </a:rPr>
              <a:t>Fri, Sat</a:t>
            </a:r>
            <a:br>
              <a:rPr lang="en-US" sz="1700">
                <a:solidFill>
                  <a:schemeClr val="dk1"/>
                </a:solidFill>
                <a:latin typeface="Calibri"/>
                <a:ea typeface="Calibri"/>
                <a:cs typeface="Calibri"/>
                <a:sym typeface="Calibri"/>
              </a:rPr>
            </a:br>
            <a:r>
              <a:rPr lang="en-US" sz="1700">
                <a:solidFill>
                  <a:schemeClr val="dk1"/>
                </a:solidFill>
                <a:latin typeface="Calibri"/>
                <a:ea typeface="Calibri"/>
                <a:cs typeface="Calibri"/>
                <a:sym typeface="Calibri"/>
              </a:rPr>
              <a:t>Key countries </a:t>
            </a:r>
            <a:endParaRPr sz="1700">
              <a:solidFill>
                <a:schemeClr val="dk1"/>
              </a:solidFill>
              <a:latin typeface="Calibri"/>
              <a:ea typeface="Calibri"/>
              <a:cs typeface="Calibri"/>
              <a:sym typeface="Calibri"/>
            </a:endParaRPr>
          </a:p>
        </p:txBody>
      </p:sp>
      <p:pic>
        <p:nvPicPr>
          <p:cNvPr id="422" name="Google Shape;422;p27"/>
          <p:cNvPicPr preferRelativeResize="0"/>
          <p:nvPr/>
        </p:nvPicPr>
        <p:blipFill>
          <a:blip r:embed="rId5">
            <a:alphaModFix/>
          </a:blip>
          <a:stretch>
            <a:fillRect/>
          </a:stretch>
        </p:blipFill>
        <p:spPr>
          <a:xfrm>
            <a:off x="152400" y="1433075"/>
            <a:ext cx="7951026" cy="42224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8"/>
          <p:cNvSpPr txBox="1"/>
          <p:nvPr/>
        </p:nvSpPr>
        <p:spPr>
          <a:xfrm>
            <a:off x="21603" y="19886"/>
            <a:ext cx="99876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V4 </a:t>
            </a:r>
            <a:r>
              <a:rPr lang="en-US" sz="3200">
                <a:solidFill>
                  <a:schemeClr val="accent6"/>
                </a:solidFill>
                <a:latin typeface="Paytone One"/>
                <a:ea typeface="Paytone One"/>
                <a:cs typeface="Paytone One"/>
                <a:sym typeface="Paytone One"/>
              </a:rPr>
              <a:t>Device</a:t>
            </a:r>
            <a:r>
              <a:rPr lang="en-US" sz="3200">
                <a:solidFill>
                  <a:schemeClr val="accent6"/>
                </a:solidFill>
                <a:latin typeface="Paytone One"/>
                <a:ea typeface="Paytone One"/>
                <a:cs typeface="Paytone One"/>
                <a:sym typeface="Paytone One"/>
              </a:rPr>
              <a:t>: </a:t>
            </a:r>
            <a:r>
              <a:rPr lang="en-US" sz="2800">
                <a:solidFill>
                  <a:srgbClr val="3F3F3F"/>
                </a:solidFill>
                <a:latin typeface="Paytone One"/>
                <a:ea typeface="Paytone One"/>
                <a:cs typeface="Paytone One"/>
                <a:sym typeface="Paytone One"/>
              </a:rPr>
              <a:t>WW distribution</a:t>
            </a:r>
            <a:endParaRPr sz="3200">
              <a:solidFill>
                <a:srgbClr val="3F3F3F"/>
              </a:solidFill>
              <a:latin typeface="Paytone One"/>
              <a:ea typeface="Paytone One"/>
              <a:cs typeface="Paytone One"/>
              <a:sym typeface="Paytone One"/>
            </a:endParaRPr>
          </a:p>
        </p:txBody>
      </p:sp>
      <p:cxnSp>
        <p:nvCxnSpPr>
          <p:cNvPr id="428" name="Google Shape;428;p28"/>
          <p:cNvCxnSpPr/>
          <p:nvPr/>
        </p:nvCxnSpPr>
        <p:spPr>
          <a:xfrm rot="10800000">
            <a:off x="100325" y="613175"/>
            <a:ext cx="2010900" cy="3300"/>
          </a:xfrm>
          <a:prstGeom prst="straightConnector1">
            <a:avLst/>
          </a:prstGeom>
          <a:noFill/>
          <a:ln cap="flat" cmpd="sng" w="9525">
            <a:solidFill>
              <a:srgbClr val="3A3838"/>
            </a:solidFill>
            <a:prstDash val="dash"/>
            <a:miter lim="800000"/>
            <a:headEnd len="sm" w="sm" type="none"/>
            <a:tailEnd len="sm" w="sm" type="none"/>
          </a:ln>
        </p:spPr>
      </p:cxnSp>
      <p:sp>
        <p:nvSpPr>
          <p:cNvPr id="429" name="Google Shape;429;p28"/>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430" name="Google Shape;430;p28"/>
          <p:cNvPicPr preferRelativeResize="0"/>
          <p:nvPr/>
        </p:nvPicPr>
        <p:blipFill rotWithShape="1">
          <a:blip r:embed="rId3">
            <a:alphaModFix/>
          </a:blip>
          <a:srcRect b="33914" l="11815" r="12973" t="15715"/>
          <a:stretch/>
        </p:blipFill>
        <p:spPr>
          <a:xfrm>
            <a:off x="11026204" y="101720"/>
            <a:ext cx="1165796" cy="352154"/>
          </a:xfrm>
          <a:prstGeom prst="rect">
            <a:avLst/>
          </a:prstGeom>
          <a:noFill/>
          <a:ln>
            <a:noFill/>
          </a:ln>
        </p:spPr>
      </p:pic>
      <p:grpSp>
        <p:nvGrpSpPr>
          <p:cNvPr id="431" name="Google Shape;431;p28"/>
          <p:cNvGrpSpPr/>
          <p:nvPr/>
        </p:nvGrpSpPr>
        <p:grpSpPr>
          <a:xfrm>
            <a:off x="-195824" y="6057136"/>
            <a:ext cx="1573373" cy="1106538"/>
            <a:chOff x="-195824" y="6057136"/>
            <a:chExt cx="1573373" cy="1106538"/>
          </a:xfrm>
        </p:grpSpPr>
        <p:sp>
          <p:nvSpPr>
            <p:cNvPr id="432" name="Google Shape;432;p28"/>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3" name="Google Shape;433;p28"/>
            <p:cNvPicPr preferRelativeResize="0"/>
            <p:nvPr/>
          </p:nvPicPr>
          <p:blipFill rotWithShape="1">
            <a:blip r:embed="rId4">
              <a:alphaModFix/>
            </a:blip>
            <a:srcRect b="0" l="0" r="0" t="0"/>
            <a:stretch/>
          </p:blipFill>
          <p:spPr>
            <a:xfrm>
              <a:off x="60737" y="6363890"/>
              <a:ext cx="1214554" cy="426971"/>
            </a:xfrm>
            <a:prstGeom prst="rect">
              <a:avLst/>
            </a:prstGeom>
            <a:noFill/>
            <a:ln>
              <a:noFill/>
            </a:ln>
          </p:spPr>
        </p:pic>
      </p:grpSp>
      <p:sp>
        <p:nvSpPr>
          <p:cNvPr id="434" name="Google Shape;434;p28"/>
          <p:cNvSpPr/>
          <p:nvPr/>
        </p:nvSpPr>
        <p:spPr>
          <a:xfrm>
            <a:off x="11097550" y="984575"/>
            <a:ext cx="9525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600">
                <a:latin typeface="Calibri"/>
                <a:ea typeface="Calibri"/>
                <a:cs typeface="Calibri"/>
                <a:sym typeface="Calibri"/>
              </a:rPr>
              <a:t>Done</a:t>
            </a:r>
            <a:endParaRPr sz="2600">
              <a:latin typeface="Calibri"/>
              <a:ea typeface="Calibri"/>
              <a:cs typeface="Calibri"/>
              <a:sym typeface="Calibri"/>
            </a:endParaRPr>
          </a:p>
        </p:txBody>
      </p:sp>
      <p:pic>
        <p:nvPicPr>
          <p:cNvPr id="435" name="Google Shape;435;p28"/>
          <p:cNvPicPr preferRelativeResize="0"/>
          <p:nvPr/>
        </p:nvPicPr>
        <p:blipFill>
          <a:blip r:embed="rId5">
            <a:alphaModFix/>
          </a:blip>
          <a:stretch>
            <a:fillRect/>
          </a:stretch>
        </p:blipFill>
        <p:spPr>
          <a:xfrm>
            <a:off x="100325" y="672200"/>
            <a:ext cx="7169926" cy="3637325"/>
          </a:xfrm>
          <a:prstGeom prst="rect">
            <a:avLst/>
          </a:prstGeom>
          <a:noFill/>
          <a:ln cap="flat" cmpd="sng" w="9525">
            <a:solidFill>
              <a:schemeClr val="accent6"/>
            </a:solidFill>
            <a:prstDash val="solid"/>
            <a:round/>
            <a:headEnd len="sm" w="sm" type="none"/>
            <a:tailEnd len="sm" w="sm" type="none"/>
          </a:ln>
        </p:spPr>
      </p:pic>
      <p:graphicFrame>
        <p:nvGraphicFramePr>
          <p:cNvPr id="436" name="Google Shape;436;p28"/>
          <p:cNvGraphicFramePr/>
          <p:nvPr/>
        </p:nvGraphicFramePr>
        <p:xfrm>
          <a:off x="7741288" y="300638"/>
          <a:ext cx="3000000" cy="3000000"/>
        </p:xfrm>
        <a:graphic>
          <a:graphicData uri="http://schemas.openxmlformats.org/drawingml/2006/table">
            <a:tbl>
              <a:tblPr>
                <a:noFill/>
                <a:tableStyleId>{14C5BBE2-11CE-4BD7-8943-DCADBD3EBBB7}</a:tableStyleId>
              </a:tblPr>
              <a:tblGrid>
                <a:gridCol w="582900"/>
                <a:gridCol w="1022475"/>
                <a:gridCol w="993800"/>
              </a:tblGrid>
              <a:tr h="279925">
                <a:tc>
                  <a:txBody>
                    <a:bodyPr/>
                    <a:lstStyle/>
                    <a:p>
                      <a:pPr indent="0" lvl="0" marL="0" rtl="0" algn="ctr">
                        <a:spcBef>
                          <a:spcPts val="0"/>
                        </a:spcBef>
                        <a:spcAft>
                          <a:spcPts val="0"/>
                        </a:spcAft>
                        <a:buNone/>
                      </a:pPr>
                      <a:r>
                        <a:rPr lang="en-US" sz="700"/>
                        <a:t>Platform</a:t>
                      </a:r>
                      <a:endParaRPr sz="700"/>
                    </a:p>
                  </a:txBody>
                  <a:tcPr marT="91425" marB="91425" marR="91425" marL="91425">
                    <a:solidFill>
                      <a:schemeClr val="accent6"/>
                    </a:solidFill>
                  </a:tcPr>
                </a:tc>
                <a:tc>
                  <a:txBody>
                    <a:bodyPr/>
                    <a:lstStyle/>
                    <a:p>
                      <a:pPr indent="0" lvl="0" marL="0" rtl="0" algn="ctr">
                        <a:spcBef>
                          <a:spcPts val="0"/>
                        </a:spcBef>
                        <a:spcAft>
                          <a:spcPts val="0"/>
                        </a:spcAft>
                        <a:buNone/>
                      </a:pPr>
                      <a:r>
                        <a:rPr lang="en-US" sz="700"/>
                        <a:t>Device Type</a:t>
                      </a:r>
                      <a:endParaRPr sz="700"/>
                    </a:p>
                  </a:txBody>
                  <a:tcPr marT="91425" marB="91425" marR="91425" marL="91425">
                    <a:solidFill>
                      <a:schemeClr val="accent6"/>
                    </a:solidFill>
                  </a:tcPr>
                </a:tc>
                <a:tc>
                  <a:txBody>
                    <a:bodyPr/>
                    <a:lstStyle/>
                    <a:p>
                      <a:pPr indent="0" lvl="0" marL="0" rtl="0" algn="ctr">
                        <a:spcBef>
                          <a:spcPts val="0"/>
                        </a:spcBef>
                        <a:spcAft>
                          <a:spcPts val="0"/>
                        </a:spcAft>
                        <a:buNone/>
                      </a:pPr>
                      <a:r>
                        <a:rPr lang="en-US" sz="700"/>
                        <a:t>Devices</a:t>
                      </a:r>
                      <a:endParaRPr sz="700"/>
                    </a:p>
                  </a:txBody>
                  <a:tcPr marT="91425" marB="91425" marR="91425" marL="91425">
                    <a:solidFill>
                      <a:schemeClr val="accent6"/>
                    </a:solidFill>
                  </a:tcPr>
                </a:tc>
              </a:tr>
              <a:tr h="305225">
                <a:tc>
                  <a:txBody>
                    <a:bodyPr/>
                    <a:lstStyle/>
                    <a:p>
                      <a:pPr indent="0" lvl="0" marL="0" rtl="0" algn="ctr">
                        <a:spcBef>
                          <a:spcPts val="0"/>
                        </a:spcBef>
                        <a:spcAft>
                          <a:spcPts val="0"/>
                        </a:spcAft>
                        <a:buNone/>
                      </a:pPr>
                      <a:r>
                        <a:rPr lang="en-US" sz="700"/>
                        <a:t>Android</a:t>
                      </a:r>
                      <a:endParaRPr sz="700"/>
                    </a:p>
                  </a:txBody>
                  <a:tcPr marT="91425" marB="91425" marR="91425" marL="91425" anchor="ctr">
                    <a:solidFill>
                      <a:srgbClr val="C4E0B2"/>
                    </a:solidFill>
                  </a:tcPr>
                </a:tc>
                <a:tc>
                  <a:txBody>
                    <a:bodyPr/>
                    <a:lstStyle/>
                    <a:p>
                      <a:pPr indent="0" lvl="0" marL="0" rtl="0" algn="ctr">
                        <a:spcBef>
                          <a:spcPts val="0"/>
                        </a:spcBef>
                        <a:spcAft>
                          <a:spcPts val="0"/>
                        </a:spcAft>
                        <a:buNone/>
                      </a:pPr>
                      <a:r>
                        <a:rPr lang="en-US" sz="700"/>
                        <a:t>Low End Device</a:t>
                      </a:r>
                      <a:endParaRPr sz="7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700"/>
                        <a:t>153,376</a:t>
                      </a:r>
                      <a:endParaRPr sz="700"/>
                    </a:p>
                  </a:txBody>
                  <a:tcPr marT="91425" marB="91425" marR="91425" marL="91425" anchor="ctr">
                    <a:solidFill>
                      <a:srgbClr val="C4E0B2"/>
                    </a:solidFill>
                  </a:tcPr>
                </a:tc>
              </a:tr>
              <a:tr h="305225">
                <a:tc>
                  <a:txBody>
                    <a:bodyPr/>
                    <a:lstStyle/>
                    <a:p>
                      <a:pPr indent="0" lvl="0" marL="0" rtl="0" algn="ctr">
                        <a:spcBef>
                          <a:spcPts val="0"/>
                        </a:spcBef>
                        <a:spcAft>
                          <a:spcPts val="0"/>
                        </a:spcAft>
                        <a:buNone/>
                      </a:pPr>
                      <a:r>
                        <a:rPr lang="en-US" sz="700"/>
                        <a:t>Android</a:t>
                      </a:r>
                      <a:endParaRPr sz="700"/>
                    </a:p>
                  </a:txBody>
                  <a:tcPr marT="91425" marB="91425" marR="91425" marL="91425" anchor="ctr">
                    <a:solidFill>
                      <a:srgbClr val="C4E0B2"/>
                    </a:solidFill>
                  </a:tcPr>
                </a:tc>
                <a:tc>
                  <a:txBody>
                    <a:bodyPr/>
                    <a:lstStyle/>
                    <a:p>
                      <a:pPr indent="0" lvl="0" marL="0" rtl="0" algn="ctr">
                        <a:spcBef>
                          <a:spcPts val="0"/>
                        </a:spcBef>
                        <a:spcAft>
                          <a:spcPts val="0"/>
                        </a:spcAft>
                        <a:buNone/>
                      </a:pPr>
                      <a:r>
                        <a:rPr lang="en-US" sz="700"/>
                        <a:t>Mid End Device</a:t>
                      </a:r>
                      <a:endParaRPr sz="7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700"/>
                        <a:t>180,954</a:t>
                      </a:r>
                      <a:endParaRPr sz="700"/>
                    </a:p>
                  </a:txBody>
                  <a:tcPr marT="91425" marB="91425" marR="91425" marL="91425" anchor="ctr">
                    <a:solidFill>
                      <a:srgbClr val="C4E0B2"/>
                    </a:solidFill>
                  </a:tcPr>
                </a:tc>
              </a:tr>
              <a:tr h="305225">
                <a:tc>
                  <a:txBody>
                    <a:bodyPr/>
                    <a:lstStyle/>
                    <a:p>
                      <a:pPr indent="0" lvl="0" marL="0" rtl="0" algn="ctr">
                        <a:spcBef>
                          <a:spcPts val="0"/>
                        </a:spcBef>
                        <a:spcAft>
                          <a:spcPts val="0"/>
                        </a:spcAft>
                        <a:buNone/>
                      </a:pPr>
                      <a:r>
                        <a:rPr lang="en-US" sz="700"/>
                        <a:t>Android</a:t>
                      </a:r>
                      <a:endParaRPr sz="700"/>
                    </a:p>
                  </a:txBody>
                  <a:tcPr marT="91425" marB="91425" marR="91425" marL="91425" anchor="ctr">
                    <a:solidFill>
                      <a:srgbClr val="C4E0B2"/>
                    </a:solidFill>
                  </a:tcPr>
                </a:tc>
                <a:tc>
                  <a:txBody>
                    <a:bodyPr/>
                    <a:lstStyle/>
                    <a:p>
                      <a:pPr indent="0" lvl="0" marL="0" rtl="0" algn="ctr">
                        <a:spcBef>
                          <a:spcPts val="0"/>
                        </a:spcBef>
                        <a:spcAft>
                          <a:spcPts val="0"/>
                        </a:spcAft>
                        <a:buNone/>
                      </a:pPr>
                      <a:r>
                        <a:rPr lang="en-US" sz="700"/>
                        <a:t>High End Device</a:t>
                      </a:r>
                      <a:endParaRPr sz="7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700"/>
                        <a:t>201,908</a:t>
                      </a:r>
                      <a:endParaRPr sz="700"/>
                    </a:p>
                  </a:txBody>
                  <a:tcPr marT="91425" marB="91425" marR="91425" marL="91425" anchor="ctr">
                    <a:solidFill>
                      <a:srgbClr val="C4E0B2"/>
                    </a:solidFill>
                  </a:tcPr>
                </a:tc>
              </a:tr>
              <a:tr h="305225">
                <a:tc>
                  <a:txBody>
                    <a:bodyPr/>
                    <a:lstStyle/>
                    <a:p>
                      <a:pPr indent="0" lvl="0" marL="0" rtl="0" algn="ctr">
                        <a:spcBef>
                          <a:spcPts val="0"/>
                        </a:spcBef>
                        <a:spcAft>
                          <a:spcPts val="0"/>
                        </a:spcAft>
                        <a:buNone/>
                      </a:pPr>
                      <a:r>
                        <a:rPr lang="en-US" sz="700"/>
                        <a:t>iOS</a:t>
                      </a:r>
                      <a:endParaRPr sz="700"/>
                    </a:p>
                  </a:txBody>
                  <a:tcPr marT="91425" marB="91425" marR="91425" marL="91425" anchor="ctr">
                    <a:solidFill>
                      <a:srgbClr val="E1EFD8"/>
                    </a:solidFill>
                  </a:tcPr>
                </a:tc>
                <a:tc>
                  <a:txBody>
                    <a:bodyPr/>
                    <a:lstStyle/>
                    <a:p>
                      <a:pPr indent="0" lvl="0" marL="0" rtl="0" algn="ctr">
                        <a:spcBef>
                          <a:spcPts val="0"/>
                        </a:spcBef>
                        <a:spcAft>
                          <a:spcPts val="0"/>
                        </a:spcAft>
                        <a:buNone/>
                      </a:pPr>
                      <a:r>
                        <a:rPr lang="en-US" sz="700"/>
                        <a:t>Low End Device</a:t>
                      </a:r>
                      <a:endParaRPr sz="7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700"/>
                        <a:t>2,699</a:t>
                      </a:r>
                      <a:endParaRPr sz="700"/>
                    </a:p>
                  </a:txBody>
                  <a:tcPr marT="91425" marB="91425" marR="91425" marL="91425" anchor="ctr">
                    <a:solidFill>
                      <a:srgbClr val="E1EFD8"/>
                    </a:solidFill>
                  </a:tcPr>
                </a:tc>
              </a:tr>
              <a:tr h="305225">
                <a:tc>
                  <a:txBody>
                    <a:bodyPr/>
                    <a:lstStyle/>
                    <a:p>
                      <a:pPr indent="0" lvl="0" marL="0" rtl="0" algn="ctr">
                        <a:spcBef>
                          <a:spcPts val="0"/>
                        </a:spcBef>
                        <a:spcAft>
                          <a:spcPts val="0"/>
                        </a:spcAft>
                        <a:buNone/>
                      </a:pPr>
                      <a:r>
                        <a:rPr lang="en-US" sz="700"/>
                        <a:t>iOS</a:t>
                      </a:r>
                      <a:endParaRPr sz="700"/>
                    </a:p>
                  </a:txBody>
                  <a:tcPr marT="91425" marB="91425" marR="91425" marL="91425" anchor="ctr">
                    <a:solidFill>
                      <a:srgbClr val="E1EFD8"/>
                    </a:solidFill>
                  </a:tcPr>
                </a:tc>
                <a:tc>
                  <a:txBody>
                    <a:bodyPr/>
                    <a:lstStyle/>
                    <a:p>
                      <a:pPr indent="0" lvl="0" marL="0" rtl="0" algn="ctr">
                        <a:spcBef>
                          <a:spcPts val="0"/>
                        </a:spcBef>
                        <a:spcAft>
                          <a:spcPts val="0"/>
                        </a:spcAft>
                        <a:buNone/>
                      </a:pPr>
                      <a:r>
                        <a:rPr lang="en-US" sz="700"/>
                        <a:t>Mid End Device</a:t>
                      </a:r>
                      <a:endParaRPr sz="7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700"/>
                        <a:t>46,776</a:t>
                      </a:r>
                      <a:endParaRPr sz="700"/>
                    </a:p>
                  </a:txBody>
                  <a:tcPr marT="91425" marB="91425" marR="91425" marL="91425" anchor="ctr">
                    <a:solidFill>
                      <a:srgbClr val="E1EFD8"/>
                    </a:solidFill>
                  </a:tcPr>
                </a:tc>
              </a:tr>
              <a:tr h="305225">
                <a:tc>
                  <a:txBody>
                    <a:bodyPr/>
                    <a:lstStyle/>
                    <a:p>
                      <a:pPr indent="0" lvl="0" marL="0" rtl="0" algn="ctr">
                        <a:spcBef>
                          <a:spcPts val="0"/>
                        </a:spcBef>
                        <a:spcAft>
                          <a:spcPts val="0"/>
                        </a:spcAft>
                        <a:buNone/>
                      </a:pPr>
                      <a:r>
                        <a:rPr lang="en-US" sz="700"/>
                        <a:t>iOS</a:t>
                      </a:r>
                      <a:endParaRPr sz="700"/>
                    </a:p>
                  </a:txBody>
                  <a:tcPr marT="91425" marB="91425" marR="91425" marL="91425" anchor="ctr">
                    <a:solidFill>
                      <a:srgbClr val="E1EFD8"/>
                    </a:solidFill>
                  </a:tcPr>
                </a:tc>
                <a:tc>
                  <a:txBody>
                    <a:bodyPr/>
                    <a:lstStyle/>
                    <a:p>
                      <a:pPr indent="0" lvl="0" marL="0" rtl="0" algn="ctr">
                        <a:spcBef>
                          <a:spcPts val="0"/>
                        </a:spcBef>
                        <a:spcAft>
                          <a:spcPts val="0"/>
                        </a:spcAft>
                        <a:buNone/>
                      </a:pPr>
                      <a:r>
                        <a:rPr lang="en-US" sz="700"/>
                        <a:t>High End Device</a:t>
                      </a:r>
                      <a:endParaRPr sz="7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700"/>
                        <a:t>290,149</a:t>
                      </a:r>
                      <a:endParaRPr sz="700"/>
                    </a:p>
                  </a:txBody>
                  <a:tcPr marT="91425" marB="91425" marR="91425" marL="91425" anchor="ctr">
                    <a:solidFill>
                      <a:srgbClr val="E1EFD8"/>
                    </a:solidFill>
                  </a:tcPr>
                </a:tc>
              </a:tr>
            </a:tbl>
          </a:graphicData>
        </a:graphic>
      </p:graphicFrame>
      <p:graphicFrame>
        <p:nvGraphicFramePr>
          <p:cNvPr id="437" name="Google Shape;437;p28"/>
          <p:cNvGraphicFramePr/>
          <p:nvPr/>
        </p:nvGraphicFramePr>
        <p:xfrm>
          <a:off x="8622475" y="2682700"/>
          <a:ext cx="3000000" cy="3000000"/>
        </p:xfrm>
        <a:graphic>
          <a:graphicData uri="http://schemas.openxmlformats.org/drawingml/2006/table">
            <a:tbl>
              <a:tblPr>
                <a:noFill/>
                <a:tableStyleId>{14C5BBE2-11CE-4BD7-8943-DCADBD3EBBB7}</a:tableStyleId>
              </a:tblPr>
              <a:tblGrid>
                <a:gridCol w="1217825"/>
                <a:gridCol w="1095375"/>
                <a:gridCol w="1114425"/>
              </a:tblGrid>
              <a:tr h="190500">
                <a:tc>
                  <a:txBody>
                    <a:bodyPr/>
                    <a:lstStyle/>
                    <a:p>
                      <a:pPr indent="0" lvl="0" marL="0" rtl="0" algn="ctr">
                        <a:spcBef>
                          <a:spcPts val="0"/>
                        </a:spcBef>
                        <a:spcAft>
                          <a:spcPts val="0"/>
                        </a:spcAft>
                        <a:buNone/>
                      </a:pPr>
                      <a:r>
                        <a:rPr lang="en-US" sz="900"/>
                        <a:t>Country</a:t>
                      </a:r>
                      <a:endParaRPr sz="900"/>
                    </a:p>
                  </a:txBody>
                  <a:tcPr marT="91425" marB="91425" marR="91425" marL="91425" anchor="ctr">
                    <a:solidFill>
                      <a:schemeClr val="accent6"/>
                    </a:solidFill>
                  </a:tcPr>
                </a:tc>
                <a:tc>
                  <a:txBody>
                    <a:bodyPr/>
                    <a:lstStyle/>
                    <a:p>
                      <a:pPr indent="0" lvl="0" marL="0" rtl="0" algn="ctr">
                        <a:spcBef>
                          <a:spcPts val="0"/>
                        </a:spcBef>
                        <a:spcAft>
                          <a:spcPts val="0"/>
                        </a:spcAft>
                        <a:buNone/>
                      </a:pPr>
                      <a:r>
                        <a:rPr lang="en-US" sz="900"/>
                        <a:t>Android</a:t>
                      </a:r>
                      <a:endParaRPr sz="900"/>
                    </a:p>
                  </a:txBody>
                  <a:tcPr marT="91425" marB="91425" marR="91425" marL="91425" anchor="ctr">
                    <a:solidFill>
                      <a:schemeClr val="accent6"/>
                    </a:solidFill>
                  </a:tcPr>
                </a:tc>
                <a:tc>
                  <a:txBody>
                    <a:bodyPr/>
                    <a:lstStyle/>
                    <a:p>
                      <a:pPr indent="0" lvl="0" marL="0" rtl="0" algn="ctr">
                        <a:spcBef>
                          <a:spcPts val="0"/>
                        </a:spcBef>
                        <a:spcAft>
                          <a:spcPts val="0"/>
                        </a:spcAft>
                        <a:buNone/>
                      </a:pPr>
                      <a:r>
                        <a:rPr lang="en-US" sz="900"/>
                        <a:t>IOS</a:t>
                      </a:r>
                      <a:endParaRPr sz="900"/>
                    </a:p>
                  </a:txBody>
                  <a:tcPr marT="91425" marB="91425" marR="91425" marL="91425" anchor="ctr">
                    <a:solidFill>
                      <a:schemeClr val="accent6"/>
                    </a:solidFill>
                  </a:tcPr>
                </a:tc>
              </a:tr>
              <a:tr h="190500">
                <a:tc>
                  <a:txBody>
                    <a:bodyPr/>
                    <a:lstStyle/>
                    <a:p>
                      <a:pPr indent="0" lvl="0" marL="0" rtl="0" algn="ctr">
                        <a:spcBef>
                          <a:spcPts val="0"/>
                        </a:spcBef>
                        <a:spcAft>
                          <a:spcPts val="0"/>
                        </a:spcAft>
                        <a:buNone/>
                      </a:pPr>
                      <a:r>
                        <a:rPr lang="en-US" sz="900"/>
                        <a:t>Russia</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123,673</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57,457</a:t>
                      </a:r>
                      <a:endParaRPr sz="900"/>
                    </a:p>
                  </a:txBody>
                  <a:tcPr marT="91425" marB="91425" marR="91425" marL="91425" anchor="ctr">
                    <a:solidFill>
                      <a:srgbClr val="C4E0B2"/>
                    </a:solidFill>
                  </a:tcPr>
                </a:tc>
              </a:tr>
              <a:tr h="190500">
                <a:tc>
                  <a:txBody>
                    <a:bodyPr/>
                    <a:lstStyle/>
                    <a:p>
                      <a:pPr indent="0" lvl="0" marL="0" rtl="0" algn="ctr">
                        <a:spcBef>
                          <a:spcPts val="0"/>
                        </a:spcBef>
                        <a:spcAft>
                          <a:spcPts val="0"/>
                        </a:spcAft>
                        <a:buNone/>
                      </a:pPr>
                      <a:r>
                        <a:rPr lang="en-US" sz="900"/>
                        <a:t>Brazil</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107,567</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20,239</a:t>
                      </a:r>
                      <a:endParaRPr sz="900"/>
                    </a:p>
                  </a:txBody>
                  <a:tcPr marT="91425" marB="91425" marR="91425" marL="91425" anchor="ctr">
                    <a:solidFill>
                      <a:srgbClr val="E1EFD8"/>
                    </a:solidFill>
                  </a:tcPr>
                </a:tc>
              </a:tr>
              <a:tr h="190500">
                <a:tc>
                  <a:txBody>
                    <a:bodyPr/>
                    <a:lstStyle/>
                    <a:p>
                      <a:pPr indent="0" lvl="0" marL="0" rtl="0" algn="ctr">
                        <a:spcBef>
                          <a:spcPts val="0"/>
                        </a:spcBef>
                        <a:spcAft>
                          <a:spcPts val="0"/>
                        </a:spcAft>
                        <a:buNone/>
                      </a:pPr>
                      <a:r>
                        <a:rPr lang="en-US" sz="900"/>
                        <a:t>India</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134,330</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8,398</a:t>
                      </a:r>
                      <a:endParaRPr sz="900"/>
                    </a:p>
                  </a:txBody>
                  <a:tcPr marT="91425" marB="91425" marR="91425" marL="91425" anchor="ctr">
                    <a:solidFill>
                      <a:srgbClr val="C4E0B2"/>
                    </a:solidFill>
                  </a:tcPr>
                </a:tc>
              </a:tr>
              <a:tr h="190500">
                <a:tc>
                  <a:txBody>
                    <a:bodyPr/>
                    <a:lstStyle/>
                    <a:p>
                      <a:pPr indent="0" lvl="0" marL="0" rtl="0" algn="ctr">
                        <a:spcBef>
                          <a:spcPts val="0"/>
                        </a:spcBef>
                        <a:spcAft>
                          <a:spcPts val="0"/>
                        </a:spcAft>
                        <a:buNone/>
                      </a:pPr>
                      <a:r>
                        <a:rPr lang="en-US" sz="900"/>
                        <a:t>Mexico</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146,215</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20,239</a:t>
                      </a:r>
                      <a:endParaRPr sz="900"/>
                    </a:p>
                  </a:txBody>
                  <a:tcPr marT="91425" marB="91425" marR="91425" marL="91425" anchor="ctr">
                    <a:solidFill>
                      <a:srgbClr val="E1EFD8"/>
                    </a:solidFill>
                  </a:tcPr>
                </a:tc>
              </a:tr>
              <a:tr h="190500">
                <a:tc>
                  <a:txBody>
                    <a:bodyPr/>
                    <a:lstStyle/>
                    <a:p>
                      <a:pPr indent="0" lvl="0" marL="0" rtl="0" algn="ctr">
                        <a:spcBef>
                          <a:spcPts val="0"/>
                        </a:spcBef>
                        <a:spcAft>
                          <a:spcPts val="0"/>
                        </a:spcAft>
                        <a:buNone/>
                      </a:pPr>
                      <a:r>
                        <a:rPr lang="en-US" sz="900"/>
                        <a:t>Indonesia</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29,121</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5,561</a:t>
                      </a:r>
                      <a:endParaRPr sz="900"/>
                    </a:p>
                  </a:txBody>
                  <a:tcPr marT="91425" marB="91425" marR="91425" marL="91425" anchor="ctr">
                    <a:solidFill>
                      <a:srgbClr val="C4E0B2"/>
                    </a:solidFill>
                  </a:tcPr>
                </a:tc>
              </a:tr>
              <a:tr h="190500">
                <a:tc>
                  <a:txBody>
                    <a:bodyPr/>
                    <a:lstStyle/>
                    <a:p>
                      <a:pPr indent="0" lvl="0" marL="0" rtl="0" algn="ctr">
                        <a:spcBef>
                          <a:spcPts val="0"/>
                        </a:spcBef>
                        <a:spcAft>
                          <a:spcPts val="0"/>
                        </a:spcAft>
                        <a:buNone/>
                      </a:pPr>
                      <a:r>
                        <a:rPr lang="en-US" sz="900"/>
                        <a:t>Italy</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49,178</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4,339</a:t>
                      </a:r>
                      <a:endParaRPr sz="900"/>
                    </a:p>
                  </a:txBody>
                  <a:tcPr marT="91425" marB="91425" marR="91425" marL="91425" anchor="ctr">
                    <a:solidFill>
                      <a:srgbClr val="E1EFD8"/>
                    </a:solidFill>
                  </a:tcPr>
                </a:tc>
              </a:tr>
              <a:tr h="190500">
                <a:tc>
                  <a:txBody>
                    <a:bodyPr/>
                    <a:lstStyle/>
                    <a:p>
                      <a:pPr indent="0" lvl="0" marL="0" rtl="0" algn="ctr">
                        <a:spcBef>
                          <a:spcPts val="0"/>
                        </a:spcBef>
                        <a:spcAft>
                          <a:spcPts val="0"/>
                        </a:spcAft>
                        <a:buNone/>
                      </a:pPr>
                      <a:r>
                        <a:rPr lang="en-US" sz="900"/>
                        <a:t>United States</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51,755</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62,795</a:t>
                      </a:r>
                      <a:endParaRPr sz="900"/>
                    </a:p>
                  </a:txBody>
                  <a:tcPr marT="91425" marB="91425" marR="91425" marL="91425" anchor="ctr">
                    <a:solidFill>
                      <a:srgbClr val="C4E0B2"/>
                    </a:solidFill>
                  </a:tcPr>
                </a:tc>
              </a:tr>
              <a:tr h="190500">
                <a:tc>
                  <a:txBody>
                    <a:bodyPr/>
                    <a:lstStyle/>
                    <a:p>
                      <a:pPr indent="0" lvl="0" marL="0" rtl="0" algn="ctr">
                        <a:spcBef>
                          <a:spcPts val="0"/>
                        </a:spcBef>
                        <a:spcAft>
                          <a:spcPts val="0"/>
                        </a:spcAft>
                        <a:buNone/>
                      </a:pPr>
                      <a:r>
                        <a:rPr lang="en-US" sz="900"/>
                        <a:t>Germany</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44,720</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25,582</a:t>
                      </a:r>
                      <a:endParaRPr sz="900"/>
                    </a:p>
                  </a:txBody>
                  <a:tcPr marT="91425" marB="91425" marR="91425" marL="91425" anchor="ctr">
                    <a:solidFill>
                      <a:srgbClr val="E1EFD8"/>
                    </a:solidFill>
                  </a:tcPr>
                </a:tc>
              </a:tr>
              <a:tr h="190500">
                <a:tc>
                  <a:txBody>
                    <a:bodyPr/>
                    <a:lstStyle/>
                    <a:p>
                      <a:pPr indent="0" lvl="0" marL="0" rtl="0" algn="ctr">
                        <a:spcBef>
                          <a:spcPts val="0"/>
                        </a:spcBef>
                        <a:spcAft>
                          <a:spcPts val="0"/>
                        </a:spcAft>
                        <a:buNone/>
                      </a:pPr>
                      <a:r>
                        <a:rPr lang="en-US" sz="900"/>
                        <a:t>Turkey</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11,878</a:t>
                      </a:r>
                      <a:endParaRPr sz="900"/>
                    </a:p>
                  </a:txBody>
                  <a:tcPr marT="91425" marB="91425" marR="91425" marL="91425" anchor="ctr">
                    <a:solidFill>
                      <a:srgbClr val="C4E0B2"/>
                    </a:solidFill>
                  </a:tcPr>
                </a:tc>
                <a:tc>
                  <a:txBody>
                    <a:bodyPr/>
                    <a:lstStyle/>
                    <a:p>
                      <a:pPr indent="0" lvl="0" marL="0" rtl="0" algn="ctr">
                        <a:lnSpc>
                          <a:spcPct val="115000"/>
                        </a:lnSpc>
                        <a:spcBef>
                          <a:spcPts val="0"/>
                        </a:spcBef>
                        <a:spcAft>
                          <a:spcPts val="0"/>
                        </a:spcAft>
                        <a:buNone/>
                      </a:pPr>
                      <a:r>
                        <a:rPr lang="en-US" sz="900"/>
                        <a:t>5,561</a:t>
                      </a:r>
                      <a:endParaRPr sz="900"/>
                    </a:p>
                  </a:txBody>
                  <a:tcPr marT="91425" marB="91425" marR="91425" marL="91425" anchor="ctr">
                    <a:solidFill>
                      <a:srgbClr val="C4E0B2"/>
                    </a:solidFill>
                  </a:tcPr>
                </a:tc>
              </a:tr>
              <a:tr h="190500">
                <a:tc>
                  <a:txBody>
                    <a:bodyPr/>
                    <a:lstStyle/>
                    <a:p>
                      <a:pPr indent="0" lvl="0" marL="0" rtl="0" algn="ctr">
                        <a:spcBef>
                          <a:spcPts val="0"/>
                        </a:spcBef>
                        <a:spcAft>
                          <a:spcPts val="0"/>
                        </a:spcAft>
                        <a:buNone/>
                      </a:pPr>
                      <a:r>
                        <a:rPr lang="en-US" sz="900"/>
                        <a:t>Other Countries</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492,158</a:t>
                      </a:r>
                      <a:endParaRPr sz="900"/>
                    </a:p>
                  </a:txBody>
                  <a:tcPr marT="91425" marB="91425" marR="91425" marL="91425" anchor="ctr">
                    <a:solidFill>
                      <a:srgbClr val="E1EFD8"/>
                    </a:solidFill>
                  </a:tcPr>
                </a:tc>
                <a:tc>
                  <a:txBody>
                    <a:bodyPr/>
                    <a:lstStyle/>
                    <a:p>
                      <a:pPr indent="0" lvl="0" marL="0" rtl="0" algn="ctr">
                        <a:lnSpc>
                          <a:spcPct val="115000"/>
                        </a:lnSpc>
                        <a:spcBef>
                          <a:spcPts val="0"/>
                        </a:spcBef>
                        <a:spcAft>
                          <a:spcPts val="0"/>
                        </a:spcAft>
                        <a:buNone/>
                      </a:pPr>
                      <a:r>
                        <a:rPr lang="en-US" sz="900"/>
                        <a:t>173,511</a:t>
                      </a:r>
                      <a:endParaRPr sz="900"/>
                    </a:p>
                  </a:txBody>
                  <a:tcPr marT="91425" marB="91425" marR="91425" marL="91425" anchor="ctr">
                    <a:solidFill>
                      <a:srgbClr val="E1EFD8"/>
                    </a:solidFill>
                  </a:tcPr>
                </a:tc>
              </a:tr>
              <a:tr h="190500">
                <a:tc>
                  <a:txBody>
                    <a:bodyPr/>
                    <a:lstStyle/>
                    <a:p>
                      <a:pPr indent="0" lvl="0" marL="0" rtl="0" algn="ctr">
                        <a:spcBef>
                          <a:spcPts val="0"/>
                        </a:spcBef>
                        <a:spcAft>
                          <a:spcPts val="0"/>
                        </a:spcAft>
                        <a:buNone/>
                      </a:pPr>
                      <a:r>
                        <a:rPr lang="en-US" sz="900"/>
                        <a:t>Total</a:t>
                      </a:r>
                      <a:endParaRPr sz="900"/>
                    </a:p>
                  </a:txBody>
                  <a:tcPr marT="91425" marB="91425" marR="91425" marL="91425" anchor="ctr">
                    <a:solidFill>
                      <a:schemeClr val="accent6"/>
                    </a:solidFill>
                  </a:tcPr>
                </a:tc>
                <a:tc>
                  <a:txBody>
                    <a:bodyPr/>
                    <a:lstStyle/>
                    <a:p>
                      <a:pPr indent="0" lvl="0" marL="0" rtl="0" algn="ctr">
                        <a:lnSpc>
                          <a:spcPct val="115000"/>
                        </a:lnSpc>
                        <a:spcBef>
                          <a:spcPts val="0"/>
                        </a:spcBef>
                        <a:spcAft>
                          <a:spcPts val="0"/>
                        </a:spcAft>
                        <a:buNone/>
                      </a:pPr>
                      <a:r>
                        <a:rPr lang="en-US" sz="900"/>
                        <a:t>1,190,595</a:t>
                      </a:r>
                      <a:endParaRPr sz="900"/>
                    </a:p>
                  </a:txBody>
                  <a:tcPr marT="91425" marB="91425" marR="91425" marL="91425" anchor="ctr">
                    <a:solidFill>
                      <a:schemeClr val="accent6"/>
                    </a:solidFill>
                  </a:tcPr>
                </a:tc>
                <a:tc>
                  <a:txBody>
                    <a:bodyPr/>
                    <a:lstStyle/>
                    <a:p>
                      <a:pPr indent="0" lvl="0" marL="0" rtl="0" algn="ctr">
                        <a:lnSpc>
                          <a:spcPct val="115000"/>
                        </a:lnSpc>
                        <a:spcBef>
                          <a:spcPts val="0"/>
                        </a:spcBef>
                        <a:spcAft>
                          <a:spcPts val="0"/>
                        </a:spcAft>
                        <a:buNone/>
                      </a:pPr>
                      <a:r>
                        <a:rPr lang="en-US" sz="900"/>
                        <a:t>383,682</a:t>
                      </a:r>
                      <a:endParaRPr sz="900"/>
                    </a:p>
                  </a:txBody>
                  <a:tcPr marT="91425" marB="91425" marR="91425" marL="91425" anchor="ctr">
                    <a:solidFill>
                      <a:schemeClr val="accent6"/>
                    </a:solidFill>
                  </a:tcPr>
                </a:tc>
              </a:tr>
            </a:tbl>
          </a:graphicData>
        </a:graphic>
      </p:graphicFrame>
      <p:sp>
        <p:nvSpPr>
          <p:cNvPr id="438" name="Google Shape;438;p28"/>
          <p:cNvSpPr txBox="1"/>
          <p:nvPr/>
        </p:nvSpPr>
        <p:spPr>
          <a:xfrm>
            <a:off x="24125" y="4309525"/>
            <a:ext cx="7246200" cy="49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solidFill>
                  <a:srgbClr val="FF0000"/>
                </a:solidFill>
                <a:latin typeface="Century Gothic"/>
                <a:ea typeface="Century Gothic"/>
                <a:cs typeface="Century Gothic"/>
                <a:sym typeface="Century Gothic"/>
              </a:rPr>
              <a:t>28%</a:t>
            </a:r>
            <a:r>
              <a:rPr lang="en-US" sz="1200">
                <a:solidFill>
                  <a:schemeClr val="dk1"/>
                </a:solidFill>
                <a:latin typeface="Century Gothic"/>
                <a:ea typeface="Century Gothic"/>
                <a:cs typeface="Century Gothic"/>
                <a:sym typeface="Century Gothic"/>
              </a:rPr>
              <a:t> of Android Users are using </a:t>
            </a:r>
            <a:r>
              <a:rPr b="1" lang="en-US" sz="1700">
                <a:solidFill>
                  <a:srgbClr val="FF0000"/>
                </a:solidFill>
                <a:latin typeface="Century Gothic"/>
                <a:ea typeface="Century Gothic"/>
                <a:cs typeface="Century Gothic"/>
                <a:sym typeface="Century Gothic"/>
              </a:rPr>
              <a:t>LOW-END DEVICE </a:t>
            </a:r>
            <a:r>
              <a:rPr b="1" lang="en-US" sz="800">
                <a:solidFill>
                  <a:schemeClr val="dk1"/>
                </a:solidFill>
                <a:latin typeface="Century Gothic"/>
                <a:ea typeface="Century Gothic"/>
                <a:cs typeface="Century Gothic"/>
                <a:sym typeface="Century Gothic"/>
              </a:rPr>
              <a:t>(</a:t>
            </a:r>
            <a:r>
              <a:rPr lang="en-US" sz="800">
                <a:solidFill>
                  <a:schemeClr val="dk1"/>
                </a:solidFill>
                <a:highlight>
                  <a:srgbClr val="FAFAFA"/>
                </a:highlight>
              </a:rPr>
              <a:t>6GB RAM for both</a:t>
            </a:r>
            <a:r>
              <a:rPr b="1" lang="en-US" sz="800">
                <a:solidFill>
                  <a:schemeClr val="dk1"/>
                </a:solidFill>
                <a:latin typeface="Century Gothic"/>
                <a:ea typeface="Century Gothic"/>
                <a:cs typeface="Century Gothic"/>
                <a:sym typeface="Century Gothic"/>
              </a:rPr>
              <a:t>)</a:t>
            </a:r>
            <a:endParaRPr b="1" sz="800">
              <a:solidFill>
                <a:schemeClr val="dk1"/>
              </a:solidFill>
              <a:latin typeface="Century Gothic"/>
              <a:ea typeface="Century Gothic"/>
              <a:cs typeface="Century Gothic"/>
              <a:sym typeface="Century Gothic"/>
            </a:endParaRPr>
          </a:p>
        </p:txBody>
      </p:sp>
      <p:sp>
        <p:nvSpPr>
          <p:cNvPr id="439" name="Google Shape;439;p28"/>
          <p:cNvSpPr txBox="1"/>
          <p:nvPr/>
        </p:nvSpPr>
        <p:spPr>
          <a:xfrm>
            <a:off x="5440363" y="5110825"/>
            <a:ext cx="2992800" cy="153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b="1" lang="en-US" sz="1300" u="sng">
                <a:solidFill>
                  <a:schemeClr val="dk1"/>
                </a:solidFill>
                <a:latin typeface="Century Gothic"/>
                <a:ea typeface="Century Gothic"/>
                <a:cs typeface="Century Gothic"/>
                <a:sym typeface="Century Gothic"/>
              </a:rPr>
              <a:t>Example on iOS:</a:t>
            </a:r>
            <a:endParaRPr b="1" sz="950" u="sng">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lang="en-US" sz="950">
                <a:solidFill>
                  <a:schemeClr val="dk1"/>
                </a:solidFill>
                <a:highlight>
                  <a:srgbClr val="FAFAFA"/>
                </a:highlight>
                <a:latin typeface="Century Gothic"/>
                <a:ea typeface="Century Gothic"/>
                <a:cs typeface="Century Gothic"/>
                <a:sym typeface="Century Gothic"/>
              </a:rPr>
              <a:t>iOS 6, upgradable to iOS 10.3.4</a:t>
            </a:r>
            <a:endParaRPr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b="1" lang="en-US" sz="950">
                <a:solidFill>
                  <a:schemeClr val="dk1"/>
                </a:solidFill>
                <a:highlight>
                  <a:srgbClr val="FAFAFA"/>
                </a:highlight>
                <a:uFill>
                  <a:noFill/>
                </a:uFill>
                <a:latin typeface="Century Gothic"/>
                <a:ea typeface="Century Gothic"/>
                <a:cs typeface="Century Gothic"/>
                <a:sym typeface="Century Gothic"/>
                <a:hlinkClick r:id="rId6">
                  <a:extLst>
                    <a:ext uri="{A12FA001-AC4F-418D-AE19-62706E023703}">
                      <ahyp:hlinkClr val="tx"/>
                    </a:ext>
                  </a:extLst>
                </a:hlinkClick>
              </a:rPr>
              <a:t>Chipset</a:t>
            </a:r>
            <a:endParaRPr b="1"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lang="en-US" sz="950">
                <a:solidFill>
                  <a:schemeClr val="dk1"/>
                </a:solidFill>
                <a:highlight>
                  <a:srgbClr val="FAFAFA"/>
                </a:highlight>
                <a:latin typeface="Century Gothic"/>
                <a:ea typeface="Century Gothic"/>
                <a:cs typeface="Century Gothic"/>
                <a:sym typeface="Century Gothic"/>
              </a:rPr>
              <a:t>Apple A6 (32 nm)</a:t>
            </a:r>
            <a:endParaRPr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b="1" lang="en-US" sz="950">
                <a:solidFill>
                  <a:schemeClr val="dk1"/>
                </a:solidFill>
                <a:highlight>
                  <a:srgbClr val="FAFAFA"/>
                </a:highlight>
                <a:uFill>
                  <a:noFill/>
                </a:uFill>
                <a:latin typeface="Century Gothic"/>
                <a:ea typeface="Century Gothic"/>
                <a:cs typeface="Century Gothic"/>
                <a:sym typeface="Century Gothic"/>
                <a:hlinkClick r:id="rId7">
                  <a:extLst>
                    <a:ext uri="{A12FA001-AC4F-418D-AE19-62706E023703}">
                      <ahyp:hlinkClr val="tx"/>
                    </a:ext>
                  </a:extLst>
                </a:hlinkClick>
              </a:rPr>
              <a:t>CPU</a:t>
            </a:r>
            <a:endParaRPr b="1"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lang="en-US" sz="950">
                <a:solidFill>
                  <a:schemeClr val="dk1"/>
                </a:solidFill>
                <a:highlight>
                  <a:srgbClr val="FAFAFA"/>
                </a:highlight>
                <a:latin typeface="Century Gothic"/>
                <a:ea typeface="Century Gothic"/>
                <a:cs typeface="Century Gothic"/>
                <a:sym typeface="Century Gothic"/>
              </a:rPr>
              <a:t>Dual-core 1.3 GHz Swift (ARM v7-based)</a:t>
            </a:r>
            <a:endParaRPr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b="1" lang="en-US" sz="950">
                <a:solidFill>
                  <a:schemeClr val="dk1"/>
                </a:solidFill>
                <a:highlight>
                  <a:srgbClr val="FAFAFA"/>
                </a:highlight>
                <a:uFill>
                  <a:noFill/>
                </a:uFill>
                <a:latin typeface="Century Gothic"/>
                <a:ea typeface="Century Gothic"/>
                <a:cs typeface="Century Gothic"/>
                <a:sym typeface="Century Gothic"/>
                <a:hlinkClick r:id="rId8">
                  <a:extLst>
                    <a:ext uri="{A12FA001-AC4F-418D-AE19-62706E023703}">
                      <ahyp:hlinkClr val="tx"/>
                    </a:ext>
                  </a:extLst>
                </a:hlinkClick>
              </a:rPr>
              <a:t>GPU</a:t>
            </a:r>
            <a:endParaRPr b="1" sz="950">
              <a:solidFill>
                <a:schemeClr val="dk1"/>
              </a:solidFill>
              <a:highlight>
                <a:srgbClr val="FAFAFA"/>
              </a:highlight>
              <a:latin typeface="Century Gothic"/>
              <a:ea typeface="Century Gothic"/>
              <a:cs typeface="Century Gothic"/>
              <a:sym typeface="Century Gothic"/>
            </a:endParaRPr>
          </a:p>
          <a:p>
            <a:pPr indent="0" lvl="0" marL="0" rtl="0" algn="r">
              <a:lnSpc>
                <a:spcPct val="114285"/>
              </a:lnSpc>
              <a:spcBef>
                <a:spcPts val="0"/>
              </a:spcBef>
              <a:spcAft>
                <a:spcPts val="0"/>
              </a:spcAft>
              <a:buNone/>
            </a:pPr>
            <a:r>
              <a:rPr lang="en-US" sz="950">
                <a:solidFill>
                  <a:schemeClr val="dk1"/>
                </a:solidFill>
                <a:highlight>
                  <a:srgbClr val="FAFAFA"/>
                </a:highlight>
                <a:latin typeface="Century Gothic"/>
                <a:ea typeface="Century Gothic"/>
                <a:cs typeface="Century Gothic"/>
                <a:sym typeface="Century Gothic"/>
              </a:rPr>
              <a:t>PowerVR SGX 543MP3 (triple-core graphics)</a:t>
            </a:r>
            <a:endParaRPr sz="1300">
              <a:solidFill>
                <a:schemeClr val="dk1"/>
              </a:solidFill>
              <a:latin typeface="Century Gothic"/>
              <a:ea typeface="Century Gothic"/>
              <a:cs typeface="Century Gothic"/>
              <a:sym typeface="Century Gothic"/>
            </a:endParaRPr>
          </a:p>
        </p:txBody>
      </p:sp>
      <p:sp>
        <p:nvSpPr>
          <p:cNvPr id="440" name="Google Shape;440;p28"/>
          <p:cNvSpPr txBox="1"/>
          <p:nvPr/>
        </p:nvSpPr>
        <p:spPr>
          <a:xfrm>
            <a:off x="1368150" y="4806625"/>
            <a:ext cx="3959100" cy="168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u="sng">
                <a:solidFill>
                  <a:schemeClr val="dk1"/>
                </a:solidFill>
                <a:latin typeface="Century Gothic"/>
                <a:ea typeface="Century Gothic"/>
                <a:cs typeface="Century Gothic"/>
                <a:sym typeface="Century Gothic"/>
              </a:rPr>
              <a:t>Example on Android:</a:t>
            </a:r>
            <a:endParaRPr b="1" sz="850" u="sng">
              <a:solidFill>
                <a:schemeClr val="dk1"/>
              </a:solidFill>
              <a:highlight>
                <a:srgbClr val="FAFAFA"/>
              </a:highlight>
              <a:latin typeface="Century Gothic"/>
              <a:ea typeface="Century Gothic"/>
              <a:cs typeface="Century Gothic"/>
              <a:sym typeface="Century Gothic"/>
            </a:endParaRPr>
          </a:p>
          <a:p>
            <a:pPr indent="0" lvl="0" marL="0" rtl="0" algn="l">
              <a:lnSpc>
                <a:spcPct val="114285"/>
              </a:lnSpc>
              <a:spcBef>
                <a:spcPts val="0"/>
              </a:spcBef>
              <a:spcAft>
                <a:spcPts val="0"/>
              </a:spcAft>
              <a:buNone/>
            </a:pPr>
            <a:r>
              <a:rPr lang="en-US" sz="950">
                <a:highlight>
                  <a:srgbClr val="FAFAFA"/>
                </a:highlight>
              </a:rPr>
              <a:t>Android 10, upgradable to Android 13, One UI 5</a:t>
            </a:r>
            <a:endParaRPr sz="950">
              <a:highlight>
                <a:srgbClr val="FAFAFA"/>
              </a:highlight>
            </a:endParaRPr>
          </a:p>
          <a:p>
            <a:pPr indent="0" lvl="0" marL="0" rtl="0" algn="l">
              <a:lnSpc>
                <a:spcPct val="114285"/>
              </a:lnSpc>
              <a:spcBef>
                <a:spcPts val="0"/>
              </a:spcBef>
              <a:spcAft>
                <a:spcPts val="0"/>
              </a:spcAft>
              <a:buNone/>
            </a:pPr>
            <a:r>
              <a:rPr b="1" lang="en-US" sz="950" u="sng">
                <a:solidFill>
                  <a:schemeClr val="dk1"/>
                </a:solidFill>
                <a:highlight>
                  <a:srgbClr val="FAFAFA"/>
                </a:highlight>
                <a:hlinkClick r:id="rId9">
                  <a:extLst>
                    <a:ext uri="{A12FA001-AC4F-418D-AE19-62706E023703}">
                      <ahyp:hlinkClr val="tx"/>
                    </a:ext>
                  </a:extLst>
                </a:hlinkClick>
              </a:rPr>
              <a:t>Chipset</a:t>
            </a:r>
            <a:endParaRPr b="1" sz="950" u="sng">
              <a:solidFill>
                <a:schemeClr val="dk1"/>
              </a:solidFill>
              <a:highlight>
                <a:srgbClr val="FAFAFA"/>
              </a:highlight>
            </a:endParaRPr>
          </a:p>
          <a:p>
            <a:pPr indent="0" lvl="0" marL="0" rtl="0" algn="l">
              <a:lnSpc>
                <a:spcPct val="114285"/>
              </a:lnSpc>
              <a:spcBef>
                <a:spcPts val="0"/>
              </a:spcBef>
              <a:spcAft>
                <a:spcPts val="0"/>
              </a:spcAft>
              <a:buNone/>
            </a:pPr>
            <a:r>
              <a:rPr lang="en-US" sz="950">
                <a:highlight>
                  <a:srgbClr val="FAFAFA"/>
                </a:highlight>
              </a:rPr>
              <a:t>Qualcomm SDM730 Snapdragon 730 (8 nm) - Global</a:t>
            </a:r>
            <a:endParaRPr sz="950">
              <a:highlight>
                <a:srgbClr val="FAFAFA"/>
              </a:highlight>
            </a:endParaRPr>
          </a:p>
          <a:p>
            <a:pPr indent="0" lvl="0" marL="0" rtl="0" algn="l">
              <a:lnSpc>
                <a:spcPct val="114285"/>
              </a:lnSpc>
              <a:spcBef>
                <a:spcPts val="0"/>
              </a:spcBef>
              <a:spcAft>
                <a:spcPts val="0"/>
              </a:spcAft>
              <a:buNone/>
            </a:pPr>
            <a:r>
              <a:rPr lang="en-US" sz="950">
                <a:highlight>
                  <a:srgbClr val="FAFAFA"/>
                </a:highlight>
              </a:rPr>
              <a:t>Qualcomm SDM730 Snapdragon 730G (8 nm) - Philippines</a:t>
            </a:r>
            <a:endParaRPr sz="950">
              <a:highlight>
                <a:srgbClr val="FAFAFA"/>
              </a:highlight>
            </a:endParaRPr>
          </a:p>
          <a:p>
            <a:pPr indent="0" lvl="0" marL="0" rtl="0" algn="l">
              <a:lnSpc>
                <a:spcPct val="114285"/>
              </a:lnSpc>
              <a:spcBef>
                <a:spcPts val="0"/>
              </a:spcBef>
              <a:spcAft>
                <a:spcPts val="0"/>
              </a:spcAft>
              <a:buNone/>
            </a:pPr>
            <a:r>
              <a:rPr b="1" lang="en-US" sz="950" u="sng">
                <a:solidFill>
                  <a:schemeClr val="dk1"/>
                </a:solidFill>
                <a:highlight>
                  <a:srgbClr val="FAFAFA"/>
                </a:highlight>
                <a:hlinkClick r:id="rId10">
                  <a:extLst>
                    <a:ext uri="{A12FA001-AC4F-418D-AE19-62706E023703}">
                      <ahyp:hlinkClr val="tx"/>
                    </a:ext>
                  </a:extLst>
                </a:hlinkClick>
              </a:rPr>
              <a:t>CPU</a:t>
            </a:r>
            <a:endParaRPr b="1" sz="950" u="sng">
              <a:solidFill>
                <a:schemeClr val="dk1"/>
              </a:solidFill>
              <a:highlight>
                <a:srgbClr val="FAFAFA"/>
              </a:highlight>
            </a:endParaRPr>
          </a:p>
          <a:p>
            <a:pPr indent="0" lvl="0" marL="0" rtl="0" algn="l">
              <a:lnSpc>
                <a:spcPct val="114285"/>
              </a:lnSpc>
              <a:spcBef>
                <a:spcPts val="0"/>
              </a:spcBef>
              <a:spcAft>
                <a:spcPts val="0"/>
              </a:spcAft>
              <a:buNone/>
            </a:pPr>
            <a:r>
              <a:rPr lang="en-US" sz="950">
                <a:highlight>
                  <a:srgbClr val="FAFAFA"/>
                </a:highlight>
              </a:rPr>
              <a:t>Octa-core (2x2.2 GHz Kryo 470 Gold &amp; 6x1.8 GHz Kryo 470 Silver)</a:t>
            </a:r>
            <a:endParaRPr sz="950">
              <a:highlight>
                <a:srgbClr val="FAFAFA"/>
              </a:highlight>
            </a:endParaRPr>
          </a:p>
          <a:p>
            <a:pPr indent="0" lvl="0" marL="0" rtl="0" algn="l">
              <a:lnSpc>
                <a:spcPct val="114285"/>
              </a:lnSpc>
              <a:spcBef>
                <a:spcPts val="0"/>
              </a:spcBef>
              <a:spcAft>
                <a:spcPts val="0"/>
              </a:spcAft>
              <a:buNone/>
            </a:pPr>
            <a:r>
              <a:rPr b="1" lang="en-US" sz="950" u="sng">
                <a:solidFill>
                  <a:schemeClr val="dk1"/>
                </a:solidFill>
                <a:highlight>
                  <a:srgbClr val="FAFAFA"/>
                </a:highlight>
                <a:hlinkClick r:id="rId11">
                  <a:extLst>
                    <a:ext uri="{A12FA001-AC4F-418D-AE19-62706E023703}">
                      <ahyp:hlinkClr val="tx"/>
                    </a:ext>
                  </a:extLst>
                </a:hlinkClick>
              </a:rPr>
              <a:t>GPU</a:t>
            </a:r>
            <a:endParaRPr b="1" sz="950" u="sng">
              <a:solidFill>
                <a:schemeClr val="dk1"/>
              </a:solidFill>
              <a:highlight>
                <a:srgbClr val="FAFAFA"/>
              </a:highlight>
            </a:endParaRPr>
          </a:p>
          <a:p>
            <a:pPr indent="0" lvl="0" marL="0" rtl="0" algn="l">
              <a:lnSpc>
                <a:spcPct val="114285"/>
              </a:lnSpc>
              <a:spcBef>
                <a:spcPts val="0"/>
              </a:spcBef>
              <a:spcAft>
                <a:spcPts val="0"/>
              </a:spcAft>
              <a:buNone/>
            </a:pPr>
            <a:r>
              <a:rPr lang="en-US" sz="950">
                <a:highlight>
                  <a:srgbClr val="FAFAFA"/>
                </a:highlight>
              </a:rPr>
              <a:t>Adreno 618</a:t>
            </a:r>
            <a:endParaRPr sz="850">
              <a:solidFill>
                <a:schemeClr val="dk1"/>
              </a:solidFill>
              <a:highlight>
                <a:srgbClr val="FAFAFA"/>
              </a:highlight>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cxnSp>
        <p:nvCxnSpPr>
          <p:cNvPr id="445" name="Google Shape;445;p29"/>
          <p:cNvCxnSpPr/>
          <p:nvPr/>
        </p:nvCxnSpPr>
        <p:spPr>
          <a:xfrm rot="10800000">
            <a:off x="24250" y="994325"/>
            <a:ext cx="9505800" cy="0"/>
          </a:xfrm>
          <a:prstGeom prst="straightConnector1">
            <a:avLst/>
          </a:prstGeom>
          <a:noFill/>
          <a:ln cap="flat" cmpd="sng" w="9525">
            <a:solidFill>
              <a:srgbClr val="3A3838"/>
            </a:solidFill>
            <a:prstDash val="dash"/>
            <a:miter lim="800000"/>
            <a:headEnd len="sm" w="sm" type="none"/>
            <a:tailEnd len="sm" w="sm" type="none"/>
          </a:ln>
        </p:spPr>
      </p:cxnSp>
      <p:sp>
        <p:nvSpPr>
          <p:cNvPr id="446" name="Google Shape;446;p29"/>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447" name="Google Shape;447;p29"/>
          <p:cNvPicPr preferRelativeResize="0"/>
          <p:nvPr/>
        </p:nvPicPr>
        <p:blipFill rotWithShape="1">
          <a:blip r:embed="rId3">
            <a:alphaModFix/>
          </a:blip>
          <a:srcRect b="33914" l="11815" r="12973" t="15715"/>
          <a:stretch/>
        </p:blipFill>
        <p:spPr>
          <a:xfrm>
            <a:off x="11026204" y="101720"/>
            <a:ext cx="1165796" cy="352154"/>
          </a:xfrm>
          <a:prstGeom prst="rect">
            <a:avLst/>
          </a:prstGeom>
          <a:noFill/>
          <a:ln>
            <a:noFill/>
          </a:ln>
        </p:spPr>
      </p:pic>
      <p:grpSp>
        <p:nvGrpSpPr>
          <p:cNvPr id="448" name="Google Shape;448;p29"/>
          <p:cNvGrpSpPr/>
          <p:nvPr/>
        </p:nvGrpSpPr>
        <p:grpSpPr>
          <a:xfrm>
            <a:off x="-195824" y="6057136"/>
            <a:ext cx="1573373" cy="1106538"/>
            <a:chOff x="-195824" y="6057136"/>
            <a:chExt cx="1573373" cy="1106538"/>
          </a:xfrm>
        </p:grpSpPr>
        <p:sp>
          <p:nvSpPr>
            <p:cNvPr id="449" name="Google Shape;449;p29"/>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0" name="Google Shape;450;p29"/>
            <p:cNvPicPr preferRelativeResize="0"/>
            <p:nvPr/>
          </p:nvPicPr>
          <p:blipFill rotWithShape="1">
            <a:blip r:embed="rId4">
              <a:alphaModFix/>
            </a:blip>
            <a:srcRect b="0" l="0" r="0" t="0"/>
            <a:stretch/>
          </p:blipFill>
          <p:spPr>
            <a:xfrm>
              <a:off x="60737" y="6363890"/>
              <a:ext cx="1214554" cy="426971"/>
            </a:xfrm>
            <a:prstGeom prst="rect">
              <a:avLst/>
            </a:prstGeom>
            <a:noFill/>
            <a:ln>
              <a:noFill/>
            </a:ln>
          </p:spPr>
        </p:pic>
      </p:grpSp>
      <p:sp>
        <p:nvSpPr>
          <p:cNvPr id="451" name="Google Shape;451;p29"/>
          <p:cNvSpPr/>
          <p:nvPr/>
        </p:nvSpPr>
        <p:spPr>
          <a:xfrm>
            <a:off x="9999250" y="715013"/>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sp>
        <p:nvSpPr>
          <p:cNvPr id="452" name="Google Shape;452;p29"/>
          <p:cNvSpPr txBox="1"/>
          <p:nvPr/>
        </p:nvSpPr>
        <p:spPr>
          <a:xfrm>
            <a:off x="9997000" y="1806547"/>
            <a:ext cx="2045400" cy="1631700"/>
          </a:xfrm>
          <a:prstGeom prst="rect">
            <a:avLst/>
          </a:prstGeom>
          <a:noFill/>
          <a:ln cap="flat" cmpd="sng" w="9525">
            <a:solidFill>
              <a:srgbClr val="FFC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chemeClr val="dk1"/>
                </a:solidFill>
                <a:latin typeface="Century Gothic"/>
                <a:ea typeface="Century Gothic"/>
                <a:cs typeface="Century Gothic"/>
                <a:sym typeface="Century Gothic"/>
              </a:rPr>
              <a:t>Most of the evolution are </a:t>
            </a:r>
            <a:r>
              <a:rPr b="1" i="0" lang="en-US" sz="1400" u="none" cap="none" strike="noStrike">
                <a:solidFill>
                  <a:srgbClr val="C844CC"/>
                </a:solidFill>
                <a:latin typeface="Century Gothic"/>
                <a:ea typeface="Century Gothic"/>
                <a:cs typeface="Century Gothic"/>
                <a:sym typeface="Century Gothic"/>
              </a:rPr>
              <a:t>THE ENTHUSIASTIC EMBRACERS </a:t>
            </a:r>
            <a:r>
              <a:rPr b="1" i="0" lang="en-US" sz="1400" u="none" cap="none" strike="noStrike">
                <a:solidFill>
                  <a:schemeClr val="dk1"/>
                </a:solidFill>
                <a:latin typeface="Century Gothic"/>
                <a:ea typeface="Century Gothic"/>
                <a:cs typeface="Century Gothic"/>
                <a:sym typeface="Century Gothic"/>
              </a:rPr>
              <a:t>converting  to </a:t>
            </a:r>
            <a:r>
              <a:rPr b="1" i="0" lang="en-US" sz="1200" u="none" cap="none" strike="noStrike">
                <a:solidFill>
                  <a:srgbClr val="00B0F0"/>
                </a:solidFill>
                <a:latin typeface="Century Gothic"/>
                <a:ea typeface="Century Gothic"/>
                <a:cs typeface="Century Gothic"/>
                <a:sym typeface="Century Gothic"/>
              </a:rPr>
              <a:t>THE PASSIONATE MASTERS </a:t>
            </a:r>
            <a:r>
              <a:rPr b="1" i="0" lang="en-US" sz="1400" u="none" cap="none" strike="noStrike">
                <a:solidFill>
                  <a:schemeClr val="dk1"/>
                </a:solidFill>
                <a:latin typeface="Century Gothic"/>
                <a:ea typeface="Century Gothic"/>
                <a:cs typeface="Century Gothic"/>
                <a:sym typeface="Century Gothic"/>
              </a:rPr>
              <a:t>overtime.</a:t>
            </a:r>
            <a:endParaRPr/>
          </a:p>
          <a:p>
            <a:pPr indent="0" lvl="0" marL="0" marR="0" rtl="0" algn="l">
              <a:lnSpc>
                <a:spcPct val="100000"/>
              </a:lnSpc>
              <a:spcBef>
                <a:spcPts val="0"/>
              </a:spcBef>
              <a:spcAft>
                <a:spcPts val="0"/>
              </a:spcAft>
              <a:buClr>
                <a:schemeClr val="dk1"/>
              </a:buClr>
              <a:buSzPts val="1100"/>
              <a:buFont typeface="Arial"/>
              <a:buNone/>
            </a:pPr>
            <a:r>
              <a:t/>
            </a:r>
            <a:endParaRPr b="1" i="0" sz="1200" u="none" cap="none" strike="noStrike">
              <a:solidFill>
                <a:srgbClr val="00B050"/>
              </a:solidFill>
              <a:latin typeface="Century Gothic"/>
              <a:ea typeface="Century Gothic"/>
              <a:cs typeface="Century Gothic"/>
              <a:sym typeface="Century Gothic"/>
            </a:endParaRPr>
          </a:p>
        </p:txBody>
      </p:sp>
      <p:pic>
        <p:nvPicPr>
          <p:cNvPr id="453" name="Google Shape;453;p29"/>
          <p:cNvPicPr preferRelativeResize="0"/>
          <p:nvPr/>
        </p:nvPicPr>
        <p:blipFill rotWithShape="1">
          <a:blip r:embed="rId5">
            <a:alphaModFix/>
          </a:blip>
          <a:srcRect b="0" l="0" r="0" t="0"/>
          <a:stretch/>
        </p:blipFill>
        <p:spPr>
          <a:xfrm>
            <a:off x="639350" y="2808049"/>
            <a:ext cx="2036113" cy="374878"/>
          </a:xfrm>
          <a:prstGeom prst="rect">
            <a:avLst/>
          </a:prstGeom>
          <a:noFill/>
          <a:ln>
            <a:noFill/>
          </a:ln>
        </p:spPr>
      </p:pic>
      <p:sp>
        <p:nvSpPr>
          <p:cNvPr id="454" name="Google Shape;454;p29"/>
          <p:cNvSpPr txBox="1"/>
          <p:nvPr/>
        </p:nvSpPr>
        <p:spPr>
          <a:xfrm>
            <a:off x="440668" y="1619669"/>
            <a:ext cx="2427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chemeClr val="accent4"/>
                </a:solidFill>
                <a:latin typeface="Century Gothic"/>
                <a:ea typeface="Century Gothic"/>
                <a:cs typeface="Century Gothic"/>
                <a:sym typeface="Century Gothic"/>
              </a:rPr>
              <a:t>THE “FREE” </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chemeClr val="accent4"/>
                </a:solidFill>
                <a:latin typeface="Century Gothic"/>
                <a:ea typeface="Century Gothic"/>
                <a:cs typeface="Century Gothic"/>
                <a:sym typeface="Century Gothic"/>
              </a:rPr>
              <a:t> EXPERIENCE SEEKERS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FFC000"/>
              </a:solidFill>
              <a:latin typeface="Century Gothic"/>
              <a:ea typeface="Century Gothic"/>
              <a:cs typeface="Century Gothic"/>
              <a:sym typeface="Century Gothic"/>
            </a:endParaRPr>
          </a:p>
        </p:txBody>
      </p:sp>
      <p:sp>
        <p:nvSpPr>
          <p:cNvPr id="455" name="Google Shape;455;p29"/>
          <p:cNvSpPr txBox="1"/>
          <p:nvPr/>
        </p:nvSpPr>
        <p:spPr>
          <a:xfrm>
            <a:off x="986200" y="2870564"/>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C844CC"/>
                </a:solidFill>
                <a:latin typeface="Century Gothic"/>
                <a:ea typeface="Century Gothic"/>
                <a:cs typeface="Century Gothic"/>
                <a:sym typeface="Century Gothic"/>
              </a:rPr>
              <a:t>Persona #2</a:t>
            </a:r>
            <a:endParaRPr b="0" i="0" sz="1800" u="none" cap="none" strike="noStrike">
              <a:solidFill>
                <a:schemeClr val="dk1"/>
              </a:solidFill>
              <a:latin typeface="Century Gothic"/>
              <a:ea typeface="Century Gothic"/>
              <a:cs typeface="Century Gothic"/>
              <a:sym typeface="Century Gothic"/>
            </a:endParaRPr>
          </a:p>
        </p:txBody>
      </p:sp>
      <p:pic>
        <p:nvPicPr>
          <p:cNvPr id="456" name="Google Shape;456;p29"/>
          <p:cNvPicPr preferRelativeResize="0"/>
          <p:nvPr/>
        </p:nvPicPr>
        <p:blipFill rotWithShape="1">
          <a:blip r:embed="rId5">
            <a:alphaModFix/>
          </a:blip>
          <a:srcRect b="0" l="0" r="0" t="0"/>
          <a:stretch/>
        </p:blipFill>
        <p:spPr>
          <a:xfrm>
            <a:off x="598344" y="1216258"/>
            <a:ext cx="2036113" cy="374878"/>
          </a:xfrm>
          <a:prstGeom prst="rect">
            <a:avLst/>
          </a:prstGeom>
          <a:noFill/>
          <a:ln>
            <a:noFill/>
          </a:ln>
        </p:spPr>
      </p:pic>
      <p:sp>
        <p:nvSpPr>
          <p:cNvPr id="457" name="Google Shape;457;p29"/>
          <p:cNvSpPr txBox="1"/>
          <p:nvPr/>
        </p:nvSpPr>
        <p:spPr>
          <a:xfrm>
            <a:off x="945193" y="1278773"/>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FFC000"/>
                </a:solidFill>
                <a:latin typeface="Century Gothic"/>
                <a:ea typeface="Century Gothic"/>
                <a:cs typeface="Century Gothic"/>
                <a:sym typeface="Century Gothic"/>
              </a:rPr>
              <a:t>Persona #1</a:t>
            </a:r>
            <a:endParaRPr b="0" i="0" sz="1800" u="none" cap="none" strike="noStrike">
              <a:solidFill>
                <a:schemeClr val="dk1"/>
              </a:solidFill>
              <a:latin typeface="Century Gothic"/>
              <a:ea typeface="Century Gothic"/>
              <a:cs typeface="Century Gothic"/>
              <a:sym typeface="Century Gothic"/>
            </a:endParaRPr>
          </a:p>
        </p:txBody>
      </p:sp>
      <p:pic>
        <p:nvPicPr>
          <p:cNvPr id="458" name="Google Shape;458;p29"/>
          <p:cNvPicPr preferRelativeResize="0"/>
          <p:nvPr/>
        </p:nvPicPr>
        <p:blipFill rotWithShape="1">
          <a:blip r:embed="rId5">
            <a:alphaModFix/>
          </a:blip>
          <a:srcRect b="0" l="0" r="0" t="0"/>
          <a:stretch/>
        </p:blipFill>
        <p:spPr>
          <a:xfrm>
            <a:off x="654800" y="4625391"/>
            <a:ext cx="2036113" cy="374878"/>
          </a:xfrm>
          <a:prstGeom prst="rect">
            <a:avLst/>
          </a:prstGeom>
          <a:noFill/>
          <a:ln>
            <a:noFill/>
          </a:ln>
        </p:spPr>
      </p:pic>
      <p:sp>
        <p:nvSpPr>
          <p:cNvPr id="459" name="Google Shape;459;p29"/>
          <p:cNvSpPr txBox="1"/>
          <p:nvPr/>
        </p:nvSpPr>
        <p:spPr>
          <a:xfrm>
            <a:off x="1001649" y="4687906"/>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00B0F0"/>
                </a:solidFill>
                <a:latin typeface="Century Gothic"/>
                <a:ea typeface="Century Gothic"/>
                <a:cs typeface="Century Gothic"/>
                <a:sym typeface="Century Gothic"/>
              </a:rPr>
              <a:t>Persona #3</a:t>
            </a:r>
            <a:endParaRPr b="0" i="0" sz="1800" u="none" cap="none" strike="noStrike">
              <a:solidFill>
                <a:schemeClr val="dk1"/>
              </a:solidFill>
              <a:latin typeface="Century Gothic"/>
              <a:ea typeface="Century Gothic"/>
              <a:cs typeface="Century Gothic"/>
              <a:sym typeface="Century Gothic"/>
            </a:endParaRPr>
          </a:p>
        </p:txBody>
      </p:sp>
      <p:sp>
        <p:nvSpPr>
          <p:cNvPr id="460" name="Google Shape;460;p29"/>
          <p:cNvSpPr txBox="1"/>
          <p:nvPr/>
        </p:nvSpPr>
        <p:spPr>
          <a:xfrm>
            <a:off x="598344" y="3313059"/>
            <a:ext cx="211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rgbClr val="C844CC"/>
                </a:solidFill>
                <a:latin typeface="Century Gothic"/>
                <a:ea typeface="Century Gothic"/>
                <a:cs typeface="Century Gothic"/>
                <a:sym typeface="Century Gothic"/>
              </a:rPr>
              <a:t>THE ENTHUSIASTIC EMBRACERS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C844CC"/>
              </a:solidFill>
              <a:latin typeface="Century Gothic"/>
              <a:ea typeface="Century Gothic"/>
              <a:cs typeface="Century Gothic"/>
              <a:sym typeface="Century Gothic"/>
            </a:endParaRPr>
          </a:p>
        </p:txBody>
      </p:sp>
      <p:sp>
        <p:nvSpPr>
          <p:cNvPr id="461" name="Google Shape;461;p29"/>
          <p:cNvSpPr txBox="1"/>
          <p:nvPr/>
        </p:nvSpPr>
        <p:spPr>
          <a:xfrm>
            <a:off x="670227" y="5077849"/>
            <a:ext cx="2005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rgbClr val="00B0F0"/>
                </a:solidFill>
                <a:latin typeface="Century Gothic"/>
                <a:ea typeface="Century Gothic"/>
                <a:cs typeface="Century Gothic"/>
                <a:sym typeface="Century Gothic"/>
              </a:rPr>
              <a:t>THE PASSIONATE MASTERS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00B0F0"/>
              </a:solidFill>
              <a:latin typeface="Century Gothic"/>
              <a:ea typeface="Century Gothic"/>
              <a:cs typeface="Century Gothic"/>
              <a:sym typeface="Century Gothic"/>
            </a:endParaRPr>
          </a:p>
        </p:txBody>
      </p:sp>
      <p:sp>
        <p:nvSpPr>
          <p:cNvPr id="462" name="Google Shape;462;p29"/>
          <p:cNvSpPr txBox="1"/>
          <p:nvPr/>
        </p:nvSpPr>
        <p:spPr>
          <a:xfrm>
            <a:off x="8662891" y="1822676"/>
            <a:ext cx="6855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entury Gothic"/>
                <a:ea typeface="Century Gothic"/>
                <a:cs typeface="Century Gothic"/>
                <a:sym typeface="Century Gothic"/>
              </a:rPr>
              <a:t>+5%</a:t>
            </a:r>
            <a:endParaRPr/>
          </a:p>
        </p:txBody>
      </p:sp>
      <p:cxnSp>
        <p:nvCxnSpPr>
          <p:cNvPr id="463" name="Google Shape;463;p29"/>
          <p:cNvCxnSpPr/>
          <p:nvPr/>
        </p:nvCxnSpPr>
        <p:spPr>
          <a:xfrm>
            <a:off x="23248" y="2730772"/>
            <a:ext cx="9508500" cy="11400"/>
          </a:xfrm>
          <a:prstGeom prst="straightConnector1">
            <a:avLst/>
          </a:prstGeom>
          <a:noFill/>
          <a:ln cap="flat" cmpd="sng" w="12700">
            <a:solidFill>
              <a:srgbClr val="7F7F7F"/>
            </a:solidFill>
            <a:prstDash val="dash"/>
            <a:round/>
            <a:headEnd len="sm" w="sm" type="none"/>
            <a:tailEnd len="sm" w="sm" type="none"/>
          </a:ln>
        </p:spPr>
      </p:cxnSp>
      <p:cxnSp>
        <p:nvCxnSpPr>
          <p:cNvPr id="464" name="Google Shape;464;p29"/>
          <p:cNvCxnSpPr/>
          <p:nvPr/>
        </p:nvCxnSpPr>
        <p:spPr>
          <a:xfrm>
            <a:off x="-20594" y="4572218"/>
            <a:ext cx="9691500" cy="15300"/>
          </a:xfrm>
          <a:prstGeom prst="straightConnector1">
            <a:avLst/>
          </a:prstGeom>
          <a:noFill/>
          <a:ln cap="flat" cmpd="sng" w="12700">
            <a:solidFill>
              <a:srgbClr val="7F7F7F"/>
            </a:solidFill>
            <a:prstDash val="dash"/>
            <a:round/>
            <a:headEnd len="sm" w="sm" type="none"/>
            <a:tailEnd len="sm" w="sm" type="none"/>
          </a:ln>
        </p:spPr>
      </p:cxnSp>
      <p:sp>
        <p:nvSpPr>
          <p:cNvPr id="465" name="Google Shape;465;p29"/>
          <p:cNvSpPr txBox="1"/>
          <p:nvPr/>
        </p:nvSpPr>
        <p:spPr>
          <a:xfrm>
            <a:off x="235353" y="2143422"/>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2800"/>
              <a:buFont typeface="Arial"/>
              <a:buNone/>
            </a:pPr>
            <a:r>
              <a:rPr b="0" i="0" lang="en-US" sz="1800" u="none" cap="none" strike="noStrike">
                <a:solidFill>
                  <a:srgbClr val="FFC000"/>
                </a:solidFill>
                <a:latin typeface="Century Gothic"/>
                <a:ea typeface="Century Gothic"/>
                <a:cs typeface="Century Gothic"/>
                <a:sym typeface="Century Gothic"/>
              </a:rPr>
              <a:t>0</a:t>
            </a:r>
            <a:r>
              <a:rPr b="0" i="0" lang="en-US" sz="2000" u="none" cap="none" strike="noStrike">
                <a:solidFill>
                  <a:srgbClr val="FFC000"/>
                </a:solidFill>
                <a:latin typeface="Century Gothic"/>
                <a:ea typeface="Century Gothic"/>
                <a:cs typeface="Century Gothic"/>
                <a:sym typeface="Century Gothic"/>
              </a:rPr>
              <a:t> </a:t>
            </a:r>
            <a:r>
              <a:rPr b="0" i="0" lang="en-US" sz="1200" u="none" cap="none" strike="noStrike">
                <a:solidFill>
                  <a:srgbClr val="595959"/>
                </a:solidFill>
                <a:latin typeface="Century Gothic"/>
                <a:ea typeface="Century Gothic"/>
                <a:cs typeface="Century Gothic"/>
                <a:sym typeface="Century Gothic"/>
              </a:rPr>
              <a:t>Toy Scanned</a:t>
            </a:r>
            <a:endParaRPr b="0" i="0" sz="1200" u="none" cap="none" strike="noStrike">
              <a:solidFill>
                <a:srgbClr val="000000"/>
              </a:solidFill>
              <a:latin typeface="Century Gothic"/>
              <a:ea typeface="Century Gothic"/>
              <a:cs typeface="Century Gothic"/>
              <a:sym typeface="Century Gothic"/>
            </a:endParaRPr>
          </a:p>
        </p:txBody>
      </p:sp>
      <p:sp>
        <p:nvSpPr>
          <p:cNvPr id="466" name="Google Shape;466;p29"/>
          <p:cNvSpPr txBox="1"/>
          <p:nvPr/>
        </p:nvSpPr>
        <p:spPr>
          <a:xfrm>
            <a:off x="235353" y="3842550"/>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844CC"/>
              </a:buClr>
              <a:buSzPts val="2800"/>
              <a:buFont typeface="Arial"/>
              <a:buNone/>
            </a:pPr>
            <a:r>
              <a:rPr b="0" i="0" lang="en-US" sz="1800" u="none" cap="none" strike="noStrike">
                <a:solidFill>
                  <a:srgbClr val="C844CC"/>
                </a:solidFill>
                <a:latin typeface="Century Gothic"/>
                <a:ea typeface="Century Gothic"/>
                <a:cs typeface="Century Gothic"/>
                <a:sym typeface="Century Gothic"/>
              </a:rPr>
              <a:t>1 to 3</a:t>
            </a:r>
            <a:r>
              <a:rPr b="0" i="0" lang="en-US" sz="2000" u="none" cap="none" strike="noStrike">
                <a:solidFill>
                  <a:srgbClr val="FFC000"/>
                </a:solidFill>
                <a:latin typeface="Century Gothic"/>
                <a:ea typeface="Century Gothic"/>
                <a:cs typeface="Century Gothic"/>
                <a:sym typeface="Century Gothic"/>
              </a:rPr>
              <a:t> </a:t>
            </a:r>
            <a:br>
              <a:rPr b="0" i="0" lang="en-US" sz="2000" u="none" cap="none" strike="noStrike">
                <a:solidFill>
                  <a:srgbClr val="FFC000"/>
                </a:solidFill>
                <a:latin typeface="Century Gothic"/>
                <a:ea typeface="Century Gothic"/>
                <a:cs typeface="Century Gothic"/>
                <a:sym typeface="Century Gothic"/>
              </a:rPr>
            </a:br>
            <a:r>
              <a:rPr b="0" i="0" lang="en-US" sz="1200" u="none" cap="none" strike="noStrike">
                <a:solidFill>
                  <a:srgbClr val="595959"/>
                </a:solidFill>
                <a:latin typeface="Century Gothic"/>
                <a:ea typeface="Century Gothic"/>
                <a:cs typeface="Century Gothic"/>
                <a:sym typeface="Century Gothic"/>
              </a:rPr>
              <a:t>Toys Scanned</a:t>
            </a:r>
            <a:endParaRPr b="0" i="0" sz="1200" u="none" cap="none" strike="noStrike">
              <a:solidFill>
                <a:srgbClr val="000000"/>
              </a:solidFill>
              <a:latin typeface="Century Gothic"/>
              <a:ea typeface="Century Gothic"/>
              <a:cs typeface="Century Gothic"/>
              <a:sym typeface="Century Gothic"/>
            </a:endParaRPr>
          </a:p>
        </p:txBody>
      </p:sp>
      <p:sp>
        <p:nvSpPr>
          <p:cNvPr id="467" name="Google Shape;467;p29"/>
          <p:cNvSpPr txBox="1"/>
          <p:nvPr/>
        </p:nvSpPr>
        <p:spPr>
          <a:xfrm>
            <a:off x="1333254" y="6441200"/>
            <a:ext cx="3333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US" sz="1000" u="none" cap="none" strike="noStrike">
                <a:solidFill>
                  <a:srgbClr val="FF0000"/>
                </a:solidFill>
                <a:latin typeface="Century Gothic"/>
                <a:ea typeface="Century Gothic"/>
                <a:cs typeface="Century Gothic"/>
                <a:sym typeface="Century Gothic"/>
              </a:rPr>
              <a:t>*</a:t>
            </a:r>
            <a:r>
              <a:rPr b="0" i="1" lang="en-US" sz="1000" u="none" cap="none" strike="noStrike">
                <a:solidFill>
                  <a:srgbClr val="002060"/>
                </a:solidFill>
                <a:latin typeface="Century Gothic"/>
                <a:ea typeface="Century Gothic"/>
                <a:cs typeface="Century Gothic"/>
                <a:sym typeface="Century Gothic"/>
              </a:rPr>
              <a:t>Persona: scan and active</a:t>
            </a:r>
            <a:endParaRPr b="0" i="1" sz="1000" u="none" cap="none" strike="noStrike">
              <a:solidFill>
                <a:srgbClr val="002060"/>
              </a:solidFill>
              <a:latin typeface="Century Gothic"/>
              <a:ea typeface="Century Gothic"/>
              <a:cs typeface="Century Gothic"/>
              <a:sym typeface="Century Gothic"/>
            </a:endParaRPr>
          </a:p>
        </p:txBody>
      </p:sp>
      <p:grpSp>
        <p:nvGrpSpPr>
          <p:cNvPr id="468" name="Google Shape;468;p29"/>
          <p:cNvGrpSpPr/>
          <p:nvPr/>
        </p:nvGrpSpPr>
        <p:grpSpPr>
          <a:xfrm>
            <a:off x="9931062" y="3529496"/>
            <a:ext cx="2518500" cy="345630"/>
            <a:chOff x="3127969" y="4177035"/>
            <a:chExt cx="2518500" cy="345630"/>
          </a:xfrm>
        </p:grpSpPr>
        <p:pic>
          <p:nvPicPr>
            <p:cNvPr id="469" name="Google Shape;469;p29"/>
            <p:cNvPicPr preferRelativeResize="0"/>
            <p:nvPr/>
          </p:nvPicPr>
          <p:blipFill rotWithShape="1">
            <a:blip r:embed="rId5">
              <a:alphaModFix/>
            </a:blip>
            <a:srcRect b="0" l="0" r="0" t="0"/>
            <a:stretch/>
          </p:blipFill>
          <p:spPr>
            <a:xfrm>
              <a:off x="3612405" y="4177035"/>
              <a:ext cx="1570727" cy="345630"/>
            </a:xfrm>
            <a:prstGeom prst="rect">
              <a:avLst/>
            </a:prstGeom>
            <a:noFill/>
            <a:ln>
              <a:noFill/>
            </a:ln>
          </p:spPr>
        </p:pic>
        <p:sp>
          <p:nvSpPr>
            <p:cNvPr id="470" name="Google Shape;470;p29"/>
            <p:cNvSpPr txBox="1"/>
            <p:nvPr/>
          </p:nvSpPr>
          <p:spPr>
            <a:xfrm>
              <a:off x="3127969" y="4204143"/>
              <a:ext cx="2518500" cy="261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100" u="none" cap="none" strike="noStrike">
                  <a:solidFill>
                    <a:srgbClr val="5878A9"/>
                  </a:solidFill>
                  <a:latin typeface="Century Gothic"/>
                  <a:ea typeface="Century Gothic"/>
                  <a:cs typeface="Century Gothic"/>
                  <a:sym typeface="Century Gothic"/>
                </a:rPr>
                <a:t>OVERVIEW</a:t>
              </a:r>
              <a:endParaRPr b="1" i="0" sz="1050" u="none" cap="none" strike="noStrike">
                <a:solidFill>
                  <a:srgbClr val="5878A9"/>
                </a:solidFill>
                <a:latin typeface="Century Gothic"/>
                <a:ea typeface="Century Gothic"/>
                <a:cs typeface="Century Gothic"/>
                <a:sym typeface="Century Gothic"/>
              </a:endParaRPr>
            </a:p>
          </p:txBody>
        </p:sp>
      </p:grpSp>
      <p:sp>
        <p:nvSpPr>
          <p:cNvPr id="471" name="Google Shape;471;p29"/>
          <p:cNvSpPr txBox="1"/>
          <p:nvPr/>
        </p:nvSpPr>
        <p:spPr>
          <a:xfrm>
            <a:off x="288268" y="140839"/>
            <a:ext cx="9929100" cy="701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63"/>
              <a:buFont typeface="Calibri"/>
              <a:buNone/>
            </a:pPr>
            <a:r>
              <a:rPr b="1" i="0" lang="en-US" sz="2800" u="none" cap="none" strike="noStrike">
                <a:solidFill>
                  <a:srgbClr val="002060"/>
                </a:solidFill>
                <a:latin typeface="Century Gothic"/>
                <a:ea typeface="Century Gothic"/>
                <a:cs typeface="Century Gothic"/>
                <a:sym typeface="Century Gothic"/>
              </a:rPr>
              <a:t>Personas evolution </a:t>
            </a:r>
            <a:r>
              <a:rPr b="1" lang="en-US" sz="2800">
                <a:solidFill>
                  <a:srgbClr val="002060"/>
                </a:solidFill>
                <a:latin typeface="Century Gothic"/>
                <a:ea typeface="Century Gothic"/>
                <a:cs typeface="Century Gothic"/>
                <a:sym typeface="Century Gothic"/>
              </a:rPr>
              <a:t>until Nov 2023</a:t>
            </a:r>
            <a:endParaRPr b="1" i="0" sz="2800" u="none" cap="none" strike="noStrike">
              <a:solidFill>
                <a:srgbClr val="FFC000"/>
              </a:solidFill>
              <a:latin typeface="Century Gothic"/>
              <a:ea typeface="Century Gothic"/>
              <a:cs typeface="Century Gothic"/>
              <a:sym typeface="Century Gothic"/>
            </a:endParaRPr>
          </a:p>
        </p:txBody>
      </p:sp>
      <p:sp>
        <p:nvSpPr>
          <p:cNvPr id="472" name="Google Shape;472;p29"/>
          <p:cNvSpPr txBox="1"/>
          <p:nvPr/>
        </p:nvSpPr>
        <p:spPr>
          <a:xfrm>
            <a:off x="10229839" y="3936113"/>
            <a:ext cx="1920900" cy="2193300"/>
          </a:xfrm>
          <a:prstGeom prst="rect">
            <a:avLst/>
          </a:prstGeom>
          <a:noFill/>
          <a:ln cap="flat" cmpd="sng" w="9525">
            <a:solidFill>
              <a:schemeClr val="accent4"/>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50" u="none" cap="none" strike="noStrike">
                <a:solidFill>
                  <a:srgbClr val="FF0000"/>
                </a:solidFill>
                <a:latin typeface="Century Gothic"/>
                <a:ea typeface="Century Gothic"/>
                <a:cs typeface="Century Gothic"/>
                <a:sym typeface="Century Gothic"/>
              </a:rPr>
              <a:t>*</a:t>
            </a:r>
            <a:r>
              <a:rPr b="0" i="0" lang="en-US" sz="1050" u="none" cap="none" strike="noStrike">
                <a:solidFill>
                  <a:srgbClr val="000000"/>
                </a:solidFill>
                <a:latin typeface="Century Gothic"/>
                <a:ea typeface="Century Gothic"/>
                <a:cs typeface="Century Gothic"/>
                <a:sym typeface="Century Gothic"/>
              </a:rPr>
              <a:t>Ferrero Definition</a:t>
            </a:r>
            <a:br>
              <a:rPr b="0" i="0" lang="en-US" sz="1050" u="none" cap="none" strike="noStrike">
                <a:solidFill>
                  <a:srgbClr val="000000"/>
                </a:solidFill>
                <a:latin typeface="Century Gothic"/>
                <a:ea typeface="Century Gothic"/>
                <a:cs typeface="Century Gothic"/>
                <a:sym typeface="Century Gothic"/>
              </a:rPr>
            </a:br>
            <a:endParaRPr b="0" i="0" sz="105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050" u="sng" cap="none" strike="noStrike">
                <a:solidFill>
                  <a:srgbClr val="000000"/>
                </a:solidFill>
                <a:latin typeface="Century Gothic"/>
                <a:ea typeface="Century Gothic"/>
                <a:cs typeface="Century Gothic"/>
                <a:sym typeface="Century Gothic"/>
              </a:rPr>
              <a:t>Example:</a:t>
            </a:r>
            <a:r>
              <a:rPr b="0" i="0" lang="en-US" sz="1050" u="none" cap="none" strike="noStrike">
                <a:solidFill>
                  <a:srgbClr val="000000"/>
                </a:solidFill>
                <a:latin typeface="Century Gothic"/>
                <a:ea typeface="Century Gothic"/>
                <a:cs typeface="Century Gothic"/>
                <a:sym typeface="Century Gothic"/>
              </a:rPr>
              <a:t> we checked on July for data of Apr-June, we see that now x% more of users in Jan-Mar have scanned more toys and move up to Persona2/Persona 3. </a:t>
            </a:r>
            <a:br>
              <a:rPr b="0" i="0" lang="en-US" sz="1050" u="none" cap="none" strike="noStrike">
                <a:solidFill>
                  <a:srgbClr val="000000"/>
                </a:solidFill>
                <a:latin typeface="Century Gothic"/>
                <a:ea typeface="Century Gothic"/>
                <a:cs typeface="Century Gothic"/>
                <a:sym typeface="Century Gothic"/>
              </a:rPr>
            </a:br>
            <a:endParaRPr b="0" i="0" sz="105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en-US" sz="1050" u="none" cap="none" strike="noStrike">
                <a:solidFill>
                  <a:srgbClr val="000000"/>
                </a:solidFill>
                <a:latin typeface="Century Gothic"/>
                <a:ea typeface="Century Gothic"/>
                <a:cs typeface="Century Gothic"/>
                <a:sym typeface="Century Gothic"/>
              </a:rPr>
              <a:t>Every time we check, the % will be different.</a:t>
            </a:r>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Century Gothic"/>
              <a:ea typeface="Century Gothic"/>
              <a:cs typeface="Century Gothic"/>
              <a:sym typeface="Century Gothic"/>
            </a:endParaRPr>
          </a:p>
        </p:txBody>
      </p:sp>
      <p:pic>
        <p:nvPicPr>
          <p:cNvPr id="473" name="Google Shape;473;p29"/>
          <p:cNvPicPr preferRelativeResize="0"/>
          <p:nvPr/>
        </p:nvPicPr>
        <p:blipFill rotWithShape="1">
          <a:blip r:embed="rId6">
            <a:alphaModFix/>
          </a:blip>
          <a:srcRect b="0" l="0" r="0" t="0"/>
          <a:stretch/>
        </p:blipFill>
        <p:spPr>
          <a:xfrm>
            <a:off x="2936232" y="1015282"/>
            <a:ext cx="6595500" cy="1677600"/>
          </a:xfrm>
          <a:prstGeom prst="rect">
            <a:avLst/>
          </a:prstGeom>
          <a:noFill/>
          <a:ln>
            <a:noFill/>
          </a:ln>
        </p:spPr>
      </p:pic>
      <p:pic>
        <p:nvPicPr>
          <p:cNvPr id="474" name="Google Shape;474;p29"/>
          <p:cNvPicPr preferRelativeResize="0"/>
          <p:nvPr/>
        </p:nvPicPr>
        <p:blipFill rotWithShape="1">
          <a:blip r:embed="rId7">
            <a:alphaModFix/>
          </a:blip>
          <a:srcRect b="0" l="0" r="0" t="0"/>
          <a:stretch/>
        </p:blipFill>
        <p:spPr>
          <a:xfrm>
            <a:off x="2959176" y="2802976"/>
            <a:ext cx="6572400" cy="1820700"/>
          </a:xfrm>
          <a:prstGeom prst="rect">
            <a:avLst/>
          </a:prstGeom>
          <a:noFill/>
          <a:ln>
            <a:noFill/>
          </a:ln>
        </p:spPr>
      </p:pic>
      <p:pic>
        <p:nvPicPr>
          <p:cNvPr id="475" name="Google Shape;475;p29"/>
          <p:cNvPicPr preferRelativeResize="0"/>
          <p:nvPr/>
        </p:nvPicPr>
        <p:blipFill rotWithShape="1">
          <a:blip r:embed="rId8">
            <a:alphaModFix/>
          </a:blip>
          <a:srcRect b="0" l="0" r="0" t="0"/>
          <a:stretch/>
        </p:blipFill>
        <p:spPr>
          <a:xfrm>
            <a:off x="2959177" y="4724004"/>
            <a:ext cx="6572400" cy="1869600"/>
          </a:xfrm>
          <a:prstGeom prst="rect">
            <a:avLst/>
          </a:prstGeom>
          <a:noFill/>
          <a:ln>
            <a:noFill/>
          </a:ln>
        </p:spPr>
      </p:pic>
      <p:sp>
        <p:nvSpPr>
          <p:cNvPr id="476" name="Google Shape;476;p29"/>
          <p:cNvSpPr txBox="1"/>
          <p:nvPr/>
        </p:nvSpPr>
        <p:spPr>
          <a:xfrm>
            <a:off x="3296195" y="6465363"/>
            <a:ext cx="6235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200" u="none" cap="none" strike="noStrike">
                <a:solidFill>
                  <a:srgbClr val="000000"/>
                </a:solidFill>
                <a:latin typeface="Arial"/>
                <a:ea typeface="Arial"/>
                <a:cs typeface="Arial"/>
                <a:sym typeface="Arial"/>
              </a:rPr>
              <a:t>data taken 11/10/2023 11:30 vnt</a:t>
            </a:r>
            <a:endParaRPr b="0" i="1" sz="1200" u="none" cap="none" strike="noStrike">
              <a:solidFill>
                <a:srgbClr val="000000"/>
              </a:solidFill>
              <a:latin typeface="Arial"/>
              <a:ea typeface="Arial"/>
              <a:cs typeface="Arial"/>
              <a:sym typeface="Arial"/>
            </a:endParaRPr>
          </a:p>
        </p:txBody>
      </p:sp>
      <p:sp>
        <p:nvSpPr>
          <p:cNvPr id="477" name="Google Shape;477;p29"/>
          <p:cNvSpPr txBox="1"/>
          <p:nvPr/>
        </p:nvSpPr>
        <p:spPr>
          <a:xfrm>
            <a:off x="3389127" y="4724004"/>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6</a:t>
            </a:r>
            <a:r>
              <a:rPr b="1" i="0" lang="en-US" sz="1200" u="none" cap="none" strike="noStrike">
                <a:solidFill>
                  <a:srgbClr val="00B050"/>
                </a:solidFill>
                <a:latin typeface="Arial"/>
                <a:ea typeface="Arial"/>
                <a:cs typeface="Arial"/>
                <a:sym typeface="Arial"/>
              </a:rPr>
              <a:t>%</a:t>
            </a:r>
            <a:endParaRPr/>
          </a:p>
        </p:txBody>
      </p:sp>
      <p:sp>
        <p:nvSpPr>
          <p:cNvPr id="478" name="Google Shape;478;p29"/>
          <p:cNvSpPr txBox="1"/>
          <p:nvPr/>
        </p:nvSpPr>
        <p:spPr>
          <a:xfrm>
            <a:off x="3996607" y="4763492"/>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6</a:t>
            </a:r>
            <a:r>
              <a:rPr b="1" i="0" lang="en-US" sz="1200" u="none" cap="none" strike="noStrike">
                <a:solidFill>
                  <a:srgbClr val="00B050"/>
                </a:solidFill>
                <a:latin typeface="Arial"/>
                <a:ea typeface="Arial"/>
                <a:cs typeface="Arial"/>
                <a:sym typeface="Arial"/>
              </a:rPr>
              <a:t>%</a:t>
            </a:r>
            <a:endParaRPr/>
          </a:p>
        </p:txBody>
      </p:sp>
      <p:sp>
        <p:nvSpPr>
          <p:cNvPr id="479" name="Google Shape;479;p29"/>
          <p:cNvSpPr txBox="1"/>
          <p:nvPr/>
        </p:nvSpPr>
        <p:spPr>
          <a:xfrm>
            <a:off x="4604087" y="5175060"/>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5</a:t>
            </a:r>
            <a:r>
              <a:rPr b="1" i="0" lang="en-US" sz="1200" u="none" cap="none" strike="noStrike">
                <a:solidFill>
                  <a:srgbClr val="00B050"/>
                </a:solidFill>
                <a:latin typeface="Arial"/>
                <a:ea typeface="Arial"/>
                <a:cs typeface="Arial"/>
                <a:sym typeface="Arial"/>
              </a:rPr>
              <a:t>%</a:t>
            </a:r>
            <a:endParaRPr/>
          </a:p>
        </p:txBody>
      </p:sp>
      <p:sp>
        <p:nvSpPr>
          <p:cNvPr id="480" name="Google Shape;480;p29"/>
          <p:cNvSpPr txBox="1"/>
          <p:nvPr/>
        </p:nvSpPr>
        <p:spPr>
          <a:xfrm>
            <a:off x="5211567" y="5159230"/>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81" name="Google Shape;481;p29"/>
          <p:cNvSpPr txBox="1"/>
          <p:nvPr/>
        </p:nvSpPr>
        <p:spPr>
          <a:xfrm>
            <a:off x="5776188" y="512266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82" name="Google Shape;482;p29"/>
          <p:cNvSpPr txBox="1"/>
          <p:nvPr/>
        </p:nvSpPr>
        <p:spPr>
          <a:xfrm>
            <a:off x="6383668" y="530128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483" name="Google Shape;483;p29"/>
          <p:cNvSpPr txBox="1"/>
          <p:nvPr/>
        </p:nvSpPr>
        <p:spPr>
          <a:xfrm>
            <a:off x="3381558" y="358296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484" name="Google Shape;484;p29"/>
          <p:cNvSpPr txBox="1"/>
          <p:nvPr/>
        </p:nvSpPr>
        <p:spPr>
          <a:xfrm>
            <a:off x="3989038" y="358296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485" name="Google Shape;485;p29"/>
          <p:cNvSpPr txBox="1"/>
          <p:nvPr/>
        </p:nvSpPr>
        <p:spPr>
          <a:xfrm>
            <a:off x="4596518" y="358296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486" name="Google Shape;486;p29"/>
          <p:cNvSpPr txBox="1"/>
          <p:nvPr/>
        </p:nvSpPr>
        <p:spPr>
          <a:xfrm>
            <a:off x="5280198" y="3582967"/>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0</a:t>
            </a:r>
            <a:r>
              <a:rPr b="1" i="0" lang="en-US" sz="1200" u="none" cap="none" strike="noStrike">
                <a:solidFill>
                  <a:srgbClr val="00B050"/>
                </a:solidFill>
                <a:latin typeface="Arial"/>
                <a:ea typeface="Arial"/>
                <a:cs typeface="Arial"/>
                <a:sym typeface="Arial"/>
              </a:rPr>
              <a:t>%</a:t>
            </a:r>
            <a:endParaRPr/>
          </a:p>
        </p:txBody>
      </p:sp>
      <p:sp>
        <p:nvSpPr>
          <p:cNvPr id="487" name="Google Shape;487;p29"/>
          <p:cNvSpPr txBox="1"/>
          <p:nvPr/>
        </p:nvSpPr>
        <p:spPr>
          <a:xfrm>
            <a:off x="5963869" y="3594630"/>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0</a:t>
            </a:r>
            <a:r>
              <a:rPr b="1" i="0" lang="en-US" sz="1200" u="none" cap="none" strike="noStrike">
                <a:solidFill>
                  <a:srgbClr val="00B050"/>
                </a:solidFill>
                <a:latin typeface="Arial"/>
                <a:ea typeface="Arial"/>
                <a:cs typeface="Arial"/>
                <a:sym typeface="Arial"/>
              </a:rPr>
              <a:t>%</a:t>
            </a:r>
            <a:endParaRPr/>
          </a:p>
        </p:txBody>
      </p:sp>
      <p:sp>
        <p:nvSpPr>
          <p:cNvPr id="488" name="Google Shape;488;p29"/>
          <p:cNvSpPr txBox="1"/>
          <p:nvPr/>
        </p:nvSpPr>
        <p:spPr>
          <a:xfrm>
            <a:off x="6524574" y="3594630"/>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489" name="Google Shape;489;p29"/>
          <p:cNvSpPr txBox="1"/>
          <p:nvPr/>
        </p:nvSpPr>
        <p:spPr>
          <a:xfrm>
            <a:off x="3412712"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490" name="Google Shape;490;p29"/>
          <p:cNvSpPr txBox="1"/>
          <p:nvPr/>
        </p:nvSpPr>
        <p:spPr>
          <a:xfrm>
            <a:off x="4020192"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491" name="Google Shape;491;p29"/>
          <p:cNvSpPr txBox="1"/>
          <p:nvPr/>
        </p:nvSpPr>
        <p:spPr>
          <a:xfrm>
            <a:off x="4627672"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4</a:t>
            </a:r>
            <a:r>
              <a:rPr b="1" i="0" lang="en-US" sz="1200" u="none" cap="none" strike="noStrike">
                <a:solidFill>
                  <a:srgbClr val="00B050"/>
                </a:solidFill>
                <a:latin typeface="Arial"/>
                <a:ea typeface="Arial"/>
                <a:cs typeface="Arial"/>
                <a:sym typeface="Arial"/>
              </a:rPr>
              <a:t>%</a:t>
            </a:r>
            <a:endParaRPr/>
          </a:p>
        </p:txBody>
      </p:sp>
      <p:sp>
        <p:nvSpPr>
          <p:cNvPr id="492" name="Google Shape;492;p29"/>
          <p:cNvSpPr txBox="1"/>
          <p:nvPr/>
        </p:nvSpPr>
        <p:spPr>
          <a:xfrm>
            <a:off x="5235152"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3" name="Google Shape;493;p29"/>
          <p:cNvSpPr txBox="1"/>
          <p:nvPr/>
        </p:nvSpPr>
        <p:spPr>
          <a:xfrm>
            <a:off x="5799773"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4" name="Google Shape;494;p29"/>
          <p:cNvSpPr txBox="1"/>
          <p:nvPr/>
        </p:nvSpPr>
        <p:spPr>
          <a:xfrm>
            <a:off x="6407253" y="1652638"/>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5" name="Google Shape;495;p29"/>
          <p:cNvSpPr txBox="1"/>
          <p:nvPr/>
        </p:nvSpPr>
        <p:spPr>
          <a:xfrm>
            <a:off x="7057597" y="1652651"/>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6" name="Google Shape;496;p29"/>
          <p:cNvSpPr txBox="1"/>
          <p:nvPr/>
        </p:nvSpPr>
        <p:spPr>
          <a:xfrm>
            <a:off x="7665077" y="1652651"/>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7" name="Google Shape;497;p29"/>
          <p:cNvSpPr txBox="1"/>
          <p:nvPr/>
        </p:nvSpPr>
        <p:spPr>
          <a:xfrm>
            <a:off x="8229698" y="1652651"/>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498" name="Google Shape;498;p29"/>
          <p:cNvSpPr txBox="1"/>
          <p:nvPr/>
        </p:nvSpPr>
        <p:spPr>
          <a:xfrm>
            <a:off x="8837178" y="1652651"/>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B050"/>
                </a:solidFill>
                <a:latin typeface="Arial"/>
                <a:ea typeface="Arial"/>
                <a:cs typeface="Arial"/>
                <a:sym typeface="Arial"/>
              </a:rPr>
              <a:t>-</a:t>
            </a: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499" name="Google Shape;499;p29"/>
          <p:cNvSpPr txBox="1"/>
          <p:nvPr/>
        </p:nvSpPr>
        <p:spPr>
          <a:xfrm>
            <a:off x="7167147" y="3569975"/>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500" name="Google Shape;500;p29"/>
          <p:cNvSpPr txBox="1"/>
          <p:nvPr/>
        </p:nvSpPr>
        <p:spPr>
          <a:xfrm>
            <a:off x="7622227" y="3569975"/>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  </a:t>
            </a:r>
            <a:r>
              <a:rPr b="1" lang="en-US" sz="1200">
                <a:solidFill>
                  <a:srgbClr val="00B050"/>
                </a:solidFill>
              </a:rPr>
              <a:t>0</a:t>
            </a:r>
            <a:r>
              <a:rPr b="1" i="0" lang="en-US" sz="1200" u="none" cap="none" strike="noStrike">
                <a:solidFill>
                  <a:srgbClr val="00B050"/>
                </a:solidFill>
                <a:latin typeface="Arial"/>
                <a:ea typeface="Arial"/>
                <a:cs typeface="Arial"/>
                <a:sym typeface="Arial"/>
              </a:rPr>
              <a:t>%</a:t>
            </a:r>
            <a:endParaRPr/>
          </a:p>
        </p:txBody>
      </p:sp>
      <p:sp>
        <p:nvSpPr>
          <p:cNvPr id="501" name="Google Shape;501;p29"/>
          <p:cNvSpPr txBox="1"/>
          <p:nvPr/>
        </p:nvSpPr>
        <p:spPr>
          <a:xfrm>
            <a:off x="8186848" y="3569975"/>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502" name="Google Shape;502;p29"/>
          <p:cNvSpPr txBox="1"/>
          <p:nvPr/>
        </p:nvSpPr>
        <p:spPr>
          <a:xfrm>
            <a:off x="8794328" y="3569975"/>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0</a:t>
            </a:r>
            <a:r>
              <a:rPr b="1" i="0" lang="en-US" sz="1200" u="none" cap="none" strike="noStrike">
                <a:solidFill>
                  <a:srgbClr val="00B050"/>
                </a:solidFill>
                <a:latin typeface="Arial"/>
                <a:ea typeface="Arial"/>
                <a:cs typeface="Arial"/>
                <a:sym typeface="Arial"/>
              </a:rPr>
              <a:t>%</a:t>
            </a:r>
            <a:endParaRPr/>
          </a:p>
        </p:txBody>
      </p:sp>
      <p:sp>
        <p:nvSpPr>
          <p:cNvPr id="503" name="Google Shape;503;p29"/>
          <p:cNvSpPr txBox="1"/>
          <p:nvPr/>
        </p:nvSpPr>
        <p:spPr>
          <a:xfrm>
            <a:off x="7014747" y="5434063"/>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504" name="Google Shape;504;p29"/>
          <p:cNvSpPr txBox="1"/>
          <p:nvPr/>
        </p:nvSpPr>
        <p:spPr>
          <a:xfrm>
            <a:off x="7622227" y="5434063"/>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a:t>
            </a:r>
            <a:r>
              <a:rPr b="1" lang="en-US" sz="1200">
                <a:solidFill>
                  <a:srgbClr val="00B050"/>
                </a:solidFill>
              </a:rPr>
              <a:t>2</a:t>
            </a:r>
            <a:r>
              <a:rPr b="1" i="0" lang="en-US" sz="1200" u="none" cap="none" strike="noStrike">
                <a:solidFill>
                  <a:srgbClr val="00B050"/>
                </a:solidFill>
                <a:latin typeface="Arial"/>
                <a:ea typeface="Arial"/>
                <a:cs typeface="Arial"/>
                <a:sym typeface="Arial"/>
              </a:rPr>
              <a:t>%</a:t>
            </a:r>
            <a:endParaRPr/>
          </a:p>
        </p:txBody>
      </p:sp>
      <p:sp>
        <p:nvSpPr>
          <p:cNvPr id="505" name="Google Shape;505;p29"/>
          <p:cNvSpPr txBox="1"/>
          <p:nvPr/>
        </p:nvSpPr>
        <p:spPr>
          <a:xfrm>
            <a:off x="8186848" y="5434063"/>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+3</a:t>
            </a:r>
            <a:r>
              <a:rPr b="1" i="0" lang="en-US" sz="1200" u="none" cap="none" strike="noStrike">
                <a:solidFill>
                  <a:srgbClr val="00B050"/>
                </a:solidFill>
                <a:latin typeface="Arial"/>
                <a:ea typeface="Arial"/>
                <a:cs typeface="Arial"/>
                <a:sym typeface="Arial"/>
              </a:rPr>
              <a:t>%</a:t>
            </a:r>
            <a:endParaRPr/>
          </a:p>
        </p:txBody>
      </p:sp>
      <p:sp>
        <p:nvSpPr>
          <p:cNvPr id="506" name="Google Shape;506;p29"/>
          <p:cNvSpPr txBox="1"/>
          <p:nvPr/>
        </p:nvSpPr>
        <p:spPr>
          <a:xfrm>
            <a:off x="8794328" y="5434063"/>
            <a:ext cx="6075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200">
                <a:solidFill>
                  <a:srgbClr val="00B050"/>
                </a:solidFill>
              </a:rPr>
              <a:t>+1</a:t>
            </a:r>
            <a:r>
              <a:rPr b="1" i="0" lang="en-US" sz="1200" u="none" cap="none" strike="noStrike">
                <a:solidFill>
                  <a:srgbClr val="00B050"/>
                </a:solidFill>
                <a:latin typeface="Arial"/>
                <a:ea typeface="Arial"/>
                <a:cs typeface="Arial"/>
                <a:sym typeface="Arial"/>
              </a:rPr>
              <a:t>%</a:t>
            </a:r>
            <a:endParaRPr/>
          </a:p>
        </p:txBody>
      </p:sp>
      <p:sp>
        <p:nvSpPr>
          <p:cNvPr id="507" name="Google Shape;507;p29"/>
          <p:cNvSpPr txBox="1"/>
          <p:nvPr/>
        </p:nvSpPr>
        <p:spPr>
          <a:xfrm>
            <a:off x="235353" y="5710088"/>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844CC"/>
              </a:buClr>
              <a:buSzPts val="2800"/>
              <a:buFont typeface="Arial"/>
              <a:buNone/>
            </a:pPr>
            <a:r>
              <a:rPr b="0" i="0" lang="en-US" sz="1800" u="none" cap="none" strike="noStrike">
                <a:solidFill>
                  <a:srgbClr val="00C1F6"/>
                </a:solidFill>
                <a:latin typeface="Century Gothic"/>
                <a:ea typeface="Century Gothic"/>
                <a:cs typeface="Century Gothic"/>
                <a:sym typeface="Century Gothic"/>
              </a:rPr>
              <a:t>3+</a:t>
            </a:r>
            <a:r>
              <a:rPr b="0" i="0" lang="en-US" sz="2000" u="none" cap="none" strike="noStrike">
                <a:solidFill>
                  <a:srgbClr val="FFC000"/>
                </a:solidFill>
                <a:latin typeface="Century Gothic"/>
                <a:ea typeface="Century Gothic"/>
                <a:cs typeface="Century Gothic"/>
                <a:sym typeface="Century Gothic"/>
              </a:rPr>
              <a:t> </a:t>
            </a:r>
            <a:br>
              <a:rPr b="0" i="0" lang="en-US" sz="2000" u="none" cap="none" strike="noStrike">
                <a:solidFill>
                  <a:srgbClr val="FFC000"/>
                </a:solidFill>
                <a:latin typeface="Century Gothic"/>
                <a:ea typeface="Century Gothic"/>
                <a:cs typeface="Century Gothic"/>
                <a:sym typeface="Century Gothic"/>
              </a:rPr>
            </a:br>
            <a:r>
              <a:rPr b="0" i="0" lang="en-US" sz="1200" u="none" cap="none" strike="noStrike">
                <a:solidFill>
                  <a:srgbClr val="595959"/>
                </a:solidFill>
                <a:latin typeface="Century Gothic"/>
                <a:ea typeface="Century Gothic"/>
                <a:cs typeface="Century Gothic"/>
                <a:sym typeface="Century Gothic"/>
              </a:rPr>
              <a:t>Toys Scanned</a:t>
            </a:r>
            <a:endParaRPr b="0" i="0" sz="1200" u="none" cap="none" strike="noStrike">
              <a:solidFill>
                <a:srgbClr val="0000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513" name="Google Shape;513;p30"/>
          <p:cNvPicPr preferRelativeResize="0"/>
          <p:nvPr/>
        </p:nvPicPr>
        <p:blipFill rotWithShape="1">
          <a:blip r:embed="rId3">
            <a:alphaModFix/>
          </a:blip>
          <a:srcRect b="33914" l="11815" r="12973" t="15715"/>
          <a:stretch/>
        </p:blipFill>
        <p:spPr>
          <a:xfrm>
            <a:off x="11026204" y="101720"/>
            <a:ext cx="1165796" cy="352154"/>
          </a:xfrm>
          <a:prstGeom prst="rect">
            <a:avLst/>
          </a:prstGeom>
          <a:noFill/>
          <a:ln>
            <a:noFill/>
          </a:ln>
        </p:spPr>
      </p:pic>
      <p:grpSp>
        <p:nvGrpSpPr>
          <p:cNvPr id="514" name="Google Shape;514;p30"/>
          <p:cNvGrpSpPr/>
          <p:nvPr/>
        </p:nvGrpSpPr>
        <p:grpSpPr>
          <a:xfrm>
            <a:off x="-195824" y="6057136"/>
            <a:ext cx="1573373" cy="1106538"/>
            <a:chOff x="-195824" y="6057136"/>
            <a:chExt cx="1573373" cy="1106538"/>
          </a:xfrm>
        </p:grpSpPr>
        <p:sp>
          <p:nvSpPr>
            <p:cNvPr id="515" name="Google Shape;515;p30"/>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6" name="Google Shape;516;p30"/>
            <p:cNvPicPr preferRelativeResize="0"/>
            <p:nvPr/>
          </p:nvPicPr>
          <p:blipFill rotWithShape="1">
            <a:blip r:embed="rId4">
              <a:alphaModFix/>
            </a:blip>
            <a:srcRect b="0" l="0" r="0" t="0"/>
            <a:stretch/>
          </p:blipFill>
          <p:spPr>
            <a:xfrm>
              <a:off x="60737" y="6363890"/>
              <a:ext cx="1214554" cy="426971"/>
            </a:xfrm>
            <a:prstGeom prst="rect">
              <a:avLst/>
            </a:prstGeom>
            <a:noFill/>
            <a:ln>
              <a:noFill/>
            </a:ln>
          </p:spPr>
        </p:pic>
      </p:grpSp>
      <p:sp>
        <p:nvSpPr>
          <p:cNvPr id="517" name="Google Shape;517;p30"/>
          <p:cNvSpPr txBox="1"/>
          <p:nvPr/>
        </p:nvSpPr>
        <p:spPr>
          <a:xfrm>
            <a:off x="1333254" y="6441200"/>
            <a:ext cx="3333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US" sz="1000" u="none" cap="none" strike="noStrike">
                <a:solidFill>
                  <a:srgbClr val="FF0000"/>
                </a:solidFill>
                <a:latin typeface="Century Gothic"/>
                <a:ea typeface="Century Gothic"/>
                <a:cs typeface="Century Gothic"/>
                <a:sym typeface="Century Gothic"/>
              </a:rPr>
              <a:t>*</a:t>
            </a:r>
            <a:r>
              <a:rPr b="0" i="1" lang="en-US" sz="1000" u="none" cap="none" strike="noStrike">
                <a:solidFill>
                  <a:srgbClr val="002060"/>
                </a:solidFill>
                <a:latin typeface="Century Gothic"/>
                <a:ea typeface="Century Gothic"/>
                <a:cs typeface="Century Gothic"/>
                <a:sym typeface="Century Gothic"/>
              </a:rPr>
              <a:t>Persona: scan and active</a:t>
            </a:r>
            <a:endParaRPr b="0" i="1" sz="1000" u="none" cap="none" strike="noStrike">
              <a:solidFill>
                <a:srgbClr val="002060"/>
              </a:solidFill>
              <a:latin typeface="Century Gothic"/>
              <a:ea typeface="Century Gothic"/>
              <a:cs typeface="Century Gothic"/>
              <a:sym typeface="Century Gothic"/>
            </a:endParaRPr>
          </a:p>
        </p:txBody>
      </p:sp>
      <p:sp>
        <p:nvSpPr>
          <p:cNvPr id="518" name="Google Shape;518;p30"/>
          <p:cNvSpPr txBox="1"/>
          <p:nvPr/>
        </p:nvSpPr>
        <p:spPr>
          <a:xfrm>
            <a:off x="288268" y="64639"/>
            <a:ext cx="9929100" cy="701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63"/>
              <a:buFont typeface="Calibri"/>
              <a:buNone/>
            </a:pPr>
            <a:r>
              <a:rPr b="1" i="0" lang="en-US" sz="2800" u="none" cap="none" strike="noStrike">
                <a:solidFill>
                  <a:srgbClr val="002060"/>
                </a:solidFill>
                <a:latin typeface="Century Gothic"/>
                <a:ea typeface="Century Gothic"/>
                <a:cs typeface="Century Gothic"/>
                <a:sym typeface="Century Gothic"/>
              </a:rPr>
              <a:t>Personas </a:t>
            </a:r>
            <a:r>
              <a:rPr b="1" lang="en-US" sz="2800">
                <a:solidFill>
                  <a:srgbClr val="002060"/>
                </a:solidFill>
                <a:latin typeface="Century Gothic"/>
                <a:ea typeface="Century Gothic"/>
                <a:cs typeface="Century Gothic"/>
                <a:sym typeface="Century Gothic"/>
              </a:rPr>
              <a:t>base 2023</a:t>
            </a:r>
            <a:endParaRPr b="1" i="0" sz="2800" u="none" cap="none" strike="noStrike">
              <a:solidFill>
                <a:srgbClr val="FFC000"/>
              </a:solidFill>
              <a:latin typeface="Century Gothic"/>
              <a:ea typeface="Century Gothic"/>
              <a:cs typeface="Century Gothic"/>
              <a:sym typeface="Century Gothic"/>
            </a:endParaRPr>
          </a:p>
        </p:txBody>
      </p:sp>
      <p:pic>
        <p:nvPicPr>
          <p:cNvPr id="519" name="Google Shape;519;p30"/>
          <p:cNvPicPr preferRelativeResize="0"/>
          <p:nvPr/>
        </p:nvPicPr>
        <p:blipFill rotWithShape="1">
          <a:blip r:embed="rId5">
            <a:alphaModFix/>
          </a:blip>
          <a:srcRect b="0" l="0" r="0" t="0"/>
          <a:stretch/>
        </p:blipFill>
        <p:spPr>
          <a:xfrm>
            <a:off x="639350" y="2884249"/>
            <a:ext cx="2036113" cy="374878"/>
          </a:xfrm>
          <a:prstGeom prst="rect">
            <a:avLst/>
          </a:prstGeom>
          <a:noFill/>
          <a:ln>
            <a:noFill/>
          </a:ln>
        </p:spPr>
      </p:pic>
      <p:sp>
        <p:nvSpPr>
          <p:cNvPr id="520" name="Google Shape;520;p30"/>
          <p:cNvSpPr txBox="1"/>
          <p:nvPr/>
        </p:nvSpPr>
        <p:spPr>
          <a:xfrm>
            <a:off x="440668" y="1543469"/>
            <a:ext cx="2427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chemeClr val="accent4"/>
                </a:solidFill>
                <a:latin typeface="Century Gothic"/>
                <a:ea typeface="Century Gothic"/>
                <a:cs typeface="Century Gothic"/>
                <a:sym typeface="Century Gothic"/>
              </a:rPr>
              <a:t>THE “FREE” </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chemeClr val="accent4"/>
                </a:solidFill>
                <a:latin typeface="Century Gothic"/>
                <a:ea typeface="Century Gothic"/>
                <a:cs typeface="Century Gothic"/>
                <a:sym typeface="Century Gothic"/>
              </a:rPr>
              <a:t> EXPERIENCE SEEKERS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FFC000"/>
              </a:solidFill>
              <a:latin typeface="Century Gothic"/>
              <a:ea typeface="Century Gothic"/>
              <a:cs typeface="Century Gothic"/>
              <a:sym typeface="Century Gothic"/>
            </a:endParaRPr>
          </a:p>
        </p:txBody>
      </p:sp>
      <p:sp>
        <p:nvSpPr>
          <p:cNvPr id="521" name="Google Shape;521;p30"/>
          <p:cNvSpPr txBox="1"/>
          <p:nvPr/>
        </p:nvSpPr>
        <p:spPr>
          <a:xfrm>
            <a:off x="986200" y="2946764"/>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C844CC"/>
                </a:solidFill>
                <a:latin typeface="Century Gothic"/>
                <a:ea typeface="Century Gothic"/>
                <a:cs typeface="Century Gothic"/>
                <a:sym typeface="Century Gothic"/>
              </a:rPr>
              <a:t>Persona #2</a:t>
            </a:r>
            <a:endParaRPr b="0" i="0" sz="1800" u="none" cap="none" strike="noStrike">
              <a:solidFill>
                <a:schemeClr val="dk1"/>
              </a:solidFill>
              <a:latin typeface="Century Gothic"/>
              <a:ea typeface="Century Gothic"/>
              <a:cs typeface="Century Gothic"/>
              <a:sym typeface="Century Gothic"/>
            </a:endParaRPr>
          </a:p>
        </p:txBody>
      </p:sp>
      <p:pic>
        <p:nvPicPr>
          <p:cNvPr id="522" name="Google Shape;522;p30"/>
          <p:cNvPicPr preferRelativeResize="0"/>
          <p:nvPr/>
        </p:nvPicPr>
        <p:blipFill rotWithShape="1">
          <a:blip r:embed="rId5">
            <a:alphaModFix/>
          </a:blip>
          <a:srcRect b="0" l="0" r="0" t="0"/>
          <a:stretch/>
        </p:blipFill>
        <p:spPr>
          <a:xfrm>
            <a:off x="598344" y="1063858"/>
            <a:ext cx="2036113" cy="374878"/>
          </a:xfrm>
          <a:prstGeom prst="rect">
            <a:avLst/>
          </a:prstGeom>
          <a:noFill/>
          <a:ln>
            <a:noFill/>
          </a:ln>
        </p:spPr>
      </p:pic>
      <p:sp>
        <p:nvSpPr>
          <p:cNvPr id="523" name="Google Shape;523;p30"/>
          <p:cNvSpPr txBox="1"/>
          <p:nvPr/>
        </p:nvSpPr>
        <p:spPr>
          <a:xfrm>
            <a:off x="945193" y="1126373"/>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FFC000"/>
                </a:solidFill>
                <a:latin typeface="Century Gothic"/>
                <a:ea typeface="Century Gothic"/>
                <a:cs typeface="Century Gothic"/>
                <a:sym typeface="Century Gothic"/>
              </a:rPr>
              <a:t>Persona #1</a:t>
            </a:r>
            <a:endParaRPr b="0" i="0" sz="1800" u="none" cap="none" strike="noStrike">
              <a:solidFill>
                <a:schemeClr val="dk1"/>
              </a:solidFill>
              <a:latin typeface="Century Gothic"/>
              <a:ea typeface="Century Gothic"/>
              <a:cs typeface="Century Gothic"/>
              <a:sym typeface="Century Gothic"/>
            </a:endParaRPr>
          </a:p>
        </p:txBody>
      </p:sp>
      <p:pic>
        <p:nvPicPr>
          <p:cNvPr id="524" name="Google Shape;524;p30"/>
          <p:cNvPicPr preferRelativeResize="0"/>
          <p:nvPr/>
        </p:nvPicPr>
        <p:blipFill rotWithShape="1">
          <a:blip r:embed="rId5">
            <a:alphaModFix/>
          </a:blip>
          <a:srcRect b="0" l="0" r="0" t="0"/>
          <a:stretch/>
        </p:blipFill>
        <p:spPr>
          <a:xfrm>
            <a:off x="654800" y="4777791"/>
            <a:ext cx="2036113" cy="374878"/>
          </a:xfrm>
          <a:prstGeom prst="rect">
            <a:avLst/>
          </a:prstGeom>
          <a:noFill/>
          <a:ln>
            <a:noFill/>
          </a:ln>
        </p:spPr>
      </p:pic>
      <p:sp>
        <p:nvSpPr>
          <p:cNvPr id="525" name="Google Shape;525;p30"/>
          <p:cNvSpPr txBox="1"/>
          <p:nvPr/>
        </p:nvSpPr>
        <p:spPr>
          <a:xfrm>
            <a:off x="1001649" y="4840306"/>
            <a:ext cx="1342500" cy="2268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000000"/>
              </a:buClr>
              <a:buSzPct val="100000"/>
              <a:buFont typeface="Arial"/>
              <a:buNone/>
            </a:pPr>
            <a:r>
              <a:rPr b="1" i="1" lang="en-US" sz="1800" u="none" cap="none" strike="noStrike">
                <a:solidFill>
                  <a:srgbClr val="00B0F0"/>
                </a:solidFill>
                <a:latin typeface="Century Gothic"/>
                <a:ea typeface="Century Gothic"/>
                <a:cs typeface="Century Gothic"/>
                <a:sym typeface="Century Gothic"/>
              </a:rPr>
              <a:t>Persona #3</a:t>
            </a:r>
            <a:endParaRPr b="0" i="0" sz="1800" u="none" cap="none" strike="noStrike">
              <a:solidFill>
                <a:schemeClr val="dk1"/>
              </a:solidFill>
              <a:latin typeface="Century Gothic"/>
              <a:ea typeface="Century Gothic"/>
              <a:cs typeface="Century Gothic"/>
              <a:sym typeface="Century Gothic"/>
            </a:endParaRPr>
          </a:p>
        </p:txBody>
      </p:sp>
      <p:sp>
        <p:nvSpPr>
          <p:cNvPr id="526" name="Google Shape;526;p30"/>
          <p:cNvSpPr txBox="1"/>
          <p:nvPr/>
        </p:nvSpPr>
        <p:spPr>
          <a:xfrm>
            <a:off x="598344" y="3389259"/>
            <a:ext cx="211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rgbClr val="C844CC"/>
                </a:solidFill>
                <a:latin typeface="Century Gothic"/>
                <a:ea typeface="Century Gothic"/>
                <a:cs typeface="Century Gothic"/>
                <a:sym typeface="Century Gothic"/>
              </a:rPr>
              <a:t>THE ENTHUSIASTIC EMBRACERS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C844CC"/>
              </a:solidFill>
              <a:latin typeface="Century Gothic"/>
              <a:ea typeface="Century Gothic"/>
              <a:cs typeface="Century Gothic"/>
              <a:sym typeface="Century Gothic"/>
            </a:endParaRPr>
          </a:p>
        </p:txBody>
      </p:sp>
      <p:sp>
        <p:nvSpPr>
          <p:cNvPr id="527" name="Google Shape;527;p30"/>
          <p:cNvSpPr txBox="1"/>
          <p:nvPr/>
        </p:nvSpPr>
        <p:spPr>
          <a:xfrm>
            <a:off x="670227" y="5230249"/>
            <a:ext cx="2005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600" u="none" cap="none" strike="noStrike">
                <a:solidFill>
                  <a:srgbClr val="00B0F0"/>
                </a:solidFill>
                <a:latin typeface="Century Gothic"/>
                <a:ea typeface="Century Gothic"/>
                <a:cs typeface="Century Gothic"/>
                <a:sym typeface="Century Gothic"/>
              </a:rPr>
              <a:t>THE PASSIONATE MASTERS</a:t>
            </a:r>
            <a:endParaRPr b="1" i="0" sz="140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rgbClr val="00B0F0"/>
              </a:solidFill>
              <a:latin typeface="Century Gothic"/>
              <a:ea typeface="Century Gothic"/>
              <a:cs typeface="Century Gothic"/>
              <a:sym typeface="Century Gothic"/>
            </a:endParaRPr>
          </a:p>
        </p:txBody>
      </p:sp>
      <p:sp>
        <p:nvSpPr>
          <p:cNvPr id="528" name="Google Shape;528;p30"/>
          <p:cNvSpPr txBox="1"/>
          <p:nvPr/>
        </p:nvSpPr>
        <p:spPr>
          <a:xfrm>
            <a:off x="235353" y="2067222"/>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2800"/>
              <a:buFont typeface="Arial"/>
              <a:buNone/>
            </a:pPr>
            <a:r>
              <a:rPr b="0" i="0" lang="en-US" sz="1800" u="none" cap="none" strike="noStrike">
                <a:solidFill>
                  <a:srgbClr val="FFC000"/>
                </a:solidFill>
                <a:latin typeface="Century Gothic"/>
                <a:ea typeface="Century Gothic"/>
                <a:cs typeface="Century Gothic"/>
                <a:sym typeface="Century Gothic"/>
              </a:rPr>
              <a:t>0</a:t>
            </a:r>
            <a:r>
              <a:rPr b="0" i="0" lang="en-US" sz="2000" u="none" cap="none" strike="noStrike">
                <a:solidFill>
                  <a:srgbClr val="FFC000"/>
                </a:solidFill>
                <a:latin typeface="Century Gothic"/>
                <a:ea typeface="Century Gothic"/>
                <a:cs typeface="Century Gothic"/>
                <a:sym typeface="Century Gothic"/>
              </a:rPr>
              <a:t> </a:t>
            </a:r>
            <a:endParaRPr b="0" i="0" sz="2000" u="none" cap="none" strike="noStrike">
              <a:solidFill>
                <a:srgbClr val="FFC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FFC000"/>
              </a:buClr>
              <a:buSzPts val="2800"/>
              <a:buFont typeface="Arial"/>
              <a:buNone/>
            </a:pPr>
            <a:r>
              <a:rPr b="0" i="0" lang="en-US" sz="1200" u="none" cap="none" strike="noStrike">
                <a:solidFill>
                  <a:srgbClr val="595959"/>
                </a:solidFill>
                <a:latin typeface="Century Gothic"/>
                <a:ea typeface="Century Gothic"/>
                <a:cs typeface="Century Gothic"/>
                <a:sym typeface="Century Gothic"/>
              </a:rPr>
              <a:t>Toy Scanned</a:t>
            </a:r>
            <a:endParaRPr b="0" i="0" sz="1200" u="none" cap="none" strike="noStrike">
              <a:solidFill>
                <a:srgbClr val="000000"/>
              </a:solidFill>
              <a:latin typeface="Century Gothic"/>
              <a:ea typeface="Century Gothic"/>
              <a:cs typeface="Century Gothic"/>
              <a:sym typeface="Century Gothic"/>
            </a:endParaRPr>
          </a:p>
        </p:txBody>
      </p:sp>
      <p:sp>
        <p:nvSpPr>
          <p:cNvPr id="529" name="Google Shape;529;p30"/>
          <p:cNvSpPr txBox="1"/>
          <p:nvPr/>
        </p:nvSpPr>
        <p:spPr>
          <a:xfrm>
            <a:off x="235353" y="3918750"/>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844CC"/>
              </a:buClr>
              <a:buSzPts val="2800"/>
              <a:buFont typeface="Arial"/>
              <a:buNone/>
            </a:pPr>
            <a:r>
              <a:rPr b="0" i="0" lang="en-US" sz="1800" u="none" cap="none" strike="noStrike">
                <a:solidFill>
                  <a:srgbClr val="C844CC"/>
                </a:solidFill>
                <a:latin typeface="Century Gothic"/>
                <a:ea typeface="Century Gothic"/>
                <a:cs typeface="Century Gothic"/>
                <a:sym typeface="Century Gothic"/>
              </a:rPr>
              <a:t>1 to 3</a:t>
            </a:r>
            <a:r>
              <a:rPr b="0" i="0" lang="en-US" sz="2000" u="none" cap="none" strike="noStrike">
                <a:solidFill>
                  <a:srgbClr val="FFC000"/>
                </a:solidFill>
                <a:latin typeface="Century Gothic"/>
                <a:ea typeface="Century Gothic"/>
                <a:cs typeface="Century Gothic"/>
                <a:sym typeface="Century Gothic"/>
              </a:rPr>
              <a:t> </a:t>
            </a:r>
            <a:br>
              <a:rPr b="0" i="0" lang="en-US" sz="2000" u="none" cap="none" strike="noStrike">
                <a:solidFill>
                  <a:srgbClr val="FFC000"/>
                </a:solidFill>
                <a:latin typeface="Century Gothic"/>
                <a:ea typeface="Century Gothic"/>
                <a:cs typeface="Century Gothic"/>
                <a:sym typeface="Century Gothic"/>
              </a:rPr>
            </a:br>
            <a:r>
              <a:rPr b="0" i="0" lang="en-US" sz="1200" u="none" cap="none" strike="noStrike">
                <a:solidFill>
                  <a:srgbClr val="595959"/>
                </a:solidFill>
                <a:latin typeface="Century Gothic"/>
                <a:ea typeface="Century Gothic"/>
                <a:cs typeface="Century Gothic"/>
                <a:sym typeface="Century Gothic"/>
              </a:rPr>
              <a:t>Toys Scanned</a:t>
            </a:r>
            <a:endParaRPr b="0" i="0" sz="1200" u="none" cap="none" strike="noStrike">
              <a:solidFill>
                <a:srgbClr val="000000"/>
              </a:solidFill>
              <a:latin typeface="Century Gothic"/>
              <a:ea typeface="Century Gothic"/>
              <a:cs typeface="Century Gothic"/>
              <a:sym typeface="Century Gothic"/>
            </a:endParaRPr>
          </a:p>
        </p:txBody>
      </p:sp>
      <p:pic>
        <p:nvPicPr>
          <p:cNvPr id="530" name="Google Shape;530;p30" title="Chart"/>
          <p:cNvPicPr preferRelativeResize="0"/>
          <p:nvPr/>
        </p:nvPicPr>
        <p:blipFill>
          <a:blip r:embed="rId6">
            <a:alphaModFix/>
          </a:blip>
          <a:stretch>
            <a:fillRect/>
          </a:stretch>
        </p:blipFill>
        <p:spPr>
          <a:xfrm>
            <a:off x="3194550" y="829950"/>
            <a:ext cx="7315436" cy="1914603"/>
          </a:xfrm>
          <a:prstGeom prst="rect">
            <a:avLst/>
          </a:prstGeom>
          <a:noFill/>
          <a:ln>
            <a:noFill/>
          </a:ln>
        </p:spPr>
      </p:pic>
      <p:pic>
        <p:nvPicPr>
          <p:cNvPr id="531" name="Google Shape;531;p30" title="Chart"/>
          <p:cNvPicPr preferRelativeResize="0"/>
          <p:nvPr/>
        </p:nvPicPr>
        <p:blipFill>
          <a:blip r:embed="rId7">
            <a:alphaModFix/>
          </a:blip>
          <a:stretch>
            <a:fillRect/>
          </a:stretch>
        </p:blipFill>
        <p:spPr>
          <a:xfrm>
            <a:off x="3194550" y="2793200"/>
            <a:ext cx="7352294" cy="1931425"/>
          </a:xfrm>
          <a:prstGeom prst="rect">
            <a:avLst/>
          </a:prstGeom>
          <a:noFill/>
          <a:ln>
            <a:noFill/>
          </a:ln>
        </p:spPr>
      </p:pic>
      <p:cxnSp>
        <p:nvCxnSpPr>
          <p:cNvPr id="532" name="Google Shape;532;p30"/>
          <p:cNvCxnSpPr/>
          <p:nvPr/>
        </p:nvCxnSpPr>
        <p:spPr>
          <a:xfrm>
            <a:off x="23248" y="2806972"/>
            <a:ext cx="10397700" cy="0"/>
          </a:xfrm>
          <a:prstGeom prst="straightConnector1">
            <a:avLst/>
          </a:prstGeom>
          <a:noFill/>
          <a:ln cap="flat" cmpd="sng" w="12700">
            <a:solidFill>
              <a:srgbClr val="7F7F7F"/>
            </a:solidFill>
            <a:prstDash val="dash"/>
            <a:round/>
            <a:headEnd len="sm" w="sm" type="none"/>
            <a:tailEnd len="sm" w="sm" type="none"/>
          </a:ln>
        </p:spPr>
      </p:cxnSp>
      <p:cxnSp>
        <p:nvCxnSpPr>
          <p:cNvPr id="533" name="Google Shape;533;p30"/>
          <p:cNvCxnSpPr/>
          <p:nvPr/>
        </p:nvCxnSpPr>
        <p:spPr>
          <a:xfrm>
            <a:off x="-20594" y="4724618"/>
            <a:ext cx="10441500" cy="0"/>
          </a:xfrm>
          <a:prstGeom prst="straightConnector1">
            <a:avLst/>
          </a:prstGeom>
          <a:noFill/>
          <a:ln cap="flat" cmpd="sng" w="12700">
            <a:solidFill>
              <a:srgbClr val="7F7F7F"/>
            </a:solidFill>
            <a:prstDash val="dash"/>
            <a:round/>
            <a:headEnd len="sm" w="sm" type="none"/>
            <a:tailEnd len="sm" w="sm" type="none"/>
          </a:ln>
        </p:spPr>
      </p:cxnSp>
      <p:sp>
        <p:nvSpPr>
          <p:cNvPr id="534" name="Google Shape;534;p30"/>
          <p:cNvSpPr txBox="1"/>
          <p:nvPr/>
        </p:nvSpPr>
        <p:spPr>
          <a:xfrm>
            <a:off x="235353" y="5786288"/>
            <a:ext cx="2959200" cy="32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844CC"/>
              </a:buClr>
              <a:buSzPts val="2800"/>
              <a:buFont typeface="Arial"/>
              <a:buNone/>
            </a:pPr>
            <a:r>
              <a:rPr b="0" i="0" lang="en-US" sz="1800" u="none" cap="none" strike="noStrike">
                <a:solidFill>
                  <a:srgbClr val="00C1F6"/>
                </a:solidFill>
                <a:latin typeface="Century Gothic"/>
                <a:ea typeface="Century Gothic"/>
                <a:cs typeface="Century Gothic"/>
                <a:sym typeface="Century Gothic"/>
              </a:rPr>
              <a:t>3+</a:t>
            </a:r>
            <a:r>
              <a:rPr b="0" i="0" lang="en-US" sz="2000" u="none" cap="none" strike="noStrike">
                <a:solidFill>
                  <a:srgbClr val="FFC000"/>
                </a:solidFill>
                <a:latin typeface="Century Gothic"/>
                <a:ea typeface="Century Gothic"/>
                <a:cs typeface="Century Gothic"/>
                <a:sym typeface="Century Gothic"/>
              </a:rPr>
              <a:t> </a:t>
            </a:r>
            <a:br>
              <a:rPr b="0" i="0" lang="en-US" sz="2000" u="none" cap="none" strike="noStrike">
                <a:solidFill>
                  <a:srgbClr val="FFC000"/>
                </a:solidFill>
                <a:latin typeface="Century Gothic"/>
                <a:ea typeface="Century Gothic"/>
                <a:cs typeface="Century Gothic"/>
                <a:sym typeface="Century Gothic"/>
              </a:rPr>
            </a:br>
            <a:r>
              <a:rPr b="0" i="0" lang="en-US" sz="1200" u="none" cap="none" strike="noStrike">
                <a:solidFill>
                  <a:srgbClr val="595959"/>
                </a:solidFill>
                <a:latin typeface="Century Gothic"/>
                <a:ea typeface="Century Gothic"/>
                <a:cs typeface="Century Gothic"/>
                <a:sym typeface="Century Gothic"/>
              </a:rPr>
              <a:t>Toys Scanned</a:t>
            </a:r>
            <a:endParaRPr b="0" i="0" sz="1200" u="none" cap="none" strike="noStrike">
              <a:solidFill>
                <a:srgbClr val="000000"/>
              </a:solidFill>
              <a:latin typeface="Century Gothic"/>
              <a:ea typeface="Century Gothic"/>
              <a:cs typeface="Century Gothic"/>
              <a:sym typeface="Century Gothic"/>
            </a:endParaRPr>
          </a:p>
        </p:txBody>
      </p:sp>
      <p:pic>
        <p:nvPicPr>
          <p:cNvPr id="535" name="Google Shape;535;p30" title="Chart"/>
          <p:cNvPicPr preferRelativeResize="0"/>
          <p:nvPr/>
        </p:nvPicPr>
        <p:blipFill>
          <a:blip r:embed="rId8">
            <a:alphaModFix/>
          </a:blip>
          <a:stretch>
            <a:fillRect/>
          </a:stretch>
        </p:blipFill>
        <p:spPr>
          <a:xfrm>
            <a:off x="3194550" y="4785200"/>
            <a:ext cx="7338680" cy="1935009"/>
          </a:xfrm>
          <a:prstGeom prst="rect">
            <a:avLst/>
          </a:prstGeom>
          <a:noFill/>
          <a:ln>
            <a:noFill/>
          </a:ln>
        </p:spPr>
      </p:pic>
      <p:sp>
        <p:nvSpPr>
          <p:cNvPr id="536" name="Google Shape;536;p30"/>
          <p:cNvSpPr/>
          <p:nvPr/>
        </p:nvSpPr>
        <p:spPr>
          <a:xfrm>
            <a:off x="8738425" y="64650"/>
            <a:ext cx="2040900" cy="830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Done</a:t>
            </a:r>
            <a:endParaRPr sz="3000">
              <a:latin typeface="Calibri"/>
              <a:ea typeface="Calibri"/>
              <a:cs typeface="Calibri"/>
              <a:sym typeface="Calibri"/>
            </a:endParaRPr>
          </a:p>
        </p:txBody>
      </p:sp>
      <p:cxnSp>
        <p:nvCxnSpPr>
          <p:cNvPr id="537" name="Google Shape;537;p30"/>
          <p:cNvCxnSpPr/>
          <p:nvPr/>
        </p:nvCxnSpPr>
        <p:spPr>
          <a:xfrm rot="10800000">
            <a:off x="24150" y="841925"/>
            <a:ext cx="10396800" cy="0"/>
          </a:xfrm>
          <a:prstGeom prst="straightConnector1">
            <a:avLst/>
          </a:prstGeom>
          <a:noFill/>
          <a:ln cap="flat" cmpd="sng" w="9525">
            <a:solidFill>
              <a:srgbClr val="3A3838"/>
            </a:solidFill>
            <a:prstDash val="dash"/>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4"/>
          <p:cNvGrpSpPr/>
          <p:nvPr/>
        </p:nvGrpSpPr>
        <p:grpSpPr>
          <a:xfrm>
            <a:off x="-196476" y="6057136"/>
            <a:ext cx="1574779" cy="1108148"/>
            <a:chOff x="-196476" y="6057136"/>
            <a:chExt cx="1574779" cy="1108148"/>
          </a:xfrm>
        </p:grpSpPr>
        <p:sp>
          <p:nvSpPr>
            <p:cNvPr id="102" name="Google Shape;102;p14"/>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3" name="Google Shape;103;p14"/>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cxnSp>
        <p:nvCxnSpPr>
          <p:cNvPr id="104" name="Google Shape;104;p14"/>
          <p:cNvCxnSpPr/>
          <p:nvPr/>
        </p:nvCxnSpPr>
        <p:spPr>
          <a:xfrm rot="10800000">
            <a:off x="557520" y="9943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105" name="Google Shape;105;p14"/>
          <p:cNvSpPr txBox="1"/>
          <p:nvPr/>
        </p:nvSpPr>
        <p:spPr>
          <a:xfrm>
            <a:off x="439128" y="389073"/>
            <a:ext cx="11269168"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1.</a:t>
            </a:r>
            <a:r>
              <a:rPr b="0" i="0" lang="en-US" sz="3200" u="none" cap="none" strike="noStrike">
                <a:solidFill>
                  <a:schemeClr val="accent6"/>
                </a:solidFill>
                <a:latin typeface="Paytone One"/>
                <a:ea typeface="Paytone One"/>
                <a:cs typeface="Paytone One"/>
                <a:sym typeface="Paytone One"/>
              </a:rPr>
              <a:t>User Feedbacks: </a:t>
            </a:r>
            <a:r>
              <a:rPr b="0" i="0" lang="en-US" sz="2600" u="none" cap="none" strike="noStrike">
                <a:solidFill>
                  <a:srgbClr val="3F3F3F"/>
                </a:solidFill>
                <a:latin typeface="Paytone One"/>
                <a:ea typeface="Paytone One"/>
                <a:cs typeface="Paytone One"/>
                <a:sym typeface="Paytone One"/>
              </a:rPr>
              <a:t>Ratings &amp; Review</a:t>
            </a:r>
            <a:endParaRPr b="0" i="0" sz="2600" u="none" cap="none" strike="noStrike">
              <a:solidFill>
                <a:srgbClr val="3F3F3F"/>
              </a:solidFill>
              <a:latin typeface="Paytone One"/>
              <a:ea typeface="Paytone One"/>
              <a:cs typeface="Paytone One"/>
              <a:sym typeface="Paytone One"/>
            </a:endParaRPr>
          </a:p>
        </p:txBody>
      </p:sp>
      <p:grpSp>
        <p:nvGrpSpPr>
          <p:cNvPr id="106" name="Google Shape;106;p14"/>
          <p:cNvGrpSpPr/>
          <p:nvPr/>
        </p:nvGrpSpPr>
        <p:grpSpPr>
          <a:xfrm>
            <a:off x="2751214" y="1637448"/>
            <a:ext cx="2154700" cy="710290"/>
            <a:chOff x="683272" y="1462066"/>
            <a:chExt cx="2154700" cy="710290"/>
          </a:xfrm>
        </p:grpSpPr>
        <p:pic>
          <p:nvPicPr>
            <p:cNvPr descr="A blue and black square with a white triangle&#10;&#10;Description automatically generated" id="107" name="Google Shape;107;p14"/>
            <p:cNvPicPr preferRelativeResize="0"/>
            <p:nvPr/>
          </p:nvPicPr>
          <p:blipFill rotWithShape="1">
            <a:blip r:embed="rId4">
              <a:alphaModFix/>
            </a:blip>
            <a:srcRect b="0" l="0" r="0" t="0"/>
            <a:stretch/>
          </p:blipFill>
          <p:spPr>
            <a:xfrm>
              <a:off x="683272" y="1462066"/>
              <a:ext cx="710290" cy="710290"/>
            </a:xfrm>
            <a:prstGeom prst="rect">
              <a:avLst/>
            </a:prstGeom>
            <a:noFill/>
            <a:ln>
              <a:noFill/>
            </a:ln>
          </p:spPr>
        </p:pic>
        <p:sp>
          <p:nvSpPr>
            <p:cNvPr id="108" name="Google Shape;108;p14"/>
            <p:cNvSpPr txBox="1"/>
            <p:nvPr/>
          </p:nvSpPr>
          <p:spPr>
            <a:xfrm>
              <a:off x="1401984" y="1466858"/>
              <a:ext cx="1009297"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4.6</a:t>
              </a:r>
              <a:endParaRPr b="0" i="0" sz="2600" u="none" cap="none" strike="noStrike">
                <a:solidFill>
                  <a:srgbClr val="3F3F3F"/>
                </a:solidFill>
                <a:latin typeface="Paytone One"/>
                <a:ea typeface="Paytone One"/>
                <a:cs typeface="Paytone One"/>
                <a:sym typeface="Paytone One"/>
              </a:endParaRPr>
            </a:p>
          </p:txBody>
        </p:sp>
        <p:sp>
          <p:nvSpPr>
            <p:cNvPr id="109" name="Google Shape;109;p14"/>
            <p:cNvSpPr txBox="1"/>
            <p:nvPr/>
          </p:nvSpPr>
          <p:spPr>
            <a:xfrm>
              <a:off x="1393562" y="1926134"/>
              <a:ext cx="144441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STARS (Out of 5)</a:t>
              </a:r>
              <a:endParaRPr/>
            </a:p>
          </p:txBody>
        </p:sp>
      </p:grpSp>
      <p:grpSp>
        <p:nvGrpSpPr>
          <p:cNvPr id="110" name="Google Shape;110;p14"/>
          <p:cNvGrpSpPr/>
          <p:nvPr/>
        </p:nvGrpSpPr>
        <p:grpSpPr>
          <a:xfrm>
            <a:off x="439128" y="1637450"/>
            <a:ext cx="2051490" cy="716198"/>
            <a:chOff x="2821921" y="1456157"/>
            <a:chExt cx="2051490" cy="716198"/>
          </a:xfrm>
        </p:grpSpPr>
        <p:pic>
          <p:nvPicPr>
            <p:cNvPr descr="A logo of a google play store&#10;&#10;Description automatically generated" id="111" name="Google Shape;111;p14"/>
            <p:cNvPicPr preferRelativeResize="0"/>
            <p:nvPr/>
          </p:nvPicPr>
          <p:blipFill rotWithShape="1">
            <a:blip r:embed="rId5">
              <a:alphaModFix/>
            </a:blip>
            <a:srcRect b="0" l="0" r="0" t="0"/>
            <a:stretch/>
          </p:blipFill>
          <p:spPr>
            <a:xfrm>
              <a:off x="2821921" y="1463679"/>
              <a:ext cx="607080" cy="708676"/>
            </a:xfrm>
            <a:prstGeom prst="rect">
              <a:avLst/>
            </a:prstGeom>
            <a:noFill/>
            <a:ln>
              <a:noFill/>
            </a:ln>
          </p:spPr>
        </p:pic>
        <p:sp>
          <p:nvSpPr>
            <p:cNvPr id="112" name="Google Shape;112;p14"/>
            <p:cNvSpPr txBox="1"/>
            <p:nvPr/>
          </p:nvSpPr>
          <p:spPr>
            <a:xfrm>
              <a:off x="3428992" y="1456157"/>
              <a:ext cx="1165800" cy="43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u="none">
                  <a:solidFill>
                    <a:schemeClr val="accent6"/>
                  </a:solidFill>
                  <a:latin typeface="Paytone One"/>
                  <a:ea typeface="Paytone One"/>
                  <a:cs typeface="Paytone One"/>
                  <a:sym typeface="Paytone One"/>
                </a:rPr>
                <a:t>4.2</a:t>
              </a:r>
              <a:r>
                <a:rPr lang="en-US" sz="3200">
                  <a:solidFill>
                    <a:schemeClr val="accent6"/>
                  </a:solidFill>
                  <a:latin typeface="Paytone One"/>
                  <a:ea typeface="Paytone One"/>
                  <a:cs typeface="Paytone One"/>
                  <a:sym typeface="Paytone One"/>
                </a:rPr>
                <a:t>4</a:t>
              </a:r>
              <a:r>
                <a:rPr b="0" lang="en-US" sz="3200" u="none">
                  <a:solidFill>
                    <a:schemeClr val="accent6"/>
                  </a:solidFill>
                  <a:latin typeface="Paytone One"/>
                  <a:ea typeface="Paytone One"/>
                  <a:cs typeface="Paytone One"/>
                  <a:sym typeface="Paytone One"/>
                </a:rPr>
                <a:t> </a:t>
              </a:r>
              <a:endParaRPr b="0" sz="2600" u="none">
                <a:solidFill>
                  <a:schemeClr val="accent6"/>
                </a:solidFill>
                <a:latin typeface="Paytone One"/>
                <a:ea typeface="Paytone One"/>
                <a:cs typeface="Paytone One"/>
                <a:sym typeface="Paytone One"/>
              </a:endParaRPr>
            </a:p>
          </p:txBody>
        </p:sp>
        <p:sp>
          <p:nvSpPr>
            <p:cNvPr id="113" name="Google Shape;113;p14"/>
            <p:cNvSpPr txBox="1"/>
            <p:nvPr/>
          </p:nvSpPr>
          <p:spPr>
            <a:xfrm>
              <a:off x="3429001" y="1926134"/>
              <a:ext cx="144441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STARS (Out of 5)</a:t>
              </a:r>
              <a:endParaRPr/>
            </a:p>
          </p:txBody>
        </p:sp>
      </p:grpSp>
      <p:graphicFrame>
        <p:nvGraphicFramePr>
          <p:cNvPr id="114" name="Google Shape;114;p14"/>
          <p:cNvGraphicFramePr/>
          <p:nvPr/>
        </p:nvGraphicFramePr>
        <p:xfrm>
          <a:off x="439128" y="3167621"/>
          <a:ext cx="3000000" cy="3000000"/>
        </p:xfrm>
        <a:graphic>
          <a:graphicData uri="http://schemas.openxmlformats.org/drawingml/2006/table">
            <a:tbl>
              <a:tblPr bandRow="1" firstRow="1">
                <a:noFill/>
                <a:tableStyleId>{5C9D2EF5-1BE6-4C1F-8355-677E3379CE8C}</a:tableStyleId>
              </a:tblPr>
              <a:tblGrid>
                <a:gridCol w="1750900"/>
                <a:gridCol w="1315675"/>
                <a:gridCol w="1315675"/>
              </a:tblGrid>
              <a:tr h="606325">
                <a:tc>
                  <a:txBody>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VERSION</a:t>
                      </a:r>
                      <a:endParaRPr b="1" i="0" sz="1200" u="none" cap="none" strike="noStrike">
                        <a:solidFill>
                          <a:schemeClr val="lt1"/>
                        </a:solidFill>
                        <a:latin typeface="Arial"/>
                        <a:ea typeface="Arial"/>
                        <a:cs typeface="Arial"/>
                        <a:sym typeface="Arial"/>
                      </a:endParaRPr>
                    </a:p>
                  </a:txBody>
                  <a:tcPr marT="45725" marB="45725" marR="91450" marL="91450">
                    <a:solidFill>
                      <a:schemeClr val="accent6"/>
                    </a:solidFill>
                  </a:tcPr>
                </a:tc>
                <a:tc>
                  <a:txBody>
                    <a:bodyPr/>
                    <a:lstStyle/>
                    <a:p>
                      <a:pPr indent="0" lvl="0" marL="0" marR="0" rtl="0" algn="ctr">
                        <a:spcBef>
                          <a:spcPts val="0"/>
                        </a:spcBef>
                        <a:spcAft>
                          <a:spcPts val="0"/>
                        </a:spcAft>
                        <a:buNone/>
                      </a:pPr>
                      <a:r>
                        <a:rPr b="1" i="0" lang="en-US" sz="1200" u="none" cap="none" strike="noStrike">
                          <a:solidFill>
                            <a:schemeClr val="lt1"/>
                          </a:solidFill>
                          <a:latin typeface="Arial"/>
                          <a:ea typeface="Arial"/>
                          <a:cs typeface="Arial"/>
                          <a:sym typeface="Arial"/>
                        </a:rPr>
                        <a:t>Android Average Rating</a:t>
                      </a:r>
                      <a:endParaRPr/>
                    </a:p>
                  </a:txBody>
                  <a:tcPr marT="45725" marB="45725" marR="91450" marL="91450">
                    <a:solidFill>
                      <a:schemeClr val="accent6"/>
                    </a:solidFill>
                  </a:tcPr>
                </a:tc>
                <a:tc>
                  <a:txBody>
                    <a:bodyPr/>
                    <a:lstStyle/>
                    <a:p>
                      <a:pPr indent="0" lvl="0" marL="0" marR="0" rtl="0" algn="ctr">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iOS </a:t>
                      </a:r>
                      <a:endParaRPr/>
                    </a:p>
                    <a:p>
                      <a:pPr indent="0" lvl="0" marL="0" marR="0" rtl="0" algn="ctr">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Average Rating</a:t>
                      </a:r>
                      <a:endParaRPr/>
                    </a:p>
                  </a:txBody>
                  <a:tcPr marT="45725" marB="45725" marR="91450" marL="91450">
                    <a:solidFill>
                      <a:schemeClr val="accent6"/>
                    </a:solidFill>
                  </a:tcPr>
                </a:tc>
              </a:tr>
              <a:tr h="413325">
                <a:tc>
                  <a:txBody>
                    <a:bodyPr/>
                    <a:lstStyle/>
                    <a:p>
                      <a:pPr indent="0" lvl="0" marL="0" marR="0" rtl="0" algn="ctr">
                        <a:spcBef>
                          <a:spcPts val="0"/>
                        </a:spcBef>
                        <a:spcAft>
                          <a:spcPts val="0"/>
                        </a:spcAft>
                        <a:buNone/>
                      </a:pPr>
                      <a:r>
                        <a:rPr b="1" i="0" lang="en-US" sz="1200" u="none" cap="none" strike="noStrike">
                          <a:solidFill>
                            <a:srgbClr val="3F3F3F"/>
                          </a:solidFill>
                          <a:latin typeface="Arial"/>
                          <a:ea typeface="Arial"/>
                          <a:cs typeface="Arial"/>
                          <a:sym typeface="Arial"/>
                        </a:rPr>
                        <a:t>1</a:t>
                      </a:r>
                      <a:endParaRPr b="1" i="0" sz="1200" u="none" cap="none" strike="noStrike">
                        <a:solidFill>
                          <a:srgbClr val="3F3F3F"/>
                        </a:solidFill>
                        <a:latin typeface="Arial"/>
                        <a:ea typeface="Arial"/>
                        <a:cs typeface="Arial"/>
                        <a:sym typeface="Arial"/>
                      </a:endParaRPr>
                    </a:p>
                  </a:txBody>
                  <a:tcPr marT="45725" marB="45725" marR="91450" marL="91450" anchor="ctr">
                    <a:solidFill>
                      <a:srgbClr val="C4E0B2"/>
                    </a:solidFill>
                  </a:tcPr>
                </a:tc>
                <a:tc>
                  <a:txBody>
                    <a:bodyPr/>
                    <a:lstStyle/>
                    <a:p>
                      <a:pPr indent="0" lvl="0" marL="0" marR="0" rtl="0" algn="ctr">
                        <a:spcBef>
                          <a:spcPts val="0"/>
                        </a:spcBef>
                        <a:spcAft>
                          <a:spcPts val="0"/>
                        </a:spcAft>
                        <a:buNone/>
                      </a:pPr>
                      <a:r>
                        <a:rPr b="0" i="0" lang="en-US" sz="1400" u="none" cap="none" strike="noStrike">
                          <a:solidFill>
                            <a:srgbClr val="3F3F3F"/>
                          </a:solidFill>
                          <a:latin typeface="Arial"/>
                          <a:ea typeface="Arial"/>
                          <a:cs typeface="Arial"/>
                          <a:sym typeface="Arial"/>
                        </a:rPr>
                        <a:t>4.</a:t>
                      </a:r>
                      <a:r>
                        <a:rPr lang="en-US">
                          <a:solidFill>
                            <a:srgbClr val="3F3F3F"/>
                          </a:solidFill>
                          <a:latin typeface="Arial"/>
                          <a:ea typeface="Arial"/>
                          <a:cs typeface="Arial"/>
                          <a:sym typeface="Arial"/>
                        </a:rPr>
                        <a:t>27</a:t>
                      </a:r>
                      <a:endParaRPr b="0" i="0" sz="1400" u="none" cap="none" strike="noStrike">
                        <a:solidFill>
                          <a:srgbClr val="3F3F3F"/>
                        </a:solidFill>
                        <a:latin typeface="Arial"/>
                        <a:ea typeface="Arial"/>
                        <a:cs typeface="Arial"/>
                        <a:sym typeface="Arial"/>
                      </a:endParaRPr>
                    </a:p>
                  </a:txBody>
                  <a:tcPr marT="45725" marB="45725" marR="91450" marL="91450" anchor="ctr">
                    <a:solidFill>
                      <a:srgbClr val="C4E0B2"/>
                    </a:solidFill>
                  </a:tcPr>
                </a:tc>
                <a:tc>
                  <a:txBody>
                    <a:bodyPr/>
                    <a:lstStyle/>
                    <a:p>
                      <a:pPr indent="0" lvl="0" marL="0" marR="0" rtl="0" algn="ctr">
                        <a:spcBef>
                          <a:spcPts val="0"/>
                        </a:spcBef>
                        <a:spcAft>
                          <a:spcPts val="0"/>
                        </a:spcAft>
                        <a:buNone/>
                      </a:pPr>
                      <a:r>
                        <a:rPr lang="en-US">
                          <a:solidFill>
                            <a:srgbClr val="3F3F3F"/>
                          </a:solidFill>
                          <a:latin typeface="Arial"/>
                          <a:ea typeface="Arial"/>
                          <a:cs typeface="Arial"/>
                          <a:sym typeface="Arial"/>
                        </a:rPr>
                        <a:t>NA</a:t>
                      </a:r>
                      <a:endParaRPr b="0" i="0" sz="1400" u="none" cap="none" strike="noStrike">
                        <a:solidFill>
                          <a:srgbClr val="3F3F3F"/>
                        </a:solidFill>
                        <a:latin typeface="Arial"/>
                        <a:ea typeface="Arial"/>
                        <a:cs typeface="Arial"/>
                        <a:sym typeface="Arial"/>
                      </a:endParaRPr>
                    </a:p>
                  </a:txBody>
                  <a:tcPr marT="45725" marB="45725" marR="91450" marL="91450" anchor="ctr">
                    <a:solidFill>
                      <a:srgbClr val="C4E0B2"/>
                    </a:solidFill>
                  </a:tcPr>
                </a:tc>
              </a:tr>
              <a:tr h="372175">
                <a:tc>
                  <a:txBody>
                    <a:bodyPr/>
                    <a:lstStyle/>
                    <a:p>
                      <a:pPr indent="0" lvl="0" marL="0" marR="0" rtl="0" algn="ctr">
                        <a:spcBef>
                          <a:spcPts val="0"/>
                        </a:spcBef>
                        <a:spcAft>
                          <a:spcPts val="0"/>
                        </a:spcAft>
                        <a:buNone/>
                      </a:pPr>
                      <a:r>
                        <a:rPr b="1" i="0" lang="en-US" sz="1200" u="none" cap="none" strike="noStrike">
                          <a:solidFill>
                            <a:srgbClr val="3F3F3F"/>
                          </a:solidFill>
                          <a:latin typeface="Arial"/>
                          <a:ea typeface="Arial"/>
                          <a:cs typeface="Arial"/>
                          <a:sym typeface="Arial"/>
                        </a:rPr>
                        <a:t>2</a:t>
                      </a:r>
                      <a:endParaRPr b="1" i="0" sz="1200" u="none" cap="none" strike="noStrike">
                        <a:solidFill>
                          <a:srgbClr val="3F3F3F"/>
                        </a:solidFill>
                        <a:latin typeface="Arial"/>
                        <a:ea typeface="Arial"/>
                        <a:cs typeface="Arial"/>
                        <a:sym typeface="Arial"/>
                      </a:endParaRPr>
                    </a:p>
                  </a:txBody>
                  <a:tcPr marT="45725" marB="45725" marR="91450" marL="91450" anchor="ctr">
                    <a:solidFill>
                      <a:srgbClr val="E1EFD8"/>
                    </a:solidFill>
                  </a:tcPr>
                </a:tc>
                <a:tc>
                  <a:txBody>
                    <a:bodyPr/>
                    <a:lstStyle/>
                    <a:p>
                      <a:pPr indent="0" lvl="0" marL="0" marR="0" rtl="0" algn="ctr">
                        <a:spcBef>
                          <a:spcPts val="0"/>
                        </a:spcBef>
                        <a:spcAft>
                          <a:spcPts val="0"/>
                        </a:spcAft>
                        <a:buNone/>
                      </a:pPr>
                      <a:r>
                        <a:rPr b="0" i="0" lang="en-US" sz="1400" u="none" cap="none" strike="noStrike">
                          <a:solidFill>
                            <a:srgbClr val="3F3F3F"/>
                          </a:solidFill>
                          <a:latin typeface="Arial"/>
                          <a:ea typeface="Arial"/>
                          <a:cs typeface="Arial"/>
                          <a:sym typeface="Arial"/>
                        </a:rPr>
                        <a:t>4.3</a:t>
                      </a:r>
                      <a:r>
                        <a:rPr lang="en-US">
                          <a:solidFill>
                            <a:srgbClr val="3F3F3F"/>
                          </a:solidFill>
                          <a:latin typeface="Arial"/>
                          <a:ea typeface="Arial"/>
                          <a:cs typeface="Arial"/>
                          <a:sym typeface="Arial"/>
                        </a:rPr>
                        <a:t>2</a:t>
                      </a:r>
                      <a:endParaRPr b="0" i="0" sz="1400" u="none" cap="none" strike="noStrike">
                        <a:solidFill>
                          <a:srgbClr val="3F3F3F"/>
                        </a:solidFill>
                        <a:latin typeface="Arial"/>
                        <a:ea typeface="Arial"/>
                        <a:cs typeface="Arial"/>
                        <a:sym typeface="Arial"/>
                      </a:endParaRPr>
                    </a:p>
                  </a:txBody>
                  <a:tcPr marT="45725" marB="45725" marR="91450" marL="91450" anchor="ctr">
                    <a:solidFill>
                      <a:srgbClr val="E1EFD8"/>
                    </a:solidFill>
                  </a:tcPr>
                </a:tc>
                <a:tc>
                  <a:txBody>
                    <a:bodyPr/>
                    <a:lstStyle/>
                    <a:p>
                      <a:pPr indent="0" lvl="0" marL="0" marR="0" rtl="0" algn="ctr">
                        <a:spcBef>
                          <a:spcPts val="0"/>
                        </a:spcBef>
                        <a:spcAft>
                          <a:spcPts val="0"/>
                        </a:spcAft>
                        <a:buNone/>
                      </a:pPr>
                      <a:r>
                        <a:rPr lang="en-US">
                          <a:solidFill>
                            <a:srgbClr val="3F3F3F"/>
                          </a:solidFill>
                          <a:latin typeface="Arial"/>
                          <a:ea typeface="Arial"/>
                          <a:cs typeface="Arial"/>
                          <a:sym typeface="Arial"/>
                        </a:rPr>
                        <a:t>NA</a:t>
                      </a:r>
                      <a:endParaRPr b="0" i="0" sz="1400" u="none" cap="none" strike="noStrike">
                        <a:solidFill>
                          <a:srgbClr val="3F3F3F"/>
                        </a:solidFill>
                        <a:latin typeface="Arial"/>
                        <a:ea typeface="Arial"/>
                        <a:cs typeface="Arial"/>
                        <a:sym typeface="Arial"/>
                      </a:endParaRPr>
                    </a:p>
                  </a:txBody>
                  <a:tcPr marT="45725" marB="45725" marR="91450" marL="91450" anchor="ctr">
                    <a:solidFill>
                      <a:srgbClr val="E1EFD8"/>
                    </a:solidFill>
                  </a:tcPr>
                </a:tc>
              </a:tr>
              <a:tr h="414150">
                <a:tc>
                  <a:txBody>
                    <a:bodyPr/>
                    <a:lstStyle/>
                    <a:p>
                      <a:pPr indent="0" lvl="0" marL="0" marR="0" rtl="0" algn="ctr">
                        <a:spcBef>
                          <a:spcPts val="0"/>
                        </a:spcBef>
                        <a:spcAft>
                          <a:spcPts val="0"/>
                        </a:spcAft>
                        <a:buNone/>
                      </a:pPr>
                      <a:r>
                        <a:rPr b="1" i="0" lang="en-US" sz="1200" u="none" cap="none" strike="noStrike">
                          <a:solidFill>
                            <a:srgbClr val="3F3F3F"/>
                          </a:solidFill>
                          <a:latin typeface="Arial"/>
                          <a:ea typeface="Arial"/>
                          <a:cs typeface="Arial"/>
                          <a:sym typeface="Arial"/>
                        </a:rPr>
                        <a:t>3</a:t>
                      </a:r>
                      <a:endParaRPr b="1" i="0" sz="1200" u="none" cap="none" strike="noStrike">
                        <a:solidFill>
                          <a:srgbClr val="3F3F3F"/>
                        </a:solidFill>
                        <a:latin typeface="Arial"/>
                        <a:ea typeface="Arial"/>
                        <a:cs typeface="Arial"/>
                        <a:sym typeface="Arial"/>
                      </a:endParaRPr>
                    </a:p>
                  </a:txBody>
                  <a:tcPr marT="45725" marB="45725" marR="91450" marL="91450" anchor="ctr">
                    <a:solidFill>
                      <a:srgbClr val="C4E0B2"/>
                    </a:solidFill>
                  </a:tcPr>
                </a:tc>
                <a:tc>
                  <a:txBody>
                    <a:bodyPr/>
                    <a:lstStyle/>
                    <a:p>
                      <a:pPr indent="0" lvl="0" marL="0" marR="0" rtl="0" algn="ctr">
                        <a:spcBef>
                          <a:spcPts val="0"/>
                        </a:spcBef>
                        <a:spcAft>
                          <a:spcPts val="0"/>
                        </a:spcAft>
                        <a:buNone/>
                      </a:pPr>
                      <a:r>
                        <a:rPr b="0" i="0" lang="en-US" sz="1400" u="none" cap="none" strike="noStrike">
                          <a:solidFill>
                            <a:srgbClr val="3F3F3F"/>
                          </a:solidFill>
                          <a:latin typeface="Arial"/>
                          <a:ea typeface="Arial"/>
                          <a:cs typeface="Arial"/>
                          <a:sym typeface="Arial"/>
                        </a:rPr>
                        <a:t>4.2</a:t>
                      </a:r>
                      <a:r>
                        <a:rPr lang="en-US">
                          <a:solidFill>
                            <a:srgbClr val="3F3F3F"/>
                          </a:solidFill>
                          <a:latin typeface="Arial"/>
                          <a:ea typeface="Arial"/>
                          <a:cs typeface="Arial"/>
                          <a:sym typeface="Arial"/>
                        </a:rPr>
                        <a:t>2</a:t>
                      </a:r>
                      <a:endParaRPr b="0" i="0" sz="1400" u="none" cap="none" strike="noStrike">
                        <a:solidFill>
                          <a:srgbClr val="3F3F3F"/>
                        </a:solidFill>
                        <a:latin typeface="Arial"/>
                        <a:ea typeface="Arial"/>
                        <a:cs typeface="Arial"/>
                        <a:sym typeface="Arial"/>
                      </a:endParaRPr>
                    </a:p>
                  </a:txBody>
                  <a:tcPr marT="45725" marB="45725" marR="91450" marL="91450" anchor="ctr">
                    <a:solidFill>
                      <a:srgbClr val="C4E0B2"/>
                    </a:solidFill>
                  </a:tcPr>
                </a:tc>
                <a:tc>
                  <a:txBody>
                    <a:bodyPr/>
                    <a:lstStyle/>
                    <a:p>
                      <a:pPr indent="0" lvl="0" marL="0" marR="0" rtl="0" algn="ctr">
                        <a:spcBef>
                          <a:spcPts val="0"/>
                        </a:spcBef>
                        <a:spcAft>
                          <a:spcPts val="0"/>
                        </a:spcAft>
                        <a:buNone/>
                      </a:pPr>
                      <a:r>
                        <a:rPr lang="en-US">
                          <a:solidFill>
                            <a:srgbClr val="3F3F3F"/>
                          </a:solidFill>
                          <a:latin typeface="Arial"/>
                          <a:ea typeface="Arial"/>
                          <a:cs typeface="Arial"/>
                          <a:sym typeface="Arial"/>
                        </a:rPr>
                        <a:t>4.6</a:t>
                      </a:r>
                      <a:r>
                        <a:rPr lang="en-US">
                          <a:solidFill>
                            <a:srgbClr val="980000"/>
                          </a:solidFill>
                          <a:latin typeface="Arial"/>
                          <a:ea typeface="Arial"/>
                          <a:cs typeface="Arial"/>
                          <a:sym typeface="Arial"/>
                        </a:rPr>
                        <a:t>*</a:t>
                      </a:r>
                      <a:endParaRPr b="0" i="0" sz="1400" u="none" cap="none" strike="noStrike">
                        <a:solidFill>
                          <a:srgbClr val="980000"/>
                        </a:solidFill>
                        <a:latin typeface="Arial"/>
                        <a:ea typeface="Arial"/>
                        <a:cs typeface="Arial"/>
                        <a:sym typeface="Arial"/>
                      </a:endParaRPr>
                    </a:p>
                  </a:txBody>
                  <a:tcPr marT="45725" marB="45725" marR="91450" marL="91450" anchor="ctr">
                    <a:solidFill>
                      <a:srgbClr val="C4E0B2"/>
                    </a:solidFill>
                  </a:tcPr>
                </a:tc>
              </a:tr>
              <a:tr h="425225">
                <a:tc>
                  <a:txBody>
                    <a:bodyPr/>
                    <a:lstStyle/>
                    <a:p>
                      <a:pPr indent="0" lvl="0" marL="0" marR="0" rtl="0" algn="ctr">
                        <a:spcBef>
                          <a:spcPts val="0"/>
                        </a:spcBef>
                        <a:spcAft>
                          <a:spcPts val="0"/>
                        </a:spcAft>
                        <a:buNone/>
                      </a:pPr>
                      <a:r>
                        <a:rPr b="1" i="0" lang="en-US" sz="1200" u="none" cap="none" strike="noStrike">
                          <a:solidFill>
                            <a:srgbClr val="3F3F3F"/>
                          </a:solidFill>
                          <a:latin typeface="Arial"/>
                          <a:ea typeface="Arial"/>
                          <a:cs typeface="Arial"/>
                          <a:sym typeface="Arial"/>
                        </a:rPr>
                        <a:t>4</a:t>
                      </a:r>
                      <a:endParaRPr b="1" i="0" sz="1200" u="none" cap="none" strike="noStrike">
                        <a:solidFill>
                          <a:srgbClr val="3F3F3F"/>
                        </a:solidFill>
                        <a:latin typeface="Arial"/>
                        <a:ea typeface="Arial"/>
                        <a:cs typeface="Arial"/>
                        <a:sym typeface="Arial"/>
                      </a:endParaRPr>
                    </a:p>
                  </a:txBody>
                  <a:tcPr marT="45725" marB="45725" marR="91450" marL="91450" anchor="ctr">
                    <a:solidFill>
                      <a:srgbClr val="E1EFD8"/>
                    </a:solidFill>
                  </a:tcPr>
                </a:tc>
                <a:tc>
                  <a:txBody>
                    <a:bodyPr/>
                    <a:lstStyle/>
                    <a:p>
                      <a:pPr indent="0" lvl="0" marL="0" marR="0" rtl="0" algn="ctr">
                        <a:spcBef>
                          <a:spcPts val="0"/>
                        </a:spcBef>
                        <a:spcAft>
                          <a:spcPts val="0"/>
                        </a:spcAft>
                        <a:buNone/>
                      </a:pPr>
                      <a:r>
                        <a:rPr lang="en-US">
                          <a:solidFill>
                            <a:srgbClr val="3F3F3F"/>
                          </a:solidFill>
                          <a:latin typeface="Arial"/>
                          <a:ea typeface="Arial"/>
                          <a:cs typeface="Arial"/>
                          <a:sym typeface="Arial"/>
                        </a:rPr>
                        <a:t>3.73</a:t>
                      </a:r>
                      <a:endParaRPr b="0" i="0" sz="1400" u="none" cap="none" strike="noStrike">
                        <a:solidFill>
                          <a:srgbClr val="3F3F3F"/>
                        </a:solidFill>
                        <a:latin typeface="Arial"/>
                        <a:ea typeface="Arial"/>
                        <a:cs typeface="Arial"/>
                        <a:sym typeface="Arial"/>
                      </a:endParaRPr>
                    </a:p>
                  </a:txBody>
                  <a:tcPr marT="45725" marB="45725" marR="91450" marL="91450" anchor="ctr">
                    <a:solidFill>
                      <a:srgbClr val="E1EFD8"/>
                    </a:solidFill>
                  </a:tcPr>
                </a:tc>
                <a:tc>
                  <a:txBody>
                    <a:bodyPr/>
                    <a:lstStyle/>
                    <a:p>
                      <a:pPr indent="0" lvl="0" marL="0" marR="0" rtl="0" algn="ctr">
                        <a:spcBef>
                          <a:spcPts val="0"/>
                        </a:spcBef>
                        <a:spcAft>
                          <a:spcPts val="0"/>
                        </a:spcAft>
                        <a:buNone/>
                      </a:pPr>
                      <a:r>
                        <a:rPr lang="en-US">
                          <a:solidFill>
                            <a:srgbClr val="3F3F3F"/>
                          </a:solidFill>
                          <a:latin typeface="Arial"/>
                          <a:ea typeface="Arial"/>
                          <a:cs typeface="Arial"/>
                          <a:sym typeface="Arial"/>
                        </a:rPr>
                        <a:t>4.6</a:t>
                      </a:r>
                      <a:r>
                        <a:rPr lang="en-US">
                          <a:solidFill>
                            <a:srgbClr val="980000"/>
                          </a:solidFill>
                          <a:latin typeface="Arial"/>
                          <a:ea typeface="Arial"/>
                          <a:cs typeface="Arial"/>
                          <a:sym typeface="Arial"/>
                        </a:rPr>
                        <a:t>**</a:t>
                      </a:r>
                      <a:endParaRPr b="0" i="0" sz="1400" u="none" cap="none" strike="noStrike">
                        <a:solidFill>
                          <a:srgbClr val="980000"/>
                        </a:solidFill>
                        <a:latin typeface="Arial"/>
                        <a:ea typeface="Arial"/>
                        <a:cs typeface="Arial"/>
                        <a:sym typeface="Arial"/>
                      </a:endParaRPr>
                    </a:p>
                  </a:txBody>
                  <a:tcPr marT="45725" marB="45725" marR="91450" marL="91450" anchor="ctr">
                    <a:solidFill>
                      <a:srgbClr val="E1EFD8"/>
                    </a:solidFill>
                  </a:tcPr>
                </a:tc>
              </a:tr>
            </a:tbl>
          </a:graphicData>
        </a:graphic>
      </p:graphicFrame>
      <p:sp>
        <p:nvSpPr>
          <p:cNvPr id="115" name="Google Shape;115;p14"/>
          <p:cNvSpPr txBox="1"/>
          <p:nvPr/>
        </p:nvSpPr>
        <p:spPr>
          <a:xfrm>
            <a:off x="8964372" y="2766209"/>
            <a:ext cx="2967318" cy="18312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32596"/>
                </a:solidFill>
                <a:latin typeface="Paytone One"/>
                <a:ea typeface="Paytone One"/>
                <a:cs typeface="Paytone One"/>
                <a:sym typeface="Paytone One"/>
              </a:rPr>
              <a:t>Action Plan</a:t>
            </a:r>
            <a:endParaRPr/>
          </a:p>
          <a:p>
            <a:pPr indent="0" lvl="0" marL="0" marR="0" rtl="0" algn="ctr">
              <a:spcBef>
                <a:spcPts val="0"/>
              </a:spcBef>
              <a:spcAft>
                <a:spcPts val="0"/>
              </a:spcAft>
              <a:buNone/>
            </a:pPr>
            <a:r>
              <a:t/>
            </a:r>
            <a:endParaRPr b="1" sz="1100">
              <a:solidFill>
                <a:srgbClr val="F32596"/>
              </a:solidFill>
              <a:latin typeface="Arial"/>
              <a:ea typeface="Arial"/>
              <a:cs typeface="Arial"/>
              <a:sym typeface="Arial"/>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Continue enhancing </a:t>
            </a:r>
            <a:r>
              <a:rPr lang="en-US" sz="1200">
                <a:solidFill>
                  <a:srgbClr val="3F3F3F"/>
                </a:solidFill>
                <a:latin typeface="Paytone One"/>
                <a:ea typeface="Paytone One"/>
                <a:cs typeface="Paytone One"/>
                <a:sym typeface="Paytone One"/>
              </a:rPr>
              <a:t>control sensitivity</a:t>
            </a:r>
            <a:r>
              <a:rPr lang="en-US" sz="1200">
                <a:solidFill>
                  <a:srgbClr val="3F3F3F"/>
                </a:solidFill>
                <a:latin typeface="Arial"/>
                <a:ea typeface="Arial"/>
                <a:cs typeface="Arial"/>
                <a:sym typeface="Arial"/>
              </a:rPr>
              <a:t> and </a:t>
            </a:r>
            <a:r>
              <a:rPr lang="en-US" sz="1200">
                <a:solidFill>
                  <a:srgbClr val="3F3F3F"/>
                </a:solidFill>
                <a:latin typeface="Paytone One"/>
                <a:ea typeface="Paytone One"/>
                <a:cs typeface="Paytone One"/>
                <a:sym typeface="Paytone One"/>
              </a:rPr>
              <a:t>camera rotation</a:t>
            </a:r>
            <a:r>
              <a:rPr lang="en-US" sz="1200">
                <a:solidFill>
                  <a:srgbClr val="3F3F3F"/>
                </a:solidFill>
                <a:latin typeface="Arial"/>
                <a:ea typeface="Arial"/>
                <a:cs typeface="Arial"/>
                <a:sym typeface="Arial"/>
              </a:rPr>
              <a:t>.</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Lower ANR from 0.4% to 0.2%.</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Reduce the </a:t>
            </a:r>
            <a:r>
              <a:rPr lang="en-US" sz="1200">
                <a:solidFill>
                  <a:srgbClr val="3F3F3F"/>
                </a:solidFill>
                <a:latin typeface="Paytone One"/>
                <a:ea typeface="Paytone One"/>
                <a:cs typeface="Paytone One"/>
                <a:sym typeface="Paytone One"/>
              </a:rPr>
              <a:t>app size </a:t>
            </a:r>
            <a:r>
              <a:rPr lang="en-US" sz="1200">
                <a:solidFill>
                  <a:srgbClr val="3F3F3F"/>
                </a:solidFill>
                <a:latin typeface="Arial"/>
                <a:ea typeface="Arial"/>
                <a:cs typeface="Arial"/>
                <a:sym typeface="Arial"/>
              </a:rPr>
              <a:t>with DLC from 336MB to under 200MB.</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Decrease the </a:t>
            </a:r>
            <a:r>
              <a:rPr lang="en-US" sz="1200">
                <a:solidFill>
                  <a:srgbClr val="3F3F3F"/>
                </a:solidFill>
                <a:latin typeface="Paytone One"/>
                <a:ea typeface="Paytone One"/>
                <a:cs typeface="Paytone One"/>
                <a:sym typeface="Paytone One"/>
              </a:rPr>
              <a:t>crash rate </a:t>
            </a:r>
            <a:r>
              <a:rPr lang="en-US" sz="1200">
                <a:solidFill>
                  <a:srgbClr val="3F3F3F"/>
                </a:solidFill>
                <a:latin typeface="Arial"/>
                <a:ea typeface="Arial"/>
                <a:cs typeface="Arial"/>
                <a:sym typeface="Arial"/>
              </a:rPr>
              <a:t>from 0.77% to less than 0.5%.</a:t>
            </a:r>
            <a:endParaRPr/>
          </a:p>
        </p:txBody>
      </p:sp>
      <p:sp>
        <p:nvSpPr>
          <p:cNvPr id="116" name="Google Shape;116;p14"/>
          <p:cNvSpPr/>
          <p:nvPr/>
        </p:nvSpPr>
        <p:spPr>
          <a:xfrm>
            <a:off x="8409709" y="3463636"/>
            <a:ext cx="414441" cy="436419"/>
          </a:xfrm>
          <a:prstGeom prst="rightArrow">
            <a:avLst>
              <a:gd fmla="val 50000" name="adj1"/>
              <a:gd fmla="val 5000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7" name="Google Shape;117;p14"/>
          <p:cNvGrpSpPr/>
          <p:nvPr/>
        </p:nvGrpSpPr>
        <p:grpSpPr>
          <a:xfrm>
            <a:off x="5081979" y="1744670"/>
            <a:ext cx="3187509" cy="3874347"/>
            <a:chOff x="4979205" y="1753335"/>
            <a:chExt cx="3187509" cy="3874347"/>
          </a:xfrm>
        </p:grpSpPr>
        <p:sp>
          <p:nvSpPr>
            <p:cNvPr id="118" name="Google Shape;118;p14"/>
            <p:cNvSpPr txBox="1"/>
            <p:nvPr/>
          </p:nvSpPr>
          <p:spPr>
            <a:xfrm>
              <a:off x="5089301" y="1959265"/>
              <a:ext cx="2967317" cy="2754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6"/>
                  </a:solidFill>
                  <a:latin typeface="Paytone One"/>
                  <a:ea typeface="Paytone One"/>
                  <a:cs typeface="Paytone One"/>
                  <a:sym typeface="Paytone One"/>
                </a:rPr>
                <a:t>Main Negative Reviews</a:t>
              </a:r>
              <a:endParaRPr/>
            </a:p>
            <a:p>
              <a:pPr indent="0" lvl="0" marL="0" marR="0" rtl="0" algn="ctr">
                <a:spcBef>
                  <a:spcPts val="0"/>
                </a:spcBef>
                <a:spcAft>
                  <a:spcPts val="0"/>
                </a:spcAft>
                <a:buNone/>
              </a:pPr>
              <a:r>
                <a:t/>
              </a:r>
              <a:endParaRPr b="1" sz="11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SCAN ISSUE:</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Not able to unlock the good toy</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NO CAMERA ROTATION:</a:t>
              </a:r>
              <a:endParaRPr/>
            </a:p>
            <a:p>
              <a:pPr indent="-171450" lvl="0" marL="171450"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Added in Season 5</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GAME’S STABILITY:</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Freezes</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Crashes</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Performances on Low End devices</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APP SIZE</a:t>
              </a:r>
              <a:endParaRPr/>
            </a:p>
          </p:txBody>
        </p:sp>
        <p:sp>
          <p:nvSpPr>
            <p:cNvPr id="119" name="Google Shape;119;p14"/>
            <p:cNvSpPr/>
            <p:nvPr/>
          </p:nvSpPr>
          <p:spPr>
            <a:xfrm>
              <a:off x="4979205" y="1753335"/>
              <a:ext cx="3187509" cy="3874347"/>
            </a:xfrm>
            <a:prstGeom prst="roundRect">
              <a:avLst>
                <a:gd fmla="val 16667" name="adj"/>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14"/>
          <p:cNvSpPr/>
          <p:nvPr/>
        </p:nvSpPr>
        <p:spPr>
          <a:xfrm>
            <a:off x="8964370" y="2451675"/>
            <a:ext cx="2967320" cy="2460336"/>
          </a:xfrm>
          <a:prstGeom prst="roundRect">
            <a:avLst>
              <a:gd fmla="val 16667" name="adj"/>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4"/>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122" name="Google Shape;122;p14"/>
          <p:cNvPicPr preferRelativeResize="0"/>
          <p:nvPr/>
        </p:nvPicPr>
        <p:blipFill rotWithShape="1">
          <a:blip r:embed="rId6">
            <a:alphaModFix/>
          </a:blip>
          <a:srcRect b="33914" l="11814" r="12977" t="15715"/>
          <a:stretch/>
        </p:blipFill>
        <p:spPr>
          <a:xfrm>
            <a:off x="11026204" y="101720"/>
            <a:ext cx="1165796" cy="352154"/>
          </a:xfrm>
          <a:prstGeom prst="rect">
            <a:avLst/>
          </a:prstGeom>
          <a:noFill/>
          <a:ln>
            <a:noFill/>
          </a:ln>
        </p:spPr>
      </p:pic>
      <p:sp>
        <p:nvSpPr>
          <p:cNvPr id="123" name="Google Shape;123;p14"/>
          <p:cNvSpPr txBox="1"/>
          <p:nvPr/>
        </p:nvSpPr>
        <p:spPr>
          <a:xfrm>
            <a:off x="1378300" y="6334150"/>
            <a:ext cx="534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980000"/>
                </a:solidFill>
                <a:latin typeface="Calibri"/>
                <a:ea typeface="Calibri"/>
                <a:cs typeface="Calibri"/>
                <a:sym typeface="Calibri"/>
              </a:rPr>
              <a:t>*</a:t>
            </a:r>
            <a:r>
              <a:rPr lang="en-US" sz="1200">
                <a:solidFill>
                  <a:schemeClr val="dk1"/>
                </a:solidFill>
                <a:latin typeface="Calibri"/>
                <a:ea typeface="Calibri"/>
                <a:cs typeface="Calibri"/>
                <a:sym typeface="Calibri"/>
              </a:rPr>
              <a:t>Rating for version 3.0.4, 3.0.7, 3.1.0, 3.12</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rgbClr val="980000"/>
                </a:solidFill>
                <a:latin typeface="Calibri"/>
                <a:ea typeface="Calibri"/>
                <a:cs typeface="Calibri"/>
                <a:sym typeface="Calibri"/>
              </a:rPr>
              <a:t>**</a:t>
            </a:r>
            <a:r>
              <a:rPr lang="en-US" sz="1200">
                <a:solidFill>
                  <a:schemeClr val="dk1"/>
                </a:solidFill>
                <a:latin typeface="Calibri"/>
                <a:ea typeface="Calibri"/>
                <a:cs typeface="Calibri"/>
                <a:sym typeface="Calibri"/>
              </a:rPr>
              <a:t>Rating for version 4.0.0, 4.1.0</a:t>
            </a:r>
            <a:endParaRPr sz="1200">
              <a:solidFill>
                <a:schemeClr val="dk1"/>
              </a:solidFill>
              <a:latin typeface="Calibri"/>
              <a:ea typeface="Calibri"/>
              <a:cs typeface="Calibri"/>
              <a:sym typeface="Calibri"/>
            </a:endParaRPr>
          </a:p>
        </p:txBody>
      </p:sp>
      <p:sp>
        <p:nvSpPr>
          <p:cNvPr id="124" name="Google Shape;124;p14"/>
          <p:cNvSpPr/>
          <p:nvPr/>
        </p:nvSpPr>
        <p:spPr>
          <a:xfrm>
            <a:off x="8933475" y="258675"/>
            <a:ext cx="1670700" cy="71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DONE</a:t>
            </a:r>
            <a:endParaRPr b="1" sz="15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grpSp>
        <p:nvGrpSpPr>
          <p:cNvPr id="130" name="Google Shape;130;p15"/>
          <p:cNvGrpSpPr/>
          <p:nvPr/>
        </p:nvGrpSpPr>
        <p:grpSpPr>
          <a:xfrm>
            <a:off x="-195824" y="6057136"/>
            <a:ext cx="1573373" cy="1106538"/>
            <a:chOff x="-195824" y="6057136"/>
            <a:chExt cx="1573373" cy="1106538"/>
          </a:xfrm>
        </p:grpSpPr>
        <p:sp>
          <p:nvSpPr>
            <p:cNvPr id="131" name="Google Shape;131;p15"/>
            <p:cNvSpPr/>
            <p:nvPr/>
          </p:nvSpPr>
          <p:spPr>
            <a:xfrm rot="869292">
              <a:off x="-121572" y="6223056"/>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2" name="Google Shape;132;p15"/>
            <p:cNvPicPr preferRelativeResize="0"/>
            <p:nvPr/>
          </p:nvPicPr>
          <p:blipFill rotWithShape="1">
            <a:blip r:embed="rId3">
              <a:alphaModFix/>
            </a:blip>
            <a:srcRect b="0" l="0" r="0" t="0"/>
            <a:stretch/>
          </p:blipFill>
          <p:spPr>
            <a:xfrm>
              <a:off x="60737" y="6363890"/>
              <a:ext cx="1214554" cy="426971"/>
            </a:xfrm>
            <a:prstGeom prst="rect">
              <a:avLst/>
            </a:prstGeom>
            <a:noFill/>
            <a:ln>
              <a:noFill/>
            </a:ln>
          </p:spPr>
        </p:pic>
      </p:grpSp>
      <p:cxnSp>
        <p:nvCxnSpPr>
          <p:cNvPr id="133" name="Google Shape;133;p15"/>
          <p:cNvCxnSpPr/>
          <p:nvPr/>
        </p:nvCxnSpPr>
        <p:spPr>
          <a:xfrm rot="10800000">
            <a:off x="557520" y="9943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134" name="Google Shape;134;p15"/>
          <p:cNvSpPr txBox="1"/>
          <p:nvPr/>
        </p:nvSpPr>
        <p:spPr>
          <a:xfrm>
            <a:off x="439128" y="389073"/>
            <a:ext cx="11269200" cy="43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1.</a:t>
            </a:r>
            <a:r>
              <a:rPr b="0" i="0" lang="en-US" sz="3200" u="none" cap="none" strike="noStrike">
                <a:solidFill>
                  <a:schemeClr val="accent6"/>
                </a:solidFill>
                <a:latin typeface="Paytone One"/>
                <a:ea typeface="Paytone One"/>
                <a:cs typeface="Paytone One"/>
                <a:sym typeface="Paytone One"/>
              </a:rPr>
              <a:t>User Feedbacks: </a:t>
            </a:r>
            <a:r>
              <a:rPr b="0" i="0" lang="en-US" sz="2600" u="none" cap="none" strike="noStrike">
                <a:solidFill>
                  <a:srgbClr val="3F3F3F"/>
                </a:solidFill>
                <a:latin typeface="Paytone One"/>
                <a:ea typeface="Paytone One"/>
                <a:cs typeface="Paytone One"/>
                <a:sym typeface="Paytone One"/>
              </a:rPr>
              <a:t>Ratings &amp; Review</a:t>
            </a:r>
            <a:endParaRPr b="0" i="0" sz="2600" u="none" cap="none" strike="noStrike">
              <a:solidFill>
                <a:srgbClr val="3F3F3F"/>
              </a:solidFill>
              <a:latin typeface="Paytone One"/>
              <a:ea typeface="Paytone One"/>
              <a:cs typeface="Paytone One"/>
              <a:sym typeface="Paytone One"/>
            </a:endParaRPr>
          </a:p>
        </p:txBody>
      </p:sp>
      <p:grpSp>
        <p:nvGrpSpPr>
          <p:cNvPr id="135" name="Google Shape;135;p15"/>
          <p:cNvGrpSpPr/>
          <p:nvPr/>
        </p:nvGrpSpPr>
        <p:grpSpPr>
          <a:xfrm>
            <a:off x="557528" y="1180275"/>
            <a:ext cx="2298447" cy="955674"/>
            <a:chOff x="2940321" y="983882"/>
            <a:chExt cx="2298447" cy="955674"/>
          </a:xfrm>
        </p:grpSpPr>
        <p:pic>
          <p:nvPicPr>
            <p:cNvPr descr="A logo of a google play store&#10;&#10;Description automatically generated" id="136" name="Google Shape;136;p15"/>
            <p:cNvPicPr preferRelativeResize="0"/>
            <p:nvPr/>
          </p:nvPicPr>
          <p:blipFill rotWithShape="1">
            <a:blip r:embed="rId4">
              <a:alphaModFix/>
            </a:blip>
            <a:srcRect b="0" l="0" r="0" t="0"/>
            <a:stretch/>
          </p:blipFill>
          <p:spPr>
            <a:xfrm>
              <a:off x="2940321" y="1085842"/>
              <a:ext cx="607080" cy="708676"/>
            </a:xfrm>
            <a:prstGeom prst="rect">
              <a:avLst/>
            </a:prstGeom>
            <a:noFill/>
            <a:ln>
              <a:noFill/>
            </a:ln>
          </p:spPr>
        </p:pic>
        <p:sp>
          <p:nvSpPr>
            <p:cNvPr id="137" name="Google Shape;137;p15"/>
            <p:cNvSpPr txBox="1"/>
            <p:nvPr/>
          </p:nvSpPr>
          <p:spPr>
            <a:xfrm>
              <a:off x="3568068" y="983882"/>
              <a:ext cx="1670700" cy="5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3200" u="none">
                  <a:solidFill>
                    <a:schemeClr val="accent6"/>
                  </a:solidFill>
                  <a:latin typeface="Paytone One"/>
                  <a:ea typeface="Paytone One"/>
                  <a:cs typeface="Paytone One"/>
                  <a:sym typeface="Paytone One"/>
                </a:rPr>
                <a:t>4.2</a:t>
              </a:r>
              <a:r>
                <a:rPr lang="en-US" sz="3200">
                  <a:solidFill>
                    <a:schemeClr val="accent6"/>
                  </a:solidFill>
                  <a:latin typeface="Paytone One"/>
                  <a:ea typeface="Paytone One"/>
                  <a:cs typeface="Paytone One"/>
                  <a:sym typeface="Paytone One"/>
                </a:rPr>
                <a:t>4</a:t>
              </a:r>
              <a:endParaRPr sz="3200">
                <a:solidFill>
                  <a:schemeClr val="accent6"/>
                </a:solidFill>
                <a:latin typeface="Paytone One"/>
                <a:ea typeface="Paytone One"/>
                <a:cs typeface="Paytone One"/>
                <a:sym typeface="Paytone One"/>
              </a:endParaRPr>
            </a:p>
            <a:p>
              <a:pPr indent="0" lvl="0" marL="0" rtl="0" algn="l">
                <a:spcBef>
                  <a:spcPts val="0"/>
                </a:spcBef>
                <a:spcAft>
                  <a:spcPts val="0"/>
                </a:spcAft>
                <a:buClr>
                  <a:schemeClr val="dk1"/>
                </a:buClr>
                <a:buSzPts val="1100"/>
                <a:buFont typeface="Arial"/>
                <a:buNone/>
              </a:pPr>
              <a:r>
                <a:rPr lang="en-US">
                  <a:solidFill>
                    <a:schemeClr val="accent6"/>
                  </a:solidFill>
                  <a:latin typeface="Paytone One"/>
                  <a:ea typeface="Paytone One"/>
                  <a:cs typeface="Paytone One"/>
                  <a:sym typeface="Paytone One"/>
                </a:rPr>
                <a:t>Lifetime Rating</a:t>
              </a:r>
              <a:endParaRPr sz="100">
                <a:solidFill>
                  <a:schemeClr val="dk1"/>
                </a:solidFill>
              </a:endParaRPr>
            </a:p>
            <a:p>
              <a:pPr indent="0" lvl="0" marL="0" marR="0" rtl="0" algn="l">
                <a:spcBef>
                  <a:spcPts val="0"/>
                </a:spcBef>
                <a:spcAft>
                  <a:spcPts val="0"/>
                </a:spcAft>
                <a:buNone/>
              </a:pPr>
              <a:r>
                <a:rPr b="0" lang="en-US" sz="3200" u="none">
                  <a:solidFill>
                    <a:schemeClr val="accent6"/>
                  </a:solidFill>
                  <a:latin typeface="Paytone One"/>
                  <a:ea typeface="Paytone One"/>
                  <a:cs typeface="Paytone One"/>
                  <a:sym typeface="Paytone One"/>
                </a:rPr>
                <a:t> </a:t>
              </a:r>
              <a:endParaRPr b="0" sz="2600" u="none">
                <a:solidFill>
                  <a:schemeClr val="accent6"/>
                </a:solidFill>
                <a:latin typeface="Paytone One"/>
                <a:ea typeface="Paytone One"/>
                <a:cs typeface="Paytone One"/>
                <a:sym typeface="Paytone One"/>
              </a:endParaRPr>
            </a:p>
          </p:txBody>
        </p:sp>
        <p:sp>
          <p:nvSpPr>
            <p:cNvPr id="138" name="Google Shape;138;p15"/>
            <p:cNvSpPr txBox="1"/>
            <p:nvPr/>
          </p:nvSpPr>
          <p:spPr>
            <a:xfrm>
              <a:off x="3568068" y="1693256"/>
              <a:ext cx="14445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STARS (Out of 5)</a:t>
              </a:r>
              <a:endParaRPr/>
            </a:p>
          </p:txBody>
        </p:sp>
      </p:grpSp>
      <p:sp>
        <p:nvSpPr>
          <p:cNvPr id="139" name="Google Shape;139;p15"/>
          <p:cNvSpPr txBox="1"/>
          <p:nvPr/>
        </p:nvSpPr>
        <p:spPr>
          <a:xfrm>
            <a:off x="8964372" y="2766209"/>
            <a:ext cx="2967300" cy="1831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32596"/>
                </a:solidFill>
                <a:latin typeface="Paytone One"/>
                <a:ea typeface="Paytone One"/>
                <a:cs typeface="Paytone One"/>
                <a:sym typeface="Paytone One"/>
              </a:rPr>
              <a:t>Action Plan</a:t>
            </a:r>
            <a:endParaRPr/>
          </a:p>
          <a:p>
            <a:pPr indent="0" lvl="0" marL="0" marR="0" rtl="0" algn="ctr">
              <a:spcBef>
                <a:spcPts val="0"/>
              </a:spcBef>
              <a:spcAft>
                <a:spcPts val="0"/>
              </a:spcAft>
              <a:buNone/>
            </a:pPr>
            <a:r>
              <a:t/>
            </a:r>
            <a:endParaRPr b="1" sz="1100">
              <a:solidFill>
                <a:srgbClr val="F32596"/>
              </a:solidFill>
              <a:latin typeface="Arial"/>
              <a:ea typeface="Arial"/>
              <a:cs typeface="Arial"/>
              <a:sym typeface="Arial"/>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Continue enhancing </a:t>
            </a:r>
            <a:r>
              <a:rPr lang="en-US" sz="1200">
                <a:solidFill>
                  <a:srgbClr val="3F3F3F"/>
                </a:solidFill>
                <a:latin typeface="Paytone One"/>
                <a:ea typeface="Paytone One"/>
                <a:cs typeface="Paytone One"/>
                <a:sym typeface="Paytone One"/>
              </a:rPr>
              <a:t>control sensitivity</a:t>
            </a:r>
            <a:r>
              <a:rPr lang="en-US" sz="1200">
                <a:solidFill>
                  <a:srgbClr val="3F3F3F"/>
                </a:solidFill>
                <a:latin typeface="Arial"/>
                <a:ea typeface="Arial"/>
                <a:cs typeface="Arial"/>
                <a:sym typeface="Arial"/>
              </a:rPr>
              <a:t> and </a:t>
            </a:r>
            <a:r>
              <a:rPr lang="en-US" sz="1200">
                <a:solidFill>
                  <a:srgbClr val="3F3F3F"/>
                </a:solidFill>
                <a:latin typeface="Paytone One"/>
                <a:ea typeface="Paytone One"/>
                <a:cs typeface="Paytone One"/>
                <a:sym typeface="Paytone One"/>
              </a:rPr>
              <a:t>camera rotation</a:t>
            </a:r>
            <a:r>
              <a:rPr lang="en-US" sz="1200">
                <a:solidFill>
                  <a:srgbClr val="3F3F3F"/>
                </a:solidFill>
                <a:latin typeface="Arial"/>
                <a:ea typeface="Arial"/>
                <a:cs typeface="Arial"/>
                <a:sym typeface="Arial"/>
              </a:rPr>
              <a:t>.</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Lower ANR from 0.4% to 0.2%.</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Reduce the </a:t>
            </a:r>
            <a:r>
              <a:rPr lang="en-US" sz="1200">
                <a:solidFill>
                  <a:srgbClr val="3F3F3F"/>
                </a:solidFill>
                <a:latin typeface="Paytone One"/>
                <a:ea typeface="Paytone One"/>
                <a:cs typeface="Paytone One"/>
                <a:sym typeface="Paytone One"/>
              </a:rPr>
              <a:t>app size </a:t>
            </a:r>
            <a:r>
              <a:rPr lang="en-US" sz="1200">
                <a:solidFill>
                  <a:srgbClr val="3F3F3F"/>
                </a:solidFill>
                <a:latin typeface="Arial"/>
                <a:ea typeface="Arial"/>
                <a:cs typeface="Arial"/>
                <a:sym typeface="Arial"/>
              </a:rPr>
              <a:t>with DLC from 336MB to under 200MB.</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Decrease the </a:t>
            </a:r>
            <a:r>
              <a:rPr lang="en-US" sz="1200">
                <a:solidFill>
                  <a:srgbClr val="3F3F3F"/>
                </a:solidFill>
                <a:latin typeface="Paytone One"/>
                <a:ea typeface="Paytone One"/>
                <a:cs typeface="Paytone One"/>
                <a:sym typeface="Paytone One"/>
              </a:rPr>
              <a:t>crash rate </a:t>
            </a:r>
            <a:r>
              <a:rPr lang="en-US" sz="1200">
                <a:solidFill>
                  <a:srgbClr val="3F3F3F"/>
                </a:solidFill>
                <a:latin typeface="Arial"/>
                <a:ea typeface="Arial"/>
                <a:cs typeface="Arial"/>
                <a:sym typeface="Arial"/>
              </a:rPr>
              <a:t>from 0.77% to less than 0.5%.</a:t>
            </a:r>
            <a:endParaRPr/>
          </a:p>
        </p:txBody>
      </p:sp>
      <p:sp>
        <p:nvSpPr>
          <p:cNvPr id="140" name="Google Shape;140;p15"/>
          <p:cNvSpPr/>
          <p:nvPr/>
        </p:nvSpPr>
        <p:spPr>
          <a:xfrm>
            <a:off x="8640459" y="3463861"/>
            <a:ext cx="414300" cy="436500"/>
          </a:xfrm>
          <a:prstGeom prst="rightArrow">
            <a:avLst>
              <a:gd fmla="val 50000" name="adj1"/>
              <a:gd fmla="val 50000" name="adj2"/>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 name="Google Shape;141;p15"/>
          <p:cNvGrpSpPr/>
          <p:nvPr/>
        </p:nvGrpSpPr>
        <p:grpSpPr>
          <a:xfrm>
            <a:off x="6073151" y="2001662"/>
            <a:ext cx="2567292" cy="3653370"/>
            <a:chOff x="5285583" y="1905414"/>
            <a:chExt cx="3030683" cy="3780000"/>
          </a:xfrm>
        </p:grpSpPr>
        <p:sp>
          <p:nvSpPr>
            <p:cNvPr id="142" name="Google Shape;142;p15"/>
            <p:cNvSpPr txBox="1"/>
            <p:nvPr/>
          </p:nvSpPr>
          <p:spPr>
            <a:xfrm>
              <a:off x="5348966" y="2039374"/>
              <a:ext cx="2967300" cy="3328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6"/>
                  </a:solidFill>
                  <a:latin typeface="Paytone One"/>
                  <a:ea typeface="Paytone One"/>
                  <a:cs typeface="Paytone One"/>
                  <a:sym typeface="Paytone One"/>
                </a:rPr>
                <a:t>Main Negative Reviews</a:t>
              </a:r>
              <a:endParaRPr/>
            </a:p>
            <a:p>
              <a:pPr indent="0" lvl="0" marL="0" marR="0" rtl="0" algn="ctr">
                <a:spcBef>
                  <a:spcPts val="0"/>
                </a:spcBef>
                <a:spcAft>
                  <a:spcPts val="0"/>
                </a:spcAft>
                <a:buNone/>
              </a:pPr>
              <a:r>
                <a:t/>
              </a:r>
              <a:endParaRPr b="1" sz="11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SCAN ISSUE:</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Not able to unlock the good toy</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NO CAMERA ROTATION:</a:t>
              </a:r>
              <a:endParaRPr/>
            </a:p>
            <a:p>
              <a:pPr indent="-171450" lvl="0" marL="171450"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Added in Season 5</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GAME’S STABILITY:</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Freezes</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Crashes</a:t>
              </a:r>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Performances on Low End devices</a:t>
              </a:r>
              <a:endParaRPr/>
            </a:p>
            <a:p>
              <a:pPr indent="0" lvl="0" marL="0" marR="0" rtl="0" algn="l">
                <a:spcBef>
                  <a:spcPts val="0"/>
                </a:spcBef>
                <a:spcAft>
                  <a:spcPts val="0"/>
                </a:spcAft>
                <a:buNone/>
              </a:pPr>
              <a:r>
                <a:t/>
              </a:r>
              <a:endParaRPr sz="1200">
                <a:solidFill>
                  <a:srgbClr val="3F3F3F"/>
                </a:solidFill>
                <a:latin typeface="Arial"/>
                <a:ea typeface="Arial"/>
                <a:cs typeface="Arial"/>
                <a:sym typeface="Arial"/>
              </a:endParaRPr>
            </a:p>
            <a:p>
              <a:pPr indent="0" lvl="0" marL="0" marR="0" rtl="0" algn="l">
                <a:spcBef>
                  <a:spcPts val="0"/>
                </a:spcBef>
                <a:spcAft>
                  <a:spcPts val="0"/>
                </a:spcAft>
                <a:buNone/>
              </a:pPr>
              <a:r>
                <a:rPr b="1" lang="en-US" sz="1200">
                  <a:solidFill>
                    <a:srgbClr val="3F3F3F"/>
                  </a:solidFill>
                  <a:latin typeface="Arial"/>
                  <a:ea typeface="Arial"/>
                  <a:cs typeface="Arial"/>
                  <a:sym typeface="Arial"/>
                </a:rPr>
                <a:t>APP SIZE</a:t>
              </a:r>
              <a:endParaRPr/>
            </a:p>
          </p:txBody>
        </p:sp>
        <p:sp>
          <p:nvSpPr>
            <p:cNvPr id="143" name="Google Shape;143;p15"/>
            <p:cNvSpPr/>
            <p:nvPr/>
          </p:nvSpPr>
          <p:spPr>
            <a:xfrm>
              <a:off x="5285583" y="1905414"/>
              <a:ext cx="2967300" cy="3780000"/>
            </a:xfrm>
            <a:prstGeom prst="roundRect">
              <a:avLst>
                <a:gd fmla="val 16667" name="adj"/>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4" name="Google Shape;144;p15"/>
          <p:cNvSpPr/>
          <p:nvPr/>
        </p:nvSpPr>
        <p:spPr>
          <a:xfrm>
            <a:off x="9054750" y="2492750"/>
            <a:ext cx="2877000" cy="2471700"/>
          </a:xfrm>
          <a:prstGeom prst="roundRect">
            <a:avLst>
              <a:gd fmla="val 16667" name="adj"/>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5"/>
          <p:cNvSpPr/>
          <p:nvPr/>
        </p:nvSpPr>
        <p:spPr>
          <a:xfrm rot="-9930708">
            <a:off x="10897186" y="-150258"/>
            <a:ext cx="1424870" cy="77469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146" name="Google Shape;146;p15"/>
          <p:cNvPicPr preferRelativeResize="0"/>
          <p:nvPr/>
        </p:nvPicPr>
        <p:blipFill rotWithShape="1">
          <a:blip r:embed="rId5">
            <a:alphaModFix/>
          </a:blip>
          <a:srcRect b="33914" l="11815" r="12973" t="15715"/>
          <a:stretch/>
        </p:blipFill>
        <p:spPr>
          <a:xfrm>
            <a:off x="11026204" y="101720"/>
            <a:ext cx="1165796" cy="352154"/>
          </a:xfrm>
          <a:prstGeom prst="rect">
            <a:avLst/>
          </a:prstGeom>
          <a:noFill/>
          <a:ln>
            <a:noFill/>
          </a:ln>
        </p:spPr>
      </p:pic>
      <p:graphicFrame>
        <p:nvGraphicFramePr>
          <p:cNvPr id="147" name="Google Shape;147;p15"/>
          <p:cNvGraphicFramePr/>
          <p:nvPr/>
        </p:nvGraphicFramePr>
        <p:xfrm>
          <a:off x="557528" y="2321884"/>
          <a:ext cx="3000000" cy="3000000"/>
        </p:xfrm>
        <a:graphic>
          <a:graphicData uri="http://schemas.openxmlformats.org/drawingml/2006/table">
            <a:tbl>
              <a:tblPr bandRow="1" firstRow="1">
                <a:noFill/>
                <a:tableStyleId>{5C9D2EF5-1BE6-4C1F-8355-677E3379CE8C}</a:tableStyleId>
              </a:tblPr>
              <a:tblGrid>
                <a:gridCol w="1621050"/>
                <a:gridCol w="1785325"/>
                <a:gridCol w="1785325"/>
              </a:tblGrid>
              <a:tr h="741750">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Key Countries</a:t>
                      </a:r>
                      <a:endParaRPr sz="1200">
                        <a:latin typeface="Arial"/>
                        <a:ea typeface="Arial"/>
                        <a:cs typeface="Arial"/>
                        <a:sym typeface="Arial"/>
                      </a:endParaRPr>
                    </a:p>
                  </a:txBody>
                  <a:tcPr marT="91425" marB="91425" marR="91425" marL="91425">
                    <a:solidFill>
                      <a:schemeClr val="accent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V3: 01/09/2022 - 30/10/2022</a:t>
                      </a:r>
                      <a:endParaRPr sz="1200">
                        <a:latin typeface="Arial"/>
                        <a:ea typeface="Arial"/>
                        <a:cs typeface="Arial"/>
                        <a:sym typeface="Arial"/>
                      </a:endParaRPr>
                    </a:p>
                  </a:txBody>
                  <a:tcPr marT="91425" marB="91425" marR="91425" marL="91425">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None/>
                      </a:pPr>
                      <a:r>
                        <a:rPr lang="en-US" sz="1200">
                          <a:latin typeface="Arial"/>
                          <a:ea typeface="Arial"/>
                          <a:cs typeface="Arial"/>
                          <a:sym typeface="Arial"/>
                        </a:rPr>
                        <a:t>V4: 24/08/2023 - 22/10/2023</a:t>
                      </a:r>
                      <a:endParaRPr sz="1200">
                        <a:latin typeface="Arial"/>
                        <a:ea typeface="Arial"/>
                        <a:cs typeface="Arial"/>
                        <a:sym typeface="Arial"/>
                      </a:endParaRPr>
                    </a:p>
                  </a:txBody>
                  <a:tcPr marT="91425" marB="914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552125">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Worldwide</a:t>
                      </a:r>
                      <a:endParaRPr b="1" sz="1200">
                        <a:solidFill>
                          <a:srgbClr val="3F3F3F"/>
                        </a:solidFill>
                        <a:latin typeface="Arial"/>
                        <a:ea typeface="Arial"/>
                        <a:cs typeface="Arial"/>
                        <a:sym typeface="Arial"/>
                      </a:endParaRPr>
                    </a:p>
                  </a:txBody>
                  <a:tcPr marT="91425" marB="91425" marR="91425" marL="91425" anchor="ctr">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4.30</a:t>
                      </a:r>
                      <a:endParaRPr sz="1300">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3.78</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r>
              <a:tr h="485375">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Brazil</a:t>
                      </a:r>
                      <a:endParaRPr b="1" sz="1200">
                        <a:solidFill>
                          <a:srgbClr val="3F3F3F"/>
                        </a:solidFill>
                        <a:latin typeface="Arial"/>
                        <a:ea typeface="Arial"/>
                        <a:cs typeface="Arial"/>
                        <a:sym typeface="Arial"/>
                      </a:endParaRPr>
                    </a:p>
                  </a:txBody>
                  <a:tcPr marT="91425" marB="91425" marR="91425" marL="91425" anchor="ctr">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4.48</a:t>
                      </a:r>
                      <a:endParaRPr sz="1300">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4.46</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r>
              <a:tr h="474775">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India</a:t>
                      </a:r>
                      <a:endParaRPr b="1" sz="1200">
                        <a:solidFill>
                          <a:srgbClr val="3F3F3F"/>
                        </a:solidFill>
                        <a:latin typeface="Arial"/>
                        <a:ea typeface="Arial"/>
                        <a:cs typeface="Arial"/>
                        <a:sym typeface="Arial"/>
                      </a:endParaRPr>
                    </a:p>
                  </a:txBody>
                  <a:tcPr marT="91425" marB="91425" marR="91425" marL="91425" anchor="ctr">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4.29</a:t>
                      </a:r>
                      <a:endParaRPr sz="1300">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4.27</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r>
              <a:tr h="486300">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Italy</a:t>
                      </a:r>
                      <a:endParaRPr b="1" sz="1200">
                        <a:solidFill>
                          <a:srgbClr val="3F3F3F"/>
                        </a:solidFill>
                        <a:latin typeface="Arial"/>
                        <a:ea typeface="Arial"/>
                        <a:cs typeface="Arial"/>
                        <a:sym typeface="Arial"/>
                      </a:endParaRPr>
                    </a:p>
                  </a:txBody>
                  <a:tcPr marT="91425" marB="91425" marR="91425" marL="91425" anchor="ctr">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4.29</a:t>
                      </a:r>
                      <a:endParaRPr sz="1300">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4.25</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r>
              <a:tr h="499325">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Russia</a:t>
                      </a:r>
                      <a:endParaRPr b="1" sz="1200">
                        <a:solidFill>
                          <a:srgbClr val="3F3F3F"/>
                        </a:solidFill>
                        <a:latin typeface="Arial"/>
                        <a:ea typeface="Arial"/>
                        <a:cs typeface="Arial"/>
                        <a:sym typeface="Arial"/>
                      </a:endParaRPr>
                    </a:p>
                  </a:txBody>
                  <a:tcPr marT="91425" marB="91425" marR="91425" marL="91425" anchor="ctr">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4.15</a:t>
                      </a:r>
                      <a:endParaRPr sz="1300">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4.15</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1EFD8"/>
                    </a:solidFill>
                  </a:tcPr>
                </a:tc>
              </a:tr>
              <a:tr h="556300">
                <a:tc>
                  <a:txBody>
                    <a:bodyPr/>
                    <a:lstStyle/>
                    <a:p>
                      <a:pPr indent="0" lvl="0" marL="0" marR="0" rtl="0" algn="ctr">
                        <a:lnSpc>
                          <a:spcPct val="100000"/>
                        </a:lnSpc>
                        <a:spcBef>
                          <a:spcPts val="0"/>
                        </a:spcBef>
                        <a:spcAft>
                          <a:spcPts val="0"/>
                        </a:spcAft>
                        <a:buNone/>
                      </a:pPr>
                      <a:r>
                        <a:rPr b="1" lang="en-US" sz="1200">
                          <a:solidFill>
                            <a:srgbClr val="3F3F3F"/>
                          </a:solidFill>
                          <a:latin typeface="Arial"/>
                          <a:ea typeface="Arial"/>
                          <a:cs typeface="Arial"/>
                          <a:sym typeface="Arial"/>
                        </a:rPr>
                        <a:t>United States</a:t>
                      </a:r>
                      <a:endParaRPr b="1" i="0" sz="1200" u="none" cap="none" strike="noStrike">
                        <a:solidFill>
                          <a:srgbClr val="3F3F3F"/>
                        </a:solidFill>
                        <a:latin typeface="Arial"/>
                        <a:ea typeface="Arial"/>
                        <a:cs typeface="Arial"/>
                        <a:sym typeface="Arial"/>
                      </a:endParaRPr>
                    </a:p>
                  </a:txBody>
                  <a:tcPr marT="91425" marB="91425" marR="91425" marL="91425" anchor="ctr">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4.25</a:t>
                      </a:r>
                      <a:endParaRPr i="0" sz="1300" u="none" cap="none" strike="noStrike">
                        <a:solidFill>
                          <a:srgbClr val="3F3F3F"/>
                        </a:solidFill>
                        <a:latin typeface="Arial"/>
                        <a:ea typeface="Arial"/>
                        <a:cs typeface="Arial"/>
                        <a:sym typeface="Arial"/>
                      </a:endParaRPr>
                    </a:p>
                  </a:txBody>
                  <a:tcPr marT="91425" marB="91425" marR="91425" marL="91425" anchor="ctr">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c>
                  <a:txBody>
                    <a:bodyPr/>
                    <a:lstStyle/>
                    <a:p>
                      <a:pPr indent="0" lvl="0" marL="0" marR="0" rtl="0" algn="ctr">
                        <a:lnSpc>
                          <a:spcPct val="100000"/>
                        </a:lnSpc>
                        <a:spcBef>
                          <a:spcPts val="0"/>
                        </a:spcBef>
                        <a:spcAft>
                          <a:spcPts val="0"/>
                        </a:spcAft>
                        <a:buNone/>
                      </a:pPr>
                      <a:r>
                        <a:rPr lang="en-US" sz="1300">
                          <a:solidFill>
                            <a:srgbClr val="3F3F3F"/>
                          </a:solidFill>
                          <a:latin typeface="Arial"/>
                          <a:ea typeface="Arial"/>
                          <a:cs typeface="Arial"/>
                          <a:sym typeface="Arial"/>
                        </a:rPr>
                        <a:t>4.24</a:t>
                      </a:r>
                      <a:endParaRPr sz="1300">
                        <a:solidFill>
                          <a:srgbClr val="3F3F3F"/>
                        </a:solidFill>
                        <a:latin typeface="Arial"/>
                        <a:ea typeface="Arial"/>
                        <a:cs typeface="Arial"/>
                        <a:sym typeface="Arial"/>
                      </a:endParaRPr>
                    </a:p>
                  </a:txBody>
                  <a:tcPr marT="91425" marB="91425" marR="91425" marL="914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4E0B2"/>
                    </a:solidFill>
                  </a:tcPr>
                </a:tc>
              </a:tr>
            </a:tbl>
          </a:graphicData>
        </a:graphic>
      </p:graphicFrame>
      <p:sp>
        <p:nvSpPr>
          <p:cNvPr id="148" name="Google Shape;148;p15"/>
          <p:cNvSpPr txBox="1"/>
          <p:nvPr/>
        </p:nvSpPr>
        <p:spPr>
          <a:xfrm>
            <a:off x="2705800" y="1543438"/>
            <a:ext cx="2121900" cy="21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t/>
            </a:r>
            <a:endParaRPr sz="100">
              <a:solidFill>
                <a:schemeClr val="dk1"/>
              </a:solidFill>
            </a:endParaRPr>
          </a:p>
        </p:txBody>
      </p:sp>
      <p:sp>
        <p:nvSpPr>
          <p:cNvPr id="149" name="Google Shape;149;p15"/>
          <p:cNvSpPr/>
          <p:nvPr/>
        </p:nvSpPr>
        <p:spPr>
          <a:xfrm>
            <a:off x="8933475" y="258675"/>
            <a:ext cx="1670700" cy="71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DONE</a:t>
            </a:r>
            <a:endParaRPr b="1" sz="15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nvSpPr>
        <p:spPr>
          <a:xfrm>
            <a:off x="286728" y="236673"/>
            <a:ext cx="9987681"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3.</a:t>
            </a:r>
            <a:r>
              <a:rPr lang="en-US" sz="3200">
                <a:solidFill>
                  <a:schemeClr val="accent6"/>
                </a:solidFill>
                <a:latin typeface="Paytone One"/>
                <a:ea typeface="Paytone One"/>
                <a:cs typeface="Paytone One"/>
                <a:sym typeface="Paytone One"/>
              </a:rPr>
              <a:t>Conversion KPIs:</a:t>
            </a:r>
            <a:r>
              <a:rPr lang="en-US" sz="3200">
                <a:solidFill>
                  <a:srgbClr val="7030A0"/>
                </a:solidFill>
                <a:latin typeface="Paytone One"/>
                <a:ea typeface="Paytone One"/>
                <a:cs typeface="Paytone One"/>
                <a:sym typeface="Paytone One"/>
              </a:rPr>
              <a:t> </a:t>
            </a:r>
            <a:r>
              <a:rPr lang="en-US" sz="2800">
                <a:solidFill>
                  <a:srgbClr val="3F3F3F"/>
                </a:solidFill>
                <a:latin typeface="Paytone One"/>
                <a:ea typeface="Paytone One"/>
                <a:cs typeface="Paytone One"/>
                <a:sym typeface="Paytone One"/>
              </a:rPr>
              <a:t>Store Page Conversion </a:t>
            </a:r>
            <a:endParaRPr sz="3200">
              <a:solidFill>
                <a:srgbClr val="3F3F3F"/>
              </a:solidFill>
              <a:latin typeface="Paytone One"/>
              <a:ea typeface="Paytone One"/>
              <a:cs typeface="Paytone One"/>
              <a:sym typeface="Paytone One"/>
            </a:endParaRPr>
          </a:p>
        </p:txBody>
      </p:sp>
      <p:cxnSp>
        <p:nvCxnSpPr>
          <p:cNvPr id="156" name="Google Shape;156;p16"/>
          <p:cNvCxnSpPr/>
          <p:nvPr/>
        </p:nvCxnSpPr>
        <p:spPr>
          <a:xfrm rot="10800000">
            <a:off x="405025" y="841925"/>
            <a:ext cx="3573600" cy="0"/>
          </a:xfrm>
          <a:prstGeom prst="straightConnector1">
            <a:avLst/>
          </a:prstGeom>
          <a:noFill/>
          <a:ln cap="flat" cmpd="sng" w="9525">
            <a:solidFill>
              <a:srgbClr val="3A3838"/>
            </a:solidFill>
            <a:prstDash val="dash"/>
            <a:miter lim="800000"/>
            <a:headEnd len="sm" w="sm" type="none"/>
            <a:tailEnd len="sm" w="sm" type="none"/>
          </a:ln>
        </p:spPr>
      </p:cxnSp>
      <p:sp>
        <p:nvSpPr>
          <p:cNvPr id="157" name="Google Shape;157;p16"/>
          <p:cNvSpPr/>
          <p:nvPr/>
        </p:nvSpPr>
        <p:spPr>
          <a:xfrm>
            <a:off x="8175316" y="1111075"/>
            <a:ext cx="3718283" cy="5252815"/>
          </a:xfrm>
          <a:prstGeom prst="roundRect">
            <a:avLst>
              <a:gd fmla="val 16667" name="adj"/>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6"/>
          <p:cNvSpPr txBox="1"/>
          <p:nvPr/>
        </p:nvSpPr>
        <p:spPr>
          <a:xfrm>
            <a:off x="8241822" y="1424106"/>
            <a:ext cx="3585300" cy="3494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300"/>
              <a:buFont typeface="Arial"/>
              <a:buChar char="•"/>
            </a:pPr>
            <a:r>
              <a:rPr lang="en-US" sz="1300">
                <a:solidFill>
                  <a:srgbClr val="3F3F3F"/>
                </a:solidFill>
                <a:latin typeface="Arial"/>
                <a:ea typeface="Arial"/>
                <a:cs typeface="Arial"/>
                <a:sym typeface="Arial"/>
              </a:rPr>
              <a:t>The conversion rate Leaflet of Applaydu is robust, and it has shown </a:t>
            </a:r>
            <a:r>
              <a:rPr lang="en-US" sz="1300">
                <a:solidFill>
                  <a:srgbClr val="3F3F3F"/>
                </a:solidFill>
                <a:latin typeface="Paytone One"/>
                <a:ea typeface="Paytone One"/>
                <a:cs typeface="Paytone One"/>
                <a:sym typeface="Paytone One"/>
              </a:rPr>
              <a:t>significant improvement over the past two seasons</a:t>
            </a:r>
            <a:r>
              <a:rPr lang="en-US" sz="1300">
                <a:solidFill>
                  <a:srgbClr val="3F3F3F"/>
                </a:solidFill>
                <a:latin typeface="Arial"/>
                <a:ea typeface="Arial"/>
                <a:cs typeface="Arial"/>
                <a:sym typeface="Arial"/>
              </a:rPr>
              <a:t>. While there is always room for enhancement, it is currently a consistently strong performance on a global scale</a:t>
            </a:r>
            <a:endParaRPr/>
          </a:p>
          <a:p>
            <a:pPr indent="-203200" lvl="0" marL="285750" marR="0" rtl="0" algn="l">
              <a:spcBef>
                <a:spcPts val="0"/>
              </a:spcBef>
              <a:spcAft>
                <a:spcPts val="0"/>
              </a:spcAft>
              <a:buClr>
                <a:schemeClr val="dk1"/>
              </a:buClr>
              <a:buSzPts val="1300"/>
              <a:buFont typeface="Arial"/>
              <a:buNone/>
            </a:pPr>
            <a:r>
              <a:t/>
            </a:r>
            <a:endParaRPr sz="13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300"/>
              <a:buFont typeface="Arial"/>
              <a:buChar char="•"/>
            </a:pPr>
            <a:r>
              <a:rPr lang="en-US" sz="1300">
                <a:solidFill>
                  <a:srgbClr val="3F3F3F"/>
                </a:solidFill>
              </a:rPr>
              <a:t>APD</a:t>
            </a:r>
            <a:r>
              <a:rPr lang="en-US" sz="1300">
                <a:solidFill>
                  <a:srgbClr val="3F3F3F"/>
                </a:solidFill>
                <a:latin typeface="Arial"/>
                <a:ea typeface="Arial"/>
                <a:cs typeface="Arial"/>
                <a:sym typeface="Arial"/>
              </a:rPr>
              <a:t> Average Conversion Rate per Season and Platform is:</a:t>
            </a:r>
            <a:endParaRPr/>
          </a:p>
          <a:p>
            <a:pPr indent="-285750" lvl="1" marL="742950" marR="0" rtl="0" algn="l">
              <a:spcBef>
                <a:spcPts val="0"/>
              </a:spcBef>
              <a:spcAft>
                <a:spcPts val="0"/>
              </a:spcAft>
              <a:buClr>
                <a:srgbClr val="3F3F3F"/>
              </a:buClr>
              <a:buSzPts val="1300"/>
              <a:buFont typeface="Arial"/>
              <a:buChar char="•"/>
            </a:pPr>
            <a:r>
              <a:rPr b="0" i="0" lang="en-US" sz="1300" u="none" cap="none" strike="noStrike">
                <a:solidFill>
                  <a:srgbClr val="3F3F3F"/>
                </a:solidFill>
                <a:latin typeface="Paytone One"/>
                <a:ea typeface="Paytone One"/>
                <a:cs typeface="Paytone One"/>
                <a:sym typeface="Paytone One"/>
              </a:rPr>
              <a:t>Season 1: </a:t>
            </a:r>
            <a:r>
              <a:rPr b="0" i="0" lang="en-US" sz="1300" u="none" cap="none" strike="noStrike">
                <a:solidFill>
                  <a:srgbClr val="3F3F3F"/>
                </a:solidFill>
                <a:latin typeface="Arial"/>
                <a:ea typeface="Arial"/>
                <a:cs typeface="Arial"/>
                <a:sym typeface="Arial"/>
              </a:rPr>
              <a:t>Android </a:t>
            </a:r>
            <a:r>
              <a:rPr lang="en-US" sz="1300">
                <a:solidFill>
                  <a:srgbClr val="3F3F3F"/>
                </a:solidFill>
              </a:rPr>
              <a:t>47</a:t>
            </a:r>
            <a:r>
              <a:rPr b="0" i="0" lang="en-US" sz="1300" u="none" cap="none" strike="noStrike">
                <a:solidFill>
                  <a:srgbClr val="3F3F3F"/>
                </a:solidFill>
                <a:latin typeface="Arial"/>
                <a:ea typeface="Arial"/>
                <a:cs typeface="Arial"/>
                <a:sym typeface="Arial"/>
              </a:rPr>
              <a:t>%, </a:t>
            </a:r>
            <a:r>
              <a:rPr b="0" i="0" lang="en-US" sz="1300" u="none" cap="none" strike="noStrike">
                <a:solidFill>
                  <a:srgbClr val="3F3F3F"/>
                </a:solidFill>
                <a:latin typeface="Arial"/>
                <a:ea typeface="Arial"/>
                <a:cs typeface="Arial"/>
                <a:sym typeface="Arial"/>
              </a:rPr>
              <a:t>iOS </a:t>
            </a:r>
            <a:r>
              <a:rPr lang="en-US" sz="1300">
                <a:solidFill>
                  <a:srgbClr val="3F3F3F"/>
                </a:solidFill>
              </a:rPr>
              <a:t>41</a:t>
            </a:r>
            <a:r>
              <a:rPr b="0" i="0" lang="en-US" sz="1300" u="none" cap="none" strike="noStrike">
                <a:solidFill>
                  <a:srgbClr val="3F3F3F"/>
                </a:solidFill>
                <a:latin typeface="Arial"/>
                <a:ea typeface="Arial"/>
                <a:cs typeface="Arial"/>
                <a:sym typeface="Arial"/>
              </a:rPr>
              <a:t>%</a:t>
            </a:r>
            <a:endParaRPr/>
          </a:p>
          <a:p>
            <a:pPr indent="-285750" lvl="1" marL="742950" marR="0" rtl="0" algn="l">
              <a:spcBef>
                <a:spcPts val="0"/>
              </a:spcBef>
              <a:spcAft>
                <a:spcPts val="0"/>
              </a:spcAft>
              <a:buClr>
                <a:srgbClr val="3F3F3F"/>
              </a:buClr>
              <a:buSzPts val="1300"/>
              <a:buFont typeface="Arial"/>
              <a:buChar char="•"/>
            </a:pPr>
            <a:r>
              <a:rPr b="0" i="0" lang="en-US" sz="1300" u="none" cap="none" strike="noStrike">
                <a:solidFill>
                  <a:srgbClr val="3F3F3F"/>
                </a:solidFill>
                <a:latin typeface="Paytone One"/>
                <a:ea typeface="Paytone One"/>
                <a:cs typeface="Paytone One"/>
                <a:sym typeface="Paytone One"/>
              </a:rPr>
              <a:t>Season 2: </a:t>
            </a:r>
            <a:r>
              <a:rPr b="0" i="0" lang="en-US" sz="1300" u="none" cap="none" strike="noStrike">
                <a:solidFill>
                  <a:srgbClr val="3F3F3F"/>
                </a:solidFill>
                <a:latin typeface="Arial"/>
                <a:ea typeface="Arial"/>
                <a:cs typeface="Arial"/>
                <a:sym typeface="Arial"/>
              </a:rPr>
              <a:t>Android </a:t>
            </a:r>
            <a:r>
              <a:rPr lang="en-US" sz="1300">
                <a:solidFill>
                  <a:srgbClr val="3F3F3F"/>
                </a:solidFill>
              </a:rPr>
              <a:t>37</a:t>
            </a:r>
            <a:r>
              <a:rPr b="0" i="0" lang="en-US" sz="1300" u="none" cap="none" strike="noStrike">
                <a:solidFill>
                  <a:srgbClr val="3F3F3F"/>
                </a:solidFill>
                <a:latin typeface="Arial"/>
                <a:ea typeface="Arial"/>
                <a:cs typeface="Arial"/>
                <a:sym typeface="Arial"/>
              </a:rPr>
              <a:t>%, iOS </a:t>
            </a:r>
            <a:r>
              <a:rPr lang="en-US" sz="1300">
                <a:solidFill>
                  <a:srgbClr val="3F3F3F"/>
                </a:solidFill>
              </a:rPr>
              <a:t>28</a:t>
            </a:r>
            <a:r>
              <a:rPr lang="en-US" sz="1300">
                <a:solidFill>
                  <a:srgbClr val="3F3F3F"/>
                </a:solidFill>
              </a:rPr>
              <a:t>%</a:t>
            </a:r>
            <a:endParaRPr/>
          </a:p>
          <a:p>
            <a:pPr indent="-285750" lvl="1" marL="742950" marR="0" rtl="0" algn="l">
              <a:spcBef>
                <a:spcPts val="0"/>
              </a:spcBef>
              <a:spcAft>
                <a:spcPts val="0"/>
              </a:spcAft>
              <a:buClr>
                <a:srgbClr val="3F3F3F"/>
              </a:buClr>
              <a:buSzPts val="1300"/>
              <a:buFont typeface="Arial"/>
              <a:buChar char="•"/>
            </a:pPr>
            <a:r>
              <a:rPr b="0" i="0" lang="en-US" sz="1300" u="none" cap="none" strike="noStrike">
                <a:solidFill>
                  <a:srgbClr val="3F3F3F"/>
                </a:solidFill>
                <a:latin typeface="Paytone One"/>
                <a:ea typeface="Paytone One"/>
                <a:cs typeface="Paytone One"/>
                <a:sym typeface="Paytone One"/>
              </a:rPr>
              <a:t>Season 3: </a:t>
            </a:r>
            <a:r>
              <a:rPr b="0" i="0" lang="en-US" sz="1300" u="none" cap="none" strike="noStrike">
                <a:solidFill>
                  <a:srgbClr val="3F3F3F"/>
                </a:solidFill>
                <a:latin typeface="Arial"/>
                <a:ea typeface="Arial"/>
                <a:cs typeface="Arial"/>
                <a:sym typeface="Arial"/>
              </a:rPr>
              <a:t>Android </a:t>
            </a:r>
            <a:r>
              <a:rPr lang="en-US" sz="1300">
                <a:solidFill>
                  <a:srgbClr val="3F3F3F"/>
                </a:solidFill>
              </a:rPr>
              <a:t>21</a:t>
            </a:r>
            <a:r>
              <a:rPr b="0" i="0" lang="en-US" sz="1300" u="none" cap="none" strike="noStrike">
                <a:solidFill>
                  <a:srgbClr val="3F3F3F"/>
                </a:solidFill>
                <a:latin typeface="Arial"/>
                <a:ea typeface="Arial"/>
                <a:cs typeface="Arial"/>
                <a:sym typeface="Arial"/>
              </a:rPr>
              <a:t>%, iOS </a:t>
            </a:r>
            <a:r>
              <a:rPr lang="en-US" sz="1300">
                <a:solidFill>
                  <a:srgbClr val="3F3F3F"/>
                </a:solidFill>
              </a:rPr>
              <a:t>19</a:t>
            </a:r>
            <a:r>
              <a:rPr lang="en-US" sz="1300">
                <a:solidFill>
                  <a:srgbClr val="3F3F3F"/>
                </a:solidFill>
              </a:rPr>
              <a:t>%</a:t>
            </a:r>
            <a:endParaRPr/>
          </a:p>
          <a:p>
            <a:pPr indent="-285750" lvl="1" marL="742950" marR="0" rtl="0" algn="l">
              <a:spcBef>
                <a:spcPts val="0"/>
              </a:spcBef>
              <a:spcAft>
                <a:spcPts val="0"/>
              </a:spcAft>
              <a:buClr>
                <a:srgbClr val="3F3F3F"/>
              </a:buClr>
              <a:buSzPts val="1300"/>
              <a:buFont typeface="Arial"/>
              <a:buChar char="•"/>
            </a:pPr>
            <a:r>
              <a:rPr b="0" i="0" lang="en-US" sz="1300" u="none" cap="none" strike="noStrike">
                <a:solidFill>
                  <a:srgbClr val="3F3F3F"/>
                </a:solidFill>
                <a:latin typeface="Paytone One"/>
                <a:ea typeface="Paytone One"/>
                <a:cs typeface="Paytone One"/>
                <a:sym typeface="Paytone One"/>
              </a:rPr>
              <a:t>Season 4: </a:t>
            </a:r>
            <a:r>
              <a:rPr b="0" i="0" lang="en-US" sz="1300" u="none" cap="none" strike="noStrike">
                <a:solidFill>
                  <a:srgbClr val="3F3F3F"/>
                </a:solidFill>
                <a:latin typeface="Arial"/>
                <a:ea typeface="Arial"/>
                <a:cs typeface="Arial"/>
                <a:sym typeface="Arial"/>
              </a:rPr>
              <a:t>Android </a:t>
            </a:r>
            <a:r>
              <a:rPr lang="en-US" sz="1300">
                <a:solidFill>
                  <a:srgbClr val="3F3F3F"/>
                </a:solidFill>
              </a:rPr>
              <a:t>30</a:t>
            </a:r>
            <a:r>
              <a:rPr b="0" i="0" lang="en-US" sz="1300" u="none" cap="none" strike="noStrike">
                <a:solidFill>
                  <a:srgbClr val="3F3F3F"/>
                </a:solidFill>
                <a:latin typeface="Arial"/>
                <a:ea typeface="Arial"/>
                <a:cs typeface="Arial"/>
                <a:sym typeface="Arial"/>
              </a:rPr>
              <a:t>%, iOS 27</a:t>
            </a:r>
            <a:r>
              <a:rPr lang="en-US" sz="1300">
                <a:solidFill>
                  <a:srgbClr val="3F3F3F"/>
                </a:solidFill>
              </a:rPr>
              <a:t>%</a:t>
            </a:r>
            <a:endParaRPr/>
          </a:p>
          <a:p>
            <a:pPr indent="0" lvl="1" marL="457200" marR="0" rtl="0" algn="l">
              <a:spcBef>
                <a:spcPts val="0"/>
              </a:spcBef>
              <a:spcAft>
                <a:spcPts val="0"/>
              </a:spcAft>
              <a:buNone/>
            </a:pPr>
            <a:r>
              <a:t/>
            </a:r>
            <a:endParaRPr b="0" i="0" sz="1300" u="none" cap="none" strike="noStrike">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300"/>
              <a:buFont typeface="Arial"/>
              <a:buChar char="•"/>
            </a:pPr>
            <a:r>
              <a:rPr lang="en-US" sz="1300">
                <a:solidFill>
                  <a:srgbClr val="3F3F3F"/>
                </a:solidFill>
                <a:latin typeface="Arial"/>
                <a:ea typeface="Arial"/>
                <a:cs typeface="Arial"/>
                <a:sym typeface="Arial"/>
              </a:rPr>
              <a:t>Conversion Rate </a:t>
            </a:r>
            <a:r>
              <a:rPr lang="en-US" sz="1300">
                <a:solidFill>
                  <a:srgbClr val="3F3F3F"/>
                </a:solidFill>
                <a:latin typeface="Paytone One"/>
                <a:ea typeface="Paytone One"/>
                <a:cs typeface="Paytone One"/>
                <a:sym typeface="Paytone One"/>
              </a:rPr>
              <a:t>Benchmark is 27%</a:t>
            </a:r>
            <a:r>
              <a:rPr lang="en-US" sz="1300">
                <a:solidFill>
                  <a:srgbClr val="3F3F3F"/>
                </a:solidFill>
                <a:latin typeface="Arial"/>
                <a:ea typeface="Arial"/>
                <a:cs typeface="Arial"/>
                <a:sym typeface="Arial"/>
              </a:rPr>
              <a:t> in the Market for all the Apps</a:t>
            </a:r>
            <a:endParaRPr/>
          </a:p>
          <a:p>
            <a:pPr indent="0" lvl="0" marL="0" marR="0" rtl="0" algn="l">
              <a:spcBef>
                <a:spcPts val="0"/>
              </a:spcBef>
              <a:spcAft>
                <a:spcPts val="0"/>
              </a:spcAft>
              <a:buNone/>
            </a:pPr>
            <a:r>
              <a:t/>
            </a:r>
            <a:endParaRPr sz="1300">
              <a:solidFill>
                <a:srgbClr val="3F3F3F"/>
              </a:solidFill>
              <a:latin typeface="Arial"/>
              <a:ea typeface="Arial"/>
              <a:cs typeface="Arial"/>
              <a:sym typeface="Arial"/>
            </a:endParaRPr>
          </a:p>
        </p:txBody>
      </p:sp>
      <p:graphicFrame>
        <p:nvGraphicFramePr>
          <p:cNvPr id="159" name="Google Shape;159;p16"/>
          <p:cNvGraphicFramePr/>
          <p:nvPr/>
        </p:nvGraphicFramePr>
        <p:xfrm>
          <a:off x="298401" y="4136432"/>
          <a:ext cx="3000000" cy="3000000"/>
        </p:xfrm>
        <a:graphic>
          <a:graphicData uri="http://schemas.openxmlformats.org/drawingml/2006/table">
            <a:tbl>
              <a:tblPr bandRow="1" firstRow="1">
                <a:noFill/>
                <a:tableStyleId>{5C9D2EF5-1BE6-4C1F-8355-677E3379CE8C}</a:tableStyleId>
              </a:tblPr>
              <a:tblGrid>
                <a:gridCol w="1846125"/>
                <a:gridCol w="1846125"/>
                <a:gridCol w="1846125"/>
                <a:gridCol w="1846125"/>
              </a:tblGrid>
              <a:tr h="462250">
                <a:tc>
                  <a:txBody>
                    <a:bodyPr/>
                    <a:lstStyle/>
                    <a:p>
                      <a:pPr indent="0" lvl="0" marL="0" marR="0" rtl="0" algn="ctr">
                        <a:spcBef>
                          <a:spcPts val="0"/>
                        </a:spcBef>
                        <a:spcAft>
                          <a:spcPts val="0"/>
                        </a:spcAft>
                        <a:buNone/>
                      </a:pPr>
                      <a:r>
                        <a:rPr b="1" lang="en-US" sz="1100" u="none" cap="none" strike="noStrike">
                          <a:solidFill>
                            <a:schemeClr val="lt1"/>
                          </a:solidFill>
                          <a:latin typeface="Arial"/>
                          <a:ea typeface="Arial"/>
                          <a:cs typeface="Arial"/>
                          <a:sym typeface="Arial"/>
                        </a:rPr>
                        <a:t>Season</a:t>
                      </a:r>
                      <a:endParaRPr sz="1300"/>
                    </a:p>
                  </a:txBody>
                  <a:tcPr marT="45725" marB="45725" marR="91450" marL="91450" anchor="ctr">
                    <a:lnB cap="flat" cmpd="sng" w="12700">
                      <a:solidFill>
                        <a:srgbClr val="FFFFFF"/>
                      </a:solidFill>
                      <a:prstDash val="solid"/>
                      <a:round/>
                      <a:headEnd len="sm" w="sm" type="none"/>
                      <a:tailEnd len="sm" w="sm" type="none"/>
                    </a:lnB>
                    <a:solidFill>
                      <a:schemeClr val="accent6"/>
                    </a:solidFill>
                  </a:tcPr>
                </a:tc>
                <a:tc>
                  <a:txBody>
                    <a:bodyPr/>
                    <a:lstStyle/>
                    <a:p>
                      <a:pPr indent="0" lvl="0" marL="0" marR="0" rtl="0" algn="ctr">
                        <a:spcBef>
                          <a:spcPts val="0"/>
                        </a:spcBef>
                        <a:spcAft>
                          <a:spcPts val="0"/>
                        </a:spcAft>
                        <a:buNone/>
                      </a:pPr>
                      <a:r>
                        <a:rPr b="1" lang="en-US" sz="1100" u="none" cap="none" strike="noStrike">
                          <a:solidFill>
                            <a:schemeClr val="lt1"/>
                          </a:solidFill>
                          <a:latin typeface="Arial"/>
                          <a:ea typeface="Arial"/>
                          <a:cs typeface="Arial"/>
                          <a:sym typeface="Arial"/>
                        </a:rPr>
                        <a:t>Conversion Rate iOS</a:t>
                      </a:r>
                      <a:endParaRPr sz="1300"/>
                    </a:p>
                  </a:txBody>
                  <a:tcPr marT="45725" marB="45725" marR="91450" marL="91450" anchor="ctr">
                    <a:lnB cap="flat" cmpd="sng" w="12700">
                      <a:solidFill>
                        <a:srgbClr val="FFFFFF"/>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FFFFFF"/>
                        </a:buClr>
                        <a:buSzPts val="1200"/>
                        <a:buFont typeface="Arial"/>
                        <a:buNone/>
                      </a:pPr>
                      <a:r>
                        <a:rPr b="1" i="0" lang="en-US" sz="1100" u="none" cap="none" strike="noStrike">
                          <a:solidFill>
                            <a:srgbClr val="FFFFFF"/>
                          </a:solidFill>
                          <a:latin typeface="Arial"/>
                          <a:ea typeface="Arial"/>
                          <a:cs typeface="Arial"/>
                          <a:sym typeface="Arial"/>
                        </a:rPr>
                        <a:t>Conversion Rate Android</a:t>
                      </a:r>
                      <a:endParaRPr sz="1300"/>
                    </a:p>
                  </a:txBody>
                  <a:tcPr marT="45725" marB="45725" marR="91450" marL="91450" anchor="ctr">
                    <a:lnB cap="flat" cmpd="sng" w="12700">
                      <a:solidFill>
                        <a:srgbClr val="FFFFFF"/>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FFFFFF"/>
                        </a:buClr>
                        <a:buSzPts val="1200"/>
                        <a:buFont typeface="Arial"/>
                        <a:buNone/>
                      </a:pPr>
                      <a:r>
                        <a:rPr b="1" i="0" lang="en-US" sz="1100" u="none" cap="none" strike="noStrike">
                          <a:solidFill>
                            <a:srgbClr val="FFFFFF"/>
                          </a:solidFill>
                          <a:latin typeface="Arial"/>
                          <a:ea typeface="Arial"/>
                          <a:cs typeface="Arial"/>
                          <a:sym typeface="Arial"/>
                        </a:rPr>
                        <a:t>Conversion Rate Android (Leaflet)</a:t>
                      </a:r>
                      <a:endParaRPr sz="1300"/>
                    </a:p>
                  </a:txBody>
                  <a:tcPr marT="45725" marB="45725" marR="91450" marL="91450" anchor="ctr">
                    <a:lnB cap="flat" cmpd="sng" w="12700">
                      <a:solidFill>
                        <a:srgbClr val="FFFFFF"/>
                      </a:solidFill>
                      <a:prstDash val="solid"/>
                      <a:round/>
                      <a:headEnd len="sm" w="sm" type="none"/>
                      <a:tailEnd len="sm" w="sm" type="none"/>
                    </a:lnB>
                    <a:solidFill>
                      <a:schemeClr val="accent6"/>
                    </a:solidFill>
                  </a:tcPr>
                </a:tc>
              </a:tr>
              <a:tr h="479525">
                <a:tc>
                  <a:txBody>
                    <a:bodyPr/>
                    <a:lstStyle/>
                    <a:p>
                      <a:pPr indent="0" lvl="0" marL="0" marR="0" rtl="0" algn="ctr">
                        <a:spcBef>
                          <a:spcPts val="0"/>
                        </a:spcBef>
                        <a:spcAft>
                          <a:spcPts val="0"/>
                        </a:spcAft>
                        <a:buNone/>
                      </a:pPr>
                      <a:r>
                        <a:rPr b="1" lang="en-US" sz="1300">
                          <a:solidFill>
                            <a:srgbClr val="3F3F3F"/>
                          </a:solidFill>
                          <a:latin typeface="Paytone One"/>
                          <a:ea typeface="Paytone One"/>
                          <a:cs typeface="Paytone One"/>
                          <a:sym typeface="Paytone One"/>
                        </a:rPr>
                        <a:t>Season 1</a:t>
                      </a:r>
                      <a:br>
                        <a:rPr b="1" lang="en-US" sz="1300">
                          <a:solidFill>
                            <a:srgbClr val="3F3F3F"/>
                          </a:solidFill>
                          <a:latin typeface="Paytone One"/>
                          <a:ea typeface="Paytone One"/>
                          <a:cs typeface="Paytone One"/>
                          <a:sym typeface="Paytone One"/>
                        </a:rPr>
                      </a:br>
                      <a:r>
                        <a:rPr b="1" i="1" lang="en-US" sz="600" u="none" cap="none" strike="noStrike">
                          <a:solidFill>
                            <a:srgbClr val="3F3F3F"/>
                          </a:solidFill>
                          <a:latin typeface="Paytone One"/>
                          <a:ea typeface="Paytone One"/>
                          <a:cs typeface="Paytone One"/>
                          <a:sym typeface="Paytone One"/>
                        </a:rPr>
                        <a:t>(A</a:t>
                      </a:r>
                      <a:r>
                        <a:rPr b="1" i="1" lang="en-US" sz="600">
                          <a:solidFill>
                            <a:srgbClr val="3F3F3F"/>
                          </a:solidFill>
                          <a:latin typeface="Paytone One"/>
                          <a:ea typeface="Paytone One"/>
                          <a:cs typeface="Paytone One"/>
                          <a:sym typeface="Paytone One"/>
                        </a:rPr>
                        <a:t>ug</a:t>
                      </a:r>
                      <a:r>
                        <a:rPr b="1" i="1" lang="en-US" sz="600" u="none" cap="none" strike="noStrike">
                          <a:solidFill>
                            <a:srgbClr val="3F3F3F"/>
                          </a:solidFill>
                          <a:latin typeface="Paytone One"/>
                          <a:ea typeface="Paytone One"/>
                          <a:cs typeface="Paytone One"/>
                          <a:sym typeface="Paytone One"/>
                        </a:rPr>
                        <a:t>20-</a:t>
                      </a:r>
                      <a:r>
                        <a:rPr b="1" i="1" lang="en-US" sz="600">
                          <a:solidFill>
                            <a:srgbClr val="3F3F3F"/>
                          </a:solidFill>
                          <a:latin typeface="Paytone One"/>
                          <a:ea typeface="Paytone One"/>
                          <a:cs typeface="Paytone One"/>
                          <a:sym typeface="Paytone One"/>
                        </a:rPr>
                        <a:t>Aug</a:t>
                      </a:r>
                      <a:r>
                        <a:rPr b="1" i="1" lang="en-US" sz="600" u="none" cap="none" strike="noStrike">
                          <a:solidFill>
                            <a:srgbClr val="3F3F3F"/>
                          </a:solidFill>
                          <a:latin typeface="Paytone One"/>
                          <a:ea typeface="Paytone One"/>
                          <a:cs typeface="Paytone One"/>
                          <a:sym typeface="Paytone One"/>
                        </a:rPr>
                        <a:t>21)</a:t>
                      </a:r>
                      <a:endParaRPr i="1" sz="700"/>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41%</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47%</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58.41</a:t>
                      </a:r>
                      <a:r>
                        <a:rPr lang="en-US" sz="1200" u="none" cap="none" strike="noStrike">
                          <a:solidFill>
                            <a:srgbClr val="3F3F3F"/>
                          </a:solidFill>
                          <a:latin typeface="Arial"/>
                          <a:ea typeface="Arial"/>
                          <a:cs typeface="Arial"/>
                          <a:sym typeface="Aria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r>
              <a:tr h="366650">
                <a:tc>
                  <a:txBody>
                    <a:bodyPr/>
                    <a:lstStyle/>
                    <a:p>
                      <a:pPr indent="0" lvl="0" marL="0" marR="0" rtl="0" algn="ctr">
                        <a:lnSpc>
                          <a:spcPct val="100000"/>
                        </a:lnSpc>
                        <a:spcBef>
                          <a:spcPts val="0"/>
                        </a:spcBef>
                        <a:spcAft>
                          <a:spcPts val="0"/>
                        </a:spcAft>
                        <a:buClr>
                          <a:srgbClr val="3F3F3F"/>
                        </a:buClr>
                        <a:buSzPts val="1300"/>
                        <a:buFont typeface="Paytone One"/>
                        <a:buNone/>
                      </a:pPr>
                      <a:r>
                        <a:rPr b="1" lang="en-US" sz="1300">
                          <a:solidFill>
                            <a:srgbClr val="3F3F3F"/>
                          </a:solidFill>
                          <a:latin typeface="Paytone One"/>
                          <a:ea typeface="Paytone One"/>
                          <a:cs typeface="Paytone One"/>
                          <a:sym typeface="Paytone One"/>
                        </a:rPr>
                        <a:t>Season </a:t>
                      </a:r>
                      <a:r>
                        <a:rPr b="1" lang="en-US" sz="1300" u="none" cap="none" strike="noStrike">
                          <a:solidFill>
                            <a:srgbClr val="3F3F3F"/>
                          </a:solidFill>
                          <a:latin typeface="Paytone One"/>
                          <a:ea typeface="Paytone One"/>
                          <a:cs typeface="Paytone One"/>
                          <a:sym typeface="Paytone One"/>
                        </a:rPr>
                        <a:t> 2 </a:t>
                      </a:r>
                      <a:br>
                        <a:rPr b="1" lang="en-US" sz="1300" u="none" cap="none" strike="noStrike">
                          <a:solidFill>
                            <a:srgbClr val="3F3F3F"/>
                          </a:solidFill>
                          <a:latin typeface="Paytone One"/>
                          <a:ea typeface="Paytone One"/>
                          <a:cs typeface="Paytone One"/>
                          <a:sym typeface="Paytone One"/>
                        </a:rPr>
                      </a:br>
                      <a:r>
                        <a:rPr b="1" i="1" lang="en-US" sz="600">
                          <a:solidFill>
                            <a:srgbClr val="3F3F3F"/>
                          </a:solidFill>
                          <a:latin typeface="Paytone One"/>
                          <a:ea typeface="Paytone One"/>
                          <a:cs typeface="Paytone One"/>
                          <a:sym typeface="Paytone One"/>
                        </a:rPr>
                        <a:t>(Aug21-Aug22)</a:t>
                      </a:r>
                      <a:endParaRPr b="1" i="1" sz="1300">
                        <a:solidFill>
                          <a:srgbClr val="3F3F3F"/>
                        </a:solidFill>
                        <a:latin typeface="Paytone One"/>
                        <a:ea typeface="Paytone One"/>
                        <a:cs typeface="Paytone One"/>
                        <a:sym typeface="Paytone One"/>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28%</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37%</a:t>
                      </a:r>
                      <a:endParaRPr sz="1200">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49.60</a:t>
                      </a:r>
                      <a:r>
                        <a:rPr lang="en-US" sz="1200" u="none" cap="none" strike="noStrike">
                          <a:solidFill>
                            <a:srgbClr val="3F3F3F"/>
                          </a:solidFill>
                          <a:latin typeface="Arial"/>
                          <a:ea typeface="Arial"/>
                          <a:cs typeface="Arial"/>
                          <a:sym typeface="Aria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r>
              <a:tr h="366650">
                <a:tc>
                  <a:txBody>
                    <a:bodyPr/>
                    <a:lstStyle/>
                    <a:p>
                      <a:pPr indent="0" lvl="0" marL="0" marR="0" rtl="0" algn="ctr">
                        <a:lnSpc>
                          <a:spcPct val="100000"/>
                        </a:lnSpc>
                        <a:spcBef>
                          <a:spcPts val="0"/>
                        </a:spcBef>
                        <a:spcAft>
                          <a:spcPts val="0"/>
                        </a:spcAft>
                        <a:buClr>
                          <a:srgbClr val="3F3F3F"/>
                        </a:buClr>
                        <a:buSzPts val="1300"/>
                        <a:buFont typeface="Paytone One"/>
                        <a:buNone/>
                      </a:pPr>
                      <a:r>
                        <a:rPr b="1" lang="en-US" sz="1300">
                          <a:solidFill>
                            <a:srgbClr val="3F3F3F"/>
                          </a:solidFill>
                          <a:latin typeface="Paytone One"/>
                          <a:ea typeface="Paytone One"/>
                          <a:cs typeface="Paytone One"/>
                          <a:sym typeface="Paytone One"/>
                        </a:rPr>
                        <a:t>Season </a:t>
                      </a:r>
                      <a:r>
                        <a:rPr b="1" lang="en-US" sz="1300" u="none" cap="none" strike="noStrike">
                          <a:solidFill>
                            <a:srgbClr val="3F3F3F"/>
                          </a:solidFill>
                          <a:latin typeface="Paytone One"/>
                          <a:ea typeface="Paytone One"/>
                          <a:cs typeface="Paytone One"/>
                          <a:sym typeface="Paytone One"/>
                        </a:rPr>
                        <a:t> 3 </a:t>
                      </a:r>
                      <a:br>
                        <a:rPr b="1" lang="en-US" sz="1300" u="none" cap="none" strike="noStrike">
                          <a:solidFill>
                            <a:srgbClr val="3F3F3F"/>
                          </a:solidFill>
                          <a:latin typeface="Paytone One"/>
                          <a:ea typeface="Paytone One"/>
                          <a:cs typeface="Paytone One"/>
                          <a:sym typeface="Paytone One"/>
                        </a:rPr>
                      </a:br>
                      <a:r>
                        <a:rPr b="1" i="1" lang="en-US" sz="600">
                          <a:solidFill>
                            <a:srgbClr val="3F3F3F"/>
                          </a:solidFill>
                          <a:latin typeface="Paytone One"/>
                          <a:ea typeface="Paytone One"/>
                          <a:cs typeface="Paytone One"/>
                          <a:sym typeface="Paytone One"/>
                        </a:rPr>
                        <a:t>(Sep22-Aug23)</a:t>
                      </a:r>
                      <a:endParaRPr i="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19%</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21%</a:t>
                      </a:r>
                      <a:endParaRPr sz="1200">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4</a:t>
                      </a:r>
                      <a:r>
                        <a:rPr lang="en-US" sz="1200">
                          <a:solidFill>
                            <a:srgbClr val="3F3F3F"/>
                          </a:solidFill>
                          <a:latin typeface="Arial"/>
                          <a:ea typeface="Arial"/>
                          <a:cs typeface="Arial"/>
                          <a:sym typeface="Arial"/>
                        </a:rPr>
                        <a:t>6</a:t>
                      </a:r>
                      <a:r>
                        <a:rPr lang="en-US" sz="1200" u="none" cap="none" strike="noStrike">
                          <a:solidFill>
                            <a:srgbClr val="3F3F3F"/>
                          </a:solidFill>
                          <a:latin typeface="Arial"/>
                          <a:ea typeface="Arial"/>
                          <a:cs typeface="Arial"/>
                          <a:sym typeface="Arial"/>
                        </a:rPr>
                        <a:t>.</a:t>
                      </a:r>
                      <a:r>
                        <a:rPr lang="en-US" sz="1200">
                          <a:solidFill>
                            <a:srgbClr val="3F3F3F"/>
                          </a:solidFill>
                          <a:latin typeface="Arial"/>
                          <a:ea typeface="Arial"/>
                          <a:cs typeface="Arial"/>
                          <a:sym typeface="Arial"/>
                        </a:rPr>
                        <a:t>46</a:t>
                      </a:r>
                      <a:r>
                        <a:rPr lang="en-US" sz="1200" u="none" cap="none" strike="noStrike">
                          <a:solidFill>
                            <a:srgbClr val="3F3F3F"/>
                          </a:solidFill>
                          <a:latin typeface="Arial"/>
                          <a:ea typeface="Arial"/>
                          <a:cs typeface="Arial"/>
                          <a:sym typeface="Aria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4E0B2"/>
                    </a:solidFill>
                  </a:tcPr>
                </a:tc>
              </a:tr>
              <a:tr h="445525">
                <a:tc>
                  <a:txBody>
                    <a:bodyPr/>
                    <a:lstStyle/>
                    <a:p>
                      <a:pPr indent="0" lvl="0" marL="0" marR="0" rtl="0" algn="ctr">
                        <a:lnSpc>
                          <a:spcPct val="100000"/>
                        </a:lnSpc>
                        <a:spcBef>
                          <a:spcPts val="0"/>
                        </a:spcBef>
                        <a:spcAft>
                          <a:spcPts val="0"/>
                        </a:spcAft>
                        <a:buClr>
                          <a:srgbClr val="3F3F3F"/>
                        </a:buClr>
                        <a:buSzPts val="1300"/>
                        <a:buFont typeface="Paytone One"/>
                        <a:buNone/>
                      </a:pPr>
                      <a:r>
                        <a:rPr b="1" lang="en-US" sz="1300">
                          <a:solidFill>
                            <a:srgbClr val="3F3F3F"/>
                          </a:solidFill>
                          <a:latin typeface="Paytone One"/>
                          <a:ea typeface="Paytone One"/>
                          <a:cs typeface="Paytone One"/>
                          <a:sym typeface="Paytone One"/>
                        </a:rPr>
                        <a:t>Season </a:t>
                      </a:r>
                      <a:r>
                        <a:rPr b="1" lang="en-US" sz="1300" u="none" cap="none" strike="noStrike">
                          <a:solidFill>
                            <a:srgbClr val="3F3F3F"/>
                          </a:solidFill>
                          <a:latin typeface="Paytone One"/>
                          <a:ea typeface="Paytone One"/>
                          <a:cs typeface="Paytone One"/>
                          <a:sym typeface="Paytone One"/>
                        </a:rPr>
                        <a:t>4 </a:t>
                      </a:r>
                      <a:br>
                        <a:rPr b="1" lang="en-US" sz="1300" u="none" cap="none" strike="noStrike">
                          <a:solidFill>
                            <a:srgbClr val="3F3F3F"/>
                          </a:solidFill>
                          <a:latin typeface="Paytone One"/>
                          <a:ea typeface="Paytone One"/>
                          <a:cs typeface="Paytone One"/>
                          <a:sym typeface="Paytone One"/>
                        </a:rPr>
                      </a:br>
                      <a:r>
                        <a:rPr b="1" i="1" lang="en-US" sz="600">
                          <a:solidFill>
                            <a:srgbClr val="3F3F3F"/>
                          </a:solidFill>
                          <a:latin typeface="Paytone One"/>
                          <a:ea typeface="Paytone One"/>
                          <a:cs typeface="Paytone One"/>
                          <a:sym typeface="Paytone One"/>
                        </a:rPr>
                        <a:t>(Sep23-Nov23)</a:t>
                      </a:r>
                      <a:endParaRPr i="1"/>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27%</a:t>
                      </a:r>
                      <a:endParaRPr sz="1200" u="none" cap="none" strike="noStrike">
                        <a:solidFill>
                          <a:srgbClr val="3F3F3F"/>
                        </a:solidFill>
                        <a:latin typeface="Arial"/>
                        <a:ea typeface="Arial"/>
                        <a:cs typeface="Arial"/>
                        <a:sym typeface="Arial"/>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30</a:t>
                      </a:r>
                      <a:r>
                        <a:rPr lang="en-US" sz="1200" u="none" cap="none" strike="noStrike">
                          <a:solidFill>
                            <a:srgbClr val="3F3F3F"/>
                          </a:solidFill>
                          <a:latin typeface="Arial"/>
                          <a:ea typeface="Arial"/>
                          <a:cs typeface="Arial"/>
                          <a:sym typeface="Aria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c>
                  <a:txBody>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44</a:t>
                      </a:r>
                      <a:r>
                        <a:rPr lang="en-US" sz="1200" u="none" cap="none" strike="noStrike">
                          <a:solidFill>
                            <a:srgbClr val="3F3F3F"/>
                          </a:solidFill>
                          <a:latin typeface="Arial"/>
                          <a:ea typeface="Arial"/>
                          <a:cs typeface="Arial"/>
                          <a:sym typeface="Arial"/>
                        </a:rPr>
                        <a:t>.</a:t>
                      </a:r>
                      <a:r>
                        <a:rPr lang="en-US" sz="1200">
                          <a:solidFill>
                            <a:srgbClr val="3F3F3F"/>
                          </a:solidFill>
                          <a:latin typeface="Arial"/>
                          <a:ea typeface="Arial"/>
                          <a:cs typeface="Arial"/>
                          <a:sym typeface="Arial"/>
                        </a:rPr>
                        <a:t>56</a:t>
                      </a:r>
                      <a:r>
                        <a:rPr lang="en-US" sz="1200" u="none" cap="none" strike="noStrike">
                          <a:solidFill>
                            <a:srgbClr val="3F3F3F"/>
                          </a:solidFill>
                          <a:latin typeface="Arial"/>
                          <a:ea typeface="Arial"/>
                          <a:cs typeface="Arial"/>
                          <a:sym typeface="Arial"/>
                        </a:rPr>
                        <a:t>%</a:t>
                      </a:r>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1EFD8"/>
                    </a:solidFill>
                  </a:tcPr>
                </a:tc>
              </a:tr>
            </a:tbl>
          </a:graphicData>
        </a:graphic>
      </p:graphicFrame>
      <p:grpSp>
        <p:nvGrpSpPr>
          <p:cNvPr id="160" name="Google Shape;160;p16"/>
          <p:cNvGrpSpPr/>
          <p:nvPr/>
        </p:nvGrpSpPr>
        <p:grpSpPr>
          <a:xfrm>
            <a:off x="-196476" y="6057136"/>
            <a:ext cx="1574779" cy="1108148"/>
            <a:chOff x="-196476" y="6057136"/>
            <a:chExt cx="1574779" cy="1108148"/>
          </a:xfrm>
        </p:grpSpPr>
        <p:sp>
          <p:nvSpPr>
            <p:cNvPr id="161" name="Google Shape;161;p16"/>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2" name="Google Shape;162;p16"/>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163" name="Google Shape;163;p16"/>
          <p:cNvSpPr txBox="1"/>
          <p:nvPr/>
        </p:nvSpPr>
        <p:spPr>
          <a:xfrm>
            <a:off x="1378303" y="6529250"/>
            <a:ext cx="612842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050">
                <a:solidFill>
                  <a:srgbClr val="FF0000"/>
                </a:solidFill>
                <a:latin typeface="Paytone One"/>
                <a:ea typeface="Paytone One"/>
                <a:cs typeface="Paytone One"/>
                <a:sym typeface="Paytone One"/>
              </a:rPr>
              <a:t>* </a:t>
            </a:r>
            <a:r>
              <a:rPr i="1" lang="en-US" sz="1050">
                <a:solidFill>
                  <a:schemeClr val="dk1"/>
                </a:solidFill>
                <a:latin typeface="Paytone One"/>
                <a:ea typeface="Paytone One"/>
                <a:cs typeface="Paytone One"/>
                <a:sym typeface="Paytone One"/>
              </a:rPr>
              <a:t>iOS conversion rate = First-time downloads/ Product Page Views</a:t>
            </a:r>
            <a:endParaRPr/>
          </a:p>
        </p:txBody>
      </p:sp>
      <p:sp>
        <p:nvSpPr>
          <p:cNvPr id="164" name="Google Shape;164;p16"/>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165" name="Google Shape;165;p16"/>
          <p:cNvPicPr preferRelativeResize="0"/>
          <p:nvPr/>
        </p:nvPicPr>
        <p:blipFill rotWithShape="1">
          <a:blip r:embed="rId4">
            <a:alphaModFix/>
          </a:blip>
          <a:srcRect b="33914" l="11814" r="12977" t="15715"/>
          <a:stretch/>
        </p:blipFill>
        <p:spPr>
          <a:xfrm>
            <a:off x="11026204" y="101720"/>
            <a:ext cx="1165796" cy="352154"/>
          </a:xfrm>
          <a:prstGeom prst="rect">
            <a:avLst/>
          </a:prstGeom>
          <a:noFill/>
          <a:ln>
            <a:noFill/>
          </a:ln>
        </p:spPr>
      </p:pic>
      <p:pic>
        <p:nvPicPr>
          <p:cNvPr id="166" name="Google Shape;166;p16"/>
          <p:cNvPicPr preferRelativeResize="0"/>
          <p:nvPr/>
        </p:nvPicPr>
        <p:blipFill>
          <a:blip r:embed="rId5">
            <a:alphaModFix/>
          </a:blip>
          <a:stretch>
            <a:fillRect/>
          </a:stretch>
        </p:blipFill>
        <p:spPr>
          <a:xfrm>
            <a:off x="920650" y="1117425"/>
            <a:ext cx="6018075" cy="2790401"/>
          </a:xfrm>
          <a:prstGeom prst="rect">
            <a:avLst/>
          </a:prstGeom>
          <a:noFill/>
          <a:ln>
            <a:noFill/>
          </a:ln>
        </p:spPr>
      </p:pic>
      <p:sp>
        <p:nvSpPr>
          <p:cNvPr id="167" name="Google Shape;167;p16"/>
          <p:cNvSpPr/>
          <p:nvPr/>
        </p:nvSpPr>
        <p:spPr>
          <a:xfrm>
            <a:off x="298300" y="1012775"/>
            <a:ext cx="7384500" cy="3035100"/>
          </a:xfrm>
          <a:prstGeom prst="roundRect">
            <a:avLst>
              <a:gd fmla="val 16667" name="adj"/>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8" name="Google Shape;168;p16"/>
          <p:cNvSpPr/>
          <p:nvPr/>
        </p:nvSpPr>
        <p:spPr>
          <a:xfrm>
            <a:off x="8933475" y="258675"/>
            <a:ext cx="1670700" cy="71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DONE</a:t>
            </a:r>
            <a:endParaRPr b="1" sz="15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17"/>
          <p:cNvGrpSpPr/>
          <p:nvPr/>
        </p:nvGrpSpPr>
        <p:grpSpPr>
          <a:xfrm>
            <a:off x="-196476" y="6057136"/>
            <a:ext cx="1574779" cy="1108148"/>
            <a:chOff x="-196476" y="6057136"/>
            <a:chExt cx="1574779" cy="1108148"/>
          </a:xfrm>
        </p:grpSpPr>
        <p:sp>
          <p:nvSpPr>
            <p:cNvPr id="174" name="Google Shape;174;p17"/>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5" name="Google Shape;175;p17"/>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176" name="Google Shape;176;p17"/>
          <p:cNvSpPr txBox="1"/>
          <p:nvPr/>
        </p:nvSpPr>
        <p:spPr>
          <a:xfrm>
            <a:off x="286728" y="236673"/>
            <a:ext cx="9987681"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4.</a:t>
            </a:r>
            <a:r>
              <a:rPr lang="en-US" sz="3200">
                <a:solidFill>
                  <a:schemeClr val="accent6"/>
                </a:solidFill>
                <a:latin typeface="Paytone One"/>
                <a:ea typeface="Paytone One"/>
                <a:cs typeface="Paytone One"/>
                <a:sym typeface="Paytone One"/>
              </a:rPr>
              <a:t>Conversion KPIs: </a:t>
            </a:r>
            <a:r>
              <a:rPr lang="en-US" sz="2800">
                <a:solidFill>
                  <a:srgbClr val="3F3F3F"/>
                </a:solidFill>
                <a:latin typeface="Paytone One"/>
                <a:ea typeface="Paytone One"/>
                <a:cs typeface="Paytone One"/>
                <a:sym typeface="Paytone One"/>
              </a:rPr>
              <a:t>Number of Scans</a:t>
            </a:r>
            <a:endParaRPr sz="3200">
              <a:solidFill>
                <a:srgbClr val="3F3F3F"/>
              </a:solidFill>
              <a:latin typeface="Paytone One"/>
              <a:ea typeface="Paytone One"/>
              <a:cs typeface="Paytone One"/>
              <a:sym typeface="Paytone One"/>
            </a:endParaRPr>
          </a:p>
        </p:txBody>
      </p:sp>
      <p:cxnSp>
        <p:nvCxnSpPr>
          <p:cNvPr id="177" name="Google Shape;177;p17"/>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178" name="Google Shape;178;p17"/>
          <p:cNvSpPr txBox="1"/>
          <p:nvPr/>
        </p:nvSpPr>
        <p:spPr>
          <a:xfrm>
            <a:off x="274027" y="5034109"/>
            <a:ext cx="5968800" cy="738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Paytone One"/>
                <a:ea typeface="Paytone One"/>
                <a:cs typeface="Paytone One"/>
                <a:sym typeface="Paytone One"/>
              </a:rPr>
              <a:t>TOYS SCANNED: </a:t>
            </a:r>
            <a:endParaRPr b="1"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Paytone One"/>
                <a:ea typeface="Paytone One"/>
                <a:cs typeface="Paytone One"/>
                <a:sym typeface="Paytone One"/>
              </a:rPr>
              <a:t>AVERAGE SCANS </a:t>
            </a:r>
            <a:endParaRPr b="1"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Paytone One"/>
                <a:ea typeface="Paytone One"/>
                <a:cs typeface="Paytone One"/>
                <a:sym typeface="Paytone One"/>
              </a:rPr>
              <a:t>NO SCAN: </a:t>
            </a:r>
            <a:endParaRPr/>
          </a:p>
        </p:txBody>
      </p:sp>
      <p:sp>
        <p:nvSpPr>
          <p:cNvPr id="179" name="Google Shape;179;p17"/>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180" name="Google Shape;180;p17"/>
          <p:cNvPicPr preferRelativeResize="0"/>
          <p:nvPr/>
        </p:nvPicPr>
        <p:blipFill rotWithShape="1">
          <a:blip r:embed="rId4">
            <a:alphaModFix/>
          </a:blip>
          <a:srcRect b="33914" l="11814" r="12977" t="15715"/>
          <a:stretch/>
        </p:blipFill>
        <p:spPr>
          <a:xfrm>
            <a:off x="11026204" y="101720"/>
            <a:ext cx="1165796" cy="352154"/>
          </a:xfrm>
          <a:prstGeom prst="rect">
            <a:avLst/>
          </a:prstGeom>
          <a:noFill/>
          <a:ln>
            <a:noFill/>
          </a:ln>
        </p:spPr>
      </p:pic>
      <p:pic>
        <p:nvPicPr>
          <p:cNvPr id="181" name="Google Shape;181;p17"/>
          <p:cNvPicPr preferRelativeResize="0"/>
          <p:nvPr/>
        </p:nvPicPr>
        <p:blipFill>
          <a:blip r:embed="rId5">
            <a:alphaModFix/>
          </a:blip>
          <a:stretch>
            <a:fillRect/>
          </a:stretch>
        </p:blipFill>
        <p:spPr>
          <a:xfrm>
            <a:off x="6528650" y="825400"/>
            <a:ext cx="5292739" cy="2935125"/>
          </a:xfrm>
          <a:prstGeom prst="rect">
            <a:avLst/>
          </a:prstGeom>
          <a:noFill/>
          <a:ln>
            <a:noFill/>
          </a:ln>
        </p:spPr>
      </p:pic>
      <p:cxnSp>
        <p:nvCxnSpPr>
          <p:cNvPr id="182" name="Google Shape;182;p17"/>
          <p:cNvCxnSpPr/>
          <p:nvPr/>
        </p:nvCxnSpPr>
        <p:spPr>
          <a:xfrm rot="10800000">
            <a:off x="8609350" y="1286013"/>
            <a:ext cx="9300" cy="2013900"/>
          </a:xfrm>
          <a:prstGeom prst="straightConnector1">
            <a:avLst/>
          </a:prstGeom>
          <a:noFill/>
          <a:ln cap="flat" cmpd="sng" w="28575">
            <a:solidFill>
              <a:srgbClr val="4472C4"/>
            </a:solidFill>
            <a:prstDash val="solid"/>
            <a:round/>
            <a:headEnd len="med" w="med" type="none"/>
            <a:tailEnd len="med" w="med" type="none"/>
          </a:ln>
        </p:spPr>
      </p:cxnSp>
      <p:sp>
        <p:nvSpPr>
          <p:cNvPr id="183" name="Google Shape;183;p17"/>
          <p:cNvSpPr txBox="1"/>
          <p:nvPr/>
        </p:nvSpPr>
        <p:spPr>
          <a:xfrm>
            <a:off x="8131175" y="1334475"/>
            <a:ext cx="5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4472C4"/>
                </a:solidFill>
                <a:latin typeface="Calibri"/>
                <a:ea typeface="Calibri"/>
                <a:cs typeface="Calibri"/>
                <a:sym typeface="Calibri"/>
              </a:rPr>
              <a:t>3.56</a:t>
            </a:r>
            <a:endParaRPr b="1">
              <a:solidFill>
                <a:srgbClr val="4472C4"/>
              </a:solidFill>
              <a:latin typeface="Calibri"/>
              <a:ea typeface="Calibri"/>
              <a:cs typeface="Calibri"/>
              <a:sym typeface="Calibri"/>
            </a:endParaRPr>
          </a:p>
        </p:txBody>
      </p:sp>
      <p:cxnSp>
        <p:nvCxnSpPr>
          <p:cNvPr id="184" name="Google Shape;184;p17"/>
          <p:cNvCxnSpPr/>
          <p:nvPr/>
        </p:nvCxnSpPr>
        <p:spPr>
          <a:xfrm rot="10800000">
            <a:off x="8668950" y="1286000"/>
            <a:ext cx="9300" cy="2013900"/>
          </a:xfrm>
          <a:prstGeom prst="straightConnector1">
            <a:avLst/>
          </a:prstGeom>
          <a:noFill/>
          <a:ln cap="flat" cmpd="sng" w="28575">
            <a:solidFill>
              <a:srgbClr val="ED7D31"/>
            </a:solidFill>
            <a:prstDash val="solid"/>
            <a:round/>
            <a:headEnd len="med" w="med" type="none"/>
            <a:tailEnd len="med" w="med" type="none"/>
          </a:ln>
        </p:spPr>
      </p:cxnSp>
      <p:sp>
        <p:nvSpPr>
          <p:cNvPr id="185" name="Google Shape;185;p17"/>
          <p:cNvSpPr txBox="1"/>
          <p:nvPr/>
        </p:nvSpPr>
        <p:spPr>
          <a:xfrm>
            <a:off x="8804725" y="1579675"/>
            <a:ext cx="5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ED7D31"/>
                </a:solidFill>
                <a:latin typeface="Calibri"/>
                <a:ea typeface="Calibri"/>
                <a:cs typeface="Calibri"/>
                <a:sym typeface="Calibri"/>
              </a:rPr>
              <a:t>3.61</a:t>
            </a:r>
            <a:endParaRPr b="1">
              <a:solidFill>
                <a:srgbClr val="ED7D31"/>
              </a:solidFill>
              <a:latin typeface="Calibri"/>
              <a:ea typeface="Calibri"/>
              <a:cs typeface="Calibri"/>
              <a:sym typeface="Calibri"/>
            </a:endParaRPr>
          </a:p>
        </p:txBody>
      </p:sp>
      <p:pic>
        <p:nvPicPr>
          <p:cNvPr id="186" name="Google Shape;186;p17" title="Chart"/>
          <p:cNvPicPr preferRelativeResize="0"/>
          <p:nvPr/>
        </p:nvPicPr>
        <p:blipFill>
          <a:blip r:embed="rId6">
            <a:alphaModFix/>
          </a:blip>
          <a:stretch>
            <a:fillRect/>
          </a:stretch>
        </p:blipFill>
        <p:spPr>
          <a:xfrm>
            <a:off x="481600" y="727526"/>
            <a:ext cx="5345398" cy="3305123"/>
          </a:xfrm>
          <a:prstGeom prst="rect">
            <a:avLst/>
          </a:prstGeom>
          <a:noFill/>
          <a:ln>
            <a:noFill/>
          </a:ln>
        </p:spPr>
      </p:pic>
      <p:sp>
        <p:nvSpPr>
          <p:cNvPr id="187" name="Google Shape;187;p17"/>
          <p:cNvSpPr txBox="1"/>
          <p:nvPr/>
        </p:nvSpPr>
        <p:spPr>
          <a:xfrm>
            <a:off x="585725" y="3862100"/>
            <a:ext cx="534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01/09/2022 - 31/10/2023</a:t>
            </a:r>
            <a:endParaRPr sz="1300">
              <a:solidFill>
                <a:schemeClr val="dk1"/>
              </a:solidFill>
              <a:latin typeface="Calibri"/>
              <a:ea typeface="Calibri"/>
              <a:cs typeface="Calibri"/>
              <a:sym typeface="Calibri"/>
            </a:endParaRPr>
          </a:p>
        </p:txBody>
      </p:sp>
      <p:sp>
        <p:nvSpPr>
          <p:cNvPr id="188" name="Google Shape;188;p17"/>
          <p:cNvSpPr txBox="1"/>
          <p:nvPr/>
        </p:nvSpPr>
        <p:spPr>
          <a:xfrm>
            <a:off x="6640125" y="3802050"/>
            <a:ext cx="3864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a:t>
            </a:r>
            <a:r>
              <a:rPr lang="en-US" sz="1300">
                <a:solidFill>
                  <a:schemeClr val="dk1"/>
                </a:solidFill>
                <a:latin typeface="Calibri"/>
                <a:ea typeface="Calibri"/>
                <a:cs typeface="Calibri"/>
                <a:sym typeface="Calibri"/>
              </a:rPr>
              <a:t>v3: 01/09/2022 - 30/10/2022</a:t>
            </a:r>
            <a:endParaRPr sz="1300">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US" sz="1300">
                <a:solidFill>
                  <a:schemeClr val="dk1"/>
                </a:solidFill>
                <a:latin typeface="Calibri"/>
                <a:ea typeface="Calibri"/>
                <a:cs typeface="Calibri"/>
                <a:sym typeface="Calibri"/>
              </a:rPr>
              <a:t>  v4: 24/8/2023 - 22/10/2023</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189" name="Google Shape;189;p17"/>
          <p:cNvPicPr preferRelativeResize="0"/>
          <p:nvPr/>
        </p:nvPicPr>
        <p:blipFill rotWithShape="1">
          <a:blip r:embed="rId7">
            <a:alphaModFix/>
          </a:blip>
          <a:srcRect b="42719" l="0" r="76027" t="44022"/>
          <a:stretch/>
        </p:blipFill>
        <p:spPr>
          <a:xfrm>
            <a:off x="6640125" y="4990850"/>
            <a:ext cx="1665100" cy="514349"/>
          </a:xfrm>
          <a:prstGeom prst="rect">
            <a:avLst/>
          </a:prstGeom>
          <a:noFill/>
          <a:ln>
            <a:noFill/>
          </a:ln>
        </p:spPr>
      </p:pic>
      <p:pic>
        <p:nvPicPr>
          <p:cNvPr id="190" name="Google Shape;190;p17"/>
          <p:cNvPicPr preferRelativeResize="0"/>
          <p:nvPr/>
        </p:nvPicPr>
        <p:blipFill>
          <a:blip r:embed="rId8">
            <a:alphaModFix/>
          </a:blip>
          <a:stretch>
            <a:fillRect/>
          </a:stretch>
        </p:blipFill>
        <p:spPr>
          <a:xfrm>
            <a:off x="8443129" y="5055575"/>
            <a:ext cx="1463795" cy="384900"/>
          </a:xfrm>
          <a:prstGeom prst="rect">
            <a:avLst/>
          </a:prstGeom>
          <a:noFill/>
          <a:ln>
            <a:noFill/>
          </a:ln>
        </p:spPr>
      </p:pic>
      <p:sp>
        <p:nvSpPr>
          <p:cNvPr id="191" name="Google Shape;191;p17"/>
          <p:cNvSpPr txBox="1"/>
          <p:nvPr/>
        </p:nvSpPr>
        <p:spPr>
          <a:xfrm>
            <a:off x="7135800" y="4498250"/>
            <a:ext cx="88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V3</a:t>
            </a:r>
            <a:endParaRPr sz="2000">
              <a:solidFill>
                <a:schemeClr val="dk1"/>
              </a:solidFill>
              <a:latin typeface="Calibri"/>
              <a:ea typeface="Calibri"/>
              <a:cs typeface="Calibri"/>
              <a:sym typeface="Calibri"/>
            </a:endParaRPr>
          </a:p>
        </p:txBody>
      </p:sp>
      <p:sp>
        <p:nvSpPr>
          <p:cNvPr id="192" name="Google Shape;192;p17"/>
          <p:cNvSpPr txBox="1"/>
          <p:nvPr/>
        </p:nvSpPr>
        <p:spPr>
          <a:xfrm>
            <a:off x="8644525" y="4498250"/>
            <a:ext cx="88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V4</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cxnSp>
        <p:nvCxnSpPr>
          <p:cNvPr id="198" name="Google Shape;198;p18"/>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199" name="Google Shape;199;p18"/>
          <p:cNvSpPr txBox="1"/>
          <p:nvPr/>
        </p:nvSpPr>
        <p:spPr>
          <a:xfrm>
            <a:off x="286727" y="236673"/>
            <a:ext cx="12042925"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4.Scan KPIs: </a:t>
            </a:r>
            <a:r>
              <a:rPr lang="en-US" sz="3200">
                <a:solidFill>
                  <a:srgbClr val="3F3F3F"/>
                </a:solidFill>
                <a:latin typeface="Paytone One"/>
                <a:ea typeface="Paytone One"/>
                <a:cs typeface="Paytone One"/>
                <a:sym typeface="Paytone One"/>
              </a:rPr>
              <a:t>Global</a:t>
            </a:r>
            <a:r>
              <a:rPr lang="en-US" sz="3200">
                <a:solidFill>
                  <a:srgbClr val="F32596"/>
                </a:solidFill>
                <a:latin typeface="Paytone One"/>
                <a:ea typeface="Paytone One"/>
                <a:cs typeface="Paytone One"/>
                <a:sym typeface="Paytone One"/>
              </a:rPr>
              <a:t> </a:t>
            </a:r>
            <a:r>
              <a:rPr lang="en-US" sz="2800">
                <a:solidFill>
                  <a:srgbClr val="3F3F3F"/>
                </a:solidFill>
                <a:latin typeface="Paytone One"/>
                <a:ea typeface="Paytone One"/>
                <a:cs typeface="Paytone One"/>
                <a:sym typeface="Paytone One"/>
              </a:rPr>
              <a:t>Evolution</a:t>
            </a:r>
            <a:endParaRPr sz="3200">
              <a:solidFill>
                <a:srgbClr val="3F3F3F"/>
              </a:solidFill>
              <a:latin typeface="Paytone One"/>
              <a:ea typeface="Paytone One"/>
              <a:cs typeface="Paytone One"/>
              <a:sym typeface="Paytone One"/>
            </a:endParaRPr>
          </a:p>
        </p:txBody>
      </p:sp>
      <p:grpSp>
        <p:nvGrpSpPr>
          <p:cNvPr id="200" name="Google Shape;200;p18"/>
          <p:cNvGrpSpPr/>
          <p:nvPr/>
        </p:nvGrpSpPr>
        <p:grpSpPr>
          <a:xfrm>
            <a:off x="-196476" y="6057136"/>
            <a:ext cx="1574779" cy="1108148"/>
            <a:chOff x="-196476" y="6057136"/>
            <a:chExt cx="1574779" cy="1108148"/>
          </a:xfrm>
        </p:grpSpPr>
        <p:sp>
          <p:nvSpPr>
            <p:cNvPr id="201" name="Google Shape;201;p18"/>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2" name="Google Shape;202;p18"/>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203" name="Google Shape;203;p18"/>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204" name="Google Shape;204;p18"/>
          <p:cNvPicPr preferRelativeResize="0"/>
          <p:nvPr/>
        </p:nvPicPr>
        <p:blipFill rotWithShape="1">
          <a:blip r:embed="rId4">
            <a:alphaModFix/>
          </a:blip>
          <a:srcRect b="33914" l="11814" r="12977" t="15715"/>
          <a:stretch/>
        </p:blipFill>
        <p:spPr>
          <a:xfrm>
            <a:off x="11026204" y="101720"/>
            <a:ext cx="1165796" cy="352154"/>
          </a:xfrm>
          <a:prstGeom prst="rect">
            <a:avLst/>
          </a:prstGeom>
          <a:noFill/>
          <a:ln>
            <a:noFill/>
          </a:ln>
        </p:spPr>
      </p:pic>
      <p:sp>
        <p:nvSpPr>
          <p:cNvPr id="205" name="Google Shape;205;p18"/>
          <p:cNvSpPr txBox="1"/>
          <p:nvPr/>
        </p:nvSpPr>
        <p:spPr>
          <a:xfrm>
            <a:off x="286725" y="1040038"/>
            <a:ext cx="463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Scan distribution evolution between V3 to V4 </a:t>
            </a:r>
            <a:endParaRPr/>
          </a:p>
        </p:txBody>
      </p:sp>
      <p:pic>
        <p:nvPicPr>
          <p:cNvPr id="206" name="Google Shape;206;p18" title="Points scored"/>
          <p:cNvPicPr preferRelativeResize="0"/>
          <p:nvPr/>
        </p:nvPicPr>
        <p:blipFill>
          <a:blip r:embed="rId5">
            <a:alphaModFix/>
          </a:blip>
          <a:stretch>
            <a:fillRect/>
          </a:stretch>
        </p:blipFill>
        <p:spPr>
          <a:xfrm>
            <a:off x="6692551" y="1778300"/>
            <a:ext cx="5129274" cy="3171599"/>
          </a:xfrm>
          <a:prstGeom prst="rect">
            <a:avLst/>
          </a:prstGeom>
          <a:noFill/>
          <a:ln>
            <a:noFill/>
          </a:ln>
        </p:spPr>
      </p:pic>
      <p:pic>
        <p:nvPicPr>
          <p:cNvPr id="207" name="Google Shape;207;p18" title="Points scored"/>
          <p:cNvPicPr preferRelativeResize="0"/>
          <p:nvPr/>
        </p:nvPicPr>
        <p:blipFill>
          <a:blip r:embed="rId6">
            <a:alphaModFix/>
          </a:blip>
          <a:stretch>
            <a:fillRect/>
          </a:stretch>
        </p:blipFill>
        <p:spPr>
          <a:xfrm>
            <a:off x="203613" y="1843208"/>
            <a:ext cx="5129274" cy="3171592"/>
          </a:xfrm>
          <a:prstGeom prst="rect">
            <a:avLst/>
          </a:prstGeom>
          <a:noFill/>
          <a:ln>
            <a:noFill/>
          </a:ln>
        </p:spPr>
      </p:pic>
      <p:sp>
        <p:nvSpPr>
          <p:cNvPr id="208" name="Google Shape;208;p18"/>
          <p:cNvSpPr txBox="1"/>
          <p:nvPr/>
        </p:nvSpPr>
        <p:spPr>
          <a:xfrm>
            <a:off x="7069200" y="5257225"/>
            <a:ext cx="4534800" cy="492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000">
                <a:solidFill>
                  <a:schemeClr val="dk1"/>
                </a:solidFill>
                <a:latin typeface="Calibri"/>
                <a:ea typeface="Calibri"/>
                <a:cs typeface="Calibri"/>
                <a:sym typeface="Calibri"/>
              </a:rPr>
              <a:t>2023: From 24Aug to 22Nov</a:t>
            </a:r>
            <a:endParaRPr i="1" sz="2000">
              <a:solidFill>
                <a:schemeClr val="dk1"/>
              </a:solidFill>
              <a:latin typeface="Calibri"/>
              <a:ea typeface="Calibri"/>
              <a:cs typeface="Calibri"/>
              <a:sym typeface="Calibri"/>
            </a:endParaRPr>
          </a:p>
        </p:txBody>
      </p:sp>
      <p:sp>
        <p:nvSpPr>
          <p:cNvPr id="209" name="Google Shape;209;p18"/>
          <p:cNvSpPr txBox="1"/>
          <p:nvPr/>
        </p:nvSpPr>
        <p:spPr>
          <a:xfrm>
            <a:off x="500838" y="5257213"/>
            <a:ext cx="4534800" cy="492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2000">
                <a:solidFill>
                  <a:schemeClr val="dk1"/>
                </a:solidFill>
                <a:latin typeface="Calibri"/>
                <a:ea typeface="Calibri"/>
                <a:cs typeface="Calibri"/>
                <a:sym typeface="Calibri"/>
              </a:rPr>
              <a:t>2022: </a:t>
            </a:r>
            <a:r>
              <a:rPr i="1" lang="en-US" sz="2000">
                <a:solidFill>
                  <a:schemeClr val="dk1"/>
                </a:solidFill>
                <a:latin typeface="Calibri"/>
                <a:ea typeface="Calibri"/>
                <a:cs typeface="Calibri"/>
                <a:sym typeface="Calibri"/>
              </a:rPr>
              <a:t>From 10 Sep to 30 Oct</a:t>
            </a:r>
            <a:endParaRPr i="1" sz="2000">
              <a:solidFill>
                <a:schemeClr val="dk1"/>
              </a:solidFill>
              <a:latin typeface="Calibri"/>
              <a:ea typeface="Calibri"/>
              <a:cs typeface="Calibri"/>
              <a:sym typeface="Calibri"/>
            </a:endParaRPr>
          </a:p>
        </p:txBody>
      </p:sp>
      <p:sp>
        <p:nvSpPr>
          <p:cNvPr id="210" name="Google Shape;210;p18"/>
          <p:cNvSpPr/>
          <p:nvPr/>
        </p:nvSpPr>
        <p:spPr>
          <a:xfrm>
            <a:off x="9262750" y="290700"/>
            <a:ext cx="799200" cy="434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Done</a:t>
            </a:r>
            <a:endParaRPr>
              <a:latin typeface="Calibri"/>
              <a:ea typeface="Calibri"/>
              <a:cs typeface="Calibri"/>
              <a:sym typeface="Calibri"/>
            </a:endParaRPr>
          </a:p>
        </p:txBody>
      </p:sp>
      <p:sp>
        <p:nvSpPr>
          <p:cNvPr id="211" name="Google Shape;211;p18"/>
          <p:cNvSpPr txBox="1"/>
          <p:nvPr/>
        </p:nvSpPr>
        <p:spPr>
          <a:xfrm>
            <a:off x="1666052" y="6057159"/>
            <a:ext cx="5968800" cy="30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400"/>
              <a:buFont typeface="Arial"/>
              <a:buChar char="•"/>
            </a:pPr>
            <a:r>
              <a:rPr lang="en-US">
                <a:solidFill>
                  <a:srgbClr val="3F3F3F"/>
                </a:solidFill>
                <a:latin typeface="Paytone One"/>
                <a:ea typeface="Paytone One"/>
                <a:cs typeface="Paytone One"/>
                <a:sym typeface="Paytone One"/>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p:nvPr/>
        </p:nvSpPr>
        <p:spPr>
          <a:xfrm>
            <a:off x="445272" y="3936643"/>
            <a:ext cx="5050944" cy="2721042"/>
          </a:xfrm>
          <a:prstGeom prst="rect">
            <a:avLst/>
          </a:prstGeom>
          <a:no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7" name="Google Shape;217;p19"/>
          <p:cNvGrpSpPr/>
          <p:nvPr/>
        </p:nvGrpSpPr>
        <p:grpSpPr>
          <a:xfrm>
            <a:off x="-196476" y="6057136"/>
            <a:ext cx="1574779" cy="1108148"/>
            <a:chOff x="-196476" y="6057136"/>
            <a:chExt cx="1574779" cy="1108148"/>
          </a:xfrm>
        </p:grpSpPr>
        <p:sp>
          <p:nvSpPr>
            <p:cNvPr id="218" name="Google Shape;218;p19"/>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9" name="Google Shape;219;p19"/>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220" name="Google Shape;220;p19"/>
          <p:cNvSpPr txBox="1"/>
          <p:nvPr/>
        </p:nvSpPr>
        <p:spPr>
          <a:xfrm>
            <a:off x="286728" y="236673"/>
            <a:ext cx="9987681"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5.</a:t>
            </a:r>
            <a:r>
              <a:rPr lang="en-US" sz="3200">
                <a:solidFill>
                  <a:schemeClr val="accent6"/>
                </a:solidFill>
                <a:latin typeface="Paytone One"/>
                <a:ea typeface="Paytone One"/>
                <a:cs typeface="Paytone One"/>
                <a:sym typeface="Paytone One"/>
              </a:rPr>
              <a:t>Engagement KPIs: </a:t>
            </a:r>
            <a:r>
              <a:rPr lang="en-US" sz="2800">
                <a:solidFill>
                  <a:srgbClr val="3F3F3F"/>
                </a:solidFill>
                <a:latin typeface="Paytone One"/>
                <a:ea typeface="Paytone One"/>
                <a:cs typeface="Paytone One"/>
                <a:sym typeface="Paytone One"/>
              </a:rPr>
              <a:t>Users Overview</a:t>
            </a:r>
            <a:endParaRPr sz="3200">
              <a:solidFill>
                <a:srgbClr val="3F3F3F"/>
              </a:solidFill>
              <a:latin typeface="Paytone One"/>
              <a:ea typeface="Paytone One"/>
              <a:cs typeface="Paytone One"/>
              <a:sym typeface="Paytone One"/>
            </a:endParaRPr>
          </a:p>
        </p:txBody>
      </p:sp>
      <p:cxnSp>
        <p:nvCxnSpPr>
          <p:cNvPr id="221" name="Google Shape;221;p19"/>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222" name="Google Shape;222;p19"/>
          <p:cNvSpPr txBox="1"/>
          <p:nvPr/>
        </p:nvSpPr>
        <p:spPr>
          <a:xfrm>
            <a:off x="548246" y="4035280"/>
            <a:ext cx="4845000" cy="30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3F3F"/>
              </a:buClr>
              <a:buSzPts val="1400"/>
              <a:buFont typeface="Arial"/>
              <a:buChar char="•"/>
            </a:pPr>
            <a:r>
              <a:t/>
            </a:r>
            <a:endParaRPr/>
          </a:p>
        </p:txBody>
      </p:sp>
      <p:sp>
        <p:nvSpPr>
          <p:cNvPr id="223" name="Google Shape;223;p19"/>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224" name="Google Shape;224;p19"/>
          <p:cNvPicPr preferRelativeResize="0"/>
          <p:nvPr/>
        </p:nvPicPr>
        <p:blipFill rotWithShape="1">
          <a:blip r:embed="rId4">
            <a:alphaModFix/>
          </a:blip>
          <a:srcRect b="33914" l="11814" r="12977" t="15715"/>
          <a:stretch/>
        </p:blipFill>
        <p:spPr>
          <a:xfrm>
            <a:off x="11026204" y="101720"/>
            <a:ext cx="1165796" cy="352154"/>
          </a:xfrm>
          <a:prstGeom prst="rect">
            <a:avLst/>
          </a:prstGeom>
          <a:noFill/>
          <a:ln>
            <a:noFill/>
          </a:ln>
        </p:spPr>
      </p:pic>
      <p:pic>
        <p:nvPicPr>
          <p:cNvPr id="225" name="Google Shape;225;p19" title="Points scored"/>
          <p:cNvPicPr preferRelativeResize="0"/>
          <p:nvPr/>
        </p:nvPicPr>
        <p:blipFill>
          <a:blip r:embed="rId5">
            <a:alphaModFix/>
          </a:blip>
          <a:stretch>
            <a:fillRect/>
          </a:stretch>
        </p:blipFill>
        <p:spPr>
          <a:xfrm>
            <a:off x="445275" y="1023575"/>
            <a:ext cx="5051151" cy="2731400"/>
          </a:xfrm>
          <a:prstGeom prst="rect">
            <a:avLst/>
          </a:prstGeom>
          <a:noFill/>
          <a:ln>
            <a:noFill/>
          </a:ln>
        </p:spPr>
      </p:pic>
      <p:cxnSp>
        <p:nvCxnSpPr>
          <p:cNvPr id="226" name="Google Shape;226;p19"/>
          <p:cNvCxnSpPr/>
          <p:nvPr/>
        </p:nvCxnSpPr>
        <p:spPr>
          <a:xfrm>
            <a:off x="962450" y="3039700"/>
            <a:ext cx="4368900" cy="0"/>
          </a:xfrm>
          <a:prstGeom prst="straightConnector1">
            <a:avLst/>
          </a:prstGeom>
          <a:noFill/>
          <a:ln cap="flat" cmpd="sng" w="19050">
            <a:solidFill>
              <a:srgbClr val="FF00FF"/>
            </a:solidFill>
            <a:prstDash val="dash"/>
            <a:round/>
            <a:headEnd len="med" w="med" type="none"/>
            <a:tailEnd len="med" w="med" type="none"/>
          </a:ln>
        </p:spPr>
      </p:cxnSp>
      <p:sp>
        <p:nvSpPr>
          <p:cNvPr id="227" name="Google Shape;227;p19"/>
          <p:cNvSpPr txBox="1"/>
          <p:nvPr/>
        </p:nvSpPr>
        <p:spPr>
          <a:xfrm>
            <a:off x="4706000" y="2578000"/>
            <a:ext cx="680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900">
                <a:solidFill>
                  <a:srgbClr val="7030A0"/>
                </a:solidFill>
                <a:latin typeface="Calibri"/>
                <a:ea typeface="Calibri"/>
                <a:cs typeface="Calibri"/>
                <a:sym typeface="Calibri"/>
              </a:rPr>
              <a:t>AVG DAU</a:t>
            </a:r>
            <a:endParaRPr b="1" sz="900">
              <a:solidFill>
                <a:srgbClr val="7030A0"/>
              </a:solidFill>
              <a:latin typeface="Calibri"/>
              <a:ea typeface="Calibri"/>
              <a:cs typeface="Calibri"/>
              <a:sym typeface="Calibri"/>
            </a:endParaRPr>
          </a:p>
          <a:p>
            <a:pPr indent="0" lvl="0" marL="0" rtl="0" algn="r">
              <a:spcBef>
                <a:spcPts val="0"/>
              </a:spcBef>
              <a:spcAft>
                <a:spcPts val="0"/>
              </a:spcAft>
              <a:buNone/>
            </a:pPr>
            <a:r>
              <a:rPr b="1" lang="en-US" sz="900">
                <a:solidFill>
                  <a:srgbClr val="7030A0"/>
                </a:solidFill>
                <a:latin typeface="Calibri"/>
                <a:ea typeface="Calibri"/>
                <a:cs typeface="Calibri"/>
                <a:sym typeface="Calibri"/>
              </a:rPr>
              <a:t>182,108</a:t>
            </a:r>
            <a:endParaRPr b="1" sz="900">
              <a:solidFill>
                <a:srgbClr val="7030A0"/>
              </a:solidFill>
              <a:latin typeface="Calibri"/>
              <a:ea typeface="Calibri"/>
              <a:cs typeface="Calibri"/>
              <a:sym typeface="Calibri"/>
            </a:endParaRPr>
          </a:p>
        </p:txBody>
      </p:sp>
      <p:pic>
        <p:nvPicPr>
          <p:cNvPr id="228" name="Google Shape;228;p19" title="Points scored"/>
          <p:cNvPicPr preferRelativeResize="0"/>
          <p:nvPr/>
        </p:nvPicPr>
        <p:blipFill>
          <a:blip r:embed="rId6">
            <a:alphaModFix/>
          </a:blip>
          <a:stretch>
            <a:fillRect/>
          </a:stretch>
        </p:blipFill>
        <p:spPr>
          <a:xfrm>
            <a:off x="6055300" y="1019675"/>
            <a:ext cx="5262951" cy="2739201"/>
          </a:xfrm>
          <a:prstGeom prst="rect">
            <a:avLst/>
          </a:prstGeom>
          <a:noFill/>
          <a:ln>
            <a:noFill/>
          </a:ln>
        </p:spPr>
      </p:pic>
      <p:grpSp>
        <p:nvGrpSpPr>
          <p:cNvPr id="229" name="Google Shape;229;p19"/>
          <p:cNvGrpSpPr/>
          <p:nvPr/>
        </p:nvGrpSpPr>
        <p:grpSpPr>
          <a:xfrm>
            <a:off x="6733125" y="1834275"/>
            <a:ext cx="4424250" cy="461700"/>
            <a:chOff x="6733125" y="2520425"/>
            <a:chExt cx="4424250" cy="461700"/>
          </a:xfrm>
        </p:grpSpPr>
        <p:cxnSp>
          <p:nvCxnSpPr>
            <p:cNvPr id="230" name="Google Shape;230;p19"/>
            <p:cNvCxnSpPr/>
            <p:nvPr/>
          </p:nvCxnSpPr>
          <p:spPr>
            <a:xfrm>
              <a:off x="6733125" y="2934700"/>
              <a:ext cx="4368900" cy="0"/>
            </a:xfrm>
            <a:prstGeom prst="straightConnector1">
              <a:avLst/>
            </a:prstGeom>
            <a:noFill/>
            <a:ln cap="flat" cmpd="sng" w="19050">
              <a:solidFill>
                <a:srgbClr val="FF00FF"/>
              </a:solidFill>
              <a:prstDash val="dash"/>
              <a:round/>
              <a:headEnd len="med" w="med" type="none"/>
              <a:tailEnd len="med" w="med" type="none"/>
            </a:ln>
          </p:spPr>
        </p:cxnSp>
        <p:sp>
          <p:nvSpPr>
            <p:cNvPr id="231" name="Google Shape;231;p19"/>
            <p:cNvSpPr txBox="1"/>
            <p:nvPr/>
          </p:nvSpPr>
          <p:spPr>
            <a:xfrm>
              <a:off x="10476675" y="2520425"/>
              <a:ext cx="680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900">
                  <a:solidFill>
                    <a:srgbClr val="7030A0"/>
                  </a:solidFill>
                  <a:latin typeface="Calibri"/>
                  <a:ea typeface="Calibri"/>
                  <a:cs typeface="Calibri"/>
                  <a:sym typeface="Calibri"/>
                </a:rPr>
                <a:t>AVG MAU</a:t>
              </a:r>
              <a:endParaRPr b="1" sz="900">
                <a:solidFill>
                  <a:srgbClr val="7030A0"/>
                </a:solidFill>
                <a:latin typeface="Calibri"/>
                <a:ea typeface="Calibri"/>
                <a:cs typeface="Calibri"/>
                <a:sym typeface="Calibri"/>
              </a:endParaRPr>
            </a:p>
            <a:p>
              <a:pPr indent="0" lvl="0" marL="0" rtl="0" algn="r">
                <a:lnSpc>
                  <a:spcPct val="115000"/>
                </a:lnSpc>
                <a:spcBef>
                  <a:spcPts val="0"/>
                </a:spcBef>
                <a:spcAft>
                  <a:spcPts val="0"/>
                </a:spcAft>
                <a:buNone/>
              </a:pPr>
              <a:r>
                <a:rPr b="1" lang="en-US" sz="900">
                  <a:solidFill>
                    <a:srgbClr val="7030A0"/>
                  </a:solidFill>
                  <a:latin typeface="Calibri"/>
                  <a:ea typeface="Calibri"/>
                  <a:cs typeface="Calibri"/>
                  <a:sym typeface="Calibri"/>
                </a:rPr>
                <a:t>2,338,582</a:t>
              </a:r>
              <a:endParaRPr b="1" sz="900">
                <a:solidFill>
                  <a:srgbClr val="7030A0"/>
                </a:solidFill>
                <a:latin typeface="Calibri"/>
                <a:ea typeface="Calibri"/>
                <a:cs typeface="Calibri"/>
                <a:sym typeface="Calibri"/>
              </a:endParaRPr>
            </a:p>
          </p:txBody>
        </p:sp>
      </p:grpSp>
      <p:pic>
        <p:nvPicPr>
          <p:cNvPr id="232" name="Google Shape;232;p19" title="Points scored"/>
          <p:cNvPicPr preferRelativeResize="0"/>
          <p:nvPr/>
        </p:nvPicPr>
        <p:blipFill>
          <a:blip r:embed="rId7">
            <a:alphaModFix/>
          </a:blip>
          <a:stretch>
            <a:fillRect/>
          </a:stretch>
        </p:blipFill>
        <p:spPr>
          <a:xfrm>
            <a:off x="6048463" y="3809175"/>
            <a:ext cx="5276625" cy="2739201"/>
          </a:xfrm>
          <a:prstGeom prst="rect">
            <a:avLst/>
          </a:prstGeom>
          <a:noFill/>
          <a:ln>
            <a:noFill/>
          </a:ln>
        </p:spPr>
      </p:pic>
      <p:sp>
        <p:nvSpPr>
          <p:cNvPr id="233" name="Google Shape;233;p19"/>
          <p:cNvSpPr txBox="1"/>
          <p:nvPr/>
        </p:nvSpPr>
        <p:spPr>
          <a:xfrm>
            <a:off x="5943725" y="5070475"/>
            <a:ext cx="6807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900">
                <a:solidFill>
                  <a:srgbClr val="F32596"/>
                </a:solidFill>
                <a:latin typeface="Calibri"/>
                <a:ea typeface="Calibri"/>
                <a:cs typeface="Calibri"/>
                <a:sym typeface="Calibri"/>
              </a:rPr>
              <a:t>MAU</a:t>
            </a:r>
            <a:endParaRPr b="1" sz="900">
              <a:solidFill>
                <a:srgbClr val="F32596"/>
              </a:solidFill>
              <a:latin typeface="Calibri"/>
              <a:ea typeface="Calibri"/>
              <a:cs typeface="Calibri"/>
              <a:sym typeface="Calibri"/>
            </a:endParaRPr>
          </a:p>
        </p:txBody>
      </p:sp>
      <p:sp>
        <p:nvSpPr>
          <p:cNvPr id="234" name="Google Shape;234;p19"/>
          <p:cNvSpPr txBox="1"/>
          <p:nvPr/>
        </p:nvSpPr>
        <p:spPr>
          <a:xfrm>
            <a:off x="5600425" y="5432450"/>
            <a:ext cx="10758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900">
                <a:solidFill>
                  <a:srgbClr val="351C75"/>
                </a:solidFill>
                <a:latin typeface="Calibri"/>
                <a:ea typeface="Calibri"/>
                <a:cs typeface="Calibri"/>
                <a:sym typeface="Calibri"/>
              </a:rPr>
              <a:t>MONTHLY DOWNLOADS</a:t>
            </a:r>
            <a:endParaRPr b="1" sz="900">
              <a:solidFill>
                <a:srgbClr val="351C75"/>
              </a:solidFill>
              <a:latin typeface="Calibri"/>
              <a:ea typeface="Calibri"/>
              <a:cs typeface="Calibri"/>
              <a:sym typeface="Calibri"/>
            </a:endParaRPr>
          </a:p>
        </p:txBody>
      </p:sp>
      <p:sp>
        <p:nvSpPr>
          <p:cNvPr id="235" name="Google Shape;235;p19"/>
          <p:cNvSpPr txBox="1"/>
          <p:nvPr/>
        </p:nvSpPr>
        <p:spPr>
          <a:xfrm>
            <a:off x="6883475" y="470942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26%</a:t>
            </a:r>
            <a:endParaRPr b="1" sz="900">
              <a:solidFill>
                <a:srgbClr val="00B050"/>
              </a:solidFill>
              <a:latin typeface="Calibri"/>
              <a:ea typeface="Calibri"/>
              <a:cs typeface="Calibri"/>
              <a:sym typeface="Calibri"/>
            </a:endParaRPr>
          </a:p>
        </p:txBody>
      </p:sp>
      <p:sp>
        <p:nvSpPr>
          <p:cNvPr id="236" name="Google Shape;236;p19"/>
          <p:cNvSpPr txBox="1"/>
          <p:nvPr/>
        </p:nvSpPr>
        <p:spPr>
          <a:xfrm>
            <a:off x="7187625" y="4671475"/>
            <a:ext cx="486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0.22%</a:t>
            </a:r>
            <a:endParaRPr b="1" sz="900">
              <a:solidFill>
                <a:srgbClr val="00B050"/>
              </a:solidFill>
              <a:latin typeface="Calibri"/>
              <a:ea typeface="Calibri"/>
              <a:cs typeface="Calibri"/>
              <a:sym typeface="Calibri"/>
            </a:endParaRPr>
          </a:p>
        </p:txBody>
      </p:sp>
      <p:sp>
        <p:nvSpPr>
          <p:cNvPr id="237" name="Google Shape;237;p19"/>
          <p:cNvSpPr txBox="1"/>
          <p:nvPr/>
        </p:nvSpPr>
        <p:spPr>
          <a:xfrm>
            <a:off x="7501275" y="4491925"/>
            <a:ext cx="486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16%</a:t>
            </a:r>
            <a:endParaRPr b="1" sz="900">
              <a:solidFill>
                <a:srgbClr val="00B050"/>
              </a:solidFill>
              <a:latin typeface="Calibri"/>
              <a:ea typeface="Calibri"/>
              <a:cs typeface="Calibri"/>
              <a:sym typeface="Calibri"/>
            </a:endParaRPr>
          </a:p>
        </p:txBody>
      </p:sp>
      <p:sp>
        <p:nvSpPr>
          <p:cNvPr id="238" name="Google Shape;238;p19"/>
          <p:cNvSpPr txBox="1"/>
          <p:nvPr/>
        </p:nvSpPr>
        <p:spPr>
          <a:xfrm>
            <a:off x="7939850" y="4624050"/>
            <a:ext cx="486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-9</a:t>
            </a:r>
            <a:r>
              <a:rPr b="1" lang="en-US" sz="900">
                <a:solidFill>
                  <a:srgbClr val="E06666"/>
                </a:solidFill>
                <a:latin typeface="Calibri"/>
                <a:ea typeface="Calibri"/>
                <a:cs typeface="Calibri"/>
                <a:sym typeface="Calibri"/>
              </a:rPr>
              <a:t>%</a:t>
            </a:r>
            <a:endParaRPr b="1" sz="900">
              <a:solidFill>
                <a:srgbClr val="E06666"/>
              </a:solidFill>
              <a:latin typeface="Calibri"/>
              <a:ea typeface="Calibri"/>
              <a:cs typeface="Calibri"/>
              <a:sym typeface="Calibri"/>
            </a:endParaRPr>
          </a:p>
        </p:txBody>
      </p:sp>
      <p:sp>
        <p:nvSpPr>
          <p:cNvPr id="239" name="Google Shape;239;p19"/>
          <p:cNvSpPr txBox="1"/>
          <p:nvPr/>
        </p:nvSpPr>
        <p:spPr>
          <a:xfrm>
            <a:off x="8208475" y="4747375"/>
            <a:ext cx="486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-10</a:t>
            </a:r>
            <a:r>
              <a:rPr b="1" lang="en-US" sz="900">
                <a:solidFill>
                  <a:srgbClr val="E06666"/>
                </a:solidFill>
                <a:latin typeface="Calibri"/>
                <a:ea typeface="Calibri"/>
                <a:cs typeface="Calibri"/>
                <a:sym typeface="Calibri"/>
              </a:rPr>
              <a:t>%</a:t>
            </a:r>
            <a:endParaRPr b="1" sz="900">
              <a:solidFill>
                <a:srgbClr val="E06666"/>
              </a:solidFill>
              <a:latin typeface="Calibri"/>
              <a:ea typeface="Calibri"/>
              <a:cs typeface="Calibri"/>
              <a:sym typeface="Calibri"/>
            </a:endParaRPr>
          </a:p>
        </p:txBody>
      </p:sp>
      <p:sp>
        <p:nvSpPr>
          <p:cNvPr id="240" name="Google Shape;240;p19"/>
          <p:cNvSpPr txBox="1"/>
          <p:nvPr/>
        </p:nvSpPr>
        <p:spPr>
          <a:xfrm>
            <a:off x="8356700" y="50172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-0.45%</a:t>
            </a:r>
            <a:endParaRPr b="1" sz="900">
              <a:solidFill>
                <a:srgbClr val="E06666"/>
              </a:solidFill>
              <a:latin typeface="Calibri"/>
              <a:ea typeface="Calibri"/>
              <a:cs typeface="Calibri"/>
              <a:sym typeface="Calibri"/>
            </a:endParaRPr>
          </a:p>
        </p:txBody>
      </p:sp>
      <p:sp>
        <p:nvSpPr>
          <p:cNvPr id="241" name="Google Shape;241;p19"/>
          <p:cNvSpPr txBox="1"/>
          <p:nvPr/>
        </p:nvSpPr>
        <p:spPr>
          <a:xfrm>
            <a:off x="8850575" y="434837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34%</a:t>
            </a:r>
            <a:endParaRPr b="1" sz="900">
              <a:solidFill>
                <a:srgbClr val="00B050"/>
              </a:solidFill>
              <a:latin typeface="Calibri"/>
              <a:ea typeface="Calibri"/>
              <a:cs typeface="Calibri"/>
              <a:sym typeface="Calibri"/>
            </a:endParaRPr>
          </a:p>
        </p:txBody>
      </p:sp>
      <p:sp>
        <p:nvSpPr>
          <p:cNvPr id="242" name="Google Shape;242;p19"/>
          <p:cNvSpPr txBox="1"/>
          <p:nvPr/>
        </p:nvSpPr>
        <p:spPr>
          <a:xfrm>
            <a:off x="9306500" y="48997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a:t>
            </a:r>
            <a:r>
              <a:rPr b="1" lang="en-US" sz="900">
                <a:solidFill>
                  <a:srgbClr val="E06666"/>
                </a:solidFill>
                <a:latin typeface="Calibri"/>
                <a:ea typeface="Calibri"/>
                <a:cs typeface="Calibri"/>
                <a:sym typeface="Calibri"/>
              </a:rPr>
              <a:t>34%</a:t>
            </a:r>
            <a:endParaRPr b="1" sz="900">
              <a:solidFill>
                <a:srgbClr val="E06666"/>
              </a:solidFill>
              <a:latin typeface="Calibri"/>
              <a:ea typeface="Calibri"/>
              <a:cs typeface="Calibri"/>
              <a:sym typeface="Calibri"/>
            </a:endParaRPr>
          </a:p>
        </p:txBody>
      </p:sp>
      <p:sp>
        <p:nvSpPr>
          <p:cNvPr id="243" name="Google Shape;243;p19"/>
          <p:cNvSpPr txBox="1"/>
          <p:nvPr/>
        </p:nvSpPr>
        <p:spPr>
          <a:xfrm>
            <a:off x="9553750" y="50172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-10%</a:t>
            </a:r>
            <a:endParaRPr b="1" sz="900">
              <a:solidFill>
                <a:srgbClr val="E06666"/>
              </a:solidFill>
              <a:latin typeface="Calibri"/>
              <a:ea typeface="Calibri"/>
              <a:cs typeface="Calibri"/>
              <a:sym typeface="Calibri"/>
            </a:endParaRPr>
          </a:p>
        </p:txBody>
      </p:sp>
      <p:sp>
        <p:nvSpPr>
          <p:cNvPr id="244" name="Google Shape;244;p19"/>
          <p:cNvSpPr txBox="1"/>
          <p:nvPr/>
        </p:nvSpPr>
        <p:spPr>
          <a:xfrm>
            <a:off x="9832075" y="50172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1%</a:t>
            </a:r>
            <a:endParaRPr b="1" sz="900">
              <a:solidFill>
                <a:srgbClr val="00B050"/>
              </a:solidFill>
              <a:latin typeface="Calibri"/>
              <a:ea typeface="Calibri"/>
              <a:cs typeface="Calibri"/>
              <a:sym typeface="Calibri"/>
            </a:endParaRPr>
          </a:p>
        </p:txBody>
      </p:sp>
      <p:sp>
        <p:nvSpPr>
          <p:cNvPr id="245" name="Google Shape;245;p19"/>
          <p:cNvSpPr txBox="1"/>
          <p:nvPr/>
        </p:nvSpPr>
        <p:spPr>
          <a:xfrm>
            <a:off x="10183650" y="50172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-3%</a:t>
            </a:r>
            <a:endParaRPr b="1" sz="900">
              <a:solidFill>
                <a:srgbClr val="E06666"/>
              </a:solidFill>
              <a:latin typeface="Calibri"/>
              <a:ea typeface="Calibri"/>
              <a:cs typeface="Calibri"/>
              <a:sym typeface="Calibri"/>
            </a:endParaRPr>
          </a:p>
        </p:txBody>
      </p:sp>
      <p:sp>
        <p:nvSpPr>
          <p:cNvPr id="246" name="Google Shape;246;p19"/>
          <p:cNvSpPr txBox="1"/>
          <p:nvPr/>
        </p:nvSpPr>
        <p:spPr>
          <a:xfrm>
            <a:off x="10516250" y="5070463"/>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-8%</a:t>
            </a:r>
            <a:endParaRPr b="1" sz="900">
              <a:solidFill>
                <a:srgbClr val="E06666"/>
              </a:solidFill>
              <a:latin typeface="Calibri"/>
              <a:ea typeface="Calibri"/>
              <a:cs typeface="Calibri"/>
              <a:sym typeface="Calibri"/>
            </a:endParaRPr>
          </a:p>
        </p:txBody>
      </p:sp>
      <p:sp>
        <p:nvSpPr>
          <p:cNvPr id="247" name="Google Shape;247;p19"/>
          <p:cNvSpPr txBox="1"/>
          <p:nvPr/>
        </p:nvSpPr>
        <p:spPr>
          <a:xfrm>
            <a:off x="10876100" y="50172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11%</a:t>
            </a:r>
            <a:endParaRPr b="1" sz="900">
              <a:solidFill>
                <a:srgbClr val="00B050"/>
              </a:solidFill>
              <a:latin typeface="Calibri"/>
              <a:ea typeface="Calibri"/>
              <a:cs typeface="Calibri"/>
              <a:sym typeface="Calibri"/>
            </a:endParaRPr>
          </a:p>
        </p:txBody>
      </p:sp>
      <p:sp>
        <p:nvSpPr>
          <p:cNvPr id="248" name="Google Shape;248;p19"/>
          <p:cNvSpPr txBox="1"/>
          <p:nvPr/>
        </p:nvSpPr>
        <p:spPr>
          <a:xfrm>
            <a:off x="6922050" y="509552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4</a:t>
            </a:r>
            <a:r>
              <a:rPr b="1" lang="en-US" sz="900">
                <a:solidFill>
                  <a:srgbClr val="00B050"/>
                </a:solidFill>
                <a:latin typeface="Calibri"/>
                <a:ea typeface="Calibri"/>
                <a:cs typeface="Calibri"/>
                <a:sym typeface="Calibri"/>
              </a:rPr>
              <a:t>6%</a:t>
            </a:r>
            <a:endParaRPr b="1" sz="900">
              <a:solidFill>
                <a:srgbClr val="00B050"/>
              </a:solidFill>
              <a:latin typeface="Calibri"/>
              <a:ea typeface="Calibri"/>
              <a:cs typeface="Calibri"/>
              <a:sym typeface="Calibri"/>
            </a:endParaRPr>
          </a:p>
        </p:txBody>
      </p:sp>
      <p:sp>
        <p:nvSpPr>
          <p:cNvPr id="249" name="Google Shape;249;p19"/>
          <p:cNvSpPr txBox="1"/>
          <p:nvPr/>
        </p:nvSpPr>
        <p:spPr>
          <a:xfrm>
            <a:off x="7174912" y="5340313"/>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-2%</a:t>
            </a:r>
            <a:endParaRPr b="1" sz="900">
              <a:solidFill>
                <a:srgbClr val="E06666"/>
              </a:solidFill>
              <a:latin typeface="Calibri"/>
              <a:ea typeface="Calibri"/>
              <a:cs typeface="Calibri"/>
              <a:sym typeface="Calibri"/>
            </a:endParaRPr>
          </a:p>
        </p:txBody>
      </p:sp>
      <p:sp>
        <p:nvSpPr>
          <p:cNvPr id="250" name="Google Shape;250;p19"/>
          <p:cNvSpPr txBox="1"/>
          <p:nvPr/>
        </p:nvSpPr>
        <p:spPr>
          <a:xfrm>
            <a:off x="7620075" y="501722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10</a:t>
            </a:r>
            <a:r>
              <a:rPr b="1" lang="en-US" sz="900">
                <a:solidFill>
                  <a:srgbClr val="00B050"/>
                </a:solidFill>
                <a:latin typeface="Calibri"/>
                <a:ea typeface="Calibri"/>
                <a:cs typeface="Calibri"/>
                <a:sym typeface="Calibri"/>
              </a:rPr>
              <a:t>%</a:t>
            </a:r>
            <a:endParaRPr b="1" sz="900">
              <a:solidFill>
                <a:srgbClr val="00B050"/>
              </a:solidFill>
              <a:latin typeface="Calibri"/>
              <a:ea typeface="Calibri"/>
              <a:cs typeface="Calibri"/>
              <a:sym typeface="Calibri"/>
            </a:endParaRPr>
          </a:p>
        </p:txBody>
      </p:sp>
      <p:sp>
        <p:nvSpPr>
          <p:cNvPr id="251" name="Google Shape;251;p19"/>
          <p:cNvSpPr txBox="1"/>
          <p:nvPr/>
        </p:nvSpPr>
        <p:spPr>
          <a:xfrm>
            <a:off x="7719750" y="5340313"/>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-12%</a:t>
            </a:r>
            <a:endParaRPr b="1" sz="900">
              <a:solidFill>
                <a:srgbClr val="E06666"/>
              </a:solidFill>
              <a:latin typeface="Calibri"/>
              <a:ea typeface="Calibri"/>
              <a:cs typeface="Calibri"/>
              <a:sym typeface="Calibri"/>
            </a:endParaRPr>
          </a:p>
        </p:txBody>
      </p:sp>
      <p:sp>
        <p:nvSpPr>
          <p:cNvPr id="252" name="Google Shape;252;p19"/>
          <p:cNvSpPr txBox="1"/>
          <p:nvPr/>
        </p:nvSpPr>
        <p:spPr>
          <a:xfrm>
            <a:off x="8164975" y="5571038"/>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-21%</a:t>
            </a:r>
            <a:endParaRPr b="1" sz="900">
              <a:solidFill>
                <a:srgbClr val="E06666"/>
              </a:solidFill>
              <a:latin typeface="Calibri"/>
              <a:ea typeface="Calibri"/>
              <a:cs typeface="Calibri"/>
              <a:sym typeface="Calibri"/>
            </a:endParaRPr>
          </a:p>
        </p:txBody>
      </p:sp>
      <p:sp>
        <p:nvSpPr>
          <p:cNvPr id="253" name="Google Shape;253;p19"/>
          <p:cNvSpPr txBox="1"/>
          <p:nvPr/>
        </p:nvSpPr>
        <p:spPr>
          <a:xfrm>
            <a:off x="8653588" y="539357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18%</a:t>
            </a:r>
            <a:endParaRPr b="1" sz="900">
              <a:solidFill>
                <a:srgbClr val="00B050"/>
              </a:solidFill>
              <a:latin typeface="Calibri"/>
              <a:ea typeface="Calibri"/>
              <a:cs typeface="Calibri"/>
              <a:sym typeface="Calibri"/>
            </a:endParaRPr>
          </a:p>
        </p:txBody>
      </p:sp>
      <p:sp>
        <p:nvSpPr>
          <p:cNvPr id="254" name="Google Shape;254;p19"/>
          <p:cNvSpPr txBox="1"/>
          <p:nvPr/>
        </p:nvSpPr>
        <p:spPr>
          <a:xfrm>
            <a:off x="8925800" y="474737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59</a:t>
            </a:r>
            <a:r>
              <a:rPr b="1" lang="en-US" sz="900">
                <a:solidFill>
                  <a:srgbClr val="00B050"/>
                </a:solidFill>
                <a:latin typeface="Calibri"/>
                <a:ea typeface="Calibri"/>
                <a:cs typeface="Calibri"/>
                <a:sym typeface="Calibri"/>
              </a:rPr>
              <a:t>%</a:t>
            </a:r>
            <a:endParaRPr b="1" sz="900">
              <a:solidFill>
                <a:srgbClr val="00B050"/>
              </a:solidFill>
              <a:latin typeface="Calibri"/>
              <a:ea typeface="Calibri"/>
              <a:cs typeface="Calibri"/>
              <a:sym typeface="Calibri"/>
            </a:endParaRPr>
          </a:p>
        </p:txBody>
      </p:sp>
      <p:sp>
        <p:nvSpPr>
          <p:cNvPr id="255" name="Google Shape;255;p19"/>
          <p:cNvSpPr txBox="1"/>
          <p:nvPr/>
        </p:nvSpPr>
        <p:spPr>
          <a:xfrm>
            <a:off x="9050200" y="5532950"/>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-46%</a:t>
            </a:r>
            <a:endParaRPr b="1" sz="900">
              <a:solidFill>
                <a:srgbClr val="E06666"/>
              </a:solidFill>
              <a:latin typeface="Calibri"/>
              <a:ea typeface="Calibri"/>
              <a:cs typeface="Calibri"/>
              <a:sym typeface="Calibri"/>
            </a:endParaRPr>
          </a:p>
        </p:txBody>
      </p:sp>
      <p:sp>
        <p:nvSpPr>
          <p:cNvPr id="256" name="Google Shape;256;p19"/>
          <p:cNvSpPr txBox="1"/>
          <p:nvPr/>
        </p:nvSpPr>
        <p:spPr>
          <a:xfrm>
            <a:off x="9482325" y="56634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-12%</a:t>
            </a:r>
            <a:endParaRPr b="1" sz="900">
              <a:solidFill>
                <a:srgbClr val="E06666"/>
              </a:solidFill>
              <a:latin typeface="Calibri"/>
              <a:ea typeface="Calibri"/>
              <a:cs typeface="Calibri"/>
              <a:sym typeface="Calibri"/>
            </a:endParaRPr>
          </a:p>
        </p:txBody>
      </p:sp>
      <p:sp>
        <p:nvSpPr>
          <p:cNvPr id="257" name="Google Shape;257;p19"/>
          <p:cNvSpPr txBox="1"/>
          <p:nvPr/>
        </p:nvSpPr>
        <p:spPr>
          <a:xfrm>
            <a:off x="9832075" y="56634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-5%</a:t>
            </a:r>
            <a:endParaRPr b="1" sz="900">
              <a:solidFill>
                <a:srgbClr val="E06666"/>
              </a:solidFill>
              <a:latin typeface="Calibri"/>
              <a:ea typeface="Calibri"/>
              <a:cs typeface="Calibri"/>
              <a:sym typeface="Calibri"/>
            </a:endParaRPr>
          </a:p>
        </p:txBody>
      </p:sp>
      <p:sp>
        <p:nvSpPr>
          <p:cNvPr id="258" name="Google Shape;258;p19"/>
          <p:cNvSpPr txBox="1"/>
          <p:nvPr/>
        </p:nvSpPr>
        <p:spPr>
          <a:xfrm>
            <a:off x="10126750" y="566342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-5%</a:t>
            </a:r>
            <a:endParaRPr b="1" sz="900">
              <a:solidFill>
                <a:srgbClr val="E06666"/>
              </a:solidFill>
              <a:latin typeface="Calibri"/>
              <a:ea typeface="Calibri"/>
              <a:cs typeface="Calibri"/>
              <a:sym typeface="Calibri"/>
            </a:endParaRPr>
          </a:p>
        </p:txBody>
      </p:sp>
      <p:sp>
        <p:nvSpPr>
          <p:cNvPr id="259" name="Google Shape;259;p19"/>
          <p:cNvSpPr txBox="1"/>
          <p:nvPr/>
        </p:nvSpPr>
        <p:spPr>
          <a:xfrm>
            <a:off x="10516250" y="5765775"/>
            <a:ext cx="573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E06666"/>
                </a:solidFill>
                <a:latin typeface="Calibri"/>
                <a:ea typeface="Calibri"/>
                <a:cs typeface="Calibri"/>
                <a:sym typeface="Calibri"/>
              </a:rPr>
              <a:t>-17%</a:t>
            </a:r>
            <a:endParaRPr b="1" sz="900">
              <a:solidFill>
                <a:srgbClr val="E06666"/>
              </a:solidFill>
              <a:latin typeface="Calibri"/>
              <a:ea typeface="Calibri"/>
              <a:cs typeface="Calibri"/>
              <a:sym typeface="Calibri"/>
            </a:endParaRPr>
          </a:p>
        </p:txBody>
      </p:sp>
      <p:sp>
        <p:nvSpPr>
          <p:cNvPr id="260" name="Google Shape;260;p19"/>
          <p:cNvSpPr txBox="1"/>
          <p:nvPr/>
        </p:nvSpPr>
        <p:spPr>
          <a:xfrm>
            <a:off x="10964288" y="5418125"/>
            <a:ext cx="3966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900">
                <a:solidFill>
                  <a:srgbClr val="00B050"/>
                </a:solidFill>
                <a:latin typeface="Calibri"/>
                <a:ea typeface="Calibri"/>
                <a:cs typeface="Calibri"/>
                <a:sym typeface="Calibri"/>
              </a:rPr>
              <a:t>27</a:t>
            </a:r>
            <a:r>
              <a:rPr b="1" lang="en-US" sz="900">
                <a:solidFill>
                  <a:srgbClr val="00B050"/>
                </a:solidFill>
                <a:latin typeface="Calibri"/>
                <a:ea typeface="Calibri"/>
                <a:cs typeface="Calibri"/>
                <a:sym typeface="Calibri"/>
              </a:rPr>
              <a:t>%</a:t>
            </a:r>
            <a:endParaRPr b="1" sz="900">
              <a:solidFill>
                <a:srgbClr val="00B050"/>
              </a:solidFill>
              <a:latin typeface="Calibri"/>
              <a:ea typeface="Calibri"/>
              <a:cs typeface="Calibri"/>
              <a:sym typeface="Calibri"/>
            </a:endParaRPr>
          </a:p>
        </p:txBody>
      </p:sp>
      <p:sp>
        <p:nvSpPr>
          <p:cNvPr id="261" name="Google Shape;261;p19"/>
          <p:cNvSpPr/>
          <p:nvPr/>
        </p:nvSpPr>
        <p:spPr>
          <a:xfrm>
            <a:off x="8933475" y="258675"/>
            <a:ext cx="1670700" cy="71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DONE</a:t>
            </a:r>
            <a:endParaRPr b="1" sz="15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nvSpPr>
        <p:spPr>
          <a:xfrm>
            <a:off x="286728" y="236673"/>
            <a:ext cx="9987681"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5.</a:t>
            </a:r>
            <a:r>
              <a:rPr lang="en-US" sz="3200">
                <a:solidFill>
                  <a:schemeClr val="accent6"/>
                </a:solidFill>
                <a:latin typeface="Paytone One"/>
                <a:ea typeface="Paytone One"/>
                <a:cs typeface="Paytone One"/>
                <a:sym typeface="Paytone One"/>
              </a:rPr>
              <a:t>Engagement KPIs: </a:t>
            </a:r>
            <a:r>
              <a:rPr lang="en-US" sz="2800">
                <a:solidFill>
                  <a:srgbClr val="3F3F3F"/>
                </a:solidFill>
                <a:latin typeface="Paytone One"/>
                <a:ea typeface="Paytone One"/>
                <a:cs typeface="Paytone One"/>
                <a:sym typeface="Paytone One"/>
              </a:rPr>
              <a:t>Sessions Overview</a:t>
            </a:r>
            <a:endParaRPr sz="3200">
              <a:solidFill>
                <a:srgbClr val="3F3F3F"/>
              </a:solidFill>
              <a:latin typeface="Paytone One"/>
              <a:ea typeface="Paytone One"/>
              <a:cs typeface="Paytone One"/>
              <a:sym typeface="Paytone One"/>
            </a:endParaRPr>
          </a:p>
        </p:txBody>
      </p:sp>
      <p:cxnSp>
        <p:nvCxnSpPr>
          <p:cNvPr id="267" name="Google Shape;267;p20"/>
          <p:cNvCxnSpPr/>
          <p:nvPr/>
        </p:nvCxnSpPr>
        <p:spPr>
          <a:xfrm rot="10800000">
            <a:off x="405120" y="841919"/>
            <a:ext cx="2700000" cy="0"/>
          </a:xfrm>
          <a:prstGeom prst="straightConnector1">
            <a:avLst/>
          </a:prstGeom>
          <a:noFill/>
          <a:ln cap="flat" cmpd="sng" w="9525">
            <a:solidFill>
              <a:srgbClr val="3A3838"/>
            </a:solidFill>
            <a:prstDash val="dash"/>
            <a:miter lim="800000"/>
            <a:headEnd len="sm" w="sm" type="none"/>
            <a:tailEnd len="sm" w="sm" type="none"/>
          </a:ln>
        </p:spPr>
      </p:cxnSp>
      <p:sp>
        <p:nvSpPr>
          <p:cNvPr id="268" name="Google Shape;268;p20"/>
          <p:cNvSpPr/>
          <p:nvPr/>
        </p:nvSpPr>
        <p:spPr>
          <a:xfrm>
            <a:off x="16763500" y="2560766"/>
            <a:ext cx="2855367" cy="1532979"/>
          </a:xfrm>
          <a:prstGeom prst="roundRect">
            <a:avLst>
              <a:gd fmla="val 16667" name="adj"/>
            </a:avLst>
          </a:prstGeom>
          <a:noFill/>
          <a:ln cap="flat" cmpd="sng" w="127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20"/>
          <p:cNvSpPr/>
          <p:nvPr/>
        </p:nvSpPr>
        <p:spPr>
          <a:xfrm>
            <a:off x="16763500" y="4262975"/>
            <a:ext cx="2855367" cy="1532979"/>
          </a:xfrm>
          <a:prstGeom prst="roundRect">
            <a:avLst>
              <a:gd fmla="val 16667" name="adj"/>
            </a:avLst>
          </a:prstGeom>
          <a:noFill/>
          <a:ln cap="flat" cmpd="sng" w="12700">
            <a:solidFill>
              <a:srgbClr val="D8D8D8"/>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0"/>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271" name="Google Shape;271;p20"/>
          <p:cNvPicPr preferRelativeResize="0"/>
          <p:nvPr/>
        </p:nvPicPr>
        <p:blipFill rotWithShape="1">
          <a:blip r:embed="rId3">
            <a:alphaModFix/>
          </a:blip>
          <a:srcRect b="33914" l="11814" r="12977" t="15715"/>
          <a:stretch/>
        </p:blipFill>
        <p:spPr>
          <a:xfrm>
            <a:off x="11026204" y="101720"/>
            <a:ext cx="1165796" cy="352154"/>
          </a:xfrm>
          <a:prstGeom prst="rect">
            <a:avLst/>
          </a:prstGeom>
          <a:noFill/>
          <a:ln>
            <a:noFill/>
          </a:ln>
        </p:spPr>
      </p:pic>
      <p:pic>
        <p:nvPicPr>
          <p:cNvPr id="272" name="Google Shape;272;p20" title="Points scored"/>
          <p:cNvPicPr preferRelativeResize="0"/>
          <p:nvPr/>
        </p:nvPicPr>
        <p:blipFill>
          <a:blip r:embed="rId4">
            <a:alphaModFix/>
          </a:blip>
          <a:stretch>
            <a:fillRect/>
          </a:stretch>
        </p:blipFill>
        <p:spPr>
          <a:xfrm>
            <a:off x="677350" y="925838"/>
            <a:ext cx="5184675" cy="2905399"/>
          </a:xfrm>
          <a:prstGeom prst="rect">
            <a:avLst/>
          </a:prstGeom>
          <a:noFill/>
          <a:ln>
            <a:noFill/>
          </a:ln>
        </p:spPr>
      </p:pic>
      <p:pic>
        <p:nvPicPr>
          <p:cNvPr id="273" name="Google Shape;273;p20" title="Points scored"/>
          <p:cNvPicPr preferRelativeResize="0"/>
          <p:nvPr/>
        </p:nvPicPr>
        <p:blipFill>
          <a:blip r:embed="rId5">
            <a:alphaModFix/>
          </a:blip>
          <a:stretch>
            <a:fillRect/>
          </a:stretch>
        </p:blipFill>
        <p:spPr>
          <a:xfrm>
            <a:off x="6042425" y="925838"/>
            <a:ext cx="5184675" cy="2772268"/>
          </a:xfrm>
          <a:prstGeom prst="rect">
            <a:avLst/>
          </a:prstGeom>
          <a:noFill/>
          <a:ln>
            <a:noFill/>
          </a:ln>
        </p:spPr>
      </p:pic>
      <p:graphicFrame>
        <p:nvGraphicFramePr>
          <p:cNvPr id="274" name="Google Shape;274;p20"/>
          <p:cNvGraphicFramePr/>
          <p:nvPr/>
        </p:nvGraphicFramePr>
        <p:xfrm>
          <a:off x="6253425" y="4311413"/>
          <a:ext cx="3000000" cy="3000000"/>
        </p:xfrm>
        <a:graphic>
          <a:graphicData uri="http://schemas.openxmlformats.org/drawingml/2006/table">
            <a:tbl>
              <a:tblPr>
                <a:noFill/>
                <a:tableStyleId>{A20AADBC-CFBC-4545-9D90-5244106F5513}</a:tableStyleId>
              </a:tblPr>
              <a:tblGrid>
                <a:gridCol w="1168900"/>
                <a:gridCol w="1078100"/>
                <a:gridCol w="1364075"/>
                <a:gridCol w="1458875"/>
              </a:tblGrid>
              <a:tr h="598650">
                <a:tc>
                  <a:txBody>
                    <a:bodyPr/>
                    <a:lstStyle/>
                    <a:p>
                      <a:pPr indent="0" lvl="0" marL="0" rtl="0" algn="ctr">
                        <a:spcBef>
                          <a:spcPts val="0"/>
                        </a:spcBef>
                        <a:spcAft>
                          <a:spcPts val="0"/>
                        </a:spcAft>
                        <a:buNone/>
                      </a:pPr>
                      <a:r>
                        <a:rPr b="1" lang="en-US" sz="1200">
                          <a:solidFill>
                            <a:srgbClr val="351C75"/>
                          </a:solidFill>
                        </a:rPr>
                        <a:t>Version</a:t>
                      </a:r>
                      <a:endParaRPr b="1" sz="1200">
                        <a:solidFill>
                          <a:srgbClr val="351C75"/>
                        </a:solidFill>
                      </a:endParaRPr>
                    </a:p>
                  </a:txBody>
                  <a:tcPr marT="91425" marB="91425" marR="91425" marL="91425"/>
                </a:tc>
                <a:tc>
                  <a:txBody>
                    <a:bodyPr/>
                    <a:lstStyle/>
                    <a:p>
                      <a:pPr indent="0" lvl="0" marL="0" rtl="0" algn="ctr">
                        <a:spcBef>
                          <a:spcPts val="0"/>
                        </a:spcBef>
                        <a:spcAft>
                          <a:spcPts val="0"/>
                        </a:spcAft>
                        <a:buNone/>
                      </a:pPr>
                      <a:r>
                        <a:rPr b="1" lang="en-US" sz="1200">
                          <a:solidFill>
                            <a:srgbClr val="351C75"/>
                          </a:solidFill>
                        </a:rPr>
                        <a:t>AVG DAU</a:t>
                      </a:r>
                      <a:endParaRPr b="1" sz="1200">
                        <a:solidFill>
                          <a:srgbClr val="351C75"/>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1200">
                          <a:solidFill>
                            <a:srgbClr val="351C75"/>
                          </a:solidFill>
                        </a:rPr>
                        <a:t>AVG Time Spent per User</a:t>
                      </a:r>
                      <a:endParaRPr b="1" sz="1200">
                        <a:solidFill>
                          <a:srgbClr val="351C75"/>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US" sz="1200">
                          <a:solidFill>
                            <a:srgbClr val="351C75"/>
                          </a:solidFill>
                        </a:rPr>
                        <a:t>AVG Time Spent per Session</a:t>
                      </a:r>
                      <a:endParaRPr b="1" sz="1200">
                        <a:solidFill>
                          <a:srgbClr val="351C75"/>
                        </a:solidFill>
                      </a:endParaRPr>
                    </a:p>
                  </a:txBody>
                  <a:tcPr marT="91425" marB="91425" marR="91425" marL="91425"/>
                </a:tc>
              </a:tr>
              <a:tr h="381000">
                <a:tc>
                  <a:txBody>
                    <a:bodyPr/>
                    <a:lstStyle/>
                    <a:p>
                      <a:pPr indent="0" lvl="0" marL="0" rtl="0" algn="ctr">
                        <a:spcBef>
                          <a:spcPts val="0"/>
                        </a:spcBef>
                        <a:spcAft>
                          <a:spcPts val="0"/>
                        </a:spcAft>
                        <a:buNone/>
                      </a:pPr>
                      <a:r>
                        <a:rPr lang="en-US" sz="1200"/>
                        <a:t>Version 3</a:t>
                      </a:r>
                      <a:endParaRPr sz="1200"/>
                    </a:p>
                  </a:txBody>
                  <a:tcPr marT="91425" marB="91425" marR="91425" marL="91425"/>
                </a:tc>
                <a:tc>
                  <a:txBody>
                    <a:bodyPr/>
                    <a:lstStyle/>
                    <a:p>
                      <a:pPr indent="0" lvl="0" marL="0" rtl="0" algn="ctr">
                        <a:spcBef>
                          <a:spcPts val="0"/>
                        </a:spcBef>
                        <a:spcAft>
                          <a:spcPts val="0"/>
                        </a:spcAft>
                        <a:buNone/>
                      </a:pPr>
                      <a:r>
                        <a:rPr lang="en-US" sz="1200"/>
                        <a:t>178,878</a:t>
                      </a:r>
                      <a:endParaRPr sz="1200"/>
                    </a:p>
                  </a:txBody>
                  <a:tcPr marT="91425" marB="91425" marR="91425" marL="91425"/>
                </a:tc>
                <a:tc>
                  <a:txBody>
                    <a:bodyPr/>
                    <a:lstStyle/>
                    <a:p>
                      <a:pPr indent="0" lvl="0" marL="0" rtl="0" algn="ctr">
                        <a:spcBef>
                          <a:spcPts val="0"/>
                        </a:spcBef>
                        <a:spcAft>
                          <a:spcPts val="0"/>
                        </a:spcAft>
                        <a:buNone/>
                      </a:pPr>
                      <a:r>
                        <a:rPr lang="en-US" sz="1200"/>
                        <a:t>51min 6sec</a:t>
                      </a:r>
                      <a:endParaRPr sz="1200"/>
                    </a:p>
                  </a:txBody>
                  <a:tcPr marT="91425" marB="91425" marR="91425" marL="91425"/>
                </a:tc>
                <a:tc>
                  <a:txBody>
                    <a:bodyPr/>
                    <a:lstStyle/>
                    <a:p>
                      <a:pPr indent="0" lvl="0" marL="0" rtl="0" algn="ctr">
                        <a:spcBef>
                          <a:spcPts val="0"/>
                        </a:spcBef>
                        <a:spcAft>
                          <a:spcPts val="0"/>
                        </a:spcAft>
                        <a:buNone/>
                      </a:pPr>
                      <a:r>
                        <a:rPr lang="en-US" sz="1200"/>
                        <a:t>13min 59sec</a:t>
                      </a:r>
                      <a:endParaRPr sz="1200"/>
                    </a:p>
                  </a:txBody>
                  <a:tcPr marT="91425" marB="91425" marR="91425" marL="91425"/>
                </a:tc>
              </a:tr>
              <a:tr h="381000">
                <a:tc>
                  <a:txBody>
                    <a:bodyPr/>
                    <a:lstStyle/>
                    <a:p>
                      <a:pPr indent="0" lvl="0" marL="0" rtl="0" algn="ctr">
                        <a:spcBef>
                          <a:spcPts val="0"/>
                        </a:spcBef>
                        <a:spcAft>
                          <a:spcPts val="0"/>
                        </a:spcAft>
                        <a:buNone/>
                      </a:pPr>
                      <a:r>
                        <a:rPr lang="en-US" sz="1200"/>
                        <a:t>Version 4</a:t>
                      </a:r>
                      <a:endParaRPr sz="1200"/>
                    </a:p>
                  </a:txBody>
                  <a:tcPr marT="91425" marB="91425" marR="91425" marL="91425"/>
                </a:tc>
                <a:tc>
                  <a:txBody>
                    <a:bodyPr/>
                    <a:lstStyle/>
                    <a:p>
                      <a:pPr indent="0" lvl="0" marL="0" rtl="0" algn="ctr">
                        <a:spcBef>
                          <a:spcPts val="0"/>
                        </a:spcBef>
                        <a:spcAft>
                          <a:spcPts val="0"/>
                        </a:spcAft>
                        <a:buNone/>
                      </a:pPr>
                      <a:r>
                        <a:rPr lang="en-US" sz="1200"/>
                        <a:t>146,326</a:t>
                      </a:r>
                      <a:endParaRPr sz="1200"/>
                    </a:p>
                  </a:txBody>
                  <a:tcPr marT="91425" marB="91425" marR="91425" marL="91425"/>
                </a:tc>
                <a:tc>
                  <a:txBody>
                    <a:bodyPr/>
                    <a:lstStyle/>
                    <a:p>
                      <a:pPr indent="0" lvl="0" marL="0" rtl="0" algn="ctr">
                        <a:spcBef>
                          <a:spcPts val="0"/>
                        </a:spcBef>
                        <a:spcAft>
                          <a:spcPts val="0"/>
                        </a:spcAft>
                        <a:buNone/>
                      </a:pPr>
                      <a:r>
                        <a:rPr lang="en-US" sz="1200">
                          <a:solidFill>
                            <a:schemeClr val="dk1"/>
                          </a:solidFill>
                        </a:rPr>
                        <a:t>53min 21sec</a:t>
                      </a:r>
                      <a:endParaRPr sz="1200"/>
                    </a:p>
                  </a:txBody>
                  <a:tcPr marT="91425" marB="91425" marR="91425" marL="91425"/>
                </a:tc>
                <a:tc>
                  <a:txBody>
                    <a:bodyPr/>
                    <a:lstStyle/>
                    <a:p>
                      <a:pPr indent="0" lvl="0" marL="0" rtl="0" algn="ctr">
                        <a:spcBef>
                          <a:spcPts val="0"/>
                        </a:spcBef>
                        <a:spcAft>
                          <a:spcPts val="0"/>
                        </a:spcAft>
                        <a:buNone/>
                      </a:pPr>
                      <a:r>
                        <a:rPr lang="en-US" sz="1200">
                          <a:solidFill>
                            <a:schemeClr val="dk1"/>
                          </a:solidFill>
                        </a:rPr>
                        <a:t>14min 17sec</a:t>
                      </a:r>
                      <a:endParaRPr sz="1200"/>
                    </a:p>
                  </a:txBody>
                  <a:tcPr marT="91425" marB="91425" marR="91425" marL="91425"/>
                </a:tc>
              </a:tr>
            </a:tbl>
          </a:graphicData>
        </a:graphic>
      </p:graphicFrame>
      <p:pic>
        <p:nvPicPr>
          <p:cNvPr id="275" name="Google Shape;275;p20" title="Points scored"/>
          <p:cNvPicPr preferRelativeResize="0"/>
          <p:nvPr/>
        </p:nvPicPr>
        <p:blipFill>
          <a:blip r:embed="rId6">
            <a:alphaModFix/>
          </a:blip>
          <a:stretch>
            <a:fillRect/>
          </a:stretch>
        </p:blipFill>
        <p:spPr>
          <a:xfrm>
            <a:off x="677350" y="3784700"/>
            <a:ext cx="5184675" cy="2618000"/>
          </a:xfrm>
          <a:prstGeom prst="rect">
            <a:avLst/>
          </a:prstGeom>
          <a:noFill/>
          <a:ln>
            <a:noFill/>
          </a:ln>
        </p:spPr>
      </p:pic>
      <p:grpSp>
        <p:nvGrpSpPr>
          <p:cNvPr id="276" name="Google Shape;276;p20"/>
          <p:cNvGrpSpPr/>
          <p:nvPr/>
        </p:nvGrpSpPr>
        <p:grpSpPr>
          <a:xfrm>
            <a:off x="-196476" y="6057136"/>
            <a:ext cx="1574779" cy="1108148"/>
            <a:chOff x="-196476" y="6057136"/>
            <a:chExt cx="1574779" cy="1108148"/>
          </a:xfrm>
        </p:grpSpPr>
        <p:sp>
          <p:nvSpPr>
            <p:cNvPr id="277" name="Google Shape;277;p20"/>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8" name="Google Shape;278;p20"/>
            <p:cNvPicPr preferRelativeResize="0"/>
            <p:nvPr/>
          </p:nvPicPr>
          <p:blipFill rotWithShape="1">
            <a:blip r:embed="rId7">
              <a:alphaModFix/>
            </a:blip>
            <a:srcRect b="0" l="0" r="0" t="0"/>
            <a:stretch/>
          </p:blipFill>
          <p:spPr>
            <a:xfrm>
              <a:off x="60737" y="6363890"/>
              <a:ext cx="1214553" cy="426970"/>
            </a:xfrm>
            <a:prstGeom prst="rect">
              <a:avLst/>
            </a:prstGeom>
            <a:noFill/>
            <a:ln>
              <a:noFill/>
            </a:ln>
          </p:spPr>
        </p:pic>
      </p:grpSp>
      <p:sp>
        <p:nvSpPr>
          <p:cNvPr id="279" name="Google Shape;279;p20"/>
          <p:cNvSpPr txBox="1"/>
          <p:nvPr/>
        </p:nvSpPr>
        <p:spPr>
          <a:xfrm>
            <a:off x="2274290" y="4448175"/>
            <a:ext cx="3966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900">
                <a:solidFill>
                  <a:srgbClr val="7030A0"/>
                </a:solidFill>
                <a:latin typeface="Calibri"/>
                <a:ea typeface="Calibri"/>
                <a:cs typeface="Calibri"/>
                <a:sym typeface="Calibri"/>
              </a:rPr>
              <a:t>3.66</a:t>
            </a:r>
            <a:endParaRPr b="1" sz="900">
              <a:solidFill>
                <a:srgbClr val="7030A0"/>
              </a:solidFill>
              <a:latin typeface="Calibri"/>
              <a:ea typeface="Calibri"/>
              <a:cs typeface="Calibri"/>
              <a:sym typeface="Calibri"/>
            </a:endParaRPr>
          </a:p>
        </p:txBody>
      </p:sp>
      <p:sp>
        <p:nvSpPr>
          <p:cNvPr id="280" name="Google Shape;280;p20"/>
          <p:cNvSpPr txBox="1"/>
          <p:nvPr/>
        </p:nvSpPr>
        <p:spPr>
          <a:xfrm>
            <a:off x="2604250" y="4448175"/>
            <a:ext cx="3966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900">
                <a:solidFill>
                  <a:srgbClr val="F32596"/>
                </a:solidFill>
                <a:latin typeface="Calibri"/>
                <a:ea typeface="Calibri"/>
                <a:cs typeface="Calibri"/>
                <a:sym typeface="Calibri"/>
              </a:rPr>
              <a:t>3.74</a:t>
            </a:r>
            <a:endParaRPr b="1" sz="900">
              <a:solidFill>
                <a:srgbClr val="F32596"/>
              </a:solidFill>
              <a:latin typeface="Calibri"/>
              <a:ea typeface="Calibri"/>
              <a:cs typeface="Calibri"/>
              <a:sym typeface="Calibri"/>
            </a:endParaRPr>
          </a:p>
        </p:txBody>
      </p:sp>
      <p:cxnSp>
        <p:nvCxnSpPr>
          <p:cNvPr id="281" name="Google Shape;281;p20"/>
          <p:cNvCxnSpPr/>
          <p:nvPr/>
        </p:nvCxnSpPr>
        <p:spPr>
          <a:xfrm>
            <a:off x="2604250" y="4448175"/>
            <a:ext cx="0" cy="1689300"/>
          </a:xfrm>
          <a:prstGeom prst="straightConnector1">
            <a:avLst/>
          </a:prstGeom>
          <a:noFill/>
          <a:ln cap="flat" cmpd="sng" w="9525">
            <a:solidFill>
              <a:srgbClr val="7030A0"/>
            </a:solidFill>
            <a:prstDash val="solid"/>
            <a:round/>
            <a:headEnd len="med" w="med" type="none"/>
            <a:tailEnd len="med" w="med" type="none"/>
          </a:ln>
        </p:spPr>
      </p:cxnSp>
      <p:cxnSp>
        <p:nvCxnSpPr>
          <p:cNvPr id="282" name="Google Shape;282;p20"/>
          <p:cNvCxnSpPr/>
          <p:nvPr/>
        </p:nvCxnSpPr>
        <p:spPr>
          <a:xfrm>
            <a:off x="2647100" y="4448175"/>
            <a:ext cx="0" cy="1689300"/>
          </a:xfrm>
          <a:prstGeom prst="straightConnector1">
            <a:avLst/>
          </a:prstGeom>
          <a:noFill/>
          <a:ln cap="flat" cmpd="sng" w="9525">
            <a:solidFill>
              <a:srgbClr val="F32596"/>
            </a:solidFill>
            <a:prstDash val="solid"/>
            <a:round/>
            <a:headEnd len="med" w="med" type="none"/>
            <a:tailEnd len="med" w="med" type="none"/>
          </a:ln>
        </p:spPr>
      </p:cxnSp>
      <p:sp>
        <p:nvSpPr>
          <p:cNvPr id="283" name="Google Shape;283;p20"/>
          <p:cNvSpPr txBox="1"/>
          <p:nvPr/>
        </p:nvSpPr>
        <p:spPr>
          <a:xfrm>
            <a:off x="2099650" y="1403950"/>
            <a:ext cx="10092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800">
                <a:solidFill>
                  <a:srgbClr val="666666"/>
                </a:solidFill>
                <a:latin typeface="Calibri"/>
                <a:ea typeface="Calibri"/>
                <a:cs typeface="Calibri"/>
                <a:sym typeface="Calibri"/>
              </a:rPr>
              <a:t>48min 36sec</a:t>
            </a:r>
            <a:endParaRPr b="1" sz="800">
              <a:solidFill>
                <a:srgbClr val="666666"/>
              </a:solidFill>
              <a:latin typeface="Calibri"/>
              <a:ea typeface="Calibri"/>
              <a:cs typeface="Calibri"/>
              <a:sym typeface="Calibri"/>
            </a:endParaRPr>
          </a:p>
        </p:txBody>
      </p:sp>
      <p:sp>
        <p:nvSpPr>
          <p:cNvPr id="284" name="Google Shape;284;p20"/>
          <p:cNvSpPr txBox="1"/>
          <p:nvPr/>
        </p:nvSpPr>
        <p:spPr>
          <a:xfrm>
            <a:off x="1495350" y="6352350"/>
            <a:ext cx="534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01/09/2022 - 31/10/2023</a:t>
            </a:r>
            <a:endParaRPr sz="1300">
              <a:solidFill>
                <a:schemeClr val="dk1"/>
              </a:solidFill>
              <a:latin typeface="Calibri"/>
              <a:ea typeface="Calibri"/>
              <a:cs typeface="Calibri"/>
              <a:sym typeface="Calibri"/>
            </a:endParaRPr>
          </a:p>
        </p:txBody>
      </p:sp>
      <p:sp>
        <p:nvSpPr>
          <p:cNvPr id="285" name="Google Shape;285;p20"/>
          <p:cNvSpPr txBox="1"/>
          <p:nvPr/>
        </p:nvSpPr>
        <p:spPr>
          <a:xfrm>
            <a:off x="3105125" y="1594275"/>
            <a:ext cx="1009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666666"/>
                </a:solidFill>
                <a:latin typeface="Calibri"/>
                <a:ea typeface="Calibri"/>
                <a:cs typeface="Calibri"/>
                <a:sym typeface="Calibri"/>
              </a:rPr>
              <a:t>38</a:t>
            </a:r>
            <a:r>
              <a:rPr b="1" lang="en-US" sz="800">
                <a:solidFill>
                  <a:srgbClr val="666666"/>
                </a:solidFill>
                <a:latin typeface="Calibri"/>
                <a:ea typeface="Calibri"/>
                <a:cs typeface="Calibri"/>
                <a:sym typeface="Calibri"/>
              </a:rPr>
              <a:t>min 42sec</a:t>
            </a:r>
            <a:endParaRPr b="1" sz="800">
              <a:solidFill>
                <a:srgbClr val="666666"/>
              </a:solidFill>
              <a:latin typeface="Calibri"/>
              <a:ea typeface="Calibri"/>
              <a:cs typeface="Calibri"/>
              <a:sym typeface="Calibri"/>
            </a:endParaRPr>
          </a:p>
        </p:txBody>
      </p:sp>
      <p:sp>
        <p:nvSpPr>
          <p:cNvPr id="286" name="Google Shape;286;p20"/>
          <p:cNvSpPr txBox="1"/>
          <p:nvPr/>
        </p:nvSpPr>
        <p:spPr>
          <a:xfrm>
            <a:off x="6253425" y="6152250"/>
            <a:ext cx="524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Period:  v3: 01/09/2022 - 30/10/2022</a:t>
            </a:r>
            <a:endParaRPr sz="1300">
              <a:solidFill>
                <a:schemeClr val="dk1"/>
              </a:solidFill>
              <a:latin typeface="Calibri"/>
              <a:ea typeface="Calibri"/>
              <a:cs typeface="Calibri"/>
              <a:sym typeface="Calibri"/>
            </a:endParaRPr>
          </a:p>
          <a:p>
            <a:pPr indent="457200" lvl="0" marL="0" rtl="0" algn="l">
              <a:spcBef>
                <a:spcPts val="0"/>
              </a:spcBef>
              <a:spcAft>
                <a:spcPts val="0"/>
              </a:spcAft>
              <a:buNone/>
            </a:pPr>
            <a:r>
              <a:rPr lang="en-US" sz="1300">
                <a:solidFill>
                  <a:schemeClr val="dk1"/>
                </a:solidFill>
                <a:latin typeface="Calibri"/>
                <a:ea typeface="Calibri"/>
                <a:cs typeface="Calibri"/>
                <a:sym typeface="Calibri"/>
              </a:rPr>
              <a:t>  v4: 24/8/2023 - 22/10/2023</a:t>
            </a:r>
            <a:endParaRPr sz="1300">
              <a:solidFill>
                <a:schemeClr val="dk1"/>
              </a:solidFill>
              <a:latin typeface="Calibri"/>
              <a:ea typeface="Calibri"/>
              <a:cs typeface="Calibri"/>
              <a:sym typeface="Calibri"/>
            </a:endParaRPr>
          </a:p>
        </p:txBody>
      </p:sp>
      <p:sp>
        <p:nvSpPr>
          <p:cNvPr id="287" name="Google Shape;287;p20"/>
          <p:cNvSpPr txBox="1"/>
          <p:nvPr/>
        </p:nvSpPr>
        <p:spPr>
          <a:xfrm>
            <a:off x="4156413" y="1403950"/>
            <a:ext cx="10092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666666"/>
                </a:solidFill>
                <a:latin typeface="Calibri"/>
                <a:ea typeface="Calibri"/>
                <a:cs typeface="Calibri"/>
                <a:sym typeface="Calibri"/>
              </a:rPr>
              <a:t>48</a:t>
            </a:r>
            <a:r>
              <a:rPr b="1" lang="en-US" sz="800">
                <a:solidFill>
                  <a:srgbClr val="666666"/>
                </a:solidFill>
                <a:latin typeface="Calibri"/>
                <a:ea typeface="Calibri"/>
                <a:cs typeface="Calibri"/>
                <a:sym typeface="Calibri"/>
              </a:rPr>
              <a:t>min 14sec</a:t>
            </a:r>
            <a:endParaRPr b="1" sz="800">
              <a:solidFill>
                <a:srgbClr val="666666"/>
              </a:solidFill>
              <a:latin typeface="Calibri"/>
              <a:ea typeface="Calibri"/>
              <a:cs typeface="Calibri"/>
              <a:sym typeface="Calibri"/>
            </a:endParaRPr>
          </a:p>
        </p:txBody>
      </p:sp>
      <p:sp>
        <p:nvSpPr>
          <p:cNvPr id="288" name="Google Shape;288;p20"/>
          <p:cNvSpPr txBox="1"/>
          <p:nvPr/>
        </p:nvSpPr>
        <p:spPr>
          <a:xfrm>
            <a:off x="7665275" y="1508925"/>
            <a:ext cx="10092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800">
                <a:solidFill>
                  <a:srgbClr val="666666"/>
                </a:solidFill>
                <a:latin typeface="Calibri"/>
                <a:ea typeface="Calibri"/>
                <a:cs typeface="Calibri"/>
                <a:sym typeface="Calibri"/>
              </a:rPr>
              <a:t>14</a:t>
            </a:r>
            <a:r>
              <a:rPr b="1" lang="en-US" sz="800">
                <a:solidFill>
                  <a:srgbClr val="666666"/>
                </a:solidFill>
                <a:latin typeface="Calibri"/>
                <a:ea typeface="Calibri"/>
                <a:cs typeface="Calibri"/>
                <a:sym typeface="Calibri"/>
              </a:rPr>
              <a:t>min 42sec</a:t>
            </a:r>
            <a:endParaRPr b="1" sz="800">
              <a:solidFill>
                <a:srgbClr val="666666"/>
              </a:solidFill>
              <a:latin typeface="Calibri"/>
              <a:ea typeface="Calibri"/>
              <a:cs typeface="Calibri"/>
              <a:sym typeface="Calibri"/>
            </a:endParaRPr>
          </a:p>
        </p:txBody>
      </p:sp>
      <p:sp>
        <p:nvSpPr>
          <p:cNvPr id="289" name="Google Shape;289;p20"/>
          <p:cNvSpPr txBox="1"/>
          <p:nvPr/>
        </p:nvSpPr>
        <p:spPr>
          <a:xfrm>
            <a:off x="8785175" y="1902075"/>
            <a:ext cx="10092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800">
                <a:solidFill>
                  <a:srgbClr val="666666"/>
                </a:solidFill>
                <a:latin typeface="Calibri"/>
                <a:ea typeface="Calibri"/>
                <a:cs typeface="Calibri"/>
                <a:sym typeface="Calibri"/>
              </a:rPr>
              <a:t>14min 3sec</a:t>
            </a:r>
            <a:endParaRPr b="1" sz="800">
              <a:solidFill>
                <a:srgbClr val="666666"/>
              </a:solidFill>
              <a:latin typeface="Calibri"/>
              <a:ea typeface="Calibri"/>
              <a:cs typeface="Calibri"/>
              <a:sym typeface="Calibri"/>
            </a:endParaRPr>
          </a:p>
        </p:txBody>
      </p:sp>
      <p:sp>
        <p:nvSpPr>
          <p:cNvPr id="290" name="Google Shape;290;p20"/>
          <p:cNvSpPr txBox="1"/>
          <p:nvPr/>
        </p:nvSpPr>
        <p:spPr>
          <a:xfrm>
            <a:off x="9516225" y="1508925"/>
            <a:ext cx="10092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800">
                <a:solidFill>
                  <a:srgbClr val="666666"/>
                </a:solidFill>
                <a:latin typeface="Calibri"/>
                <a:ea typeface="Calibri"/>
                <a:cs typeface="Calibri"/>
                <a:sym typeface="Calibri"/>
              </a:rPr>
              <a:t>14min 36sec</a:t>
            </a:r>
            <a:endParaRPr b="1" sz="800">
              <a:solidFill>
                <a:srgbClr val="666666"/>
              </a:solidFill>
              <a:latin typeface="Calibri"/>
              <a:ea typeface="Calibri"/>
              <a:cs typeface="Calibri"/>
              <a:sym typeface="Calibri"/>
            </a:endParaRPr>
          </a:p>
        </p:txBody>
      </p:sp>
      <p:sp>
        <p:nvSpPr>
          <p:cNvPr id="291" name="Google Shape;291;p20"/>
          <p:cNvSpPr/>
          <p:nvPr/>
        </p:nvSpPr>
        <p:spPr>
          <a:xfrm>
            <a:off x="8933475" y="258675"/>
            <a:ext cx="1670700" cy="7107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latin typeface="Calibri"/>
                <a:ea typeface="Calibri"/>
                <a:cs typeface="Calibri"/>
                <a:sym typeface="Calibri"/>
              </a:rPr>
              <a:t>DONE</a:t>
            </a:r>
            <a:endParaRPr b="1" sz="15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21"/>
          <p:cNvGrpSpPr/>
          <p:nvPr/>
        </p:nvGrpSpPr>
        <p:grpSpPr>
          <a:xfrm>
            <a:off x="-196476" y="6057136"/>
            <a:ext cx="1574779" cy="1108148"/>
            <a:chOff x="-196476" y="6057136"/>
            <a:chExt cx="1574779" cy="1108148"/>
          </a:xfrm>
        </p:grpSpPr>
        <p:sp>
          <p:nvSpPr>
            <p:cNvPr id="297" name="Google Shape;297;p21"/>
            <p:cNvSpPr/>
            <p:nvPr/>
          </p:nvSpPr>
          <p:spPr>
            <a:xfrm rot="871641">
              <a:off x="-122037" y="6223581"/>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8" name="Google Shape;298;p21"/>
            <p:cNvPicPr preferRelativeResize="0"/>
            <p:nvPr/>
          </p:nvPicPr>
          <p:blipFill rotWithShape="1">
            <a:blip r:embed="rId3">
              <a:alphaModFix/>
            </a:blip>
            <a:srcRect b="0" l="0" r="0" t="0"/>
            <a:stretch/>
          </p:blipFill>
          <p:spPr>
            <a:xfrm>
              <a:off x="60737" y="6363890"/>
              <a:ext cx="1214553" cy="426970"/>
            </a:xfrm>
            <a:prstGeom prst="rect">
              <a:avLst/>
            </a:prstGeom>
            <a:noFill/>
            <a:ln>
              <a:noFill/>
            </a:ln>
          </p:spPr>
        </p:pic>
      </p:grpSp>
      <p:sp>
        <p:nvSpPr>
          <p:cNvPr id="299" name="Google Shape;299;p21"/>
          <p:cNvSpPr txBox="1"/>
          <p:nvPr/>
        </p:nvSpPr>
        <p:spPr>
          <a:xfrm>
            <a:off x="286728" y="236673"/>
            <a:ext cx="9987681" cy="434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accent6"/>
                </a:solidFill>
                <a:latin typeface="Paytone One"/>
                <a:ea typeface="Paytone One"/>
                <a:cs typeface="Paytone One"/>
                <a:sym typeface="Paytone One"/>
              </a:rPr>
              <a:t>6.</a:t>
            </a:r>
            <a:r>
              <a:rPr lang="en-US" sz="3200">
                <a:solidFill>
                  <a:schemeClr val="accent6"/>
                </a:solidFill>
                <a:latin typeface="Paytone One"/>
                <a:ea typeface="Paytone One"/>
                <a:cs typeface="Paytone One"/>
                <a:sym typeface="Paytone One"/>
              </a:rPr>
              <a:t>Conversion KPIs: </a:t>
            </a:r>
            <a:r>
              <a:rPr lang="en-US" sz="2800">
                <a:solidFill>
                  <a:srgbClr val="3F3F3F"/>
                </a:solidFill>
                <a:latin typeface="Paytone One"/>
                <a:ea typeface="Paytone One"/>
                <a:cs typeface="Paytone One"/>
                <a:sym typeface="Paytone One"/>
              </a:rPr>
              <a:t>DL to Launch the APP for New.U</a:t>
            </a:r>
            <a:endParaRPr sz="3200">
              <a:solidFill>
                <a:srgbClr val="3F3F3F"/>
              </a:solidFill>
              <a:latin typeface="Paytone One"/>
              <a:ea typeface="Paytone One"/>
              <a:cs typeface="Paytone One"/>
              <a:sym typeface="Paytone One"/>
            </a:endParaRPr>
          </a:p>
        </p:txBody>
      </p:sp>
      <p:cxnSp>
        <p:nvCxnSpPr>
          <p:cNvPr id="300" name="Google Shape;300;p21"/>
          <p:cNvCxnSpPr/>
          <p:nvPr/>
        </p:nvCxnSpPr>
        <p:spPr>
          <a:xfrm flipH="1">
            <a:off x="405100" y="826675"/>
            <a:ext cx="3630600" cy="15300"/>
          </a:xfrm>
          <a:prstGeom prst="straightConnector1">
            <a:avLst/>
          </a:prstGeom>
          <a:noFill/>
          <a:ln cap="flat" cmpd="sng" w="9525">
            <a:solidFill>
              <a:srgbClr val="3A3838"/>
            </a:solidFill>
            <a:prstDash val="dash"/>
            <a:miter lim="800000"/>
            <a:headEnd len="sm" w="sm" type="none"/>
            <a:tailEnd len="sm" w="sm" type="none"/>
          </a:ln>
        </p:spPr>
      </p:cxnSp>
      <p:sp>
        <p:nvSpPr>
          <p:cNvPr id="301" name="Google Shape;301;p21"/>
          <p:cNvSpPr txBox="1"/>
          <p:nvPr/>
        </p:nvSpPr>
        <p:spPr>
          <a:xfrm>
            <a:off x="1981297" y="5645125"/>
            <a:ext cx="8089200" cy="892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300">
                <a:solidFill>
                  <a:schemeClr val="dk1"/>
                </a:solidFill>
                <a:latin typeface="Century Gothic"/>
                <a:ea typeface="Century Gothic"/>
                <a:cs typeface="Century Gothic"/>
                <a:sym typeface="Century Gothic"/>
              </a:rPr>
              <a:t>Numbers between Users DL the APP and Users launched the APP can sometime be different since Users could:</a:t>
            </a:r>
            <a:endParaRPr sz="1300">
              <a:solidFill>
                <a:schemeClr val="dk1"/>
              </a:solidFill>
              <a:latin typeface="Century Gothic"/>
              <a:ea typeface="Century Gothic"/>
              <a:cs typeface="Century Gothic"/>
              <a:sym typeface="Century Gothic"/>
            </a:endParaRPr>
          </a:p>
          <a:p>
            <a:pPr indent="-311150" lvl="0" marL="457200" rtl="0" algn="l">
              <a:spcBef>
                <a:spcPts val="0"/>
              </a:spcBef>
              <a:spcAft>
                <a:spcPts val="0"/>
              </a:spcAft>
              <a:buClr>
                <a:schemeClr val="dk1"/>
              </a:buClr>
              <a:buSzPts val="1300"/>
              <a:buFont typeface="Century Gothic"/>
              <a:buChar char="●"/>
            </a:pPr>
            <a:r>
              <a:rPr lang="en-US" sz="1300">
                <a:solidFill>
                  <a:schemeClr val="dk1"/>
                </a:solidFill>
                <a:latin typeface="Century Gothic"/>
                <a:ea typeface="Century Gothic"/>
                <a:cs typeface="Century Gothic"/>
                <a:sym typeface="Century Gothic"/>
              </a:rPr>
              <a:t>Download but not open the APP</a:t>
            </a:r>
            <a:endParaRPr sz="1300">
              <a:solidFill>
                <a:schemeClr val="dk1"/>
              </a:solidFill>
              <a:latin typeface="Century Gothic"/>
              <a:ea typeface="Century Gothic"/>
              <a:cs typeface="Century Gothic"/>
              <a:sym typeface="Century Gothic"/>
            </a:endParaRPr>
          </a:p>
          <a:p>
            <a:pPr indent="-311150" lvl="0" marL="457200" rtl="0" algn="l">
              <a:spcBef>
                <a:spcPts val="0"/>
              </a:spcBef>
              <a:spcAft>
                <a:spcPts val="0"/>
              </a:spcAft>
              <a:buClr>
                <a:schemeClr val="dk1"/>
              </a:buClr>
              <a:buSzPts val="1300"/>
              <a:buFont typeface="Century Gothic"/>
              <a:buChar char="●"/>
            </a:pPr>
            <a:r>
              <a:rPr lang="en-US" sz="1300">
                <a:solidFill>
                  <a:schemeClr val="dk1"/>
                </a:solidFill>
                <a:latin typeface="Century Gothic"/>
                <a:ea typeface="Century Gothic"/>
                <a:cs typeface="Century Gothic"/>
                <a:sym typeface="Century Gothic"/>
              </a:rPr>
              <a:t>Downloaded before the APP and ONLY open it later during the selected period. </a:t>
            </a:r>
            <a:endParaRPr sz="1300">
              <a:solidFill>
                <a:schemeClr val="dk1"/>
              </a:solidFill>
              <a:latin typeface="Century Gothic"/>
              <a:ea typeface="Century Gothic"/>
              <a:cs typeface="Century Gothic"/>
              <a:sym typeface="Century Gothic"/>
            </a:endParaRPr>
          </a:p>
        </p:txBody>
      </p:sp>
      <p:sp>
        <p:nvSpPr>
          <p:cNvPr id="302" name="Google Shape;302;p21"/>
          <p:cNvSpPr/>
          <p:nvPr/>
        </p:nvSpPr>
        <p:spPr>
          <a:xfrm rot="-9929198">
            <a:off x="10896486" y="-151198"/>
            <a:ext cx="1425900" cy="775259"/>
          </a:xfrm>
          <a:custGeom>
            <a:rect b="b" l="l" r="r" t="t"/>
            <a:pathLst>
              <a:path extrusionOk="0" h="775259" w="1425900">
                <a:moveTo>
                  <a:pt x="0" y="0"/>
                </a:moveTo>
                <a:lnTo>
                  <a:pt x="1207250" y="0"/>
                </a:lnTo>
                <a:cubicBezTo>
                  <a:pt x="1328007" y="0"/>
                  <a:pt x="1425900" y="97893"/>
                  <a:pt x="1425900" y="218650"/>
                </a:cubicBezTo>
                <a:lnTo>
                  <a:pt x="1425900" y="457826"/>
                </a:lnTo>
                <a:lnTo>
                  <a:pt x="200891" y="77525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close-up of a candy bar&#10;&#10;Description automatically generated with medium confidence" id="303" name="Google Shape;303;p21"/>
          <p:cNvPicPr preferRelativeResize="0"/>
          <p:nvPr/>
        </p:nvPicPr>
        <p:blipFill rotWithShape="1">
          <a:blip r:embed="rId4">
            <a:alphaModFix/>
          </a:blip>
          <a:srcRect b="33914" l="11814" r="12977" t="15715"/>
          <a:stretch/>
        </p:blipFill>
        <p:spPr>
          <a:xfrm>
            <a:off x="11026204" y="101720"/>
            <a:ext cx="1165796" cy="352154"/>
          </a:xfrm>
          <a:prstGeom prst="rect">
            <a:avLst/>
          </a:prstGeom>
          <a:noFill/>
          <a:ln>
            <a:noFill/>
          </a:ln>
        </p:spPr>
      </p:pic>
      <p:pic>
        <p:nvPicPr>
          <p:cNvPr id="304" name="Google Shape;304;p21"/>
          <p:cNvPicPr preferRelativeResize="0"/>
          <p:nvPr/>
        </p:nvPicPr>
        <p:blipFill rotWithShape="1">
          <a:blip r:embed="rId5">
            <a:alphaModFix/>
          </a:blip>
          <a:srcRect b="29224" l="1730" r="2143" t="7628"/>
          <a:stretch/>
        </p:blipFill>
        <p:spPr>
          <a:xfrm>
            <a:off x="223600" y="1430488"/>
            <a:ext cx="2780225" cy="2071250"/>
          </a:xfrm>
          <a:prstGeom prst="rect">
            <a:avLst/>
          </a:prstGeom>
          <a:noFill/>
          <a:ln>
            <a:noFill/>
          </a:ln>
        </p:spPr>
      </p:pic>
      <p:pic>
        <p:nvPicPr>
          <p:cNvPr id="305" name="Google Shape;305;p21"/>
          <p:cNvPicPr preferRelativeResize="0"/>
          <p:nvPr/>
        </p:nvPicPr>
        <p:blipFill>
          <a:blip r:embed="rId6">
            <a:alphaModFix/>
          </a:blip>
          <a:stretch>
            <a:fillRect/>
          </a:stretch>
        </p:blipFill>
        <p:spPr>
          <a:xfrm>
            <a:off x="4283513" y="1354288"/>
            <a:ext cx="2623932" cy="2071250"/>
          </a:xfrm>
          <a:prstGeom prst="rect">
            <a:avLst/>
          </a:prstGeom>
          <a:noFill/>
          <a:ln>
            <a:noFill/>
          </a:ln>
        </p:spPr>
      </p:pic>
      <p:pic>
        <p:nvPicPr>
          <p:cNvPr id="306" name="Google Shape;306;p21"/>
          <p:cNvPicPr preferRelativeResize="0"/>
          <p:nvPr/>
        </p:nvPicPr>
        <p:blipFill>
          <a:blip r:embed="rId7">
            <a:alphaModFix/>
          </a:blip>
          <a:stretch>
            <a:fillRect/>
          </a:stretch>
        </p:blipFill>
        <p:spPr>
          <a:xfrm>
            <a:off x="8187151" y="1354288"/>
            <a:ext cx="3781256" cy="2071251"/>
          </a:xfrm>
          <a:prstGeom prst="rect">
            <a:avLst/>
          </a:prstGeom>
          <a:noFill/>
          <a:ln>
            <a:noFill/>
          </a:ln>
        </p:spPr>
      </p:pic>
      <p:sp>
        <p:nvSpPr>
          <p:cNvPr id="307" name="Google Shape;307;p21"/>
          <p:cNvSpPr/>
          <p:nvPr/>
        </p:nvSpPr>
        <p:spPr>
          <a:xfrm>
            <a:off x="3254575" y="2322413"/>
            <a:ext cx="778200" cy="3522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8" name="Google Shape;308;p21"/>
          <p:cNvSpPr/>
          <p:nvPr/>
        </p:nvSpPr>
        <p:spPr>
          <a:xfrm>
            <a:off x="7158200" y="2322413"/>
            <a:ext cx="778200" cy="3522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09" name="Google Shape;309;p21"/>
          <p:cNvSpPr/>
          <p:nvPr/>
        </p:nvSpPr>
        <p:spPr>
          <a:xfrm>
            <a:off x="1899200" y="5398225"/>
            <a:ext cx="8233200" cy="1386600"/>
          </a:xfrm>
          <a:prstGeom prst="roundRect">
            <a:avLst>
              <a:gd fmla="val 16667" name="adj"/>
            </a:avLst>
          </a:prstGeom>
          <a:noFill/>
          <a:ln cap="flat" cmpd="sng" w="9525">
            <a:solidFill>
              <a:srgbClr val="00B05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0" name="Google Shape;310;p21"/>
          <p:cNvSpPr/>
          <p:nvPr/>
        </p:nvSpPr>
        <p:spPr>
          <a:xfrm>
            <a:off x="223675" y="3707775"/>
            <a:ext cx="3378600" cy="7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0000"/>
                </a:solidFill>
                <a:latin typeface="Calibri"/>
                <a:ea typeface="Calibri"/>
                <a:cs typeface="Calibri"/>
                <a:sym typeface="Calibri"/>
              </a:rPr>
              <a:t>908,715</a:t>
            </a:r>
            <a:r>
              <a:rPr b="1" lang="en-US" sz="1300">
                <a:latin typeface="Calibri"/>
                <a:ea typeface="Calibri"/>
                <a:cs typeface="Calibri"/>
                <a:sym typeface="Calibri"/>
              </a:rPr>
              <a:t> New Users </a:t>
            </a:r>
            <a:endParaRPr b="1" sz="1300">
              <a:latin typeface="Calibri"/>
              <a:ea typeface="Calibri"/>
              <a:cs typeface="Calibri"/>
              <a:sym typeface="Calibri"/>
            </a:endParaRPr>
          </a:p>
          <a:p>
            <a:pPr indent="0" lvl="0" marL="0" rtl="0" algn="ctr">
              <a:spcBef>
                <a:spcPts val="0"/>
              </a:spcBef>
              <a:spcAft>
                <a:spcPts val="0"/>
              </a:spcAft>
              <a:buNone/>
            </a:pPr>
            <a:r>
              <a:rPr lang="en-US" sz="1300">
                <a:latin typeface="Calibri"/>
                <a:ea typeface="Calibri"/>
                <a:cs typeface="Calibri"/>
                <a:sym typeface="Calibri"/>
              </a:rPr>
              <a:t>DL the APP for the 1st time</a:t>
            </a:r>
            <a:endParaRPr sz="1300">
              <a:latin typeface="Calibri"/>
              <a:ea typeface="Calibri"/>
              <a:cs typeface="Calibri"/>
              <a:sym typeface="Calibri"/>
            </a:endParaRPr>
          </a:p>
        </p:txBody>
      </p:sp>
      <p:sp>
        <p:nvSpPr>
          <p:cNvPr id="311" name="Google Shape;311;p21"/>
          <p:cNvSpPr/>
          <p:nvPr/>
        </p:nvSpPr>
        <p:spPr>
          <a:xfrm>
            <a:off x="4205425" y="3707775"/>
            <a:ext cx="2780100" cy="7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latin typeface="Calibri"/>
                <a:ea typeface="Calibri"/>
                <a:cs typeface="Calibri"/>
                <a:sym typeface="Calibri"/>
              </a:rPr>
              <a:t> </a:t>
            </a:r>
            <a:r>
              <a:rPr b="1" lang="en-US" sz="1300">
                <a:solidFill>
                  <a:srgbClr val="FF0000"/>
                </a:solidFill>
                <a:latin typeface="Calibri"/>
                <a:ea typeface="Calibri"/>
                <a:cs typeface="Calibri"/>
                <a:sym typeface="Calibri"/>
              </a:rPr>
              <a:t>886,333</a:t>
            </a:r>
            <a:r>
              <a:rPr b="1" lang="en-US" sz="1300">
                <a:latin typeface="Calibri"/>
                <a:ea typeface="Calibri"/>
                <a:cs typeface="Calibri"/>
                <a:sym typeface="Calibri"/>
              </a:rPr>
              <a:t> New Users</a:t>
            </a:r>
            <a:br>
              <a:rPr lang="en-US" sz="1300">
                <a:latin typeface="Calibri"/>
                <a:ea typeface="Calibri"/>
                <a:cs typeface="Calibri"/>
                <a:sym typeface="Calibri"/>
              </a:rPr>
            </a:br>
            <a:r>
              <a:rPr lang="en-US" sz="1300">
                <a:latin typeface="Calibri"/>
                <a:ea typeface="Calibri"/>
                <a:cs typeface="Calibri"/>
                <a:sym typeface="Calibri"/>
              </a:rPr>
              <a:t>Launch the APP for the 1st time</a:t>
            </a:r>
            <a:endParaRPr sz="1300">
              <a:latin typeface="Calibri"/>
              <a:ea typeface="Calibri"/>
              <a:cs typeface="Calibri"/>
              <a:sym typeface="Calibri"/>
            </a:endParaRPr>
          </a:p>
        </p:txBody>
      </p:sp>
      <p:sp>
        <p:nvSpPr>
          <p:cNvPr id="312" name="Google Shape;312;p21"/>
          <p:cNvSpPr/>
          <p:nvPr/>
        </p:nvSpPr>
        <p:spPr>
          <a:xfrm>
            <a:off x="8687725" y="3707775"/>
            <a:ext cx="2780100" cy="78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solidFill>
                  <a:srgbClr val="FF0000"/>
                </a:solidFill>
                <a:latin typeface="Calibri"/>
                <a:ea typeface="Calibri"/>
                <a:cs typeface="Calibri"/>
                <a:sym typeface="Calibri"/>
              </a:rPr>
              <a:t>823,904 </a:t>
            </a:r>
            <a:r>
              <a:rPr b="1" lang="en-US" sz="1300">
                <a:solidFill>
                  <a:schemeClr val="dk1"/>
                </a:solidFill>
                <a:latin typeface="Calibri"/>
                <a:ea typeface="Calibri"/>
                <a:cs typeface="Calibri"/>
                <a:sym typeface="Calibri"/>
              </a:rPr>
              <a:t>New Users</a:t>
            </a:r>
            <a:br>
              <a:rPr lang="en-US" sz="1300">
                <a:latin typeface="Calibri"/>
                <a:ea typeface="Calibri"/>
                <a:cs typeface="Calibri"/>
                <a:sym typeface="Calibri"/>
              </a:rPr>
            </a:br>
            <a:r>
              <a:rPr lang="en-US" sz="1300">
                <a:latin typeface="Calibri"/>
                <a:ea typeface="Calibri"/>
                <a:cs typeface="Calibri"/>
                <a:sym typeface="Calibri"/>
              </a:rPr>
              <a:t>Reached the End of the FTUE</a:t>
            </a:r>
            <a:endParaRPr sz="1300">
              <a:latin typeface="Calibri"/>
              <a:ea typeface="Calibri"/>
              <a:cs typeface="Calibri"/>
              <a:sym typeface="Calibri"/>
            </a:endParaRPr>
          </a:p>
        </p:txBody>
      </p:sp>
      <p:sp>
        <p:nvSpPr>
          <p:cNvPr id="313" name="Google Shape;313;p21"/>
          <p:cNvSpPr txBox="1"/>
          <p:nvPr/>
        </p:nvSpPr>
        <p:spPr>
          <a:xfrm>
            <a:off x="10797600" y="6426550"/>
            <a:ext cx="13944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200">
                <a:solidFill>
                  <a:schemeClr val="dk1"/>
                </a:solidFill>
                <a:latin typeface="Calibri"/>
                <a:ea typeface="Calibri"/>
                <a:cs typeface="Calibri"/>
                <a:sym typeface="Calibri"/>
              </a:rPr>
              <a:t>24Aug to 30Sep</a:t>
            </a:r>
            <a:endParaRPr i="1" sz="1200">
              <a:solidFill>
                <a:schemeClr val="dk1"/>
              </a:solidFill>
              <a:latin typeface="Calibri"/>
              <a:ea typeface="Calibri"/>
              <a:cs typeface="Calibri"/>
              <a:sym typeface="Calibri"/>
            </a:endParaRPr>
          </a:p>
        </p:txBody>
      </p:sp>
      <p:sp>
        <p:nvSpPr>
          <p:cNvPr id="314" name="Google Shape;314;p21"/>
          <p:cNvSpPr txBox="1"/>
          <p:nvPr/>
        </p:nvSpPr>
        <p:spPr>
          <a:xfrm>
            <a:off x="412975" y="451177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dk1"/>
                </a:solidFill>
                <a:latin typeface="Century Gothic"/>
                <a:ea typeface="Century Gothic"/>
                <a:cs typeface="Century Gothic"/>
                <a:sym typeface="Century Gothic"/>
              </a:rPr>
              <a:t>GP: 644,220</a:t>
            </a:r>
            <a:endParaRPr b="1" sz="10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b="1" lang="en-US" sz="1000">
                <a:solidFill>
                  <a:schemeClr val="dk1"/>
                </a:solidFill>
                <a:latin typeface="Century Gothic"/>
                <a:ea typeface="Century Gothic"/>
                <a:cs typeface="Century Gothic"/>
                <a:sym typeface="Century Gothic"/>
              </a:rPr>
              <a:t>iOS: 264.495</a:t>
            </a:r>
            <a:endParaRPr sz="1000">
              <a:latin typeface="Century Gothic"/>
              <a:ea typeface="Century Gothic"/>
              <a:cs typeface="Century Gothic"/>
              <a:sym typeface="Century Gothic"/>
            </a:endParaRPr>
          </a:p>
        </p:txBody>
      </p:sp>
      <p:sp>
        <p:nvSpPr>
          <p:cNvPr id="315" name="Google Shape;315;p21"/>
          <p:cNvSpPr txBox="1"/>
          <p:nvPr/>
        </p:nvSpPr>
        <p:spPr>
          <a:xfrm>
            <a:off x="4095488" y="453367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dk1"/>
                </a:solidFill>
                <a:latin typeface="Century Gothic"/>
                <a:ea typeface="Century Gothic"/>
                <a:cs typeface="Century Gothic"/>
                <a:sym typeface="Century Gothic"/>
              </a:rPr>
              <a:t> GP:590.762</a:t>
            </a:r>
            <a:endParaRPr b="1" sz="10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b="1" lang="en-US" sz="1000">
                <a:solidFill>
                  <a:schemeClr val="dk1"/>
                </a:solidFill>
                <a:latin typeface="Century Gothic"/>
                <a:ea typeface="Century Gothic"/>
                <a:cs typeface="Century Gothic"/>
                <a:sym typeface="Century Gothic"/>
              </a:rPr>
              <a:t>iOS: 295.571</a:t>
            </a:r>
            <a:endParaRPr b="1" sz="1100">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