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96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0" i="0" cap="all" spc="200" baseline="0">
                <a:solidFill>
                  <a:schemeClr val="tx1"/>
                </a:solidFill>
                <a:latin typeface="Avenir Light" panose="020B0402020203020204" pitchFamily="34" charset="7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6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6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7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b="0" i="0" cap="all" spc="200" baseline="0">
                <a:solidFill>
                  <a:schemeClr val="tx1"/>
                </a:solidFill>
                <a:latin typeface="Avenir Light" panose="020B0402020203020204" pitchFamily="34" charset="7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8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6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5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0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6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FFFFFF"/>
                </a:solidFill>
                <a:latin typeface="Avenir Light" panose="020B0402020203020204" pitchFamily="34" charset="77"/>
              </a:defRPr>
            </a:lvl1pPr>
          </a:lstStyle>
          <a:p>
            <a:fld id="{62D6E202-B606-4609-B914-27C9371A1F6D}" type="datetime1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cap="all" baseline="0">
                <a:solidFill>
                  <a:srgbClr val="FFFFFF"/>
                </a:solidFill>
                <a:latin typeface="Avenir Light" panose="020B04020202030202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Avenir Light" panose="020B0402020203020204" pitchFamily="34" charset="7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83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b="0" i="0" kern="1200">
          <a:solidFill>
            <a:schemeClr val="tx1">
              <a:lumMod val="75000"/>
              <a:lumOff val="25000"/>
            </a:schemeClr>
          </a:solidFill>
          <a:latin typeface="Avenir Light" panose="020B0402020203020204" pitchFamily="34" charset="77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b="0" i="0" kern="1200">
          <a:solidFill>
            <a:schemeClr val="tx1">
              <a:lumMod val="75000"/>
              <a:lumOff val="25000"/>
            </a:schemeClr>
          </a:solidFill>
          <a:latin typeface="Avenir Light" panose="020B0402020203020204" pitchFamily="34" charset="77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b="0" i="0" kern="1200">
          <a:solidFill>
            <a:schemeClr val="tx1">
              <a:lumMod val="75000"/>
              <a:lumOff val="25000"/>
            </a:schemeClr>
          </a:solidFill>
          <a:latin typeface="Avenir Light" panose="020B0402020203020204" pitchFamily="34" charset="77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b="0" i="0" kern="1200">
          <a:solidFill>
            <a:schemeClr val="tx1">
              <a:lumMod val="75000"/>
              <a:lumOff val="25000"/>
            </a:schemeClr>
          </a:solidFill>
          <a:latin typeface="Avenir Light" panose="020B0402020203020204" pitchFamily="34" charset="77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b="0" i="0" kern="1200">
          <a:solidFill>
            <a:schemeClr val="tx1">
              <a:lumMod val="75000"/>
              <a:lumOff val="25000"/>
            </a:schemeClr>
          </a:solidFill>
          <a:latin typeface="Avenir Light" panose="020B0402020203020204" pitchFamily="34" charset="77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FE69F-1FCE-6D4F-90AE-B4D9405FA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Autofit/>
          </a:bodyPr>
          <a:lstStyle/>
          <a:p>
            <a:br>
              <a:rPr lang="en-US" sz="5400" dirty="0">
                <a:latin typeface="Avenir Roman" panose="02000503020000020003" pitchFamily="2" charset="0"/>
              </a:rPr>
            </a:br>
            <a:r>
              <a:rPr lang="en-US" sz="5400" dirty="0">
                <a:solidFill>
                  <a:srgbClr val="00B050"/>
                </a:solidFill>
                <a:latin typeface="Avenir Roman" panose="02000503020000020003" pitchFamily="2" charset="0"/>
              </a:rPr>
              <a:t>Sunny Malkani</a:t>
            </a:r>
            <a:br>
              <a:rPr lang="en-US" sz="5400" dirty="0">
                <a:latin typeface="Avenir Roman" panose="02000503020000020003" pitchFamily="2" charset="0"/>
              </a:rPr>
            </a:br>
            <a:r>
              <a:rPr lang="en-US" sz="5400" dirty="0">
                <a:latin typeface="Avenir Roman" panose="02000503020000020003" pitchFamily="2" charset="0"/>
              </a:rPr>
              <a:t> </a:t>
            </a:r>
            <a:br>
              <a:rPr lang="en-US" sz="5400" dirty="0">
                <a:latin typeface="Avenir Roman" panose="02000503020000020003" pitchFamily="2" charset="0"/>
              </a:rPr>
            </a:br>
            <a:r>
              <a:rPr lang="en-US" sz="5400" dirty="0">
                <a:latin typeface="Avenir Roman" panose="02000503020000020003" pitchFamily="2" charset="0"/>
              </a:rPr>
              <a:t>Shopping 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F2437-D11C-DF46-BB02-21721B97A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/>
              <a:t>Rails / React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3EFF9-E57D-455B-BD9E-A4E1168FC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38" r="5728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33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732C-0167-004D-A399-BE01AD66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7D4A-45D9-6142-BAFF-6B174E05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Search for items from a product catalog </a:t>
            </a:r>
          </a:p>
          <a:p>
            <a:r>
              <a:rPr lang="en-US" dirty="0"/>
              <a:t>Add items to Shopping Cart</a:t>
            </a:r>
          </a:p>
          <a:p>
            <a:r>
              <a:rPr lang="en-US" dirty="0"/>
              <a:t>Checkout Shopping Cart</a:t>
            </a:r>
          </a:p>
          <a:p>
            <a:r>
              <a:rPr lang="en-US" dirty="0"/>
              <a:t>Return to Shopping and Continue to Add items</a:t>
            </a:r>
          </a:p>
          <a:p>
            <a:r>
              <a:rPr lang="en-US" dirty="0"/>
              <a:t>Remove Items from Shopping Cart</a:t>
            </a:r>
          </a:p>
          <a:p>
            <a:r>
              <a:rPr lang="en-US" dirty="0"/>
              <a:t>Optional: Save shopping cart (requires login)</a:t>
            </a:r>
          </a:p>
        </p:txBody>
      </p:sp>
    </p:spTree>
    <p:extLst>
      <p:ext uri="{BB962C8B-B14F-4D97-AF65-F5344CB8AC3E}">
        <p14:creationId xmlns:p14="http://schemas.microsoft.com/office/powerpoint/2010/main" val="191785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6E2F-C1B8-FF43-A002-7DE14D14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1369-429F-574C-93FF-A9B7658D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7" y="2108201"/>
            <a:ext cx="5723698" cy="3760891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Products – </a:t>
            </a:r>
            <a:r>
              <a:rPr lang="en-US" sz="1600" dirty="0" err="1">
                <a:solidFill>
                  <a:srgbClr val="00B050"/>
                </a:solidFill>
              </a:rPr>
              <a:t>ProductID</a:t>
            </a:r>
            <a:r>
              <a:rPr lang="en-US" sz="1600" dirty="0"/>
              <a:t>, Name, Description, Category, Keywords, Price, </a:t>
            </a:r>
            <a:r>
              <a:rPr lang="en-US" sz="1600" dirty="0" err="1"/>
              <a:t>ImageURL</a:t>
            </a:r>
            <a:r>
              <a:rPr lang="en-US" sz="1600" dirty="0"/>
              <a:t> (This will be pre-populated) (Show/Index)</a:t>
            </a:r>
          </a:p>
          <a:p>
            <a:r>
              <a:rPr lang="en-US" sz="1600" dirty="0" err="1"/>
              <a:t>CartItems</a:t>
            </a:r>
            <a:r>
              <a:rPr lang="en-US" sz="1600" dirty="0"/>
              <a:t>  – </a:t>
            </a:r>
            <a:r>
              <a:rPr lang="en-US" sz="1600" dirty="0" err="1">
                <a:solidFill>
                  <a:srgbClr val="00B050"/>
                </a:solidFill>
              </a:rPr>
              <a:t>ItemID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0070C0"/>
                </a:solidFill>
              </a:rPr>
              <a:t>ProductID</a:t>
            </a:r>
            <a:r>
              <a:rPr lang="en-US" sz="1600" dirty="0"/>
              <a:t>, Price, Qty, (</a:t>
            </a:r>
            <a:r>
              <a:rPr lang="en-US" sz="1600" dirty="0" err="1">
                <a:solidFill>
                  <a:srgbClr val="0070C0"/>
                </a:solidFill>
              </a:rPr>
              <a:t>CartID</a:t>
            </a:r>
            <a:r>
              <a:rPr lang="en-US" sz="1600" dirty="0"/>
              <a:t>) (Created, Updated, Destroyed)</a:t>
            </a:r>
          </a:p>
          <a:p>
            <a:r>
              <a:rPr lang="en-US" sz="1600" dirty="0" err="1"/>
              <a:t>UserCart</a:t>
            </a:r>
            <a:r>
              <a:rPr lang="en-US" sz="1600" dirty="0"/>
              <a:t> – </a:t>
            </a:r>
            <a:r>
              <a:rPr lang="en-US" sz="1600" dirty="0" err="1">
                <a:solidFill>
                  <a:srgbClr val="00B050"/>
                </a:solidFill>
              </a:rPr>
              <a:t>CartID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0070C0"/>
                </a:solidFill>
              </a:rPr>
              <a:t>UserID</a:t>
            </a:r>
            <a:r>
              <a:rPr lang="en-US" sz="1600" dirty="0"/>
              <a:t>, </a:t>
            </a:r>
            <a:r>
              <a:rPr lang="en-US" sz="1600" dirty="0" err="1"/>
              <a:t>LastAccessedDate</a:t>
            </a:r>
            <a:r>
              <a:rPr lang="en-US" sz="1600" dirty="0"/>
              <a:t> (Create, Update, Destroy)</a:t>
            </a:r>
          </a:p>
          <a:p>
            <a:r>
              <a:rPr lang="en-US" sz="1600" dirty="0"/>
              <a:t>User – </a:t>
            </a:r>
            <a:r>
              <a:rPr lang="en-US" sz="1600" dirty="0" err="1">
                <a:solidFill>
                  <a:srgbClr val="00B050"/>
                </a:solidFill>
              </a:rPr>
              <a:t>UserID</a:t>
            </a:r>
            <a:r>
              <a:rPr lang="en-US" sz="1600" dirty="0"/>
              <a:t>, Email, Password (Create, Update)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Primary Key</a:t>
            </a:r>
          </a:p>
          <a:p>
            <a:r>
              <a:rPr lang="en-US" sz="1600" dirty="0">
                <a:solidFill>
                  <a:srgbClr val="0070C0"/>
                </a:solidFill>
              </a:rPr>
              <a:t>Foreign Key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D75255-C90B-6C45-8AED-339942A2CFD9}"/>
              </a:ext>
            </a:extLst>
          </p:cNvPr>
          <p:cNvSpPr/>
          <p:nvPr/>
        </p:nvSpPr>
        <p:spPr>
          <a:xfrm>
            <a:off x="9649098" y="2108201"/>
            <a:ext cx="1693818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PRODUCT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A65EF7-C8D9-E84E-BBEB-6DCD70197E85}"/>
              </a:ext>
            </a:extLst>
          </p:cNvPr>
          <p:cNvSpPr/>
          <p:nvPr/>
        </p:nvSpPr>
        <p:spPr>
          <a:xfrm>
            <a:off x="7576458" y="2108201"/>
            <a:ext cx="1693818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DE07B90-0628-5B4A-9AB2-2BC85BD9A9A5}"/>
              </a:ext>
            </a:extLst>
          </p:cNvPr>
          <p:cNvSpPr/>
          <p:nvPr/>
        </p:nvSpPr>
        <p:spPr>
          <a:xfrm>
            <a:off x="7576458" y="3526972"/>
            <a:ext cx="1693818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USERCART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D8DA902-7DBB-F645-BE06-5742B8C1BF07}"/>
              </a:ext>
            </a:extLst>
          </p:cNvPr>
          <p:cNvSpPr/>
          <p:nvPr/>
        </p:nvSpPr>
        <p:spPr>
          <a:xfrm>
            <a:off x="9649098" y="3526971"/>
            <a:ext cx="1693818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CARTITEMS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BDCD65-E60C-CB48-BAC7-7542AB5C6A9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0496007" y="2918098"/>
            <a:ext cx="0" cy="60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562227-8295-A049-846A-09AD410478A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423367" y="2918098"/>
            <a:ext cx="0" cy="60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EC1535-A724-A942-A578-21A3210092C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9270276" y="3931920"/>
            <a:ext cx="3788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9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D6AF-45C2-AC45-BBA5-D3AE6E1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90"/>
            <a:ext cx="10058400" cy="4057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Search for items from a product catalog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36C8A-0748-E04C-9FE4-D489D3E2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808467"/>
            <a:ext cx="11094720" cy="524106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3B67FB0-F6D0-5C46-B6EB-FCD8171DE52F}"/>
              </a:ext>
            </a:extLst>
          </p:cNvPr>
          <p:cNvSpPr/>
          <p:nvPr/>
        </p:nvSpPr>
        <p:spPr>
          <a:xfrm>
            <a:off x="849085" y="940526"/>
            <a:ext cx="4049485" cy="496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venir Light Oblique" panose="020B0402020203090204" pitchFamily="34" charset="77"/>
              </a:rPr>
              <a:t>Keywords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E6FFC54-A4CC-A946-97B5-61908B33FC95}"/>
              </a:ext>
            </a:extLst>
          </p:cNvPr>
          <p:cNvSpPr/>
          <p:nvPr/>
        </p:nvSpPr>
        <p:spPr>
          <a:xfrm>
            <a:off x="849084" y="1568973"/>
            <a:ext cx="4049485" cy="496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venir Light Oblique" panose="020B0402020203090204" pitchFamily="34" charset="77"/>
              </a:rPr>
              <a:t>Category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90998D-9812-EE4C-8AE1-60B30EDC2F8A}"/>
              </a:ext>
            </a:extLst>
          </p:cNvPr>
          <p:cNvSpPr/>
          <p:nvPr/>
        </p:nvSpPr>
        <p:spPr>
          <a:xfrm>
            <a:off x="849083" y="2188745"/>
            <a:ext cx="4049485" cy="496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venir Light Oblique" panose="020B0402020203090204" pitchFamily="34" charset="77"/>
              </a:rPr>
              <a:t>Price Min - Max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C4D9A6-1319-1E41-98F8-AAE892790C77}"/>
              </a:ext>
            </a:extLst>
          </p:cNvPr>
          <p:cNvSpPr/>
          <p:nvPr/>
        </p:nvSpPr>
        <p:spPr>
          <a:xfrm>
            <a:off x="5630091" y="940526"/>
            <a:ext cx="57128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2ECFBCB-95A9-0A44-B4C8-85818C709F9A}"/>
              </a:ext>
            </a:extLst>
          </p:cNvPr>
          <p:cNvSpPr/>
          <p:nvPr/>
        </p:nvSpPr>
        <p:spPr>
          <a:xfrm>
            <a:off x="5630090" y="2246810"/>
            <a:ext cx="57128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B5F32DD-B447-D54C-9809-98F3F491EB6E}"/>
              </a:ext>
            </a:extLst>
          </p:cNvPr>
          <p:cNvSpPr/>
          <p:nvPr/>
        </p:nvSpPr>
        <p:spPr>
          <a:xfrm>
            <a:off x="5630089" y="3503704"/>
            <a:ext cx="57128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3ACEBD-5D55-B04C-AD7B-1180B5F87ADC}"/>
              </a:ext>
            </a:extLst>
          </p:cNvPr>
          <p:cNvSpPr/>
          <p:nvPr/>
        </p:nvSpPr>
        <p:spPr>
          <a:xfrm>
            <a:off x="5630088" y="4924697"/>
            <a:ext cx="57128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095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136C8A-0748-E04C-9FE4-D489D3E2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808467"/>
            <a:ext cx="11094720" cy="5241065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3BF6640-144B-A547-85EE-891448DEECB5}"/>
              </a:ext>
            </a:extLst>
          </p:cNvPr>
          <p:cNvSpPr/>
          <p:nvPr/>
        </p:nvSpPr>
        <p:spPr>
          <a:xfrm>
            <a:off x="10580914" y="997880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ED6AF-45C2-AC45-BBA5-D3AE6E1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90"/>
            <a:ext cx="10058400" cy="4057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Add items to shopping cart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3B67FB0-F6D0-5C46-B6EB-FCD8171DE52F}"/>
              </a:ext>
            </a:extLst>
          </p:cNvPr>
          <p:cNvSpPr/>
          <p:nvPr/>
        </p:nvSpPr>
        <p:spPr>
          <a:xfrm>
            <a:off x="849085" y="940526"/>
            <a:ext cx="4049485" cy="496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venir Light Oblique" panose="020B0402020203090204" pitchFamily="34" charset="77"/>
              </a:rPr>
              <a:t>Keywords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E6FFC54-A4CC-A946-97B5-61908B33FC95}"/>
              </a:ext>
            </a:extLst>
          </p:cNvPr>
          <p:cNvSpPr/>
          <p:nvPr/>
        </p:nvSpPr>
        <p:spPr>
          <a:xfrm>
            <a:off x="849084" y="1568973"/>
            <a:ext cx="4049485" cy="496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venir Light Oblique" panose="020B0402020203090204" pitchFamily="34" charset="77"/>
              </a:rPr>
              <a:t>Category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90998D-9812-EE4C-8AE1-60B30EDC2F8A}"/>
              </a:ext>
            </a:extLst>
          </p:cNvPr>
          <p:cNvSpPr/>
          <p:nvPr/>
        </p:nvSpPr>
        <p:spPr>
          <a:xfrm>
            <a:off x="849083" y="2188745"/>
            <a:ext cx="4049485" cy="496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venir Light Oblique" panose="020B0402020203090204" pitchFamily="34" charset="77"/>
              </a:rPr>
              <a:t>Price Min - Max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C4D9A6-1319-1E41-98F8-AAE892790C77}"/>
              </a:ext>
            </a:extLst>
          </p:cNvPr>
          <p:cNvSpPr/>
          <p:nvPr/>
        </p:nvSpPr>
        <p:spPr>
          <a:xfrm>
            <a:off x="5630091" y="997880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2ECFBCB-95A9-0A44-B4C8-85818C709F9A}"/>
              </a:ext>
            </a:extLst>
          </p:cNvPr>
          <p:cNvSpPr/>
          <p:nvPr/>
        </p:nvSpPr>
        <p:spPr>
          <a:xfrm>
            <a:off x="5630090" y="2304164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B5F32DD-B447-D54C-9809-98F3F491EB6E}"/>
              </a:ext>
            </a:extLst>
          </p:cNvPr>
          <p:cNvSpPr/>
          <p:nvPr/>
        </p:nvSpPr>
        <p:spPr>
          <a:xfrm>
            <a:off x="5630089" y="3503704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3ACEBD-5D55-B04C-AD7B-1180B5F87ADC}"/>
              </a:ext>
            </a:extLst>
          </p:cNvPr>
          <p:cNvSpPr/>
          <p:nvPr/>
        </p:nvSpPr>
        <p:spPr>
          <a:xfrm>
            <a:off x="5630088" y="4924697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Graphic 4" descr="Shopping cart">
            <a:extLst>
              <a:ext uri="{FF2B5EF4-FFF2-40B4-BE49-F238E27FC236}">
                <a16:creationId xmlns:a16="http://schemas.microsoft.com/office/drawing/2014/main" id="{998D0DF1-5393-CD41-A7E8-1132EF769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8272" y="1542132"/>
            <a:ext cx="523229" cy="523229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23251E7-0DBF-7A44-92F5-A6AF1D58DC2C}"/>
              </a:ext>
            </a:extLst>
          </p:cNvPr>
          <p:cNvSpPr/>
          <p:nvPr/>
        </p:nvSpPr>
        <p:spPr>
          <a:xfrm>
            <a:off x="10789562" y="1130116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457F649-B992-8A42-9FC8-E5E0C0672652}"/>
              </a:ext>
            </a:extLst>
          </p:cNvPr>
          <p:cNvSpPr/>
          <p:nvPr/>
        </p:nvSpPr>
        <p:spPr>
          <a:xfrm>
            <a:off x="10598332" y="2304164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Shopping cart">
            <a:extLst>
              <a:ext uri="{FF2B5EF4-FFF2-40B4-BE49-F238E27FC236}">
                <a16:creationId xmlns:a16="http://schemas.microsoft.com/office/drawing/2014/main" id="{E9B11076-EA14-F749-8178-0E6D314B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5690" y="2848416"/>
            <a:ext cx="523229" cy="523229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1CD190-BF95-AC47-BCC4-586091FF6DED}"/>
              </a:ext>
            </a:extLst>
          </p:cNvPr>
          <p:cNvSpPr/>
          <p:nvPr/>
        </p:nvSpPr>
        <p:spPr>
          <a:xfrm>
            <a:off x="10806980" y="2436400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27D78D-3E08-3D4B-9CAE-635F7CFFD0D2}"/>
              </a:ext>
            </a:extLst>
          </p:cNvPr>
          <p:cNvSpPr/>
          <p:nvPr/>
        </p:nvSpPr>
        <p:spPr>
          <a:xfrm>
            <a:off x="10598332" y="3503077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Shopping cart">
            <a:extLst>
              <a:ext uri="{FF2B5EF4-FFF2-40B4-BE49-F238E27FC236}">
                <a16:creationId xmlns:a16="http://schemas.microsoft.com/office/drawing/2014/main" id="{9F8A6BA0-6C70-8249-B20A-B6E60AFFA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5690" y="4047329"/>
            <a:ext cx="523229" cy="523229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52C2FC6-1E96-D644-BC15-681400572A56}"/>
              </a:ext>
            </a:extLst>
          </p:cNvPr>
          <p:cNvSpPr/>
          <p:nvPr/>
        </p:nvSpPr>
        <p:spPr>
          <a:xfrm>
            <a:off x="10806980" y="3635313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E86D04E-8ADB-E146-94CB-99CAC30589F0}"/>
              </a:ext>
            </a:extLst>
          </p:cNvPr>
          <p:cNvSpPr/>
          <p:nvPr/>
        </p:nvSpPr>
        <p:spPr>
          <a:xfrm>
            <a:off x="10598332" y="4924696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Shopping cart">
            <a:extLst>
              <a:ext uri="{FF2B5EF4-FFF2-40B4-BE49-F238E27FC236}">
                <a16:creationId xmlns:a16="http://schemas.microsoft.com/office/drawing/2014/main" id="{26CF3CF5-9167-3D43-AB45-C45D3404C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5690" y="5468948"/>
            <a:ext cx="523229" cy="523229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A99B473-0DB0-B14E-B36E-FBA95DECB581}"/>
              </a:ext>
            </a:extLst>
          </p:cNvPr>
          <p:cNvSpPr/>
          <p:nvPr/>
        </p:nvSpPr>
        <p:spPr>
          <a:xfrm>
            <a:off x="10806980" y="5056932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7736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136C8A-0748-E04C-9FE4-D489D3E2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808467"/>
            <a:ext cx="11094720" cy="5241065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3BF6640-144B-A547-85EE-891448DEECB5}"/>
              </a:ext>
            </a:extLst>
          </p:cNvPr>
          <p:cNvSpPr/>
          <p:nvPr/>
        </p:nvSpPr>
        <p:spPr>
          <a:xfrm>
            <a:off x="10580914" y="997880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ED6AF-45C2-AC45-BBA5-D3AE6E1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90"/>
            <a:ext cx="10058400" cy="4057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Checkout shopping cart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3B67FB0-F6D0-5C46-B6EB-FCD8171DE52F}"/>
              </a:ext>
            </a:extLst>
          </p:cNvPr>
          <p:cNvSpPr/>
          <p:nvPr/>
        </p:nvSpPr>
        <p:spPr>
          <a:xfrm>
            <a:off x="849085" y="940526"/>
            <a:ext cx="4049485" cy="496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venir Light Oblique" panose="020B0402020203090204" pitchFamily="34" charset="77"/>
              </a:rPr>
              <a:t>Keywords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E6FFC54-A4CC-A946-97B5-61908B33FC95}"/>
              </a:ext>
            </a:extLst>
          </p:cNvPr>
          <p:cNvSpPr/>
          <p:nvPr/>
        </p:nvSpPr>
        <p:spPr>
          <a:xfrm>
            <a:off x="849084" y="1568973"/>
            <a:ext cx="4049485" cy="496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venir Light Oblique" panose="020B0402020203090204" pitchFamily="34" charset="77"/>
              </a:rPr>
              <a:t>Category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90998D-9812-EE4C-8AE1-60B30EDC2F8A}"/>
              </a:ext>
            </a:extLst>
          </p:cNvPr>
          <p:cNvSpPr/>
          <p:nvPr/>
        </p:nvSpPr>
        <p:spPr>
          <a:xfrm>
            <a:off x="849083" y="2188745"/>
            <a:ext cx="4049485" cy="496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venir Light Oblique" panose="020B0402020203090204" pitchFamily="34" charset="77"/>
              </a:rPr>
              <a:t>Price Min - Max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C4D9A6-1319-1E41-98F8-AAE892790C77}"/>
              </a:ext>
            </a:extLst>
          </p:cNvPr>
          <p:cNvSpPr/>
          <p:nvPr/>
        </p:nvSpPr>
        <p:spPr>
          <a:xfrm>
            <a:off x="5630091" y="997880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2ECFBCB-95A9-0A44-B4C8-85818C709F9A}"/>
              </a:ext>
            </a:extLst>
          </p:cNvPr>
          <p:cNvSpPr/>
          <p:nvPr/>
        </p:nvSpPr>
        <p:spPr>
          <a:xfrm>
            <a:off x="5630090" y="2304164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B5F32DD-B447-D54C-9809-98F3F491EB6E}"/>
              </a:ext>
            </a:extLst>
          </p:cNvPr>
          <p:cNvSpPr/>
          <p:nvPr/>
        </p:nvSpPr>
        <p:spPr>
          <a:xfrm>
            <a:off x="5630089" y="3503704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3ACEBD-5D55-B04C-AD7B-1180B5F87ADC}"/>
              </a:ext>
            </a:extLst>
          </p:cNvPr>
          <p:cNvSpPr/>
          <p:nvPr/>
        </p:nvSpPr>
        <p:spPr>
          <a:xfrm>
            <a:off x="5630088" y="4924697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Graphic 4" descr="Shopping cart">
            <a:extLst>
              <a:ext uri="{FF2B5EF4-FFF2-40B4-BE49-F238E27FC236}">
                <a16:creationId xmlns:a16="http://schemas.microsoft.com/office/drawing/2014/main" id="{998D0DF1-5393-CD41-A7E8-1132EF769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8272" y="1542132"/>
            <a:ext cx="523229" cy="523229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23251E7-0DBF-7A44-92F5-A6AF1D58DC2C}"/>
              </a:ext>
            </a:extLst>
          </p:cNvPr>
          <p:cNvSpPr/>
          <p:nvPr/>
        </p:nvSpPr>
        <p:spPr>
          <a:xfrm>
            <a:off x="10789562" y="1130116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457F649-B992-8A42-9FC8-E5E0C0672652}"/>
              </a:ext>
            </a:extLst>
          </p:cNvPr>
          <p:cNvSpPr/>
          <p:nvPr/>
        </p:nvSpPr>
        <p:spPr>
          <a:xfrm>
            <a:off x="10598332" y="2304164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Shopping cart">
            <a:extLst>
              <a:ext uri="{FF2B5EF4-FFF2-40B4-BE49-F238E27FC236}">
                <a16:creationId xmlns:a16="http://schemas.microsoft.com/office/drawing/2014/main" id="{E9B11076-EA14-F749-8178-0E6D314B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5690" y="2848416"/>
            <a:ext cx="523229" cy="523229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1CD190-BF95-AC47-BCC4-586091FF6DED}"/>
              </a:ext>
            </a:extLst>
          </p:cNvPr>
          <p:cNvSpPr/>
          <p:nvPr/>
        </p:nvSpPr>
        <p:spPr>
          <a:xfrm>
            <a:off x="10806980" y="2436400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27D78D-3E08-3D4B-9CAE-635F7CFFD0D2}"/>
              </a:ext>
            </a:extLst>
          </p:cNvPr>
          <p:cNvSpPr/>
          <p:nvPr/>
        </p:nvSpPr>
        <p:spPr>
          <a:xfrm>
            <a:off x="10598332" y="3503077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Shopping cart">
            <a:extLst>
              <a:ext uri="{FF2B5EF4-FFF2-40B4-BE49-F238E27FC236}">
                <a16:creationId xmlns:a16="http://schemas.microsoft.com/office/drawing/2014/main" id="{9F8A6BA0-6C70-8249-B20A-B6E60AFFA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5690" y="4047329"/>
            <a:ext cx="523229" cy="523229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52C2FC6-1E96-D644-BC15-681400572A56}"/>
              </a:ext>
            </a:extLst>
          </p:cNvPr>
          <p:cNvSpPr/>
          <p:nvPr/>
        </p:nvSpPr>
        <p:spPr>
          <a:xfrm>
            <a:off x="10806980" y="3635313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E86D04E-8ADB-E146-94CB-99CAC30589F0}"/>
              </a:ext>
            </a:extLst>
          </p:cNvPr>
          <p:cNvSpPr/>
          <p:nvPr/>
        </p:nvSpPr>
        <p:spPr>
          <a:xfrm>
            <a:off x="10598332" y="4924696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Shopping cart">
            <a:extLst>
              <a:ext uri="{FF2B5EF4-FFF2-40B4-BE49-F238E27FC236}">
                <a16:creationId xmlns:a16="http://schemas.microsoft.com/office/drawing/2014/main" id="{26CF3CF5-9167-3D43-AB45-C45D3404C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5690" y="5468948"/>
            <a:ext cx="523229" cy="523229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A99B473-0DB0-B14E-B36E-FBA95DECB581}"/>
              </a:ext>
            </a:extLst>
          </p:cNvPr>
          <p:cNvSpPr/>
          <p:nvPr/>
        </p:nvSpPr>
        <p:spPr>
          <a:xfrm>
            <a:off x="10806980" y="5056932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0</a:t>
            </a:r>
          </a:p>
        </p:txBody>
      </p:sp>
      <p:pic>
        <p:nvPicPr>
          <p:cNvPr id="27" name="Graphic 26" descr="Shopping cart">
            <a:extLst>
              <a:ext uri="{FF2B5EF4-FFF2-40B4-BE49-F238E27FC236}">
                <a16:creationId xmlns:a16="http://schemas.microsoft.com/office/drawing/2014/main" id="{1C318EBA-EB3A-E145-B3AB-D8A24DA80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5323" y="3116909"/>
            <a:ext cx="1897004" cy="1897004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EC642C0-49C4-AE4E-9618-2E1855051C95}"/>
              </a:ext>
            </a:extLst>
          </p:cNvPr>
          <p:cNvSpPr/>
          <p:nvPr/>
        </p:nvSpPr>
        <p:spPr>
          <a:xfrm>
            <a:off x="2481586" y="3616167"/>
            <a:ext cx="823317" cy="5508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616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3BF6640-144B-A547-85EE-891448DEECB5}"/>
              </a:ext>
            </a:extLst>
          </p:cNvPr>
          <p:cNvSpPr/>
          <p:nvPr/>
        </p:nvSpPr>
        <p:spPr>
          <a:xfrm>
            <a:off x="10580914" y="997880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ED6AF-45C2-AC45-BBA5-D3AE6E1A07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220663"/>
            <a:ext cx="12083143" cy="4064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Checkout shopping cart/</a:t>
            </a:r>
            <a:r>
              <a:rPr lang="en-US" sz="2800" dirty="0"/>
              <a:t>Return to Shopping/Remove Items from Shopping Cart</a:t>
            </a:r>
            <a:endParaRPr lang="en-US" sz="2800" dirty="0">
              <a:latin typeface="Avenir Roman" panose="02000503020000020003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C4D9A6-1319-1E41-98F8-AAE892790C77}"/>
              </a:ext>
            </a:extLst>
          </p:cNvPr>
          <p:cNvSpPr/>
          <p:nvPr/>
        </p:nvSpPr>
        <p:spPr>
          <a:xfrm>
            <a:off x="5630091" y="997880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2ECFBCB-95A9-0A44-B4C8-85818C709F9A}"/>
              </a:ext>
            </a:extLst>
          </p:cNvPr>
          <p:cNvSpPr/>
          <p:nvPr/>
        </p:nvSpPr>
        <p:spPr>
          <a:xfrm>
            <a:off x="5630090" y="2304164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B5F32DD-B447-D54C-9809-98F3F491EB6E}"/>
              </a:ext>
            </a:extLst>
          </p:cNvPr>
          <p:cNvSpPr/>
          <p:nvPr/>
        </p:nvSpPr>
        <p:spPr>
          <a:xfrm>
            <a:off x="5630089" y="3503704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3ACEBD-5D55-B04C-AD7B-1180B5F87ADC}"/>
              </a:ext>
            </a:extLst>
          </p:cNvPr>
          <p:cNvSpPr/>
          <p:nvPr/>
        </p:nvSpPr>
        <p:spPr>
          <a:xfrm>
            <a:off x="5630088" y="4924697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Graphic 4" descr="Shopping cart">
            <a:extLst>
              <a:ext uri="{FF2B5EF4-FFF2-40B4-BE49-F238E27FC236}">
                <a16:creationId xmlns:a16="http://schemas.microsoft.com/office/drawing/2014/main" id="{998D0DF1-5393-CD41-A7E8-1132EF769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8272" y="1542132"/>
            <a:ext cx="523229" cy="523229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23251E7-0DBF-7A44-92F5-A6AF1D58DC2C}"/>
              </a:ext>
            </a:extLst>
          </p:cNvPr>
          <p:cNvSpPr/>
          <p:nvPr/>
        </p:nvSpPr>
        <p:spPr>
          <a:xfrm>
            <a:off x="10789562" y="1130116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457F649-B992-8A42-9FC8-E5E0C0672652}"/>
              </a:ext>
            </a:extLst>
          </p:cNvPr>
          <p:cNvSpPr/>
          <p:nvPr/>
        </p:nvSpPr>
        <p:spPr>
          <a:xfrm>
            <a:off x="10598332" y="2304164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Shopping cart">
            <a:extLst>
              <a:ext uri="{FF2B5EF4-FFF2-40B4-BE49-F238E27FC236}">
                <a16:creationId xmlns:a16="http://schemas.microsoft.com/office/drawing/2014/main" id="{E9B11076-EA14-F749-8178-0E6D314B6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5690" y="2848416"/>
            <a:ext cx="523229" cy="523229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1CD190-BF95-AC47-BCC4-586091FF6DED}"/>
              </a:ext>
            </a:extLst>
          </p:cNvPr>
          <p:cNvSpPr/>
          <p:nvPr/>
        </p:nvSpPr>
        <p:spPr>
          <a:xfrm>
            <a:off x="10806980" y="2436400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27D78D-3E08-3D4B-9CAE-635F7CFFD0D2}"/>
              </a:ext>
            </a:extLst>
          </p:cNvPr>
          <p:cNvSpPr/>
          <p:nvPr/>
        </p:nvSpPr>
        <p:spPr>
          <a:xfrm>
            <a:off x="10598332" y="3503077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Shopping cart">
            <a:extLst>
              <a:ext uri="{FF2B5EF4-FFF2-40B4-BE49-F238E27FC236}">
                <a16:creationId xmlns:a16="http://schemas.microsoft.com/office/drawing/2014/main" id="{9F8A6BA0-6C70-8249-B20A-B6E60AFF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5690" y="4047329"/>
            <a:ext cx="523229" cy="523229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52C2FC6-1E96-D644-BC15-681400572A56}"/>
              </a:ext>
            </a:extLst>
          </p:cNvPr>
          <p:cNvSpPr/>
          <p:nvPr/>
        </p:nvSpPr>
        <p:spPr>
          <a:xfrm>
            <a:off x="10806980" y="3635313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E86D04E-8ADB-E146-94CB-99CAC30589F0}"/>
              </a:ext>
            </a:extLst>
          </p:cNvPr>
          <p:cNvSpPr/>
          <p:nvPr/>
        </p:nvSpPr>
        <p:spPr>
          <a:xfrm>
            <a:off x="10598332" y="4924696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Shopping cart">
            <a:extLst>
              <a:ext uri="{FF2B5EF4-FFF2-40B4-BE49-F238E27FC236}">
                <a16:creationId xmlns:a16="http://schemas.microsoft.com/office/drawing/2014/main" id="{26CF3CF5-9167-3D43-AB45-C45D3404C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5690" y="5468948"/>
            <a:ext cx="523229" cy="523229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A99B473-0DB0-B14E-B36E-FBA95DECB581}"/>
              </a:ext>
            </a:extLst>
          </p:cNvPr>
          <p:cNvSpPr/>
          <p:nvPr/>
        </p:nvSpPr>
        <p:spPr>
          <a:xfrm>
            <a:off x="10806980" y="5056932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EC642C0-49C4-AE4E-9618-2E1855051C95}"/>
              </a:ext>
            </a:extLst>
          </p:cNvPr>
          <p:cNvSpPr/>
          <p:nvPr/>
        </p:nvSpPr>
        <p:spPr>
          <a:xfrm>
            <a:off x="1715587" y="997880"/>
            <a:ext cx="1819126" cy="18931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pic>
        <p:nvPicPr>
          <p:cNvPr id="14" name="Graphic 13" descr="Garbage">
            <a:extLst>
              <a:ext uri="{FF2B5EF4-FFF2-40B4-BE49-F238E27FC236}">
                <a16:creationId xmlns:a16="http://schemas.microsoft.com/office/drawing/2014/main" id="{A58D571A-3FE6-334E-A173-9CED2CEC2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9216" y="1634173"/>
            <a:ext cx="421759" cy="421759"/>
          </a:xfrm>
          <a:prstGeom prst="rect">
            <a:avLst/>
          </a:prstGeom>
        </p:spPr>
      </p:pic>
      <p:pic>
        <p:nvPicPr>
          <p:cNvPr id="29" name="Graphic 28" descr="Garbage">
            <a:extLst>
              <a:ext uri="{FF2B5EF4-FFF2-40B4-BE49-F238E27FC236}">
                <a16:creationId xmlns:a16="http://schemas.microsoft.com/office/drawing/2014/main" id="{7FCF3E6D-8FBC-5B45-97A9-B5660EBF3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6634" y="2891067"/>
            <a:ext cx="421759" cy="421759"/>
          </a:xfrm>
          <a:prstGeom prst="rect">
            <a:avLst/>
          </a:prstGeom>
        </p:spPr>
      </p:pic>
      <p:pic>
        <p:nvPicPr>
          <p:cNvPr id="30" name="Graphic 29" descr="Garbage">
            <a:extLst>
              <a:ext uri="{FF2B5EF4-FFF2-40B4-BE49-F238E27FC236}">
                <a16:creationId xmlns:a16="http://schemas.microsoft.com/office/drawing/2014/main" id="{577A0231-891E-6243-8972-94029F4D6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604" y="4073334"/>
            <a:ext cx="421759" cy="421759"/>
          </a:xfrm>
          <a:prstGeom prst="rect">
            <a:avLst/>
          </a:prstGeom>
        </p:spPr>
      </p:pic>
      <p:pic>
        <p:nvPicPr>
          <p:cNvPr id="31" name="Graphic 30" descr="Garbage">
            <a:extLst>
              <a:ext uri="{FF2B5EF4-FFF2-40B4-BE49-F238E27FC236}">
                <a16:creationId xmlns:a16="http://schemas.microsoft.com/office/drawing/2014/main" id="{E25ADFC2-880E-1344-83FA-F0F55EFA4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603" y="5462457"/>
            <a:ext cx="421759" cy="421759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88F9B35-BC55-1949-AFE2-C16D547BF5DA}"/>
              </a:ext>
            </a:extLst>
          </p:cNvPr>
          <p:cNvSpPr/>
          <p:nvPr/>
        </p:nvSpPr>
        <p:spPr>
          <a:xfrm>
            <a:off x="1676648" y="2998892"/>
            <a:ext cx="1897004" cy="8999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Total Due: $NNN</a:t>
            </a:r>
          </a:p>
        </p:txBody>
      </p:sp>
      <p:pic>
        <p:nvPicPr>
          <p:cNvPr id="32" name="Graphic 31" descr="Shopping cart">
            <a:extLst>
              <a:ext uri="{FF2B5EF4-FFF2-40B4-BE49-F238E27FC236}">
                <a16:creationId xmlns:a16="http://schemas.microsoft.com/office/drawing/2014/main" id="{0704D919-062D-DD48-9EFB-82DBE0A22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6648" y="4047329"/>
            <a:ext cx="1901952" cy="1901952"/>
          </a:xfrm>
          <a:prstGeom prst="rect">
            <a:avLst/>
          </a:prstGeom>
        </p:spPr>
      </p:pic>
      <p:pic>
        <p:nvPicPr>
          <p:cNvPr id="33" name="Graphic 32" descr="Arrow Horizontal U turn">
            <a:extLst>
              <a:ext uri="{FF2B5EF4-FFF2-40B4-BE49-F238E27FC236}">
                <a16:creationId xmlns:a16="http://schemas.microsoft.com/office/drawing/2014/main" id="{8BE35963-FFA2-9141-A734-E9C351A15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0268" y="4528768"/>
            <a:ext cx="589763" cy="58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0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3BF6640-144B-A547-85EE-891448DEECB5}"/>
              </a:ext>
            </a:extLst>
          </p:cNvPr>
          <p:cNvSpPr/>
          <p:nvPr/>
        </p:nvSpPr>
        <p:spPr>
          <a:xfrm>
            <a:off x="10580914" y="997880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ED6AF-45C2-AC45-BBA5-D3AE6E1A07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220663"/>
            <a:ext cx="12083143" cy="4064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Optional: Save shopping cart (requires login)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C4D9A6-1319-1E41-98F8-AAE892790C77}"/>
              </a:ext>
            </a:extLst>
          </p:cNvPr>
          <p:cNvSpPr/>
          <p:nvPr/>
        </p:nvSpPr>
        <p:spPr>
          <a:xfrm>
            <a:off x="5630091" y="997880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2ECFBCB-95A9-0A44-B4C8-85818C709F9A}"/>
              </a:ext>
            </a:extLst>
          </p:cNvPr>
          <p:cNvSpPr/>
          <p:nvPr/>
        </p:nvSpPr>
        <p:spPr>
          <a:xfrm>
            <a:off x="5630090" y="2304164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B5F32DD-B447-D54C-9809-98F3F491EB6E}"/>
              </a:ext>
            </a:extLst>
          </p:cNvPr>
          <p:cNvSpPr/>
          <p:nvPr/>
        </p:nvSpPr>
        <p:spPr>
          <a:xfrm>
            <a:off x="5630089" y="3503704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3ACEBD-5D55-B04C-AD7B-1180B5F87ADC}"/>
              </a:ext>
            </a:extLst>
          </p:cNvPr>
          <p:cNvSpPr/>
          <p:nvPr/>
        </p:nvSpPr>
        <p:spPr>
          <a:xfrm>
            <a:off x="5630088" y="4924697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Graphic 4" descr="Shopping cart">
            <a:extLst>
              <a:ext uri="{FF2B5EF4-FFF2-40B4-BE49-F238E27FC236}">
                <a16:creationId xmlns:a16="http://schemas.microsoft.com/office/drawing/2014/main" id="{998D0DF1-5393-CD41-A7E8-1132EF769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8272" y="1542132"/>
            <a:ext cx="523229" cy="523229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23251E7-0DBF-7A44-92F5-A6AF1D58DC2C}"/>
              </a:ext>
            </a:extLst>
          </p:cNvPr>
          <p:cNvSpPr/>
          <p:nvPr/>
        </p:nvSpPr>
        <p:spPr>
          <a:xfrm>
            <a:off x="10789562" y="1130116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457F649-B992-8A42-9FC8-E5E0C0672652}"/>
              </a:ext>
            </a:extLst>
          </p:cNvPr>
          <p:cNvSpPr/>
          <p:nvPr/>
        </p:nvSpPr>
        <p:spPr>
          <a:xfrm>
            <a:off x="10598332" y="2304164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Shopping cart">
            <a:extLst>
              <a:ext uri="{FF2B5EF4-FFF2-40B4-BE49-F238E27FC236}">
                <a16:creationId xmlns:a16="http://schemas.microsoft.com/office/drawing/2014/main" id="{E9B11076-EA14-F749-8178-0E6D314B6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5690" y="2848416"/>
            <a:ext cx="523229" cy="523229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1CD190-BF95-AC47-BCC4-586091FF6DED}"/>
              </a:ext>
            </a:extLst>
          </p:cNvPr>
          <p:cNvSpPr/>
          <p:nvPr/>
        </p:nvSpPr>
        <p:spPr>
          <a:xfrm>
            <a:off x="10806980" y="2436400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27D78D-3E08-3D4B-9CAE-635F7CFFD0D2}"/>
              </a:ext>
            </a:extLst>
          </p:cNvPr>
          <p:cNvSpPr/>
          <p:nvPr/>
        </p:nvSpPr>
        <p:spPr>
          <a:xfrm>
            <a:off x="10598332" y="3503077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Shopping cart">
            <a:extLst>
              <a:ext uri="{FF2B5EF4-FFF2-40B4-BE49-F238E27FC236}">
                <a16:creationId xmlns:a16="http://schemas.microsoft.com/office/drawing/2014/main" id="{9F8A6BA0-6C70-8249-B20A-B6E60AFF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5690" y="4047329"/>
            <a:ext cx="523229" cy="523229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52C2FC6-1E96-D644-BC15-681400572A56}"/>
              </a:ext>
            </a:extLst>
          </p:cNvPr>
          <p:cNvSpPr/>
          <p:nvPr/>
        </p:nvSpPr>
        <p:spPr>
          <a:xfrm>
            <a:off x="10806980" y="3635313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E86D04E-8ADB-E146-94CB-99CAC30589F0}"/>
              </a:ext>
            </a:extLst>
          </p:cNvPr>
          <p:cNvSpPr/>
          <p:nvPr/>
        </p:nvSpPr>
        <p:spPr>
          <a:xfrm>
            <a:off x="10598332" y="4924696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Shopping cart">
            <a:extLst>
              <a:ext uri="{FF2B5EF4-FFF2-40B4-BE49-F238E27FC236}">
                <a16:creationId xmlns:a16="http://schemas.microsoft.com/office/drawing/2014/main" id="{26CF3CF5-9167-3D43-AB45-C45D3404C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5690" y="5468948"/>
            <a:ext cx="523229" cy="523229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A99B473-0DB0-B14E-B36E-FBA95DECB581}"/>
              </a:ext>
            </a:extLst>
          </p:cNvPr>
          <p:cNvSpPr/>
          <p:nvPr/>
        </p:nvSpPr>
        <p:spPr>
          <a:xfrm>
            <a:off x="10806980" y="5056932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EC642C0-49C4-AE4E-9618-2E1855051C95}"/>
              </a:ext>
            </a:extLst>
          </p:cNvPr>
          <p:cNvSpPr/>
          <p:nvPr/>
        </p:nvSpPr>
        <p:spPr>
          <a:xfrm>
            <a:off x="1715587" y="997880"/>
            <a:ext cx="1819126" cy="133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pic>
        <p:nvPicPr>
          <p:cNvPr id="14" name="Graphic 13" descr="Garbage">
            <a:extLst>
              <a:ext uri="{FF2B5EF4-FFF2-40B4-BE49-F238E27FC236}">
                <a16:creationId xmlns:a16="http://schemas.microsoft.com/office/drawing/2014/main" id="{A58D571A-3FE6-334E-A173-9CED2CEC2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9216" y="1634173"/>
            <a:ext cx="421759" cy="421759"/>
          </a:xfrm>
          <a:prstGeom prst="rect">
            <a:avLst/>
          </a:prstGeom>
        </p:spPr>
      </p:pic>
      <p:pic>
        <p:nvPicPr>
          <p:cNvPr id="29" name="Graphic 28" descr="Garbage">
            <a:extLst>
              <a:ext uri="{FF2B5EF4-FFF2-40B4-BE49-F238E27FC236}">
                <a16:creationId xmlns:a16="http://schemas.microsoft.com/office/drawing/2014/main" id="{7FCF3E6D-8FBC-5B45-97A9-B5660EBF3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6634" y="2891067"/>
            <a:ext cx="421759" cy="421759"/>
          </a:xfrm>
          <a:prstGeom prst="rect">
            <a:avLst/>
          </a:prstGeom>
        </p:spPr>
      </p:pic>
      <p:pic>
        <p:nvPicPr>
          <p:cNvPr id="30" name="Graphic 29" descr="Garbage">
            <a:extLst>
              <a:ext uri="{FF2B5EF4-FFF2-40B4-BE49-F238E27FC236}">
                <a16:creationId xmlns:a16="http://schemas.microsoft.com/office/drawing/2014/main" id="{577A0231-891E-6243-8972-94029F4D6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604" y="4073334"/>
            <a:ext cx="421759" cy="421759"/>
          </a:xfrm>
          <a:prstGeom prst="rect">
            <a:avLst/>
          </a:prstGeom>
        </p:spPr>
      </p:pic>
      <p:pic>
        <p:nvPicPr>
          <p:cNvPr id="31" name="Graphic 30" descr="Garbage">
            <a:extLst>
              <a:ext uri="{FF2B5EF4-FFF2-40B4-BE49-F238E27FC236}">
                <a16:creationId xmlns:a16="http://schemas.microsoft.com/office/drawing/2014/main" id="{E25ADFC2-880E-1344-83FA-F0F55EFA4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603" y="5462457"/>
            <a:ext cx="421759" cy="421759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88F9B35-BC55-1949-AFE2-C16D547BF5DA}"/>
              </a:ext>
            </a:extLst>
          </p:cNvPr>
          <p:cNvSpPr/>
          <p:nvPr/>
        </p:nvSpPr>
        <p:spPr>
          <a:xfrm>
            <a:off x="1676648" y="2433917"/>
            <a:ext cx="1897004" cy="6364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Total Due: $NNN</a:t>
            </a:r>
          </a:p>
        </p:txBody>
      </p:sp>
      <p:pic>
        <p:nvPicPr>
          <p:cNvPr id="32" name="Graphic 31" descr="Shopping cart">
            <a:extLst>
              <a:ext uri="{FF2B5EF4-FFF2-40B4-BE49-F238E27FC236}">
                <a16:creationId xmlns:a16="http://schemas.microsoft.com/office/drawing/2014/main" id="{0704D919-062D-DD48-9EFB-82DBE0A22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0710" y="3025689"/>
            <a:ext cx="1901952" cy="1901952"/>
          </a:xfrm>
          <a:prstGeom prst="rect">
            <a:avLst/>
          </a:prstGeom>
        </p:spPr>
      </p:pic>
      <p:pic>
        <p:nvPicPr>
          <p:cNvPr id="33" name="Graphic 32" descr="Arrow Horizontal U turn">
            <a:extLst>
              <a:ext uri="{FF2B5EF4-FFF2-40B4-BE49-F238E27FC236}">
                <a16:creationId xmlns:a16="http://schemas.microsoft.com/office/drawing/2014/main" id="{8BE35963-FFA2-9141-A734-E9C351A15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64330" y="3507128"/>
            <a:ext cx="589763" cy="589763"/>
          </a:xfrm>
          <a:prstGeom prst="rect">
            <a:avLst/>
          </a:prstGeom>
        </p:spPr>
      </p:pic>
      <p:pic>
        <p:nvPicPr>
          <p:cNvPr id="36" name="Graphic 35" descr="Disk">
            <a:extLst>
              <a:ext uri="{FF2B5EF4-FFF2-40B4-BE49-F238E27FC236}">
                <a16:creationId xmlns:a16="http://schemas.microsoft.com/office/drawing/2014/main" id="{01B98B28-4C49-744E-A5CD-22B1D072C2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02011" y="48858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3BF6640-144B-A547-85EE-891448DEECB5}"/>
              </a:ext>
            </a:extLst>
          </p:cNvPr>
          <p:cNvSpPr/>
          <p:nvPr/>
        </p:nvSpPr>
        <p:spPr>
          <a:xfrm>
            <a:off x="10580914" y="997880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ED6AF-45C2-AC45-BBA5-D3AE6E1A07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220663"/>
            <a:ext cx="12083143" cy="4064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Optional: Save shopping cart (requires login)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C4D9A6-1319-1E41-98F8-AAE892790C77}"/>
              </a:ext>
            </a:extLst>
          </p:cNvPr>
          <p:cNvSpPr/>
          <p:nvPr/>
        </p:nvSpPr>
        <p:spPr>
          <a:xfrm>
            <a:off x="5630091" y="997880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2ECFBCB-95A9-0A44-B4C8-85818C709F9A}"/>
              </a:ext>
            </a:extLst>
          </p:cNvPr>
          <p:cNvSpPr/>
          <p:nvPr/>
        </p:nvSpPr>
        <p:spPr>
          <a:xfrm>
            <a:off x="5630090" y="2304164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B5F32DD-B447-D54C-9809-98F3F491EB6E}"/>
              </a:ext>
            </a:extLst>
          </p:cNvPr>
          <p:cNvSpPr/>
          <p:nvPr/>
        </p:nvSpPr>
        <p:spPr>
          <a:xfrm>
            <a:off x="5630089" y="3503704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3ACEBD-5D55-B04C-AD7B-1180B5F87ADC}"/>
              </a:ext>
            </a:extLst>
          </p:cNvPr>
          <p:cNvSpPr/>
          <p:nvPr/>
        </p:nvSpPr>
        <p:spPr>
          <a:xfrm>
            <a:off x="5630088" y="4924697"/>
            <a:ext cx="4846323" cy="1124835"/>
          </a:xfrm>
          <a:prstGeom prst="roundRect">
            <a:avLst>
              <a:gd name="adj" fmla="val 1667"/>
            </a:avLst>
          </a:prstGeom>
          <a:solidFill>
            <a:srgbClr val="67B346">
              <a:alpha val="4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Product Cards -  Name, Description, Category, Keywords, Price, </a:t>
            </a:r>
            <a:r>
              <a:rPr lang="en-US" dirty="0" err="1">
                <a:solidFill>
                  <a:schemeClr val="bg1"/>
                </a:solidFill>
              </a:rPr>
              <a:t>ImageURL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Graphic 4" descr="Shopping cart">
            <a:extLst>
              <a:ext uri="{FF2B5EF4-FFF2-40B4-BE49-F238E27FC236}">
                <a16:creationId xmlns:a16="http://schemas.microsoft.com/office/drawing/2014/main" id="{998D0DF1-5393-CD41-A7E8-1132EF769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8272" y="1542132"/>
            <a:ext cx="523229" cy="523229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23251E7-0DBF-7A44-92F5-A6AF1D58DC2C}"/>
              </a:ext>
            </a:extLst>
          </p:cNvPr>
          <p:cNvSpPr/>
          <p:nvPr/>
        </p:nvSpPr>
        <p:spPr>
          <a:xfrm>
            <a:off x="10789562" y="1130116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457F649-B992-8A42-9FC8-E5E0C0672652}"/>
              </a:ext>
            </a:extLst>
          </p:cNvPr>
          <p:cNvSpPr/>
          <p:nvPr/>
        </p:nvSpPr>
        <p:spPr>
          <a:xfrm>
            <a:off x="10598332" y="2304164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Shopping cart">
            <a:extLst>
              <a:ext uri="{FF2B5EF4-FFF2-40B4-BE49-F238E27FC236}">
                <a16:creationId xmlns:a16="http://schemas.microsoft.com/office/drawing/2014/main" id="{E9B11076-EA14-F749-8178-0E6D314B6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5690" y="2848416"/>
            <a:ext cx="523229" cy="523229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1CD190-BF95-AC47-BCC4-586091FF6DED}"/>
              </a:ext>
            </a:extLst>
          </p:cNvPr>
          <p:cNvSpPr/>
          <p:nvPr/>
        </p:nvSpPr>
        <p:spPr>
          <a:xfrm>
            <a:off x="10806980" y="2436400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27D78D-3E08-3D4B-9CAE-635F7CFFD0D2}"/>
              </a:ext>
            </a:extLst>
          </p:cNvPr>
          <p:cNvSpPr/>
          <p:nvPr/>
        </p:nvSpPr>
        <p:spPr>
          <a:xfrm>
            <a:off x="10598332" y="3503077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Shopping cart">
            <a:extLst>
              <a:ext uri="{FF2B5EF4-FFF2-40B4-BE49-F238E27FC236}">
                <a16:creationId xmlns:a16="http://schemas.microsoft.com/office/drawing/2014/main" id="{9F8A6BA0-6C70-8249-B20A-B6E60AFF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5690" y="4047329"/>
            <a:ext cx="523229" cy="523229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52C2FC6-1E96-D644-BC15-681400572A56}"/>
              </a:ext>
            </a:extLst>
          </p:cNvPr>
          <p:cNvSpPr/>
          <p:nvPr/>
        </p:nvSpPr>
        <p:spPr>
          <a:xfrm>
            <a:off x="10806980" y="3635313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E86D04E-8ADB-E146-94CB-99CAC30589F0}"/>
              </a:ext>
            </a:extLst>
          </p:cNvPr>
          <p:cNvSpPr/>
          <p:nvPr/>
        </p:nvSpPr>
        <p:spPr>
          <a:xfrm>
            <a:off x="10598332" y="4924696"/>
            <a:ext cx="940526" cy="1124835"/>
          </a:xfrm>
          <a:prstGeom prst="roundRect">
            <a:avLst>
              <a:gd name="adj" fmla="val 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Shopping cart">
            <a:extLst>
              <a:ext uri="{FF2B5EF4-FFF2-40B4-BE49-F238E27FC236}">
                <a16:creationId xmlns:a16="http://schemas.microsoft.com/office/drawing/2014/main" id="{26CF3CF5-9167-3D43-AB45-C45D3404C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5690" y="5468948"/>
            <a:ext cx="523229" cy="523229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A99B473-0DB0-B14E-B36E-FBA95DECB581}"/>
              </a:ext>
            </a:extLst>
          </p:cNvPr>
          <p:cNvSpPr/>
          <p:nvPr/>
        </p:nvSpPr>
        <p:spPr>
          <a:xfrm>
            <a:off x="10806980" y="5056932"/>
            <a:ext cx="523229" cy="248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EC642C0-49C4-AE4E-9618-2E1855051C95}"/>
              </a:ext>
            </a:extLst>
          </p:cNvPr>
          <p:cNvSpPr/>
          <p:nvPr/>
        </p:nvSpPr>
        <p:spPr>
          <a:xfrm>
            <a:off x="1715587" y="997880"/>
            <a:ext cx="1819126" cy="133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pic>
        <p:nvPicPr>
          <p:cNvPr id="14" name="Graphic 13" descr="Garbage">
            <a:extLst>
              <a:ext uri="{FF2B5EF4-FFF2-40B4-BE49-F238E27FC236}">
                <a16:creationId xmlns:a16="http://schemas.microsoft.com/office/drawing/2014/main" id="{A58D571A-3FE6-334E-A173-9CED2CEC2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9216" y="1634173"/>
            <a:ext cx="421759" cy="421759"/>
          </a:xfrm>
          <a:prstGeom prst="rect">
            <a:avLst/>
          </a:prstGeom>
        </p:spPr>
      </p:pic>
      <p:pic>
        <p:nvPicPr>
          <p:cNvPr id="29" name="Graphic 28" descr="Garbage">
            <a:extLst>
              <a:ext uri="{FF2B5EF4-FFF2-40B4-BE49-F238E27FC236}">
                <a16:creationId xmlns:a16="http://schemas.microsoft.com/office/drawing/2014/main" id="{7FCF3E6D-8FBC-5B45-97A9-B5660EBF3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6634" y="2891067"/>
            <a:ext cx="421759" cy="421759"/>
          </a:xfrm>
          <a:prstGeom prst="rect">
            <a:avLst/>
          </a:prstGeom>
        </p:spPr>
      </p:pic>
      <p:pic>
        <p:nvPicPr>
          <p:cNvPr id="30" name="Graphic 29" descr="Garbage">
            <a:extLst>
              <a:ext uri="{FF2B5EF4-FFF2-40B4-BE49-F238E27FC236}">
                <a16:creationId xmlns:a16="http://schemas.microsoft.com/office/drawing/2014/main" id="{577A0231-891E-6243-8972-94029F4D6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604" y="4073334"/>
            <a:ext cx="421759" cy="421759"/>
          </a:xfrm>
          <a:prstGeom prst="rect">
            <a:avLst/>
          </a:prstGeom>
        </p:spPr>
      </p:pic>
      <p:pic>
        <p:nvPicPr>
          <p:cNvPr id="31" name="Graphic 30" descr="Garbage">
            <a:extLst>
              <a:ext uri="{FF2B5EF4-FFF2-40B4-BE49-F238E27FC236}">
                <a16:creationId xmlns:a16="http://schemas.microsoft.com/office/drawing/2014/main" id="{E25ADFC2-880E-1344-83FA-F0F55EFA4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603" y="5462457"/>
            <a:ext cx="421759" cy="421759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88F9B35-BC55-1949-AFE2-C16D547BF5DA}"/>
              </a:ext>
            </a:extLst>
          </p:cNvPr>
          <p:cNvSpPr/>
          <p:nvPr/>
        </p:nvSpPr>
        <p:spPr>
          <a:xfrm>
            <a:off x="1676648" y="2433917"/>
            <a:ext cx="1897004" cy="6364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Total Due: $NNN</a:t>
            </a:r>
          </a:p>
        </p:txBody>
      </p:sp>
      <p:pic>
        <p:nvPicPr>
          <p:cNvPr id="32" name="Graphic 31" descr="Shopping cart">
            <a:extLst>
              <a:ext uri="{FF2B5EF4-FFF2-40B4-BE49-F238E27FC236}">
                <a16:creationId xmlns:a16="http://schemas.microsoft.com/office/drawing/2014/main" id="{0704D919-062D-DD48-9EFB-82DBE0A22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0710" y="3025689"/>
            <a:ext cx="1901952" cy="1901952"/>
          </a:xfrm>
          <a:prstGeom prst="rect">
            <a:avLst/>
          </a:prstGeom>
        </p:spPr>
      </p:pic>
      <p:pic>
        <p:nvPicPr>
          <p:cNvPr id="33" name="Graphic 32" descr="Arrow Horizontal U turn">
            <a:extLst>
              <a:ext uri="{FF2B5EF4-FFF2-40B4-BE49-F238E27FC236}">
                <a16:creationId xmlns:a16="http://schemas.microsoft.com/office/drawing/2014/main" id="{8BE35963-FFA2-9141-A734-E9C351A15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64330" y="3507128"/>
            <a:ext cx="589763" cy="589763"/>
          </a:xfrm>
          <a:prstGeom prst="rect">
            <a:avLst/>
          </a:prstGeom>
        </p:spPr>
      </p:pic>
      <p:pic>
        <p:nvPicPr>
          <p:cNvPr id="36" name="Graphic 35" descr="Disk">
            <a:extLst>
              <a:ext uri="{FF2B5EF4-FFF2-40B4-BE49-F238E27FC236}">
                <a16:creationId xmlns:a16="http://schemas.microsoft.com/office/drawing/2014/main" id="{01B98B28-4C49-744E-A5CD-22B1D072C2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02011" y="4885816"/>
            <a:ext cx="914400" cy="9144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8D8A16-2F36-9347-9998-DBFEBF6DFD9D}"/>
              </a:ext>
            </a:extLst>
          </p:cNvPr>
          <p:cNvSpPr/>
          <p:nvPr/>
        </p:nvSpPr>
        <p:spPr>
          <a:xfrm>
            <a:off x="8712926" y="220663"/>
            <a:ext cx="133567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26E422C-E170-0B46-9A2B-D47D91A16EAA}"/>
              </a:ext>
            </a:extLst>
          </p:cNvPr>
          <p:cNvSpPr/>
          <p:nvPr/>
        </p:nvSpPr>
        <p:spPr>
          <a:xfrm>
            <a:off x="10466973" y="248390"/>
            <a:ext cx="133567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21084293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624"/>
      </a:dk2>
      <a:lt2>
        <a:srgbClr val="E6E2E8"/>
      </a:lt2>
      <a:accent1>
        <a:srgbClr val="67B346"/>
      </a:accent1>
      <a:accent2>
        <a:srgbClr val="8DAD39"/>
      </a:accent2>
      <a:accent3>
        <a:srgbClr val="B0A145"/>
      </a:accent3>
      <a:accent4>
        <a:srgbClr val="B1703B"/>
      </a:accent4>
      <a:accent5>
        <a:srgbClr val="C3504D"/>
      </a:accent5>
      <a:accent6>
        <a:srgbClr val="B13B69"/>
      </a:accent6>
      <a:hlink>
        <a:srgbClr val="BF583F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573</Words>
  <Application>Microsoft Macintosh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Avenir Light</vt:lpstr>
      <vt:lpstr>Avenir Light Oblique</vt:lpstr>
      <vt:lpstr>Avenir Next</vt:lpstr>
      <vt:lpstr>Avenir Roman</vt:lpstr>
      <vt:lpstr>Calibri</vt:lpstr>
      <vt:lpstr>Sagona Book</vt:lpstr>
      <vt:lpstr>Sagona ExtraLight</vt:lpstr>
      <vt:lpstr>RetrospectVTI</vt:lpstr>
      <vt:lpstr> Sunny Malkani   Shopping Cart</vt:lpstr>
      <vt:lpstr>User stories</vt:lpstr>
      <vt:lpstr>Models</vt:lpstr>
      <vt:lpstr>Search for items from a product catalog</vt:lpstr>
      <vt:lpstr>Add items to shopping cart</vt:lpstr>
      <vt:lpstr>Checkout shopping cart</vt:lpstr>
      <vt:lpstr>Checkout shopping cart/Return to Shopping/Remove Items from Shopping Cart</vt:lpstr>
      <vt:lpstr>Optional: Save shopping cart (requires login)</vt:lpstr>
      <vt:lpstr>Optional: Save shopping cart (requires login)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Cart</dc:title>
  <dc:creator>Sunny M</dc:creator>
  <cp:lastModifiedBy>Sunny M</cp:lastModifiedBy>
  <cp:revision>42</cp:revision>
  <dcterms:created xsi:type="dcterms:W3CDTF">2019-12-11T05:34:19Z</dcterms:created>
  <dcterms:modified xsi:type="dcterms:W3CDTF">2019-12-11T06:18:27Z</dcterms:modified>
</cp:coreProperties>
</file>