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2c1916d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2c1916d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2c1916d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2c1916d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394f0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394f0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d9e77e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d9e77e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a86b58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da86b58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e2c1916db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e2c1916db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2"/>
            <a:endCxn id="56" idx="1"/>
          </p:cNvCxnSpPr>
          <p:nvPr/>
        </p:nvCxnSpPr>
        <p:spPr>
          <a:xfrm>
            <a:off x="693650" y="3524875"/>
            <a:ext cx="674700" cy="1173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/>
          <p:nvPr/>
        </p:nvSpPr>
        <p:spPr>
          <a:xfrm rot="-5400000">
            <a:off x="-1066150" y="3262225"/>
            <a:ext cx="29943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GENERATE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68325" y="44352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FORMATING DATA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768575" y="443521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QCNN CLASSIFICATION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(TRAINEDNETWORK)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34650" y="30357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SORT SHAPE OF TRAIN &amp; VAL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229850" y="6694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TRAINEDNETWORK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034650" y="2027725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QCNN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13"/>
          <p:cNvCxnSpPr>
            <a:stCxn id="56" idx="3"/>
            <a:endCxn id="57" idx="1"/>
          </p:cNvCxnSpPr>
          <p:nvPr/>
        </p:nvCxnSpPr>
        <p:spPr>
          <a:xfrm>
            <a:off x="3388825" y="4697874"/>
            <a:ext cx="3798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693650" y="669463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TRAINEDNETWORK 0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3"/>
          <p:cNvCxnSpPr>
            <a:stCxn id="62" idx="2"/>
            <a:endCxn id="60" idx="0"/>
          </p:cNvCxnSpPr>
          <p:nvPr/>
        </p:nvCxnSpPr>
        <p:spPr>
          <a:xfrm flipH="1" rot="-5400000">
            <a:off x="1957850" y="940813"/>
            <a:ext cx="833100" cy="13410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>
            <a:stCxn id="59" idx="2"/>
            <a:endCxn id="60" idx="0"/>
          </p:cNvCxnSpPr>
          <p:nvPr/>
        </p:nvCxnSpPr>
        <p:spPr>
          <a:xfrm rot="5400000">
            <a:off x="3225950" y="1013713"/>
            <a:ext cx="833100" cy="1195200"/>
          </a:xfrm>
          <a:prstGeom prst="bentConnector3">
            <a:avLst>
              <a:gd fmla="val 49992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>
            <a:stCxn id="66" idx="2"/>
            <a:endCxn id="57" idx="3"/>
          </p:cNvCxnSpPr>
          <p:nvPr/>
        </p:nvCxnSpPr>
        <p:spPr>
          <a:xfrm rot="5400000">
            <a:off x="5935225" y="4032300"/>
            <a:ext cx="519300" cy="8118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/>
          <p:nvPr/>
        </p:nvSpPr>
        <p:spPr>
          <a:xfrm>
            <a:off x="5590525" y="365325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SORT SHAPE OF TEST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3"/>
          <p:cNvCxnSpPr>
            <a:stCxn id="58" idx="2"/>
            <a:endCxn id="57" idx="0"/>
          </p:cNvCxnSpPr>
          <p:nvPr/>
        </p:nvCxnSpPr>
        <p:spPr>
          <a:xfrm flipH="1" rot="-5400000">
            <a:off x="3474800" y="3131125"/>
            <a:ext cx="874200" cy="1734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3"/>
          <p:cNvCxnSpPr>
            <a:stCxn id="58" idx="0"/>
            <a:endCxn id="60" idx="2"/>
          </p:cNvCxnSpPr>
          <p:nvPr/>
        </p:nvCxnSpPr>
        <p:spPr>
          <a:xfrm rot="-5400000">
            <a:off x="2803850" y="2794075"/>
            <a:ext cx="482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3"/>
          <p:cNvSpPr/>
          <p:nvPr/>
        </p:nvSpPr>
        <p:spPr>
          <a:xfrm rot="5400000">
            <a:off x="5589625" y="1207050"/>
            <a:ext cx="20223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QCNN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stCxn id="69" idx="1"/>
            <a:endCxn id="62" idx="0"/>
          </p:cNvCxnSpPr>
          <p:nvPr/>
        </p:nvCxnSpPr>
        <p:spPr>
          <a:xfrm rot="5400000">
            <a:off x="4046875" y="-1884450"/>
            <a:ext cx="210900" cy="4896900"/>
          </a:xfrm>
          <a:prstGeom prst="bentConnector3">
            <a:avLst>
              <a:gd fmla="val -11290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3"/>
          <p:cNvCxnSpPr>
            <a:stCxn id="59" idx="0"/>
            <a:endCxn id="69" idx="1"/>
          </p:cNvCxnSpPr>
          <p:nvPr/>
        </p:nvCxnSpPr>
        <p:spPr>
          <a:xfrm rot="-5400000">
            <a:off x="5315000" y="-616337"/>
            <a:ext cx="210900" cy="2360700"/>
          </a:xfrm>
          <a:prstGeom prst="bentConnector3">
            <a:avLst>
              <a:gd fmla="val 21291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3"/>
          <p:cNvCxnSpPr>
            <a:stCxn id="69" idx="3"/>
            <a:endCxn id="66" idx="0"/>
          </p:cNvCxnSpPr>
          <p:nvPr/>
        </p:nvCxnSpPr>
        <p:spPr>
          <a:xfrm flipH="1" rot="-5400000">
            <a:off x="6014875" y="3066750"/>
            <a:ext cx="1172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3"/>
          <p:cNvSpPr/>
          <p:nvPr/>
        </p:nvSpPr>
        <p:spPr>
          <a:xfrm rot="5400000">
            <a:off x="7436500" y="1206750"/>
            <a:ext cx="19998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PLOTTING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p13"/>
          <p:cNvCxnSpPr>
            <a:stCxn id="69" idx="0"/>
            <a:endCxn id="73" idx="2"/>
          </p:cNvCxnSpPr>
          <p:nvPr/>
        </p:nvCxnSpPr>
        <p:spPr>
          <a:xfrm>
            <a:off x="6863425" y="1469700"/>
            <a:ext cx="13104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16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HOW THE CODE WORKS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80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Generate data from GenerateData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Use Classification Layer to learn Shape (trainedNetwork)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Use the trainedNetwork to sort Shape in Test data into (Test0, Test1)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Sort Shape in Val and Train normally into (Val0, Val1) &amp; (Train0, Train1)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Use R.L on (Train0, Val0) to get trainedNetwork0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Use R.L on (Train1, Val1) to get trainedNetwork1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Use (trainedNetwork0, trainedNetwork1) on (Test0, Test1) to get (predY0, predY1)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Concatenate predY0 and predY1 to get predY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Plot results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changes in the training network 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58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a third </a:t>
            </a:r>
            <a:r>
              <a:rPr b="1" lang="en-GB"/>
              <a:t>convolution2dLayer</a:t>
            </a:r>
            <a:r>
              <a:rPr lang="en-GB"/>
              <a:t> improves accuracy </a:t>
            </a:r>
            <a:r>
              <a:rPr lang="en-GB"/>
              <a:t>(from 77.67% to 90.19%)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Replacing </a:t>
            </a:r>
            <a:r>
              <a:rPr b="1" lang="en-GB"/>
              <a:t>maxPooling2dLayer</a:t>
            </a:r>
            <a:r>
              <a:rPr lang="en-GB"/>
              <a:t> by </a:t>
            </a:r>
            <a:r>
              <a:rPr b="1" lang="en-GB"/>
              <a:t>averagePooling2DLayer</a:t>
            </a:r>
            <a:r>
              <a:rPr lang="en-GB"/>
              <a:t> boosts up the 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</a:t>
            </a:r>
            <a:r>
              <a:rPr b="1" lang="en-GB"/>
              <a:t>dropoutLayer </a:t>
            </a:r>
            <a:r>
              <a:rPr lang="en-GB"/>
              <a:t>in every </a:t>
            </a:r>
            <a:r>
              <a:rPr b="1" lang="en-GB"/>
              <a:t>convolution2dLayer </a:t>
            </a:r>
            <a:r>
              <a:rPr lang="en-GB"/>
              <a:t>helps with overfitting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48225" y="270850"/>
            <a:ext cx="23859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Data50k_AB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1   5         amplitude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1   2         magnetic field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8   8         energy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200 200   smo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   2         nu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0   1         Kap          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40  40      ld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48225" y="3263050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Classification: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Accuracy = 93.07%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8225" y="4145525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Regression: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StdA = 0.083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StdB = 0.085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75" y="2935725"/>
            <a:ext cx="3117626" cy="194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375" y="270850"/>
            <a:ext cx="3492875" cy="261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200" y="261306"/>
            <a:ext cx="3492875" cy="261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48225" y="270850"/>
            <a:ext cx="23859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Data50k_ABE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1   5         amplitude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1   2         magnetic field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8   12         energy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200 200   smo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   2         nu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0   1         Kap          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40  40      ld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8225" y="3263050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Classification: 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Accuracy = 90.19%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48225" y="3903925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dk1"/>
                </a:solidFill>
              </a:rPr>
              <a:t>Regression: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StdA = 0.094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StdB = 0.077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StdE = 0.085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283350" y="11755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146250" y="237920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trainedNetwork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6319075" y="11755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688" y="2758175"/>
            <a:ext cx="3049834" cy="19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772" y="0"/>
            <a:ext cx="3249679" cy="243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447" y="17909"/>
            <a:ext cx="3201922" cy="240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8409" y="2510534"/>
            <a:ext cx="3201922" cy="240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348225" y="270850"/>
            <a:ext cx="23859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Data50k_Nu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5</a:t>
            </a:r>
            <a:r>
              <a:rPr lang="en-GB" sz="1200"/>
              <a:t>   5         amplitude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1   1         magnetic field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8   8         energy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200 200   smo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2   3         nu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0000"/>
                </a:solidFill>
              </a:rPr>
              <a:t>0   1         Kap          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40  40      ld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48225" y="3263050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Classification: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Accuracy = </a:t>
            </a:r>
            <a:r>
              <a:rPr b="1" lang="en-GB" sz="1200">
                <a:solidFill>
                  <a:schemeClr val="dk1"/>
                </a:solidFill>
              </a:rPr>
              <a:t>88.79%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48225" y="4145525"/>
            <a:ext cx="23859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Regression::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Std = 0.152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283350" y="11755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trainedNetwork0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146250" y="237920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trainedNetwork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319075" y="117550"/>
            <a:ext cx="2040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trainedNetwork1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125" y="2826950"/>
            <a:ext cx="3125800" cy="1953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5" y="458275"/>
            <a:ext cx="3192202" cy="199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150" y="425575"/>
            <a:ext cx="3125800" cy="19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6325" y="2531600"/>
            <a:ext cx="3279333" cy="24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