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3" r:id="rId8"/>
    <p:sldId id="264" r:id="rId9"/>
    <p:sldId id="265" r:id="rId10"/>
    <p:sldId id="266" r:id="rId11"/>
    <p:sldId id="262" r:id="rId12"/>
  </p:sldIdLst>
  <p:sldSz cx="12192000" cy="6858000"/>
  <p:notesSz cx="6858000" cy="9144000"/>
  <p:embeddedFontLst>
    <p:embeddedFont>
      <p:font typeface="Poppins" panose="000005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1167493" y="1402281"/>
            <a:ext cx="7888825"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5400"/>
              <a:buFont typeface="Arial"/>
              <a:buNone/>
            </a:pPr>
            <a:r>
              <a:rPr lang="en-US" sz="5400" dirty="0"/>
              <a:t>Budget Sales</a:t>
            </a:r>
            <a:br>
              <a:rPr lang="en-US" sz="5400" dirty="0"/>
            </a:br>
            <a:r>
              <a:rPr lang="en-US" sz="5400" dirty="0"/>
              <a:t>Analytics</a:t>
            </a:r>
            <a:endParaRPr lang="en-US" dirty="0"/>
          </a:p>
        </p:txBody>
      </p:sp>
      <p:sp>
        <p:nvSpPr>
          <p:cNvPr id="2" name="TextBox 1">
            <a:extLst>
              <a:ext uri="{FF2B5EF4-FFF2-40B4-BE49-F238E27FC236}">
                <a16:creationId xmlns:a16="http://schemas.microsoft.com/office/drawing/2014/main" id="{D4A83786-23BA-3DCA-B1F0-2ADE3BD24B75}"/>
              </a:ext>
            </a:extLst>
          </p:cNvPr>
          <p:cNvSpPr txBox="1"/>
          <p:nvPr/>
        </p:nvSpPr>
        <p:spPr>
          <a:xfrm>
            <a:off x="1167493" y="3807602"/>
            <a:ext cx="4870580" cy="307777"/>
          </a:xfrm>
          <a:prstGeom prst="rect">
            <a:avLst/>
          </a:prstGeom>
          <a:noFill/>
        </p:spPr>
        <p:txBody>
          <a:bodyPr wrap="square" rtlCol="0">
            <a:spAutoFit/>
          </a:bodyPr>
          <a:lstStyle/>
          <a:p>
            <a:r>
              <a:rPr lang="en-US" dirty="0"/>
              <a:t>By Anwesha Baidya : UMIP13240</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93E88-6CE7-0945-8A65-AC5B9B39D39F}"/>
              </a:ext>
            </a:extLst>
          </p:cNvPr>
          <p:cNvSpPr>
            <a:spLocks noGrp="1"/>
          </p:cNvSpPr>
          <p:nvPr>
            <p:ph type="title"/>
          </p:nvPr>
        </p:nvSpPr>
        <p:spPr/>
        <p:txBody>
          <a:bodyPr/>
          <a:lstStyle/>
          <a:p>
            <a:r>
              <a:rPr lang="en-US" dirty="0"/>
              <a:t>Customer Segmentation Results</a:t>
            </a:r>
            <a:endParaRPr lang="en-IN" dirty="0"/>
          </a:p>
        </p:txBody>
      </p:sp>
      <p:sp>
        <p:nvSpPr>
          <p:cNvPr id="4" name="Slide Number Placeholder 3">
            <a:extLst>
              <a:ext uri="{FF2B5EF4-FFF2-40B4-BE49-F238E27FC236}">
                <a16:creationId xmlns:a16="http://schemas.microsoft.com/office/drawing/2014/main" id="{2EF21EBC-82A1-73CE-0B24-0F2A007AA3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6" name="Picture 5">
            <a:extLst>
              <a:ext uri="{FF2B5EF4-FFF2-40B4-BE49-F238E27FC236}">
                <a16:creationId xmlns:a16="http://schemas.microsoft.com/office/drawing/2014/main" id="{883F52D9-0860-9F24-8D64-83D2C099D873}"/>
              </a:ext>
            </a:extLst>
          </p:cNvPr>
          <p:cNvPicPr>
            <a:picLocks noChangeAspect="1"/>
          </p:cNvPicPr>
          <p:nvPr/>
        </p:nvPicPr>
        <p:blipFill>
          <a:blip r:embed="rId2"/>
          <a:stretch>
            <a:fillRect/>
          </a:stretch>
        </p:blipFill>
        <p:spPr>
          <a:xfrm>
            <a:off x="3224212" y="1799869"/>
            <a:ext cx="5362575" cy="3705225"/>
          </a:xfrm>
          <a:prstGeom prst="rect">
            <a:avLst/>
          </a:prstGeom>
        </p:spPr>
      </p:pic>
    </p:spTree>
    <p:extLst>
      <p:ext uri="{BB962C8B-B14F-4D97-AF65-F5344CB8AC3E}">
        <p14:creationId xmlns:p14="http://schemas.microsoft.com/office/powerpoint/2010/main" val="3980368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Introduction</a:t>
            </a:r>
            <a:endParaRPr/>
          </a:p>
        </p:txBody>
      </p:sp>
      <p:sp>
        <p:nvSpPr>
          <p:cNvPr id="197" name="Google Shape;197;p2"/>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lt1"/>
              </a:buClr>
              <a:buSzPts val="1800"/>
              <a:buNone/>
            </a:pPr>
            <a:r>
              <a:rPr lang="en-US" sz="1800" dirty="0">
                <a:latin typeface="Poppins"/>
                <a:ea typeface="Poppins"/>
                <a:cs typeface="Poppins"/>
                <a:sym typeface="Poppins"/>
              </a:rPr>
              <a:t>The "Domain Sale" process simplifies domain purchases, enabling buyers to buy domains directly from Marketplace at listed prices, without contacting sellers.</a:t>
            </a:r>
          </a:p>
          <a:p>
            <a:pPr marL="0" lvl="0" indent="0" algn="l" rtl="0">
              <a:lnSpc>
                <a:spcPct val="150000"/>
              </a:lnSpc>
              <a:spcBef>
                <a:spcPts val="0"/>
              </a:spcBef>
              <a:spcAft>
                <a:spcPts val="0"/>
              </a:spcAft>
              <a:buClr>
                <a:schemeClr val="lt1"/>
              </a:buClr>
              <a:buSzPts val="1800"/>
              <a:buNone/>
            </a:pPr>
            <a:endParaRPr lang="en-US" sz="1800" dirty="0">
              <a:latin typeface="Poppins"/>
              <a:ea typeface="Poppins"/>
              <a:cs typeface="Poppins"/>
              <a:sym typeface="Poppins"/>
            </a:endParaRPr>
          </a:p>
          <a:p>
            <a:pPr marL="0" lvl="0" indent="0" algn="l" rtl="0">
              <a:lnSpc>
                <a:spcPct val="150000"/>
              </a:lnSpc>
              <a:spcBef>
                <a:spcPts val="0"/>
              </a:spcBef>
              <a:spcAft>
                <a:spcPts val="0"/>
              </a:spcAft>
              <a:buClr>
                <a:schemeClr val="lt1"/>
              </a:buClr>
              <a:buSzPts val="1800"/>
              <a:buNone/>
            </a:pPr>
            <a:r>
              <a:rPr lang="en-US" sz="1800" dirty="0">
                <a:latin typeface="Poppins"/>
                <a:ea typeface="Poppins"/>
                <a:cs typeface="Poppins"/>
                <a:sym typeface="Poppins"/>
              </a:rPr>
              <a:t>This analysis delves into a comprehensive dataset on domain sales and budgets, aiming to predict trends and extract actionable insights. Our goal is to enhance understanding of sales performance, budget allocation, and variance, facilitating better decision-making.</a:t>
            </a:r>
          </a:p>
        </p:txBody>
      </p:sp>
      <p:sp>
        <p:nvSpPr>
          <p:cNvPr id="198"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199" name="Google Shape;19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Details of Data</a:t>
            </a:r>
            <a:endParaRPr/>
          </a:p>
        </p:txBody>
      </p:sp>
      <p:sp>
        <p:nvSpPr>
          <p:cNvPr id="206" name="Google Shape;206;p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207" name="Google Shape;20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3" name="TextBox 2">
            <a:extLst>
              <a:ext uri="{FF2B5EF4-FFF2-40B4-BE49-F238E27FC236}">
                <a16:creationId xmlns:a16="http://schemas.microsoft.com/office/drawing/2014/main" id="{5C0F8B25-CB42-90A6-76AB-0F568B13B585}"/>
              </a:ext>
            </a:extLst>
          </p:cNvPr>
          <p:cNvSpPr txBox="1"/>
          <p:nvPr/>
        </p:nvSpPr>
        <p:spPr>
          <a:xfrm>
            <a:off x="1095180" y="1831011"/>
            <a:ext cx="6097554" cy="738664"/>
          </a:xfrm>
          <a:prstGeom prst="rect">
            <a:avLst/>
          </a:prstGeom>
          <a:noFill/>
        </p:spPr>
        <p:txBody>
          <a:bodyPr wrap="square">
            <a:spAutoFit/>
          </a:bodyPr>
          <a:lstStyle/>
          <a:p>
            <a:r>
              <a:rPr lang="en-US" dirty="0"/>
              <a:t>The data contains the various information such as Sales, budget, and variance.</a:t>
            </a:r>
          </a:p>
          <a:p>
            <a:r>
              <a:rPr lang="en-US" dirty="0"/>
              <a:t>This is the layout of data:</a:t>
            </a:r>
          </a:p>
        </p:txBody>
      </p:sp>
      <p:pic>
        <p:nvPicPr>
          <p:cNvPr id="5" name="Picture 4">
            <a:extLst>
              <a:ext uri="{FF2B5EF4-FFF2-40B4-BE49-F238E27FC236}">
                <a16:creationId xmlns:a16="http://schemas.microsoft.com/office/drawing/2014/main" id="{1B8595B6-0D27-4E06-E578-58298ED7345D}"/>
              </a:ext>
            </a:extLst>
          </p:cNvPr>
          <p:cNvPicPr>
            <a:picLocks noChangeAspect="1"/>
          </p:cNvPicPr>
          <p:nvPr/>
        </p:nvPicPr>
        <p:blipFill>
          <a:blip r:embed="rId3"/>
          <a:stretch>
            <a:fillRect/>
          </a:stretch>
        </p:blipFill>
        <p:spPr>
          <a:xfrm>
            <a:off x="1095180" y="2588727"/>
            <a:ext cx="4493857" cy="1396939"/>
          </a:xfrm>
          <a:prstGeom prst="rect">
            <a:avLst/>
          </a:prstGeom>
        </p:spPr>
      </p:pic>
      <p:pic>
        <p:nvPicPr>
          <p:cNvPr id="7" name="Picture 6">
            <a:extLst>
              <a:ext uri="{FF2B5EF4-FFF2-40B4-BE49-F238E27FC236}">
                <a16:creationId xmlns:a16="http://schemas.microsoft.com/office/drawing/2014/main" id="{8A25A81E-22AB-C14B-18CF-12A02432EC45}"/>
              </a:ext>
            </a:extLst>
          </p:cNvPr>
          <p:cNvPicPr>
            <a:picLocks noChangeAspect="1"/>
          </p:cNvPicPr>
          <p:nvPr/>
        </p:nvPicPr>
        <p:blipFill>
          <a:blip r:embed="rId4"/>
          <a:stretch>
            <a:fillRect/>
          </a:stretch>
        </p:blipFill>
        <p:spPr>
          <a:xfrm>
            <a:off x="6057083" y="2635956"/>
            <a:ext cx="5197676" cy="1183547"/>
          </a:xfrm>
          <a:prstGeom prst="rect">
            <a:avLst/>
          </a:prstGeom>
        </p:spPr>
      </p:pic>
      <p:pic>
        <p:nvPicPr>
          <p:cNvPr id="9" name="Picture 8">
            <a:extLst>
              <a:ext uri="{FF2B5EF4-FFF2-40B4-BE49-F238E27FC236}">
                <a16:creationId xmlns:a16="http://schemas.microsoft.com/office/drawing/2014/main" id="{6AB2E314-5495-46FE-1ABE-122C571DFB45}"/>
              </a:ext>
            </a:extLst>
          </p:cNvPr>
          <p:cNvPicPr>
            <a:picLocks noChangeAspect="1"/>
          </p:cNvPicPr>
          <p:nvPr/>
        </p:nvPicPr>
        <p:blipFill>
          <a:blip r:embed="rId5"/>
          <a:stretch>
            <a:fillRect/>
          </a:stretch>
        </p:blipFill>
        <p:spPr>
          <a:xfrm>
            <a:off x="1095180" y="4091181"/>
            <a:ext cx="4496830" cy="1000095"/>
          </a:xfrm>
          <a:prstGeom prst="rect">
            <a:avLst/>
          </a:prstGeom>
        </p:spPr>
      </p:pic>
      <p:pic>
        <p:nvPicPr>
          <p:cNvPr id="11" name="Picture 10">
            <a:extLst>
              <a:ext uri="{FF2B5EF4-FFF2-40B4-BE49-F238E27FC236}">
                <a16:creationId xmlns:a16="http://schemas.microsoft.com/office/drawing/2014/main" id="{2B653D9F-DD02-8FE5-4FFA-D3716D545473}"/>
              </a:ext>
            </a:extLst>
          </p:cNvPr>
          <p:cNvPicPr>
            <a:picLocks noChangeAspect="1"/>
          </p:cNvPicPr>
          <p:nvPr/>
        </p:nvPicPr>
        <p:blipFill>
          <a:blip r:embed="rId6"/>
          <a:stretch>
            <a:fillRect/>
          </a:stretch>
        </p:blipFill>
        <p:spPr>
          <a:xfrm>
            <a:off x="6921522" y="3894927"/>
            <a:ext cx="4321678" cy="1503804"/>
          </a:xfrm>
          <a:prstGeom prst="rect">
            <a:avLst/>
          </a:prstGeom>
        </p:spPr>
      </p:pic>
      <p:pic>
        <p:nvPicPr>
          <p:cNvPr id="13" name="Picture 12">
            <a:extLst>
              <a:ext uri="{FF2B5EF4-FFF2-40B4-BE49-F238E27FC236}">
                <a16:creationId xmlns:a16="http://schemas.microsoft.com/office/drawing/2014/main" id="{8DC471F2-C49D-B371-E5D7-1D16B07D1B0F}"/>
              </a:ext>
            </a:extLst>
          </p:cNvPr>
          <p:cNvPicPr>
            <a:picLocks noChangeAspect="1"/>
          </p:cNvPicPr>
          <p:nvPr/>
        </p:nvPicPr>
        <p:blipFill>
          <a:blip r:embed="rId7"/>
          <a:stretch>
            <a:fillRect/>
          </a:stretch>
        </p:blipFill>
        <p:spPr>
          <a:xfrm>
            <a:off x="1087318" y="5288271"/>
            <a:ext cx="4969765" cy="6566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Unit Price analysis</a:t>
            </a:r>
            <a:endParaRPr dirty="0"/>
          </a:p>
        </p:txBody>
      </p:sp>
      <p:sp>
        <p:nvSpPr>
          <p:cNvPr id="225" name="Google Shape;225;p4"/>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226" name="Google Shape;2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29" name="Google Shape;229;p4"/>
          <p:cNvSpPr txBox="1">
            <a:spLocks noGrp="1"/>
          </p:cNvSpPr>
          <p:nvPr>
            <p:ph type="body" idx="2"/>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pic>
        <p:nvPicPr>
          <p:cNvPr id="5" name="Picture 4">
            <a:extLst>
              <a:ext uri="{FF2B5EF4-FFF2-40B4-BE49-F238E27FC236}">
                <a16:creationId xmlns:a16="http://schemas.microsoft.com/office/drawing/2014/main" id="{89C93D00-027A-386A-6FCF-FD5311D1DD9B}"/>
              </a:ext>
            </a:extLst>
          </p:cNvPr>
          <p:cNvPicPr>
            <a:picLocks noChangeAspect="1"/>
          </p:cNvPicPr>
          <p:nvPr/>
        </p:nvPicPr>
        <p:blipFill>
          <a:blip r:embed="rId3"/>
          <a:stretch>
            <a:fillRect/>
          </a:stretch>
        </p:blipFill>
        <p:spPr>
          <a:xfrm>
            <a:off x="915567" y="1732391"/>
            <a:ext cx="5676900" cy="4352925"/>
          </a:xfrm>
          <a:prstGeom prst="rect">
            <a:avLst/>
          </a:prstGeom>
        </p:spPr>
      </p:pic>
      <p:sp>
        <p:nvSpPr>
          <p:cNvPr id="6" name="TextBox 5">
            <a:extLst>
              <a:ext uri="{FF2B5EF4-FFF2-40B4-BE49-F238E27FC236}">
                <a16:creationId xmlns:a16="http://schemas.microsoft.com/office/drawing/2014/main" id="{BE247F90-FBE0-1FC9-B951-743F84E0DE56}"/>
              </a:ext>
            </a:extLst>
          </p:cNvPr>
          <p:cNvSpPr txBox="1"/>
          <p:nvPr/>
        </p:nvSpPr>
        <p:spPr>
          <a:xfrm>
            <a:off x="7464490" y="2954746"/>
            <a:ext cx="3694922" cy="954107"/>
          </a:xfrm>
          <a:prstGeom prst="rect">
            <a:avLst/>
          </a:prstGeom>
          <a:noFill/>
        </p:spPr>
        <p:txBody>
          <a:bodyPr wrap="square" rtlCol="0">
            <a:spAutoFit/>
          </a:bodyPr>
          <a:lstStyle/>
          <a:p>
            <a:r>
              <a:rPr lang="en-IN" dirty="0"/>
              <a:t>SALES ORDER NUMBER DISTIBUTION:</a:t>
            </a:r>
          </a:p>
          <a:p>
            <a:endParaRPr lang="en-IN" dirty="0"/>
          </a:p>
          <a:p>
            <a:r>
              <a:rPr lang="en-US" i="1" dirty="0"/>
              <a:t>36.97% of customers ordered more than once.</a:t>
            </a:r>
            <a:endParaRPr lang="en-IN"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sz="4400" dirty="0"/>
              <a:t>Orders per customer and quantity distribution</a:t>
            </a:r>
            <a:endParaRPr sz="4400" dirty="0"/>
          </a:p>
        </p:txBody>
      </p:sp>
      <p:sp>
        <p:nvSpPr>
          <p:cNvPr id="236" name="Google Shape;236;p5"/>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237" name="Google Shape;23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38" name="Google Shape;238;p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3" name="Picture 2">
            <a:extLst>
              <a:ext uri="{FF2B5EF4-FFF2-40B4-BE49-F238E27FC236}">
                <a16:creationId xmlns:a16="http://schemas.microsoft.com/office/drawing/2014/main" id="{C6BCBE8A-B2C6-6A8E-1DF5-404ED39262B4}"/>
              </a:ext>
            </a:extLst>
          </p:cNvPr>
          <p:cNvPicPr>
            <a:picLocks noChangeAspect="1"/>
          </p:cNvPicPr>
          <p:nvPr/>
        </p:nvPicPr>
        <p:blipFill>
          <a:blip r:embed="rId3"/>
          <a:stretch>
            <a:fillRect/>
          </a:stretch>
        </p:blipFill>
        <p:spPr>
          <a:xfrm>
            <a:off x="720012" y="1854994"/>
            <a:ext cx="5163443" cy="3985969"/>
          </a:xfrm>
          <a:prstGeom prst="rect">
            <a:avLst/>
          </a:prstGeom>
        </p:spPr>
      </p:pic>
      <p:pic>
        <p:nvPicPr>
          <p:cNvPr id="5" name="Picture 4">
            <a:extLst>
              <a:ext uri="{FF2B5EF4-FFF2-40B4-BE49-F238E27FC236}">
                <a16:creationId xmlns:a16="http://schemas.microsoft.com/office/drawing/2014/main" id="{7E298B9C-41D8-ECA0-549B-CE69A90766EF}"/>
              </a:ext>
            </a:extLst>
          </p:cNvPr>
          <p:cNvPicPr>
            <a:picLocks noChangeAspect="1"/>
          </p:cNvPicPr>
          <p:nvPr/>
        </p:nvPicPr>
        <p:blipFill>
          <a:blip r:embed="rId4"/>
          <a:stretch>
            <a:fillRect/>
          </a:stretch>
        </p:blipFill>
        <p:spPr>
          <a:xfrm>
            <a:off x="6096000" y="1850231"/>
            <a:ext cx="4969407" cy="398596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6"/>
          <p:cNvSpPr txBox="1">
            <a:spLocks noGrp="1"/>
          </p:cNvSpPr>
          <p:nvPr>
            <p:ph type="title"/>
          </p:nvPr>
        </p:nvSpPr>
        <p:spPr>
          <a:xfrm>
            <a:off x="381000" y="35201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sz="4400" dirty="0"/>
              <a:t>Year wise Sales Distribution and Top 5 selling product</a:t>
            </a:r>
            <a:endParaRPr sz="4400" dirty="0"/>
          </a:p>
        </p:txBody>
      </p:sp>
      <p:sp>
        <p:nvSpPr>
          <p:cNvPr id="250" name="Google Shape;250;p6"/>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251" name="Google Shape;25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52" name="Google Shape;252;p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5" name="Picture 4">
            <a:extLst>
              <a:ext uri="{FF2B5EF4-FFF2-40B4-BE49-F238E27FC236}">
                <a16:creationId xmlns:a16="http://schemas.microsoft.com/office/drawing/2014/main" id="{24266B84-BE30-8F78-275F-B8123B74A592}"/>
              </a:ext>
            </a:extLst>
          </p:cNvPr>
          <p:cNvPicPr>
            <a:picLocks noChangeAspect="1"/>
          </p:cNvPicPr>
          <p:nvPr/>
        </p:nvPicPr>
        <p:blipFill>
          <a:blip r:embed="rId3"/>
          <a:stretch>
            <a:fillRect/>
          </a:stretch>
        </p:blipFill>
        <p:spPr>
          <a:xfrm>
            <a:off x="917996" y="1808207"/>
            <a:ext cx="4412408" cy="3786648"/>
          </a:xfrm>
          <a:prstGeom prst="rect">
            <a:avLst/>
          </a:prstGeom>
        </p:spPr>
      </p:pic>
      <p:pic>
        <p:nvPicPr>
          <p:cNvPr id="7" name="Picture 6">
            <a:extLst>
              <a:ext uri="{FF2B5EF4-FFF2-40B4-BE49-F238E27FC236}">
                <a16:creationId xmlns:a16="http://schemas.microsoft.com/office/drawing/2014/main" id="{7D972CF0-0D49-A68A-3D29-B95149334AC3}"/>
              </a:ext>
            </a:extLst>
          </p:cNvPr>
          <p:cNvPicPr>
            <a:picLocks noChangeAspect="1"/>
          </p:cNvPicPr>
          <p:nvPr/>
        </p:nvPicPr>
        <p:blipFill>
          <a:blip r:embed="rId4"/>
          <a:stretch>
            <a:fillRect/>
          </a:stretch>
        </p:blipFill>
        <p:spPr>
          <a:xfrm>
            <a:off x="6095130" y="2564518"/>
            <a:ext cx="4887007" cy="1952898"/>
          </a:xfrm>
          <a:prstGeom prst="rect">
            <a:avLst/>
          </a:prstGeom>
        </p:spPr>
      </p:pic>
      <p:sp>
        <p:nvSpPr>
          <p:cNvPr id="8" name="TextBox 7">
            <a:extLst>
              <a:ext uri="{FF2B5EF4-FFF2-40B4-BE49-F238E27FC236}">
                <a16:creationId xmlns:a16="http://schemas.microsoft.com/office/drawing/2014/main" id="{87D5E4AF-2469-41AF-62A3-506B518E535A}"/>
              </a:ext>
            </a:extLst>
          </p:cNvPr>
          <p:cNvSpPr txBox="1"/>
          <p:nvPr/>
        </p:nvSpPr>
        <p:spPr>
          <a:xfrm>
            <a:off x="2256453" y="5821714"/>
            <a:ext cx="2192694" cy="307777"/>
          </a:xfrm>
          <a:prstGeom prst="rect">
            <a:avLst/>
          </a:prstGeom>
          <a:noFill/>
        </p:spPr>
        <p:txBody>
          <a:bodyPr wrap="square" rtlCol="0">
            <a:spAutoFit/>
          </a:bodyPr>
          <a:lstStyle/>
          <a:p>
            <a:r>
              <a:rPr lang="en-US" b="1" dirty="0"/>
              <a:t>2016 has highest sales</a:t>
            </a:r>
            <a:endParaRPr lang="en-IN" b="1" dirty="0"/>
          </a:p>
        </p:txBody>
      </p:sp>
      <p:sp>
        <p:nvSpPr>
          <p:cNvPr id="9" name="TextBox 8">
            <a:extLst>
              <a:ext uri="{FF2B5EF4-FFF2-40B4-BE49-F238E27FC236}">
                <a16:creationId xmlns:a16="http://schemas.microsoft.com/office/drawing/2014/main" id="{EF08A056-26B9-B83A-E693-C87F92ED608A}"/>
              </a:ext>
            </a:extLst>
          </p:cNvPr>
          <p:cNvSpPr txBox="1"/>
          <p:nvPr/>
        </p:nvSpPr>
        <p:spPr>
          <a:xfrm>
            <a:off x="7493604" y="4744275"/>
            <a:ext cx="2090057" cy="307777"/>
          </a:xfrm>
          <a:prstGeom prst="rect">
            <a:avLst/>
          </a:prstGeom>
          <a:noFill/>
        </p:spPr>
        <p:txBody>
          <a:bodyPr wrap="square" rtlCol="0">
            <a:spAutoFit/>
          </a:bodyPr>
          <a:lstStyle/>
          <a:p>
            <a:r>
              <a:rPr lang="en-US" sz="1400" b="1" i="1" dirty="0"/>
              <a:t>Top 5 selling product</a:t>
            </a:r>
            <a:endParaRPr lang="en-IN" b="1"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CFEED-9FA4-671F-1155-51E027EDBB08}"/>
              </a:ext>
            </a:extLst>
          </p:cNvPr>
          <p:cNvSpPr>
            <a:spLocks noGrp="1"/>
          </p:cNvSpPr>
          <p:nvPr>
            <p:ph type="title"/>
          </p:nvPr>
        </p:nvSpPr>
        <p:spPr/>
        <p:txBody>
          <a:bodyPr/>
          <a:lstStyle/>
          <a:p>
            <a:r>
              <a:rPr lang="en-US" sz="4400" dirty="0"/>
              <a:t>Quantity ordered based on category and subcategory</a:t>
            </a:r>
            <a:endParaRPr lang="en-IN" sz="4400" dirty="0"/>
          </a:p>
        </p:txBody>
      </p:sp>
      <p:sp>
        <p:nvSpPr>
          <p:cNvPr id="3" name="Text Placeholder 2">
            <a:extLst>
              <a:ext uri="{FF2B5EF4-FFF2-40B4-BE49-F238E27FC236}">
                <a16:creationId xmlns:a16="http://schemas.microsoft.com/office/drawing/2014/main" id="{2F2B4C95-D794-33AA-FAA4-5B122C5A251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0D786C3-4E21-C419-6A2D-602D8B1C45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6" name="Picture 5">
            <a:extLst>
              <a:ext uri="{FF2B5EF4-FFF2-40B4-BE49-F238E27FC236}">
                <a16:creationId xmlns:a16="http://schemas.microsoft.com/office/drawing/2014/main" id="{4838806B-970F-D4CD-EDE6-41CAE06DB4B4}"/>
              </a:ext>
            </a:extLst>
          </p:cNvPr>
          <p:cNvPicPr>
            <a:picLocks noChangeAspect="1"/>
          </p:cNvPicPr>
          <p:nvPr/>
        </p:nvPicPr>
        <p:blipFill>
          <a:blip r:embed="rId2"/>
          <a:stretch>
            <a:fillRect/>
          </a:stretch>
        </p:blipFill>
        <p:spPr>
          <a:xfrm>
            <a:off x="1167492" y="1706562"/>
            <a:ext cx="3305270" cy="4649787"/>
          </a:xfrm>
          <a:prstGeom prst="rect">
            <a:avLst/>
          </a:prstGeom>
        </p:spPr>
      </p:pic>
      <p:pic>
        <p:nvPicPr>
          <p:cNvPr id="8" name="Picture 7">
            <a:extLst>
              <a:ext uri="{FF2B5EF4-FFF2-40B4-BE49-F238E27FC236}">
                <a16:creationId xmlns:a16="http://schemas.microsoft.com/office/drawing/2014/main" id="{2BD1430F-72F8-FBBE-9816-F63CA3950CBD}"/>
              </a:ext>
            </a:extLst>
          </p:cNvPr>
          <p:cNvPicPr>
            <a:picLocks noChangeAspect="1"/>
          </p:cNvPicPr>
          <p:nvPr/>
        </p:nvPicPr>
        <p:blipFill>
          <a:blip r:embed="rId3"/>
          <a:stretch>
            <a:fillRect/>
          </a:stretch>
        </p:blipFill>
        <p:spPr>
          <a:xfrm>
            <a:off x="5905500" y="1887840"/>
            <a:ext cx="3975618" cy="3697116"/>
          </a:xfrm>
          <a:prstGeom prst="rect">
            <a:avLst/>
          </a:prstGeom>
        </p:spPr>
      </p:pic>
      <p:sp>
        <p:nvSpPr>
          <p:cNvPr id="9" name="TextBox 8">
            <a:extLst>
              <a:ext uri="{FF2B5EF4-FFF2-40B4-BE49-F238E27FC236}">
                <a16:creationId xmlns:a16="http://schemas.microsoft.com/office/drawing/2014/main" id="{7D8B13E1-EBB6-9290-C8F7-D606170B4F83}"/>
              </a:ext>
            </a:extLst>
          </p:cNvPr>
          <p:cNvSpPr txBox="1"/>
          <p:nvPr/>
        </p:nvSpPr>
        <p:spPr>
          <a:xfrm>
            <a:off x="6830007" y="5560694"/>
            <a:ext cx="2817845" cy="307777"/>
          </a:xfrm>
          <a:prstGeom prst="rect">
            <a:avLst/>
          </a:prstGeom>
          <a:solidFill>
            <a:schemeClr val="bg1"/>
          </a:solidFill>
        </p:spPr>
        <p:txBody>
          <a:bodyPr wrap="square" rtlCol="0">
            <a:spAutoFit/>
          </a:bodyPr>
          <a:lstStyle/>
          <a:p>
            <a:r>
              <a:rPr lang="en-US" b="1" i="1" dirty="0"/>
              <a:t>Country with highest orders.</a:t>
            </a:r>
            <a:endParaRPr lang="en-IN" b="1" i="1" dirty="0"/>
          </a:p>
        </p:txBody>
      </p:sp>
    </p:spTree>
    <p:extLst>
      <p:ext uri="{BB962C8B-B14F-4D97-AF65-F5344CB8AC3E}">
        <p14:creationId xmlns:p14="http://schemas.microsoft.com/office/powerpoint/2010/main" val="2131191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BCCA2-70CF-6896-BB29-4E9BF73ED443}"/>
              </a:ext>
            </a:extLst>
          </p:cNvPr>
          <p:cNvSpPr>
            <a:spLocks noGrp="1"/>
          </p:cNvSpPr>
          <p:nvPr>
            <p:ph type="title"/>
          </p:nvPr>
        </p:nvSpPr>
        <p:spPr>
          <a:xfrm>
            <a:off x="1167491" y="215671"/>
            <a:ext cx="9779183" cy="1325563"/>
          </a:xfrm>
        </p:spPr>
        <p:txBody>
          <a:bodyPr/>
          <a:lstStyle/>
          <a:p>
            <a:r>
              <a:rPr lang="en-US" dirty="0"/>
              <a:t>Profits</a:t>
            </a:r>
            <a:endParaRPr lang="en-IN" dirty="0"/>
          </a:p>
        </p:txBody>
      </p:sp>
      <p:sp>
        <p:nvSpPr>
          <p:cNvPr id="3" name="Text Placeholder 2">
            <a:extLst>
              <a:ext uri="{FF2B5EF4-FFF2-40B4-BE49-F238E27FC236}">
                <a16:creationId xmlns:a16="http://schemas.microsoft.com/office/drawing/2014/main" id="{EFE9323F-7680-F583-1960-9A1FF4A0BB4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0242282-91E9-710A-7D24-0BF582AF0B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6" name="Picture 5">
            <a:extLst>
              <a:ext uri="{FF2B5EF4-FFF2-40B4-BE49-F238E27FC236}">
                <a16:creationId xmlns:a16="http://schemas.microsoft.com/office/drawing/2014/main" id="{73466C79-37FD-696D-A584-00C93FD33782}"/>
              </a:ext>
            </a:extLst>
          </p:cNvPr>
          <p:cNvPicPr>
            <a:picLocks noChangeAspect="1"/>
          </p:cNvPicPr>
          <p:nvPr/>
        </p:nvPicPr>
        <p:blipFill>
          <a:blip r:embed="rId2"/>
          <a:stretch>
            <a:fillRect/>
          </a:stretch>
        </p:blipFill>
        <p:spPr>
          <a:xfrm>
            <a:off x="1167491" y="1659294"/>
            <a:ext cx="3451161" cy="4864002"/>
          </a:xfrm>
          <a:prstGeom prst="rect">
            <a:avLst/>
          </a:prstGeom>
        </p:spPr>
      </p:pic>
      <p:pic>
        <p:nvPicPr>
          <p:cNvPr id="8" name="Picture 7">
            <a:extLst>
              <a:ext uri="{FF2B5EF4-FFF2-40B4-BE49-F238E27FC236}">
                <a16:creationId xmlns:a16="http://schemas.microsoft.com/office/drawing/2014/main" id="{2F052224-4FEA-B4DC-76D2-5140134212D7}"/>
              </a:ext>
            </a:extLst>
          </p:cNvPr>
          <p:cNvPicPr>
            <a:picLocks noChangeAspect="1"/>
          </p:cNvPicPr>
          <p:nvPr/>
        </p:nvPicPr>
        <p:blipFill>
          <a:blip r:embed="rId3"/>
          <a:stretch>
            <a:fillRect/>
          </a:stretch>
        </p:blipFill>
        <p:spPr>
          <a:xfrm>
            <a:off x="5187294" y="2350667"/>
            <a:ext cx="6160812" cy="3033615"/>
          </a:xfrm>
          <a:prstGeom prst="rect">
            <a:avLst/>
          </a:prstGeom>
        </p:spPr>
      </p:pic>
    </p:spTree>
    <p:extLst>
      <p:ext uri="{BB962C8B-B14F-4D97-AF65-F5344CB8AC3E}">
        <p14:creationId xmlns:p14="http://schemas.microsoft.com/office/powerpoint/2010/main" val="1448406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FADD-51D5-EE7E-97B5-46DCEFEA8109}"/>
              </a:ext>
            </a:extLst>
          </p:cNvPr>
          <p:cNvSpPr>
            <a:spLocks noGrp="1"/>
          </p:cNvSpPr>
          <p:nvPr>
            <p:ph type="title"/>
          </p:nvPr>
        </p:nvSpPr>
        <p:spPr/>
        <p:txBody>
          <a:bodyPr/>
          <a:lstStyle/>
          <a:p>
            <a:r>
              <a:rPr lang="en-US" sz="4400" dirty="0"/>
              <a:t>Highest sold product and Salary for sales </a:t>
            </a:r>
            <a:endParaRPr lang="en-IN" sz="4400" dirty="0"/>
          </a:p>
        </p:txBody>
      </p:sp>
      <p:sp>
        <p:nvSpPr>
          <p:cNvPr id="3" name="Text Placeholder 2">
            <a:extLst>
              <a:ext uri="{FF2B5EF4-FFF2-40B4-BE49-F238E27FC236}">
                <a16:creationId xmlns:a16="http://schemas.microsoft.com/office/drawing/2014/main" id="{82FE0E36-1B23-9622-76D7-B6F3C84BBA34}"/>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6B64586E-1725-BED1-D731-D26C6221F7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6" name="Picture 5">
            <a:extLst>
              <a:ext uri="{FF2B5EF4-FFF2-40B4-BE49-F238E27FC236}">
                <a16:creationId xmlns:a16="http://schemas.microsoft.com/office/drawing/2014/main" id="{06A59B46-673A-74AA-78DB-450088AFDA9C}"/>
              </a:ext>
            </a:extLst>
          </p:cNvPr>
          <p:cNvPicPr>
            <a:picLocks noChangeAspect="1"/>
          </p:cNvPicPr>
          <p:nvPr/>
        </p:nvPicPr>
        <p:blipFill>
          <a:blip r:embed="rId2"/>
          <a:stretch>
            <a:fillRect/>
          </a:stretch>
        </p:blipFill>
        <p:spPr>
          <a:xfrm>
            <a:off x="846892" y="1748459"/>
            <a:ext cx="4316898" cy="4017859"/>
          </a:xfrm>
          <a:prstGeom prst="rect">
            <a:avLst/>
          </a:prstGeom>
        </p:spPr>
      </p:pic>
      <p:pic>
        <p:nvPicPr>
          <p:cNvPr id="8" name="Picture 7">
            <a:extLst>
              <a:ext uri="{FF2B5EF4-FFF2-40B4-BE49-F238E27FC236}">
                <a16:creationId xmlns:a16="http://schemas.microsoft.com/office/drawing/2014/main" id="{192038E5-8E6E-E5E7-F190-E61CBDFEFDCD}"/>
              </a:ext>
            </a:extLst>
          </p:cNvPr>
          <p:cNvPicPr>
            <a:picLocks noChangeAspect="1"/>
          </p:cNvPicPr>
          <p:nvPr/>
        </p:nvPicPr>
        <p:blipFill>
          <a:blip r:embed="rId3"/>
          <a:stretch>
            <a:fillRect/>
          </a:stretch>
        </p:blipFill>
        <p:spPr>
          <a:xfrm>
            <a:off x="5295875" y="1759637"/>
            <a:ext cx="5943650" cy="3882474"/>
          </a:xfrm>
          <a:prstGeom prst="rect">
            <a:avLst/>
          </a:prstGeom>
        </p:spPr>
      </p:pic>
    </p:spTree>
    <p:extLst>
      <p:ext uri="{BB962C8B-B14F-4D97-AF65-F5344CB8AC3E}">
        <p14:creationId xmlns:p14="http://schemas.microsoft.com/office/powerpoint/2010/main" val="3301999309"/>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198</Words>
  <Application>Microsoft Office PowerPoint</Application>
  <PresentationFormat>Widescreen</PresentationFormat>
  <Paragraphs>48</Paragraphs>
  <Slides>11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Poppins</vt:lpstr>
      <vt:lpstr>Arial</vt:lpstr>
      <vt:lpstr>Calibri</vt:lpstr>
      <vt:lpstr>Office Theme</vt:lpstr>
      <vt:lpstr>Budget Sales Analytics</vt:lpstr>
      <vt:lpstr>Introduction</vt:lpstr>
      <vt:lpstr>Details of Data</vt:lpstr>
      <vt:lpstr>Unit Price analysis</vt:lpstr>
      <vt:lpstr>Orders per customer and quantity distribution</vt:lpstr>
      <vt:lpstr>Year wise Sales Distribution and Top 5 selling product</vt:lpstr>
      <vt:lpstr>Quantity ordered based on category and subcategory</vt:lpstr>
      <vt:lpstr>Profits</vt:lpstr>
      <vt:lpstr>Highest sold product and Salary for sales </vt:lpstr>
      <vt:lpstr>Customer Segmentation 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NAVEEN SRINIVASAN</dc:creator>
  <cp:lastModifiedBy>Ashwin Rajesh Sharma - [CB.EN.U4CSE21108]</cp:lastModifiedBy>
  <cp:revision>1</cp:revision>
  <dcterms:created xsi:type="dcterms:W3CDTF">2022-12-29T06:36:15Z</dcterms:created>
  <dcterms:modified xsi:type="dcterms:W3CDTF">2024-07-24T11:47:32Z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