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7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61" r:id="rId11"/>
    <p:sldId id="271" r:id="rId12"/>
    <p:sldId id="273" r:id="rId13"/>
    <p:sldId id="283" r:id="rId14"/>
    <p:sldId id="272" r:id="rId15"/>
    <p:sldId id="287" r:id="rId16"/>
    <p:sldId id="274" r:id="rId17"/>
    <p:sldId id="284" r:id="rId18"/>
    <p:sldId id="276" r:id="rId19"/>
    <p:sldId id="275" r:id="rId20"/>
    <p:sldId id="277" r:id="rId21"/>
    <p:sldId id="278" r:id="rId22"/>
    <p:sldId id="279" r:id="rId23"/>
    <p:sldId id="280" r:id="rId24"/>
    <p:sldId id="286" r:id="rId25"/>
    <p:sldId id="281" r:id="rId26"/>
    <p:sldId id="285" r:id="rId27"/>
    <p:sldId id="282" r:id="rId28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B2803-72B7-4EF0-9B2B-511E5F1BDDE3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ar-SY"/>
        </a:p>
      </dgm:t>
    </dgm:pt>
    <dgm:pt modelId="{16BDA33A-9CFA-4342-8E2D-A20A20E1340F}">
      <dgm:prSet phldrT="[نص]"/>
      <dgm:spPr/>
      <dgm:t>
        <a:bodyPr/>
        <a:lstStyle/>
        <a:p>
          <a:pPr rtl="1"/>
          <a:r>
            <a:rPr lang="ar-SY" dirty="0" smtClean="0"/>
            <a:t>مقدمة</a:t>
          </a:r>
          <a:endParaRPr lang="ar-SY" dirty="0"/>
        </a:p>
      </dgm:t>
    </dgm:pt>
    <dgm:pt modelId="{A07A4429-360D-48B6-A53B-E41F8A758704}" type="parTrans" cxnId="{488DF654-396C-42FE-AE21-F475F7C6AD47}">
      <dgm:prSet/>
      <dgm:spPr/>
      <dgm:t>
        <a:bodyPr/>
        <a:lstStyle/>
        <a:p>
          <a:pPr rtl="1"/>
          <a:endParaRPr lang="ar-SY"/>
        </a:p>
      </dgm:t>
    </dgm:pt>
    <dgm:pt modelId="{DD924007-0364-4474-B123-0A0DF0558007}" type="sibTrans" cxnId="{488DF654-396C-42FE-AE21-F475F7C6AD47}">
      <dgm:prSet/>
      <dgm:spPr/>
      <dgm:t>
        <a:bodyPr/>
        <a:lstStyle/>
        <a:p>
          <a:pPr rtl="1"/>
          <a:endParaRPr lang="ar-SY"/>
        </a:p>
      </dgm:t>
    </dgm:pt>
    <dgm:pt modelId="{1691A4F2-1104-44FA-ACFF-072022181608}">
      <dgm:prSet phldrT="[نص]"/>
      <dgm:spPr/>
      <dgm:t>
        <a:bodyPr/>
        <a:lstStyle/>
        <a:p>
          <a:pPr rtl="1"/>
          <a:r>
            <a:rPr lang="ar-SY" dirty="0" smtClean="0"/>
            <a:t>الهدف والغاية من المشروع</a:t>
          </a:r>
          <a:endParaRPr lang="ar-SY" dirty="0"/>
        </a:p>
      </dgm:t>
    </dgm:pt>
    <dgm:pt modelId="{D7FF911B-B6AC-4D79-8147-4FBFEE278940}" type="parTrans" cxnId="{3AC26EF5-2BB5-4724-8839-A6775D9B5068}">
      <dgm:prSet/>
      <dgm:spPr/>
      <dgm:t>
        <a:bodyPr/>
        <a:lstStyle/>
        <a:p>
          <a:pPr rtl="1"/>
          <a:endParaRPr lang="ar-SY"/>
        </a:p>
      </dgm:t>
    </dgm:pt>
    <dgm:pt modelId="{F6BAFB0E-510B-42B4-80DB-FD97F9C03264}" type="sibTrans" cxnId="{3AC26EF5-2BB5-4724-8839-A6775D9B5068}">
      <dgm:prSet/>
      <dgm:spPr/>
      <dgm:t>
        <a:bodyPr/>
        <a:lstStyle/>
        <a:p>
          <a:pPr rtl="1"/>
          <a:endParaRPr lang="ar-SY"/>
        </a:p>
      </dgm:t>
    </dgm:pt>
    <dgm:pt modelId="{D9F18875-6870-4795-A3BC-02E408251ABE}" type="pres">
      <dgm:prSet presAssocID="{F28B2803-72B7-4EF0-9B2B-511E5F1BDD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SY"/>
        </a:p>
      </dgm:t>
    </dgm:pt>
    <dgm:pt modelId="{FEB7BBE1-B204-4860-98A1-91F3718A84F9}" type="pres">
      <dgm:prSet presAssocID="{16BDA33A-9CFA-4342-8E2D-A20A20E1340F}" presName="parentLin" presStyleCnt="0"/>
      <dgm:spPr/>
    </dgm:pt>
    <dgm:pt modelId="{2C8BC149-D212-4613-9D8F-84A1F01DDA10}" type="pres">
      <dgm:prSet presAssocID="{16BDA33A-9CFA-4342-8E2D-A20A20E1340F}" presName="parentLeftMargin" presStyleLbl="node1" presStyleIdx="0" presStyleCnt="2"/>
      <dgm:spPr/>
      <dgm:t>
        <a:bodyPr/>
        <a:lstStyle/>
        <a:p>
          <a:pPr rtl="1"/>
          <a:endParaRPr lang="ar-SY"/>
        </a:p>
      </dgm:t>
    </dgm:pt>
    <dgm:pt modelId="{8113852B-03A2-4B33-B6E9-F03077B4750A}" type="pres">
      <dgm:prSet presAssocID="{16BDA33A-9CFA-4342-8E2D-A20A20E134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8E9DC01D-AC59-42F4-80DB-7C7686BF407F}" type="pres">
      <dgm:prSet presAssocID="{16BDA33A-9CFA-4342-8E2D-A20A20E1340F}" presName="negativeSpace" presStyleCnt="0"/>
      <dgm:spPr/>
    </dgm:pt>
    <dgm:pt modelId="{B62B93C7-2389-4FE2-BECD-BD9CF3AD3CE2}" type="pres">
      <dgm:prSet presAssocID="{16BDA33A-9CFA-4342-8E2D-A20A20E1340F}" presName="childText" presStyleLbl="conFgAcc1" presStyleIdx="0" presStyleCnt="2">
        <dgm:presLayoutVars>
          <dgm:bulletEnabled val="1"/>
        </dgm:presLayoutVars>
      </dgm:prSet>
      <dgm:spPr/>
    </dgm:pt>
    <dgm:pt modelId="{73E5B88E-A753-40C2-9C73-BA4B6C837EE9}" type="pres">
      <dgm:prSet presAssocID="{DD924007-0364-4474-B123-0A0DF0558007}" presName="spaceBetweenRectangles" presStyleCnt="0"/>
      <dgm:spPr/>
    </dgm:pt>
    <dgm:pt modelId="{F9FFB0F8-0078-48BC-890C-66C9D95D3E14}" type="pres">
      <dgm:prSet presAssocID="{1691A4F2-1104-44FA-ACFF-072022181608}" presName="parentLin" presStyleCnt="0"/>
      <dgm:spPr/>
    </dgm:pt>
    <dgm:pt modelId="{F4C4CCF3-7AFB-43D4-A2A2-586490EFDD6F}" type="pres">
      <dgm:prSet presAssocID="{1691A4F2-1104-44FA-ACFF-072022181608}" presName="parentLeftMargin" presStyleLbl="node1" presStyleIdx="0" presStyleCnt="2"/>
      <dgm:spPr/>
      <dgm:t>
        <a:bodyPr/>
        <a:lstStyle/>
        <a:p>
          <a:pPr rtl="1"/>
          <a:endParaRPr lang="ar-SY"/>
        </a:p>
      </dgm:t>
    </dgm:pt>
    <dgm:pt modelId="{7FEB3C82-1D57-4DCE-B22C-6E86060F5F98}" type="pres">
      <dgm:prSet presAssocID="{1691A4F2-1104-44FA-ACFF-0720221816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4F185C2A-5E82-44BF-89FF-E8964239FD2D}" type="pres">
      <dgm:prSet presAssocID="{1691A4F2-1104-44FA-ACFF-072022181608}" presName="negativeSpace" presStyleCnt="0"/>
      <dgm:spPr/>
    </dgm:pt>
    <dgm:pt modelId="{CAD3612E-B485-47FD-B72F-BDDA0FEC7FA8}" type="pres">
      <dgm:prSet presAssocID="{1691A4F2-1104-44FA-ACFF-0720221816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DBD65ED-FAAE-4750-A75F-9C8DB4A8B785}" type="presOf" srcId="{F28B2803-72B7-4EF0-9B2B-511E5F1BDDE3}" destId="{D9F18875-6870-4795-A3BC-02E408251ABE}" srcOrd="0" destOrd="0" presId="urn:microsoft.com/office/officeart/2005/8/layout/list1"/>
    <dgm:cxn modelId="{488DF654-396C-42FE-AE21-F475F7C6AD47}" srcId="{F28B2803-72B7-4EF0-9B2B-511E5F1BDDE3}" destId="{16BDA33A-9CFA-4342-8E2D-A20A20E1340F}" srcOrd="0" destOrd="0" parTransId="{A07A4429-360D-48B6-A53B-E41F8A758704}" sibTransId="{DD924007-0364-4474-B123-0A0DF0558007}"/>
    <dgm:cxn modelId="{4BE55350-BAE4-47EE-8468-C23CB096C770}" type="presOf" srcId="{1691A4F2-1104-44FA-ACFF-072022181608}" destId="{F4C4CCF3-7AFB-43D4-A2A2-586490EFDD6F}" srcOrd="0" destOrd="0" presId="urn:microsoft.com/office/officeart/2005/8/layout/list1"/>
    <dgm:cxn modelId="{F97059CA-F8AF-4C7B-A3A2-A237708D9346}" type="presOf" srcId="{16BDA33A-9CFA-4342-8E2D-A20A20E1340F}" destId="{2C8BC149-D212-4613-9D8F-84A1F01DDA10}" srcOrd="0" destOrd="0" presId="urn:microsoft.com/office/officeart/2005/8/layout/list1"/>
    <dgm:cxn modelId="{61788E63-C825-45B5-980D-B0441358ED13}" type="presOf" srcId="{16BDA33A-9CFA-4342-8E2D-A20A20E1340F}" destId="{8113852B-03A2-4B33-B6E9-F03077B4750A}" srcOrd="1" destOrd="0" presId="urn:microsoft.com/office/officeart/2005/8/layout/list1"/>
    <dgm:cxn modelId="{3AC26EF5-2BB5-4724-8839-A6775D9B5068}" srcId="{F28B2803-72B7-4EF0-9B2B-511E5F1BDDE3}" destId="{1691A4F2-1104-44FA-ACFF-072022181608}" srcOrd="1" destOrd="0" parTransId="{D7FF911B-B6AC-4D79-8147-4FBFEE278940}" sibTransId="{F6BAFB0E-510B-42B4-80DB-FD97F9C03264}"/>
    <dgm:cxn modelId="{3C77CCEC-CF68-4754-BD32-A0E8585DBDC7}" type="presOf" srcId="{1691A4F2-1104-44FA-ACFF-072022181608}" destId="{7FEB3C82-1D57-4DCE-B22C-6E86060F5F98}" srcOrd="1" destOrd="0" presId="urn:microsoft.com/office/officeart/2005/8/layout/list1"/>
    <dgm:cxn modelId="{6BBFC99A-BE30-40B3-939E-A0C3B6CA0AA2}" type="presParOf" srcId="{D9F18875-6870-4795-A3BC-02E408251ABE}" destId="{FEB7BBE1-B204-4860-98A1-91F3718A84F9}" srcOrd="0" destOrd="0" presId="urn:microsoft.com/office/officeart/2005/8/layout/list1"/>
    <dgm:cxn modelId="{E61AA0A0-AD57-4B0D-B8B6-E71E25DBFE25}" type="presParOf" srcId="{FEB7BBE1-B204-4860-98A1-91F3718A84F9}" destId="{2C8BC149-D212-4613-9D8F-84A1F01DDA10}" srcOrd="0" destOrd="0" presId="urn:microsoft.com/office/officeart/2005/8/layout/list1"/>
    <dgm:cxn modelId="{42F5CC5C-6789-4EB8-95B5-1BD08F99B241}" type="presParOf" srcId="{FEB7BBE1-B204-4860-98A1-91F3718A84F9}" destId="{8113852B-03A2-4B33-B6E9-F03077B4750A}" srcOrd="1" destOrd="0" presId="urn:microsoft.com/office/officeart/2005/8/layout/list1"/>
    <dgm:cxn modelId="{777C82A5-5441-4837-9AFB-560544FB08A6}" type="presParOf" srcId="{D9F18875-6870-4795-A3BC-02E408251ABE}" destId="{8E9DC01D-AC59-42F4-80DB-7C7686BF407F}" srcOrd="1" destOrd="0" presId="urn:microsoft.com/office/officeart/2005/8/layout/list1"/>
    <dgm:cxn modelId="{88D6FE72-5147-43AB-B9E7-4666F13E9EF6}" type="presParOf" srcId="{D9F18875-6870-4795-A3BC-02E408251ABE}" destId="{B62B93C7-2389-4FE2-BECD-BD9CF3AD3CE2}" srcOrd="2" destOrd="0" presId="urn:microsoft.com/office/officeart/2005/8/layout/list1"/>
    <dgm:cxn modelId="{7740DE29-263B-4356-A8D0-B925E36DF64D}" type="presParOf" srcId="{D9F18875-6870-4795-A3BC-02E408251ABE}" destId="{73E5B88E-A753-40C2-9C73-BA4B6C837EE9}" srcOrd="3" destOrd="0" presId="urn:microsoft.com/office/officeart/2005/8/layout/list1"/>
    <dgm:cxn modelId="{1E7B28D7-9A6A-4A3C-8D8A-CBF5A76E5674}" type="presParOf" srcId="{D9F18875-6870-4795-A3BC-02E408251ABE}" destId="{F9FFB0F8-0078-48BC-890C-66C9D95D3E14}" srcOrd="4" destOrd="0" presId="urn:microsoft.com/office/officeart/2005/8/layout/list1"/>
    <dgm:cxn modelId="{6FE8EC4A-617D-420E-BDE2-0E289CC9CB06}" type="presParOf" srcId="{F9FFB0F8-0078-48BC-890C-66C9D95D3E14}" destId="{F4C4CCF3-7AFB-43D4-A2A2-586490EFDD6F}" srcOrd="0" destOrd="0" presId="urn:microsoft.com/office/officeart/2005/8/layout/list1"/>
    <dgm:cxn modelId="{8C454A57-9F8E-4754-9D96-108F1CEE7379}" type="presParOf" srcId="{F9FFB0F8-0078-48BC-890C-66C9D95D3E14}" destId="{7FEB3C82-1D57-4DCE-B22C-6E86060F5F98}" srcOrd="1" destOrd="0" presId="urn:microsoft.com/office/officeart/2005/8/layout/list1"/>
    <dgm:cxn modelId="{C3E93D63-C24F-4FB2-BAE8-57A925E24C5C}" type="presParOf" srcId="{D9F18875-6870-4795-A3BC-02E408251ABE}" destId="{4F185C2A-5E82-44BF-89FF-E8964239FD2D}" srcOrd="5" destOrd="0" presId="urn:microsoft.com/office/officeart/2005/8/layout/list1"/>
    <dgm:cxn modelId="{E26A90F3-2199-4204-8C7E-3F814E93E94C}" type="presParOf" srcId="{D9F18875-6870-4795-A3BC-02E408251ABE}" destId="{CAD3612E-B485-47FD-B72F-BDDA0FEC7FA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93C7-2389-4FE2-BECD-BD9CF3AD3CE2}">
      <dsp:nvSpPr>
        <dsp:cNvPr id="0" name=""/>
        <dsp:cNvSpPr/>
      </dsp:nvSpPr>
      <dsp:spPr>
        <a:xfrm>
          <a:off x="0" y="1419429"/>
          <a:ext cx="9698787" cy="163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3852B-03A2-4B33-B6E9-F03077B4750A}">
      <dsp:nvSpPr>
        <dsp:cNvPr id="0" name=""/>
        <dsp:cNvSpPr/>
      </dsp:nvSpPr>
      <dsp:spPr>
        <a:xfrm>
          <a:off x="484939" y="460029"/>
          <a:ext cx="6789151" cy="191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14" tIns="0" rIns="256614" bIns="0" numCol="1" spcCol="1270" anchor="ctr" anchorCtr="0">
          <a:noAutofit/>
        </a:bodyPr>
        <a:lstStyle/>
        <a:p>
          <a:pPr lvl="0" algn="l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6500" kern="1200" dirty="0" smtClean="0"/>
            <a:t>مقدمة</a:t>
          </a:r>
          <a:endParaRPr lang="ar-SY" sz="6500" kern="1200" dirty="0"/>
        </a:p>
      </dsp:txBody>
      <dsp:txXfrm>
        <a:off x="578607" y="553697"/>
        <a:ext cx="6601815" cy="1731464"/>
      </dsp:txXfrm>
    </dsp:sp>
    <dsp:sp modelId="{CAD3612E-B485-47FD-B72F-BDDA0FEC7FA8}">
      <dsp:nvSpPr>
        <dsp:cNvPr id="0" name=""/>
        <dsp:cNvSpPr/>
      </dsp:nvSpPr>
      <dsp:spPr>
        <a:xfrm>
          <a:off x="0" y="4367829"/>
          <a:ext cx="9698787" cy="163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B3C82-1D57-4DCE-B22C-6E86060F5F98}">
      <dsp:nvSpPr>
        <dsp:cNvPr id="0" name=""/>
        <dsp:cNvSpPr/>
      </dsp:nvSpPr>
      <dsp:spPr>
        <a:xfrm>
          <a:off x="484939" y="3408429"/>
          <a:ext cx="6789151" cy="191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14" tIns="0" rIns="256614" bIns="0" numCol="1" spcCol="1270" anchor="ctr" anchorCtr="0">
          <a:noAutofit/>
        </a:bodyPr>
        <a:lstStyle/>
        <a:p>
          <a:pPr lvl="0" algn="l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6500" kern="1200" dirty="0" smtClean="0"/>
            <a:t>الهدف والغاية من المشروع</a:t>
          </a:r>
          <a:endParaRPr lang="ar-SY" sz="6500" kern="1200" dirty="0"/>
        </a:p>
      </dsp:txBody>
      <dsp:txXfrm>
        <a:off x="578607" y="3502097"/>
        <a:ext cx="6601815" cy="173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47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073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415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853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758377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4115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9990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208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98517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957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894F-6D04-45C4-A83C-DEDB9AC17115}" type="datetimeFigureOut">
              <a:rPr lang="ar-SY" smtClean="0"/>
              <a:t>06/02/1442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D5BF-381A-4D1F-B841-30EF49E120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0889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tm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4" y="307583"/>
            <a:ext cx="2143125" cy="2143125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6720114" y="307583"/>
            <a:ext cx="5225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3200" dirty="0"/>
              <a:t>جامعة تشرين </a:t>
            </a:r>
            <a:endParaRPr lang="en-US" sz="3200" dirty="0"/>
          </a:p>
          <a:p>
            <a:pPr algn="r" rtl="1"/>
            <a:r>
              <a:rPr lang="ar-SY" sz="3200" dirty="0"/>
              <a:t>كلية الهندسة الميكانيكية والكهربائية</a:t>
            </a:r>
            <a:endParaRPr lang="en-US" sz="3200" dirty="0"/>
          </a:p>
          <a:p>
            <a:pPr algn="r" rtl="1"/>
            <a:r>
              <a:rPr lang="ar-SY" sz="3200" dirty="0"/>
              <a:t>قسم هندسة الحاسبات والتحكم الآلي</a:t>
            </a:r>
            <a:endParaRPr lang="en-US" sz="3200" dirty="0"/>
          </a:p>
          <a:p>
            <a:pPr algn="r" rtl="1"/>
            <a:r>
              <a:rPr lang="ar-SY" sz="3200" dirty="0"/>
              <a:t>السنة </a:t>
            </a:r>
            <a:r>
              <a:rPr lang="ar-SY" sz="3200" dirty="0" smtClean="0"/>
              <a:t>الخامسة</a:t>
            </a:r>
            <a:endParaRPr lang="en-US" sz="32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4172856" y="3943095"/>
            <a:ext cx="34834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إعداد الطلاب:</a:t>
            </a:r>
            <a:endParaRPr lang="en-US" sz="24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844799" y="4404760"/>
            <a:ext cx="6139543" cy="46166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algn="ctr" rtl="1"/>
            <a:r>
              <a:rPr lang="ar-SY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أنور فراس </a:t>
            </a:r>
            <a:r>
              <a:rPr lang="ar-SY" sz="2400" dirty="0" err="1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ماخوس</a:t>
            </a:r>
            <a:endParaRPr lang="ar-SY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ctr" rtl="1"/>
            <a:r>
              <a:rPr lang="ar-SY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أحمد محمود شهلا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722912" y="5776321"/>
            <a:ext cx="438331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إشراف:</a:t>
            </a:r>
          </a:p>
          <a:p>
            <a:pPr algn="ctr"/>
            <a:r>
              <a:rPr lang="ar-SY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د. مجد علي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844799" y="2554514"/>
            <a:ext cx="6487886" cy="104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1807026" y="2554514"/>
            <a:ext cx="821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 smtClean="0"/>
              <a:t>ت</a:t>
            </a:r>
            <a:r>
              <a:rPr lang="ar-SY" sz="3600" b="1" dirty="0" smtClean="0"/>
              <a:t>صنيف</a:t>
            </a:r>
            <a:r>
              <a:rPr lang="ar-SA" sz="3600" b="1" dirty="0" smtClean="0"/>
              <a:t> </a:t>
            </a:r>
            <a:r>
              <a:rPr lang="ar-SA" sz="3600" b="1" dirty="0"/>
              <a:t>الجنس بالاعتماد على </a:t>
            </a:r>
            <a:r>
              <a:rPr lang="ar-SA" sz="3600" b="1" dirty="0" smtClean="0"/>
              <a:t>الصوت</a:t>
            </a:r>
            <a:r>
              <a:rPr lang="ar-SY" sz="3600" b="1" dirty="0" smtClean="0"/>
              <a:t> باستخدام</a:t>
            </a:r>
            <a:r>
              <a:rPr lang="ar-SA" sz="3600" b="1" dirty="0" smtClean="0"/>
              <a:t> </a:t>
            </a:r>
            <a:r>
              <a:rPr lang="ar-SY" sz="3600" b="1" dirty="0" smtClean="0"/>
              <a:t>الشبكات العصبونية الالتفافية </a:t>
            </a:r>
            <a:r>
              <a:rPr lang="en-US" sz="3600" b="1" dirty="0" smtClean="0"/>
              <a:t>CNN</a:t>
            </a:r>
            <a:endParaRPr lang="en-US" sz="36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4463430" y="5090540"/>
            <a:ext cx="22566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أوس محمد حسن</a:t>
            </a:r>
            <a:endParaRPr lang="ar-SY" dirty="0" smtClean="0"/>
          </a:p>
        </p:txBody>
      </p:sp>
    </p:spTree>
    <p:extLst>
      <p:ext uri="{BB962C8B-B14F-4D97-AF65-F5344CB8AC3E}">
        <p14:creationId xmlns:p14="http://schemas.microsoft.com/office/powerpoint/2010/main" val="10978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754315" y="284293"/>
            <a:ext cx="2912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تحقيق النظام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0" y="1783009"/>
            <a:ext cx="10995738" cy="36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683917" y="284292"/>
            <a:ext cx="3381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بيانات التدريب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" y="284292"/>
            <a:ext cx="5145255" cy="632650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823172" y="1512422"/>
            <a:ext cx="424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OpenSLR</a:t>
            </a:r>
            <a:r>
              <a:rPr lang="en-US" sz="2800" dirty="0"/>
              <a:t> </a:t>
            </a:r>
            <a:endParaRPr lang="ar-SY" sz="2800" dirty="0" smtClean="0"/>
          </a:p>
        </p:txBody>
      </p:sp>
      <p:sp>
        <p:nvSpPr>
          <p:cNvPr id="5" name="مربع نص 4"/>
          <p:cNvSpPr txBox="1"/>
          <p:nvPr/>
        </p:nvSpPr>
        <p:spPr>
          <a:xfrm>
            <a:off x="6762944" y="3112752"/>
            <a:ext cx="4241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dirty="0"/>
              <a:t>3843 </a:t>
            </a:r>
            <a:r>
              <a:rPr lang="ar-SY" sz="2800" dirty="0" smtClean="0"/>
              <a:t>سجل</a:t>
            </a:r>
          </a:p>
          <a:p>
            <a:endParaRPr lang="ar-SY" sz="2800" dirty="0" smtClean="0"/>
          </a:p>
          <a:p>
            <a:r>
              <a:rPr lang="ar-SY" sz="2800" dirty="0" smtClean="0"/>
              <a:t>2186 سجل للصنف </a:t>
            </a:r>
            <a:r>
              <a:rPr lang="en-US" sz="2800" dirty="0" smtClean="0"/>
              <a:t>Female</a:t>
            </a:r>
            <a:endParaRPr lang="ar-SY" sz="2800" dirty="0" smtClean="0"/>
          </a:p>
          <a:p>
            <a:endParaRPr lang="en-US" sz="2800" dirty="0" smtClean="0"/>
          </a:p>
          <a:p>
            <a:r>
              <a:rPr lang="ar-SY" sz="2800" dirty="0" smtClean="0"/>
              <a:t>1656 </a:t>
            </a:r>
            <a:r>
              <a:rPr lang="ar-SY" sz="2800" dirty="0"/>
              <a:t>سجل للصنف </a:t>
            </a:r>
            <a:r>
              <a:rPr lang="en-US" sz="2800" dirty="0"/>
              <a:t>Male</a:t>
            </a:r>
            <a:r>
              <a:rPr lang="ar-SY" sz="2800" dirty="0"/>
              <a:t>.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7702942" y="2340442"/>
            <a:ext cx="330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Free ST American Corpus</a:t>
            </a:r>
            <a:endParaRPr lang="ar-SY" sz="2400" dirty="0"/>
          </a:p>
        </p:txBody>
      </p:sp>
    </p:spTree>
    <p:extLst>
      <p:ext uri="{BB962C8B-B14F-4D97-AF65-F5344CB8AC3E}">
        <p14:creationId xmlns:p14="http://schemas.microsoft.com/office/powerpoint/2010/main" val="19013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269055" y="332420"/>
            <a:ext cx="431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6858000" y="1772129"/>
            <a:ext cx="49135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تخفيض تردد التقطيع</a:t>
            </a:r>
          </a:p>
        </p:txBody>
      </p:sp>
      <p:pic>
        <p:nvPicPr>
          <p:cNvPr id="6" name="صورة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6" y="2356904"/>
            <a:ext cx="10631939" cy="30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269055" y="332420"/>
            <a:ext cx="431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6674938" y="1476283"/>
            <a:ext cx="49135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إزالة النقاط الميتة من الإشارة</a:t>
            </a:r>
          </a:p>
        </p:txBody>
      </p:sp>
      <p:pic>
        <p:nvPicPr>
          <p:cNvPr id="5" name="صورة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42" y="2562648"/>
            <a:ext cx="5513801" cy="3296912"/>
          </a:xfrm>
          <a:prstGeom prst="rect">
            <a:avLst/>
          </a:prstGeom>
        </p:spPr>
      </p:pic>
      <p:pic>
        <p:nvPicPr>
          <p:cNvPr id="7" name="صورة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3256"/>
          <a:stretch/>
        </p:blipFill>
        <p:spPr bwMode="auto">
          <a:xfrm>
            <a:off x="511175" y="427037"/>
            <a:ext cx="5251450" cy="5800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80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582067" y="303803"/>
            <a:ext cx="56099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Features </a:t>
            </a:r>
            <a:r>
              <a:rPr lang="en-US" sz="5400" dirty="0" smtClean="0"/>
              <a:t>Extraction</a:t>
            </a:r>
          </a:p>
          <a:p>
            <a:pPr algn="ctr"/>
            <a:r>
              <a:rPr lang="en-US" sz="5400" dirty="0" smtClean="0"/>
              <a:t> </a:t>
            </a:r>
            <a:r>
              <a:rPr lang="en-US" sz="5400" dirty="0"/>
              <a:t>with 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0" y="0"/>
            <a:ext cx="6364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01601" y="303803"/>
            <a:ext cx="1209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/>
              <a:t>Features </a:t>
            </a:r>
            <a:r>
              <a:rPr lang="en-US" sz="5400" dirty="0" smtClean="0"/>
              <a:t>Extraction </a:t>
            </a:r>
            <a:r>
              <a:rPr lang="en-US" sz="5400" dirty="0"/>
              <a:t>with 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4" y="1227133"/>
            <a:ext cx="1073333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000314" y="320388"/>
            <a:ext cx="28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0" y="192504"/>
            <a:ext cx="8549090" cy="64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000314" y="320388"/>
            <a:ext cx="28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صورة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3718"/>
            <a:ext cx="10171386" cy="4710113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7555186" y="1293636"/>
            <a:ext cx="3302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بناء العينات</a:t>
            </a:r>
            <a:endParaRPr lang="ar-SY" sz="3200" dirty="0"/>
          </a:p>
        </p:txBody>
      </p:sp>
    </p:spTree>
    <p:extLst>
      <p:ext uri="{BB962C8B-B14F-4D97-AF65-F5344CB8AC3E}">
        <p14:creationId xmlns:p14="http://schemas.microsoft.com/office/powerpoint/2010/main" val="37795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8173440" y="320388"/>
            <a:ext cx="2510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بناء الشبكة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6765699" y="1356456"/>
            <a:ext cx="49135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الشبكة العصبونية الالتفافية </a:t>
            </a:r>
            <a:r>
              <a:rPr lang="en-US" sz="3200" dirty="0" smtClean="0"/>
              <a:t>CNN</a:t>
            </a:r>
            <a:endParaRPr lang="ar-SY" sz="3200" dirty="0" smtClean="0"/>
          </a:p>
        </p:txBody>
      </p:sp>
      <p:sp>
        <p:nvSpPr>
          <p:cNvPr id="7" name="مستطيل 6"/>
          <p:cNvSpPr/>
          <p:nvPr/>
        </p:nvSpPr>
        <p:spPr>
          <a:xfrm>
            <a:off x="-614396" y="641388"/>
            <a:ext cx="6096000" cy="14301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6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Y" sz="2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الطبقة الالتفافية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-Layer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342900" lvl="0" indent="-342900">
              <a:lnSpc>
                <a:spcPct val="106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Y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طبقة </a:t>
            </a:r>
            <a:r>
              <a:rPr lang="ar-SY" sz="2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التجميع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Pooling Layer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342900" lvl="0" indent="-342900">
              <a:lnSpc>
                <a:spcPct val="106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Y" sz="2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طبقة الارتباط الكامل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Fully-connected Layer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3" y="2336800"/>
            <a:ext cx="11234432" cy="40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1673006" y="196820"/>
            <a:ext cx="10395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الطبقة الالتفافية </a:t>
            </a:r>
            <a:r>
              <a:rPr lang="en-US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</a:t>
            </a:r>
            <a:r>
              <a:rPr lang="ar-SY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t="2529" r="11623" b="9088"/>
          <a:stretch/>
        </p:blipFill>
        <p:spPr>
          <a:xfrm>
            <a:off x="2945366" y="1700862"/>
            <a:ext cx="6549857" cy="365760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3174" r="10618" b="8228"/>
          <a:stretch/>
        </p:blipFill>
        <p:spPr>
          <a:xfrm>
            <a:off x="2945366" y="1700862"/>
            <a:ext cx="6542843" cy="36576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3650" r="9634" b="8590"/>
          <a:stretch/>
        </p:blipFill>
        <p:spPr>
          <a:xfrm>
            <a:off x="2942524" y="1719603"/>
            <a:ext cx="6565270" cy="363931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4735" r="8920" b="7504"/>
          <a:stretch/>
        </p:blipFill>
        <p:spPr>
          <a:xfrm>
            <a:off x="2954129" y="1721158"/>
            <a:ext cx="6553174" cy="3639312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5026" r="8616" b="7505"/>
          <a:stretch/>
        </p:blipFill>
        <p:spPr>
          <a:xfrm>
            <a:off x="2953241" y="1718048"/>
            <a:ext cx="6541982" cy="3621024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4735" r="8616" b="7504"/>
          <a:stretch/>
        </p:blipFill>
        <p:spPr>
          <a:xfrm>
            <a:off x="2957106" y="1710459"/>
            <a:ext cx="6561802" cy="365760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4152" r="8162" b="8088"/>
          <a:stretch/>
        </p:blipFill>
        <p:spPr>
          <a:xfrm>
            <a:off x="2953241" y="1700409"/>
            <a:ext cx="6573953" cy="3657600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5610" r="8313" b="7504"/>
          <a:stretch/>
        </p:blipFill>
        <p:spPr>
          <a:xfrm>
            <a:off x="2977210" y="1754171"/>
            <a:ext cx="6561589" cy="3621024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3861" r="8768" b="8379"/>
          <a:stretch/>
        </p:blipFill>
        <p:spPr>
          <a:xfrm>
            <a:off x="2957106" y="1699858"/>
            <a:ext cx="6566032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1943938078"/>
              </p:ext>
            </p:extLst>
          </p:nvPr>
        </p:nvGraphicFramePr>
        <p:xfrm>
          <a:off x="491959" y="166214"/>
          <a:ext cx="9698788" cy="646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صورة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66" y="208297"/>
            <a:ext cx="60102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209742" y="329167"/>
            <a:ext cx="28809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دالة التفعيل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6" y="1344830"/>
            <a:ext cx="5899484" cy="4424613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5117796" y="5769443"/>
            <a:ext cx="9257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ReLU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8864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4050247" y="256978"/>
            <a:ext cx="77348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طبقة التجميع </a:t>
            </a:r>
            <a:r>
              <a:rPr lang="en-US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Pooling Layer</a:t>
            </a:r>
            <a:r>
              <a:rPr lang="ar-SY" sz="6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: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5" name="صورة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5" t="28010" r="15234" b="27968"/>
          <a:stretch/>
        </p:blipFill>
        <p:spPr bwMode="auto">
          <a:xfrm>
            <a:off x="2322095" y="1803451"/>
            <a:ext cx="6510020" cy="3122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84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-1" y="269334"/>
            <a:ext cx="119629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طبقة الارتباط الكامل </a:t>
            </a:r>
            <a:r>
              <a:rPr lang="en-US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Fully-connected Layer</a:t>
            </a:r>
            <a:r>
              <a:rPr lang="ar-SY" sz="60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: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4" name="صورة 3" descr="Softmax function image | Download Scientific Diagr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2" y="1720517"/>
            <a:ext cx="6268447" cy="305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مستطيل 1"/>
          <p:cNvSpPr/>
          <p:nvPr/>
        </p:nvSpPr>
        <p:spPr>
          <a:xfrm>
            <a:off x="8751731" y="1451356"/>
            <a:ext cx="2533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8947138" y="2541045"/>
            <a:ext cx="2142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Flatten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9050724" y="3630734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7416"/>
          <a:stretch/>
        </p:blipFill>
        <p:spPr>
          <a:xfrm>
            <a:off x="0" y="1527073"/>
            <a:ext cx="7283753" cy="4114800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7178"/>
          <a:stretch/>
        </p:blipFill>
        <p:spPr>
          <a:xfrm>
            <a:off x="-15998" y="1527073"/>
            <a:ext cx="7315747" cy="4114800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r="7297"/>
          <a:stretch/>
        </p:blipFill>
        <p:spPr>
          <a:xfrm>
            <a:off x="-21331" y="1527073"/>
            <a:ext cx="7305084" cy="4114800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7178"/>
          <a:stretch/>
        </p:blipFill>
        <p:spPr>
          <a:xfrm>
            <a:off x="-26663" y="1527073"/>
            <a:ext cx="7315747" cy="4114800"/>
          </a:xfrm>
          <a:prstGeom prst="rect">
            <a:avLst/>
          </a:prstGeom>
        </p:spPr>
      </p:pic>
      <p:pic>
        <p:nvPicPr>
          <p:cNvPr id="13" name="صورة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7" y="1472256"/>
            <a:ext cx="5235331" cy="4316955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" y="1490162"/>
            <a:ext cx="6953250" cy="4295775"/>
          </a:xfrm>
          <a:prstGeom prst="rect">
            <a:avLst/>
          </a:prstGeom>
        </p:spPr>
      </p:pic>
      <p:sp>
        <p:nvSpPr>
          <p:cNvPr id="14" name="مربع نص 13"/>
          <p:cNvSpPr txBox="1"/>
          <p:nvPr/>
        </p:nvSpPr>
        <p:spPr>
          <a:xfrm>
            <a:off x="1816756" y="5883949"/>
            <a:ext cx="139961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Softmax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3207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3" y="165685"/>
            <a:ext cx="7076825" cy="6499686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-1" y="269334"/>
            <a:ext cx="119629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تدريب الشبكة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4" name="صورة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3" y="1154998"/>
            <a:ext cx="10180973" cy="54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112000" y="269334"/>
            <a:ext cx="48509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بيانات الاختبار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937052" y="1555234"/>
            <a:ext cx="1220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Kaggle</a:t>
            </a:r>
            <a:endParaRPr lang="ar-SY" sz="2800" dirty="0"/>
          </a:p>
        </p:txBody>
      </p:sp>
      <p:sp>
        <p:nvSpPr>
          <p:cNvPr id="4" name="مستطيل 3"/>
          <p:cNvSpPr/>
          <p:nvPr/>
        </p:nvSpPr>
        <p:spPr>
          <a:xfrm>
            <a:off x="8100587" y="2194803"/>
            <a:ext cx="3056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Pygender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 Audio Set</a:t>
            </a:r>
            <a:endParaRPr lang="ar-SY" sz="2800" dirty="0"/>
          </a:p>
        </p:txBody>
      </p:sp>
      <p:sp>
        <p:nvSpPr>
          <p:cNvPr id="5" name="مستطيل 4"/>
          <p:cNvSpPr/>
          <p:nvPr/>
        </p:nvSpPr>
        <p:spPr>
          <a:xfrm>
            <a:off x="5061258" y="298826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28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1104 </a:t>
            </a:r>
            <a:r>
              <a:rPr lang="ar-SY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سجل</a:t>
            </a:r>
          </a:p>
          <a:p>
            <a:r>
              <a:rPr lang="ar-SY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 </a:t>
            </a:r>
            <a:r>
              <a:rPr lang="ar-SY" sz="28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558 سجل منها للصنف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Female</a:t>
            </a:r>
            <a:endParaRPr lang="ar-SY" sz="2800" dirty="0" smtClean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r>
              <a:rPr lang="ar-SY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 546 </a:t>
            </a:r>
            <a:r>
              <a:rPr lang="ar-SY" sz="28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سجل منها للصنف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Male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5915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" y="2137718"/>
            <a:ext cx="7502973" cy="3632887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-1" y="269334"/>
            <a:ext cx="119629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ar-SY" sz="6000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اختبار الشبكة</a:t>
            </a: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4" name="صورة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40" y="1422211"/>
            <a:ext cx="4424959" cy="54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546791" y="198735"/>
            <a:ext cx="3150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النتائ</a:t>
            </a:r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ج النهائية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59535"/>
              </p:ext>
            </p:extLst>
          </p:nvPr>
        </p:nvGraphicFramePr>
        <p:xfrm>
          <a:off x="355601" y="63500"/>
          <a:ext cx="8089590" cy="6861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368232"/>
                <a:gridCol w="2095145"/>
                <a:gridCol w="1933981"/>
                <a:gridCol w="1692232"/>
              </a:tblGrid>
              <a:tr h="1245065">
                <a:tc>
                  <a:txBody>
                    <a:bodyPr/>
                    <a:lstStyle/>
                    <a:p>
                      <a:pPr marL="1651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مجموعة البيانات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 anchor="ctr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Free ST American Corpus</a:t>
                      </a:r>
                      <a:r>
                        <a:rPr lang="ar-SY" sz="1600">
                          <a:effectLst/>
                        </a:rPr>
                        <a:t> (90% تدريب و10% تحقق)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Pygender Audio Set</a:t>
                      </a:r>
                      <a:r>
                        <a:rPr lang="ar-SY" sz="1400">
                          <a:effectLst/>
                        </a:rPr>
                        <a:t> (100% </a:t>
                      </a:r>
                      <a:r>
                        <a:rPr lang="ar-SY" sz="1600">
                          <a:effectLst/>
                        </a:rPr>
                        <a:t>اختبار</a:t>
                      </a:r>
                      <a:r>
                        <a:rPr lang="ar-SY" sz="14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مجموعة البيانات الخاصة بنا (100% اختبار)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 anchor="ctr"/>
                </a:tc>
              </a:tr>
              <a:tr h="409639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عدد السجلات الكلي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3843 سجل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1104 سجل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40 سجل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567192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عدد سجلات الصنف </a:t>
                      </a: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2186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(56.88%)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558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(50.54%)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20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(50%)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567192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عدد سجلات الصنف </a:t>
                      </a: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1656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(43.12%)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546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(49.46%)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20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(50%)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567192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السجلات التي تم تصنيفها بشكل صحيح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96.28%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(دقة التحقق)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853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77.26%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567192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السجلات التي تم تصنيفها بشكل خاطئ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3.72%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(خطأ تحقق)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251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22.78%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661724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سجلات الصنف </a:t>
                      </a:r>
                      <a:r>
                        <a:rPr lang="en-US" sz="1400">
                          <a:effectLst/>
                        </a:rPr>
                        <a:t>Female</a:t>
                      </a:r>
                      <a:r>
                        <a:rPr lang="ar-SY" sz="1600">
                          <a:effectLst/>
                        </a:rPr>
                        <a:t> التي تم تصنيفها بشكل صحيح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419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(75.08%)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661724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سجلات الصنف </a:t>
                      </a:r>
                      <a:r>
                        <a:rPr lang="en-US" sz="1400">
                          <a:effectLst/>
                        </a:rPr>
                        <a:t>Male</a:t>
                      </a:r>
                      <a:r>
                        <a:rPr lang="ar-SY" sz="1600">
                          <a:effectLst/>
                        </a:rPr>
                        <a:t> التي تم تصنيفها بشكل صحيح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434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(79.48%)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661724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سجلات الصنف </a:t>
                      </a:r>
                      <a:r>
                        <a:rPr lang="en-US" sz="1400">
                          <a:effectLst/>
                        </a:rPr>
                        <a:t>Female</a:t>
                      </a:r>
                      <a:r>
                        <a:rPr lang="ar-SY" sz="1600">
                          <a:effectLst/>
                        </a:rPr>
                        <a:t> التي تم تصنيفها بشكل خاطئ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139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(24.91%)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  <a:tr h="661724">
                <a:tc>
                  <a:txBody>
                    <a:bodyPr/>
                    <a:lstStyle/>
                    <a:p>
                      <a:pPr marL="0" marR="0" indent="18034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نسبة سجلات الصنف </a:t>
                      </a:r>
                      <a:r>
                        <a:rPr lang="en-US" sz="1400">
                          <a:effectLst/>
                        </a:rPr>
                        <a:t>Male</a:t>
                      </a:r>
                      <a:r>
                        <a:rPr lang="ar-SY" sz="1600">
                          <a:effectLst/>
                        </a:rPr>
                        <a:t> التي تم تصنيفها بشكل خاطئ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112 سجل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18034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>
                          <a:effectLst/>
                        </a:rPr>
                        <a:t>(20.51%)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Y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plified Arabic" panose="02020603050405020304" pitchFamily="18" charset="-78"/>
                      </a:endParaRPr>
                    </a:p>
                  </a:txBody>
                  <a:tcPr marL="49199" marR="491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769231" y="606272"/>
            <a:ext cx="4713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المشاكل التي واجهتنا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450507" y="3471760"/>
            <a:ext cx="4031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التطوير المستقبلي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2730500" y="2833830"/>
            <a:ext cx="87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عدم التوازن بين الأصناف (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Class Imbalance</a:t>
            </a: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) ضمن مجموعة بيانات </a:t>
            </a: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التدريب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8260025" y="1685900"/>
            <a:ext cx="322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صعوبة التدريب والتنفيذ على </a:t>
            </a: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الأجهزة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7825611" y="2259865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صعوبة الحصول على بيانات عالية </a:t>
            </a: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الجودة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7720282" y="5298688"/>
            <a:ext cx="372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التدريب على بيانات مسجلة بظروف مختلفة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8839178" y="593661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ربط النموذج بواجهة رسومية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5766222" y="4660758"/>
            <a:ext cx="568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تصنيف حي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Live Classification</a:t>
            </a:r>
            <a:r>
              <a:rPr lang="ar-SY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 ضمن الزمن الحقيقي (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Real-time</a:t>
            </a:r>
            <a:r>
              <a:rPr lang="ar-SY" dirty="0" smtClean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59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صورة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2" y="3612345"/>
            <a:ext cx="11053872" cy="2932834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5305045" y="2759697"/>
            <a:ext cx="62990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4000" dirty="0" smtClean="0"/>
              <a:t>مراحل </a:t>
            </a:r>
            <a:r>
              <a:rPr lang="en-US" sz="4000" dirty="0" smtClean="0"/>
              <a:t>MFCC</a:t>
            </a:r>
            <a:endParaRPr lang="ar-SY" sz="40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5305045" y="1653780"/>
            <a:ext cx="62990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4000" dirty="0" smtClean="0"/>
              <a:t>لماذا نستخدم خوارزمية </a:t>
            </a:r>
            <a:r>
              <a:rPr lang="en-US" sz="4000" dirty="0" smtClean="0"/>
              <a:t>MFCC</a:t>
            </a:r>
            <a:r>
              <a:rPr lang="ar-SY" sz="4000" dirty="0" smtClean="0"/>
              <a:t>؟</a:t>
            </a:r>
            <a:endParaRPr lang="ar-SY" sz="4000" dirty="0"/>
          </a:p>
        </p:txBody>
      </p:sp>
    </p:spTree>
    <p:extLst>
      <p:ext uri="{BB962C8B-B14F-4D97-AF65-F5344CB8AC3E}">
        <p14:creationId xmlns:p14="http://schemas.microsoft.com/office/powerpoint/2010/main" val="35722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صورة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t="39765" r="2516" b="10717"/>
          <a:stretch/>
        </p:blipFill>
        <p:spPr bwMode="auto">
          <a:xfrm>
            <a:off x="648405" y="1759238"/>
            <a:ext cx="10812162" cy="351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75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2779296" y="1472318"/>
            <a:ext cx="889784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Frame Blocking</a:t>
            </a:r>
            <a:r>
              <a:rPr lang="ar-SY" sz="4000" dirty="0" smtClean="0"/>
              <a:t> (تقسيم الإشارة إلى إطارات)</a:t>
            </a:r>
            <a:endParaRPr lang="ar-SY" sz="40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5378117" y="2363166"/>
            <a:ext cx="62990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Windowing</a:t>
            </a:r>
            <a:r>
              <a:rPr lang="ar-SY" sz="4000" dirty="0" smtClean="0"/>
              <a:t> (تطبيق النوافذ)</a:t>
            </a:r>
            <a:endParaRPr lang="ar-SY" sz="4000" dirty="0"/>
          </a:p>
        </p:txBody>
      </p:sp>
      <p:pic>
        <p:nvPicPr>
          <p:cNvPr id="12" name="صورة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" t="12505" r="7444" b="6449"/>
          <a:stretch/>
        </p:blipFill>
        <p:spPr bwMode="auto">
          <a:xfrm>
            <a:off x="135573" y="3014128"/>
            <a:ext cx="5062855" cy="2794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7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5378116" y="1472318"/>
            <a:ext cx="62990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Fast Fourier Transform (FFT)</a:t>
            </a:r>
            <a:endParaRPr lang="ar-SY" sz="4000" dirty="0"/>
          </a:p>
        </p:txBody>
      </p:sp>
      <p:sp>
        <p:nvSpPr>
          <p:cNvPr id="3" name="مستطيل 2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صورة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t="44526" r="2516" b="10717"/>
          <a:stretch/>
        </p:blipFill>
        <p:spPr bwMode="auto">
          <a:xfrm>
            <a:off x="126665" y="2113005"/>
            <a:ext cx="7920141" cy="2327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33762" r="1915" b="16719"/>
          <a:stretch/>
        </p:blipFill>
        <p:spPr bwMode="auto">
          <a:xfrm>
            <a:off x="188915" y="4282757"/>
            <a:ext cx="7857891" cy="2575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77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264316" y="1472318"/>
            <a:ext cx="24128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Mel-scale</a:t>
            </a:r>
            <a:endParaRPr lang="ar-SY" sz="4000" dirty="0"/>
          </a:p>
        </p:txBody>
      </p:sp>
      <p:sp>
        <p:nvSpPr>
          <p:cNvPr id="3" name="مستطيل 2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ستطيل 7"/>
              <p:cNvSpPr/>
              <p:nvPr/>
            </p:nvSpPr>
            <p:spPr>
              <a:xfrm>
                <a:off x="2229786" y="1255749"/>
                <a:ext cx="24878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𝑚𝑒𝑙</m:t>
                          </m:r>
                        </m:sub>
                      </m:sSub>
                      <m:r>
                        <a:rPr lang="ar-SY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Y" i="0">
                          <a:latin typeface="Cambria Math" panose="02040503050406030204" pitchFamily="18" charset="0"/>
                        </a:rPr>
                        <m:t>2595</m:t>
                      </m:r>
                      <m:r>
                        <a:rPr lang="ar-SY" i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𝐻𝑧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SY" i="0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SY" dirty="0"/>
              </a:p>
            </p:txBody>
          </p:sp>
        </mc:Choice>
        <mc:Fallback xmlns="">
          <p:sp>
            <p:nvSpPr>
              <p:cNvPr id="8" name="مستطيل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86" y="1255749"/>
                <a:ext cx="248786" cy="714683"/>
              </a:xfrm>
              <a:prstGeom prst="rect">
                <a:avLst/>
              </a:prstGeom>
              <a:blipFill rotWithShape="0">
                <a:blip r:embed="rId3"/>
                <a:stretch>
                  <a:fillRect r="-1058537"/>
                </a:stretch>
              </a:blipFill>
            </p:spPr>
            <p:txBody>
              <a:bodyPr/>
              <a:lstStyle/>
              <a:p>
                <a:r>
                  <a:rPr lang="ar-S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صورة 4" descr="PowerPoint Presentation - slides.pdf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32105" r="9416" b="25614"/>
          <a:stretch/>
        </p:blipFill>
        <p:spPr>
          <a:xfrm>
            <a:off x="713114" y="2610851"/>
            <a:ext cx="9757611" cy="28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74383" y="1344895"/>
            <a:ext cx="1139592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2" fontAlgn="base"/>
            <a:r>
              <a:rPr lang="ar-SY" sz="40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ar-SY" sz="4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(حساب الطاقة اللوغاريتمي</a:t>
            </a:r>
            <a:r>
              <a:rPr lang="ar-SY" sz="40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 </a:t>
            </a:r>
            <a:r>
              <a:rPr lang="en-US" sz="40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Log </a:t>
            </a:r>
            <a:r>
              <a:rPr lang="en-US" sz="4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Energy Computation</a:t>
            </a:r>
            <a:r>
              <a:rPr lang="ar-SY" sz="4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:</a:t>
            </a:r>
            <a:endParaRPr lang="en-US" sz="4000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ستطيل 3"/>
              <p:cNvSpPr/>
              <p:nvPr/>
            </p:nvSpPr>
            <p:spPr>
              <a:xfrm>
                <a:off x="3309147" y="5253806"/>
                <a:ext cx="6547967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ar-SY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ar-SY" i="0">
                              <a:latin typeface="Cambria Math" panose="02040503050406030204" pitchFamily="18" charset="0"/>
                            </a:rPr>
                            <m:t>og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ar-SY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ar-SY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ar-SY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ar-SY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ar-S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SY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SY" dirty="0"/>
              </a:p>
            </p:txBody>
          </p:sp>
        </mc:Choice>
        <mc:Fallback xmlns="">
          <p:sp>
            <p:nvSpPr>
              <p:cNvPr id="4" name="مستطيل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47" y="5253806"/>
                <a:ext cx="6547967" cy="404983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ستطيل 5"/>
              <p:cNvSpPr/>
              <p:nvPr/>
            </p:nvSpPr>
            <p:spPr>
              <a:xfrm>
                <a:off x="3534757" y="4009570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ar-SY"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ar-SY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SY" dirty="0"/>
              </a:p>
            </p:txBody>
          </p:sp>
        </mc:Choice>
        <mc:Fallback xmlns="">
          <p:sp>
            <p:nvSpPr>
              <p:cNvPr id="6" name="مستطيل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757" y="4009570"/>
                <a:ext cx="24878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0000" r="-797561" b="-19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ستطيل 6"/>
              <p:cNvSpPr/>
              <p:nvPr/>
            </p:nvSpPr>
            <p:spPr>
              <a:xfrm>
                <a:off x="3534757" y="4617763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ar-S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ar-S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SY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ar-SY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SY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ar-SY" dirty="0"/>
              </a:p>
            </p:txBody>
          </p:sp>
        </mc:Choice>
        <mc:Fallback xmlns="">
          <p:sp>
            <p:nvSpPr>
              <p:cNvPr id="7" name="مستطيل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757" y="4617763"/>
                <a:ext cx="2487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0000" r="-817073" b="-19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صورة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32024" r="2819" b="26616"/>
          <a:stretch/>
        </p:blipFill>
        <p:spPr bwMode="auto">
          <a:xfrm>
            <a:off x="2508455" y="4406311"/>
            <a:ext cx="6895003" cy="1935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صورة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57" y="2410163"/>
            <a:ext cx="4760352" cy="15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6701590" y="1472318"/>
            <a:ext cx="49755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4000" dirty="0" smtClean="0"/>
              <a:t>التحويل الجيبي المتقطع </a:t>
            </a:r>
            <a:r>
              <a:rPr lang="en-US" sz="4000" dirty="0" smtClean="0"/>
              <a:t>DCT</a:t>
            </a:r>
            <a:endParaRPr lang="ar-SY" sz="4000" dirty="0"/>
          </a:p>
        </p:txBody>
      </p:sp>
      <p:sp>
        <p:nvSpPr>
          <p:cNvPr id="3" name="مستطيل 2"/>
          <p:cNvSpPr/>
          <p:nvPr/>
        </p:nvSpPr>
        <p:spPr>
          <a:xfrm>
            <a:off x="7964564" y="332419"/>
            <a:ext cx="420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خوارزمية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صورة 3" descr="Speech Processing for Machine Learning: Filter banks, Mel-Frequency Cepstral Coefficients (MFCCs) and What’s In-Between | Haytham Fayek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8772" r="12989" b="21579"/>
          <a:stretch/>
        </p:blipFill>
        <p:spPr>
          <a:xfrm>
            <a:off x="276726" y="2180204"/>
            <a:ext cx="7327231" cy="2299937"/>
          </a:xfrm>
          <a:prstGeom prst="rect">
            <a:avLst/>
          </a:prstGeom>
        </p:spPr>
      </p:pic>
      <p:pic>
        <p:nvPicPr>
          <p:cNvPr id="5" name="صورة 4" descr="Speech Processing for Machine Learning: Filter banks, Mel-Frequency Cepstral Coefficients (MFCCs) and What’s In-Between | Haytham Fayek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t="34561" r="13304" b="20527"/>
          <a:stretch/>
        </p:blipFill>
        <p:spPr>
          <a:xfrm>
            <a:off x="385012" y="4688124"/>
            <a:ext cx="7228362" cy="21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6326004</TotalTime>
  <Words>430</Words>
  <Application>Microsoft Office PowerPoint</Application>
  <PresentationFormat>ملء الشاشة</PresentationFormat>
  <Paragraphs>136</Paragraphs>
  <Slides>27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Simplified Arabic</vt:lpstr>
      <vt:lpstr>Symbol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ahmad</dc:creator>
  <cp:lastModifiedBy>Anwar Ma</cp:lastModifiedBy>
  <cp:revision>94</cp:revision>
  <dcterms:created xsi:type="dcterms:W3CDTF">2020-09-19T08:37:54Z</dcterms:created>
  <dcterms:modified xsi:type="dcterms:W3CDTF">2020-09-23T09:40:58Z</dcterms:modified>
</cp:coreProperties>
</file>