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68" r:id="rId2"/>
    <p:sldId id="269" r:id="rId3"/>
    <p:sldId id="277" r:id="rId4"/>
    <p:sldId id="278" r:id="rId5"/>
    <p:sldId id="279" r:id="rId6"/>
    <p:sldId id="280" r:id="rId7"/>
    <p:sldId id="281" r:id="rId8"/>
    <p:sldId id="287" r:id="rId9"/>
    <p:sldId id="282" r:id="rId10"/>
    <p:sldId id="283" r:id="rId11"/>
    <p:sldId id="284" r:id="rId12"/>
    <p:sldId id="285" r:id="rId13"/>
    <p:sldId id="28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12/15/2023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12/15/2023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12/15/2023</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12/15/2023</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12/15/2023</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kkartik93/black-friday-sales-prediction"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9577705" y="1524000"/>
            <a:ext cx="1905000" cy="1905000"/>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p:txBody>
          <a:bodyPr/>
          <a:lstStyle/>
          <a:p>
            <a:r>
              <a:rPr lang="en-US" dirty="0"/>
              <a:t>Black FRIDAY SALES PREDICTION ANALYSIS</a:t>
            </a:r>
            <a:br>
              <a:rPr lang="en-US" dirty="0"/>
            </a:br>
            <a:r>
              <a:rPr lang="en-US" sz="1400" dirty="0"/>
              <a:t>applied </a:t>
            </a:r>
            <a:r>
              <a:rPr lang="en-IN" sz="1400" dirty="0"/>
              <a:t>machine learning project </a:t>
            </a:r>
            <a:endParaRPr lang="en-US" sz="1400" dirty="0"/>
          </a:p>
        </p:txBody>
      </p:sp>
      <p:sp>
        <p:nvSpPr>
          <p:cNvPr id="3" name="Subtitle 2">
            <a:extLst>
              <a:ext uri="{FF2B5EF4-FFF2-40B4-BE49-F238E27FC236}">
                <a16:creationId xmlns:a16="http://schemas.microsoft.com/office/drawing/2014/main" id="{852A3D91-AB3F-4EDF-B87E-FDDF6C5DC4CF}"/>
              </a:ext>
            </a:extLst>
          </p:cNvPr>
          <p:cNvSpPr>
            <a:spLocks noGrp="1"/>
          </p:cNvSpPr>
          <p:nvPr>
            <p:ph type="subTitle" idx="1"/>
          </p:nvPr>
        </p:nvSpPr>
        <p:spPr/>
        <p:txBody>
          <a:bodyPr>
            <a:normAutofit/>
          </a:bodyPr>
          <a:lstStyle/>
          <a:p>
            <a:r>
              <a:rPr lang="en-US" sz="2000" dirty="0" err="1"/>
              <a:t>SATHVIk</a:t>
            </a:r>
            <a:r>
              <a:rPr lang="en-US" sz="2000" dirty="0"/>
              <a:t> </a:t>
            </a:r>
            <a:r>
              <a:rPr lang="en-IN" sz="2000" dirty="0"/>
              <a:t>Vadlapatla | </a:t>
            </a:r>
            <a:r>
              <a:rPr lang="en-IN" sz="2000" dirty="0" err="1"/>
              <a:t>anwar</a:t>
            </a:r>
            <a:r>
              <a:rPr lang="en-IN" sz="2000" dirty="0"/>
              <a:t> basha </a:t>
            </a:r>
            <a:r>
              <a:rPr lang="en-IN" sz="2000" dirty="0" err="1"/>
              <a:t>dudekula</a:t>
            </a:r>
            <a:r>
              <a:rPr lang="en-IN" sz="2000" dirty="0"/>
              <a:t> | </a:t>
            </a:r>
            <a:r>
              <a:rPr lang="en-IN" sz="2000" dirty="0" err="1"/>
              <a:t>sai</a:t>
            </a:r>
            <a:r>
              <a:rPr lang="en-IN" sz="2000" dirty="0"/>
              <a:t> </a:t>
            </a:r>
            <a:r>
              <a:rPr lang="en-IN" sz="2000" dirty="0" err="1"/>
              <a:t>ritheesh</a:t>
            </a:r>
            <a:r>
              <a:rPr lang="en-IN" sz="2000" dirty="0"/>
              <a:t> </a:t>
            </a:r>
            <a:r>
              <a:rPr lang="en-IN" sz="2000" dirty="0" err="1"/>
              <a:t>sudham</a:t>
            </a:r>
            <a:endParaRPr lang="en-US" sz="2000" dirty="0"/>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891C-3B58-1091-8813-F35C91E31474}"/>
              </a:ext>
            </a:extLst>
          </p:cNvPr>
          <p:cNvSpPr>
            <a:spLocks noGrp="1"/>
          </p:cNvSpPr>
          <p:nvPr>
            <p:ph type="title"/>
          </p:nvPr>
        </p:nvSpPr>
        <p:spPr>
          <a:xfrm>
            <a:off x="3633788" y="200025"/>
            <a:ext cx="4924424" cy="1260000"/>
          </a:xfrm>
        </p:spPr>
        <p:txBody>
          <a:bodyPr>
            <a:normAutofit/>
          </a:bodyPr>
          <a:lstStyle/>
          <a:p>
            <a:r>
              <a:rPr lang="en-IN" sz="6000" b="1" dirty="0"/>
              <a:t>CONCLUSION</a:t>
            </a:r>
          </a:p>
        </p:txBody>
      </p:sp>
      <p:sp>
        <p:nvSpPr>
          <p:cNvPr id="3" name="TextBox 2">
            <a:extLst>
              <a:ext uri="{FF2B5EF4-FFF2-40B4-BE49-F238E27FC236}">
                <a16:creationId xmlns:a16="http://schemas.microsoft.com/office/drawing/2014/main" id="{8CC059FE-24B6-2A33-CCFB-4D546A9A0D8B}"/>
              </a:ext>
            </a:extLst>
          </p:cNvPr>
          <p:cNvSpPr txBox="1"/>
          <p:nvPr/>
        </p:nvSpPr>
        <p:spPr>
          <a:xfrm>
            <a:off x="1019175" y="1571625"/>
            <a:ext cx="10258425" cy="4493538"/>
          </a:xfrm>
          <a:prstGeom prst="rect">
            <a:avLst/>
          </a:prstGeom>
          <a:noFill/>
        </p:spPr>
        <p:txBody>
          <a:bodyPr wrap="square" rtlCol="0">
            <a:spAutoFit/>
          </a:bodyPr>
          <a:lstStyle/>
          <a:p>
            <a:pPr algn="just"/>
            <a:r>
              <a:rPr lang="en-US" sz="2200" dirty="0"/>
              <a:t>The exploration of machine learning algorithms in predicting Black Friday sales has demonstrated significant potential in understanding and forecasting consumer purchasing patterns. Through the application of models ranging from Linear Regression to more sophisticated ensemble methods like Random Forest and Extra Trees, this study has highlighted the intricate relationship between consumer attributes and their spending behavior. The comparative analysis not only revealed the superiority of ensemble models in handling complex datasets but also underscored the importance of selecting appropriate modeling techniques tailored to the specific nuances of the data. These insights extend beyond the realm of retail sales, offering valuable contributions to the broader field of predictive analytics. As the retail landscape continues to evolve, the findings from this study serve as a foundation for future research and practical applications, aiming to enhance the accuracy and relevance of predictive models in retail and consumer behavior analysis.</a:t>
            </a:r>
            <a:endParaRPr lang="en-IN" sz="2200" dirty="0"/>
          </a:p>
        </p:txBody>
      </p:sp>
    </p:spTree>
    <p:extLst>
      <p:ext uri="{BB962C8B-B14F-4D97-AF65-F5344CB8AC3E}">
        <p14:creationId xmlns:p14="http://schemas.microsoft.com/office/powerpoint/2010/main" val="267673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4CB5-83C9-2484-B80E-F9986BD45CFA}"/>
              </a:ext>
            </a:extLst>
          </p:cNvPr>
          <p:cNvSpPr>
            <a:spLocks noGrp="1"/>
          </p:cNvSpPr>
          <p:nvPr>
            <p:ph type="title"/>
          </p:nvPr>
        </p:nvSpPr>
        <p:spPr>
          <a:xfrm>
            <a:off x="3886200" y="180975"/>
            <a:ext cx="4419599" cy="1298100"/>
          </a:xfrm>
        </p:spPr>
        <p:txBody>
          <a:bodyPr>
            <a:normAutofit/>
          </a:bodyPr>
          <a:lstStyle/>
          <a:p>
            <a:r>
              <a:rPr lang="en-IN" sz="6000" b="1" dirty="0"/>
              <a:t>REFERENCE </a:t>
            </a:r>
          </a:p>
        </p:txBody>
      </p:sp>
      <p:sp>
        <p:nvSpPr>
          <p:cNvPr id="3" name="TextBox 2">
            <a:extLst>
              <a:ext uri="{FF2B5EF4-FFF2-40B4-BE49-F238E27FC236}">
                <a16:creationId xmlns:a16="http://schemas.microsoft.com/office/drawing/2014/main" id="{00B6FAF6-5DA5-47F2-D19A-041E78B3FF0D}"/>
              </a:ext>
            </a:extLst>
          </p:cNvPr>
          <p:cNvSpPr txBox="1"/>
          <p:nvPr/>
        </p:nvSpPr>
        <p:spPr>
          <a:xfrm>
            <a:off x="771525" y="1298100"/>
            <a:ext cx="10801350" cy="4893647"/>
          </a:xfrm>
          <a:prstGeom prst="rect">
            <a:avLst/>
          </a:prstGeom>
          <a:noFill/>
        </p:spPr>
        <p:txBody>
          <a:bodyPr wrap="square" rtlCol="0">
            <a:spAutoFit/>
          </a:bodyPr>
          <a:lstStyle/>
          <a:p>
            <a:pPr algn="just"/>
            <a:r>
              <a:rPr lang="en-US" sz="2400" dirty="0"/>
              <a:t>[1] James, G., Witten, D., Hastie, T., </a:t>
            </a:r>
            <a:r>
              <a:rPr lang="en-US" sz="2400" dirty="0" err="1"/>
              <a:t>Tibshirani</a:t>
            </a:r>
            <a:r>
              <a:rPr lang="en-US" sz="2400" dirty="0"/>
              <a:t>, R. (2013). ”An Introduction to Statistical Learning.” Springer. [Covers fundamental concepts in machine learning and statistical learning, including regression models and tree-based methods.] </a:t>
            </a:r>
          </a:p>
          <a:p>
            <a:pPr algn="just"/>
            <a:r>
              <a:rPr lang="en-US" sz="2400" dirty="0"/>
              <a:t>[2] </a:t>
            </a:r>
            <a:r>
              <a:rPr lang="en-US" sz="2400" dirty="0" err="1"/>
              <a:t>Breiman</a:t>
            </a:r>
            <a:r>
              <a:rPr lang="en-US" sz="2400" dirty="0"/>
              <a:t>, L. (2001). ”Random Forests.” Machine Learning, 45(1), 5-32. [A foundational paper on Random Forest algorithm, explaining its theory and application.] </a:t>
            </a:r>
          </a:p>
          <a:p>
            <a:pPr algn="just"/>
            <a:r>
              <a:rPr lang="en-US" sz="2400" dirty="0"/>
              <a:t>[3] </a:t>
            </a:r>
            <a:r>
              <a:rPr lang="en-US" sz="2400" dirty="0" err="1"/>
              <a:t>Geurts</a:t>
            </a:r>
            <a:r>
              <a:rPr lang="en-US" sz="2400" dirty="0"/>
              <a:t>, P., Ernst, D., </a:t>
            </a:r>
            <a:r>
              <a:rPr lang="en-US" sz="2400" dirty="0" err="1"/>
              <a:t>Wehenkel</a:t>
            </a:r>
            <a:r>
              <a:rPr lang="en-US" sz="2400" dirty="0"/>
              <a:t>, L. (2006). ”Extremely randomized trees.” Machine Learning, 63(1), 3-42. [Key paper on Extra Trees algorithm, detailing its methodology and advantages over other models.] </a:t>
            </a:r>
          </a:p>
          <a:p>
            <a:pPr algn="just"/>
            <a:r>
              <a:rPr lang="en-US" sz="2400" dirty="0"/>
              <a:t>[4] Hastie, T., </a:t>
            </a:r>
            <a:r>
              <a:rPr lang="en-US" sz="2400" dirty="0" err="1"/>
              <a:t>Tibshirani</a:t>
            </a:r>
            <a:r>
              <a:rPr lang="en-US" sz="2400" dirty="0"/>
              <a:t>, R., Friedman, J. (2009). ”The Elements of Statistical Learning.” Springer. [Comprehensive guide on various statistical learning techniques, ideal for understanding the theoretical background of the algorithms used.] </a:t>
            </a:r>
            <a:endParaRPr lang="en-IN" sz="2400" dirty="0"/>
          </a:p>
        </p:txBody>
      </p:sp>
    </p:spTree>
    <p:extLst>
      <p:ext uri="{BB962C8B-B14F-4D97-AF65-F5344CB8AC3E}">
        <p14:creationId xmlns:p14="http://schemas.microsoft.com/office/powerpoint/2010/main" val="116632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11543-F05A-0AF9-21B7-B64B4DCA9490}"/>
              </a:ext>
            </a:extLst>
          </p:cNvPr>
          <p:cNvSpPr txBox="1"/>
          <p:nvPr/>
        </p:nvSpPr>
        <p:spPr>
          <a:xfrm>
            <a:off x="704850" y="714375"/>
            <a:ext cx="10782300" cy="5693866"/>
          </a:xfrm>
          <a:prstGeom prst="rect">
            <a:avLst/>
          </a:prstGeom>
          <a:noFill/>
        </p:spPr>
        <p:txBody>
          <a:bodyPr wrap="square" rtlCol="0">
            <a:spAutoFit/>
          </a:bodyPr>
          <a:lstStyle/>
          <a:p>
            <a:pPr algn="just"/>
            <a:r>
              <a:rPr lang="en-US" sz="2800" dirty="0"/>
              <a:t>[5] Kelleher, J.D., </a:t>
            </a:r>
            <a:r>
              <a:rPr lang="en-US" sz="2800" dirty="0" err="1"/>
              <a:t>Namee</a:t>
            </a:r>
            <a:r>
              <a:rPr lang="en-US" sz="2800" dirty="0"/>
              <a:t>, B.M., D’Arcy, A. (2020). ”Fundamentals of Machine Learning for Predictive Data Analytics: Algorithms, Worked Examples, and Case Studies.” MIT Press. [Useful for understanding the practical application of machine learning algorithms in data analytics.] </a:t>
            </a:r>
          </a:p>
          <a:p>
            <a:pPr algn="just"/>
            <a:r>
              <a:rPr lang="en-US" sz="2800" dirty="0"/>
              <a:t>[6] Chen, Y., Pavlou, P. A. (2014). ”Data Analytics in Retail: Opportunities and Challenges.” Business Horizons, 57(5), 651-660. [Discusses the role of data analytics in retail, touching on predictive modeling and consumer behavior analysis.] </a:t>
            </a:r>
          </a:p>
          <a:p>
            <a:pPr algn="just"/>
            <a:r>
              <a:rPr lang="en-US" sz="2800" dirty="0"/>
              <a:t>[7] Smith, A. D., </a:t>
            </a:r>
            <a:r>
              <a:rPr lang="en-US" sz="2800" dirty="0" err="1"/>
              <a:t>Offodile</a:t>
            </a:r>
            <a:r>
              <a:rPr lang="en-US" sz="2800" dirty="0"/>
              <a:t>, O. F. (2011). ”Predictive Modeling and Consumer Segmentation in E-Commerce: A Review.” Journal of Electronic Commerce Research, 12(3), 220-237. [Provides insights into the application of predictive modeling in the context of e-commerce and consumer segmentation.]</a:t>
            </a:r>
            <a:endParaRPr lang="en-IN" sz="2800" dirty="0"/>
          </a:p>
        </p:txBody>
      </p:sp>
    </p:spTree>
    <p:extLst>
      <p:ext uri="{BB962C8B-B14F-4D97-AF65-F5344CB8AC3E}">
        <p14:creationId xmlns:p14="http://schemas.microsoft.com/office/powerpoint/2010/main" val="244339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F77D3-E175-F04A-FB8B-C22D39FA7F98}"/>
              </a:ext>
            </a:extLst>
          </p:cNvPr>
          <p:cNvSpPr txBox="1"/>
          <p:nvPr/>
        </p:nvSpPr>
        <p:spPr>
          <a:xfrm>
            <a:off x="662473" y="2435290"/>
            <a:ext cx="11056776" cy="369332"/>
          </a:xfrm>
          <a:prstGeom prst="rect">
            <a:avLst/>
          </a:prstGeom>
          <a:noFill/>
        </p:spPr>
        <p:txBody>
          <a:bodyPr wrap="square" rtlCol="0">
            <a:spAutoFit/>
          </a:bodyPr>
          <a:lstStyle/>
          <a:p>
            <a:r>
              <a:rPr lang="en-IN" dirty="0"/>
              <a:t>Presentation Link- https://drive.google.com/file/d/1poyTuwS2hEsOO8oAF7oE6pKgCwiqrJgE/view?usp=sharing </a:t>
            </a:r>
          </a:p>
        </p:txBody>
      </p:sp>
    </p:spTree>
    <p:extLst>
      <p:ext uri="{BB962C8B-B14F-4D97-AF65-F5344CB8AC3E}">
        <p14:creationId xmlns:p14="http://schemas.microsoft.com/office/powerpoint/2010/main" val="112278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13749EF-075E-F401-D835-B9B4A2FB16B5}"/>
              </a:ext>
            </a:extLst>
          </p:cNvPr>
          <p:cNvSpPr txBox="1"/>
          <p:nvPr/>
        </p:nvSpPr>
        <p:spPr>
          <a:xfrm>
            <a:off x="3319436" y="273278"/>
            <a:ext cx="5553123" cy="1015663"/>
          </a:xfrm>
          <a:prstGeom prst="rect">
            <a:avLst/>
          </a:prstGeom>
          <a:noFill/>
        </p:spPr>
        <p:txBody>
          <a:bodyPr wrap="none" rtlCol="0">
            <a:spAutoFit/>
          </a:bodyPr>
          <a:lstStyle/>
          <a:p>
            <a:r>
              <a:rPr lang="en-IN" sz="6000" dirty="0">
                <a:latin typeface="+mj-lt"/>
              </a:rPr>
              <a:t>INTRODUCTION</a:t>
            </a:r>
          </a:p>
        </p:txBody>
      </p:sp>
      <p:sp>
        <p:nvSpPr>
          <p:cNvPr id="13" name="TextBox 12">
            <a:extLst>
              <a:ext uri="{FF2B5EF4-FFF2-40B4-BE49-F238E27FC236}">
                <a16:creationId xmlns:a16="http://schemas.microsoft.com/office/drawing/2014/main" id="{1AAA7DD0-FA1A-D98A-97CB-0FE66C15401D}"/>
              </a:ext>
            </a:extLst>
          </p:cNvPr>
          <p:cNvSpPr txBox="1"/>
          <p:nvPr/>
        </p:nvSpPr>
        <p:spPr>
          <a:xfrm>
            <a:off x="1862667" y="2381956"/>
            <a:ext cx="184731" cy="369332"/>
          </a:xfrm>
          <a:prstGeom prst="rect">
            <a:avLst/>
          </a:prstGeom>
          <a:noFill/>
        </p:spPr>
        <p:txBody>
          <a:bodyPr wrap="none" rtlCol="0">
            <a:spAutoFit/>
          </a:bodyPr>
          <a:lstStyle/>
          <a:p>
            <a:endParaRPr lang="en-IN" dirty="0"/>
          </a:p>
        </p:txBody>
      </p:sp>
      <p:sp>
        <p:nvSpPr>
          <p:cNvPr id="14" name="TextBox 13">
            <a:extLst>
              <a:ext uri="{FF2B5EF4-FFF2-40B4-BE49-F238E27FC236}">
                <a16:creationId xmlns:a16="http://schemas.microsoft.com/office/drawing/2014/main" id="{73FC7F0C-2808-E315-F807-66A8435C4F49}"/>
              </a:ext>
            </a:extLst>
          </p:cNvPr>
          <p:cNvSpPr txBox="1"/>
          <p:nvPr/>
        </p:nvSpPr>
        <p:spPr>
          <a:xfrm>
            <a:off x="681036" y="1552575"/>
            <a:ext cx="10829925" cy="4524315"/>
          </a:xfrm>
          <a:prstGeom prst="rect">
            <a:avLst/>
          </a:prstGeom>
          <a:noFill/>
        </p:spPr>
        <p:txBody>
          <a:bodyPr wrap="square" rtlCol="0">
            <a:spAutoFit/>
          </a:bodyPr>
          <a:lstStyle/>
          <a:p>
            <a:pPr algn="just"/>
            <a:r>
              <a:rPr lang="en-US" sz="3200" dirty="0"/>
              <a:t>Black Friday, a significant retail event, presents an opportunity to analyze consumer purchasing patterns for enhancing sales strategies and customer relationships. The challenge lies in predicting customer spending, influenced by various factors like age and occupation. This paper utilizes machine learning to forecast Black Friday spending, aiding in effective stock management and targeted marketing. It includes a review of related work, methodology, model comparison, future research directions, and concludes with our findings' implications.</a:t>
            </a:r>
            <a:endParaRPr lang="en-IN" sz="3200" dirty="0"/>
          </a:p>
        </p:txBody>
      </p:sp>
    </p:spTree>
    <p:extLst>
      <p:ext uri="{BB962C8B-B14F-4D97-AF65-F5344CB8AC3E}">
        <p14:creationId xmlns:p14="http://schemas.microsoft.com/office/powerpoint/2010/main" val="234296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889E9-7A74-B880-3B0E-1C0B4975B79F}"/>
              </a:ext>
            </a:extLst>
          </p:cNvPr>
          <p:cNvSpPr>
            <a:spLocks noGrp="1"/>
          </p:cNvSpPr>
          <p:nvPr>
            <p:ph type="title"/>
          </p:nvPr>
        </p:nvSpPr>
        <p:spPr>
          <a:xfrm>
            <a:off x="3114675" y="237542"/>
            <a:ext cx="5962650" cy="1057858"/>
          </a:xfrm>
        </p:spPr>
        <p:txBody>
          <a:bodyPr/>
          <a:lstStyle/>
          <a:p>
            <a:pPr algn="l"/>
            <a:r>
              <a:rPr lang="en-IN" sz="6000" b="1" i="0" dirty="0">
                <a:effectLst/>
              </a:rPr>
              <a:t>Related Work</a:t>
            </a:r>
            <a:endParaRPr lang="en-IN" sz="6000" dirty="0"/>
          </a:p>
        </p:txBody>
      </p:sp>
      <p:sp>
        <p:nvSpPr>
          <p:cNvPr id="4" name="Text Placeholder 3">
            <a:extLst>
              <a:ext uri="{FF2B5EF4-FFF2-40B4-BE49-F238E27FC236}">
                <a16:creationId xmlns:a16="http://schemas.microsoft.com/office/drawing/2014/main" id="{448FD0CA-B9DD-11A5-4FDD-9D963A7CC5E5}"/>
              </a:ext>
            </a:extLst>
          </p:cNvPr>
          <p:cNvSpPr>
            <a:spLocks noGrp="1"/>
          </p:cNvSpPr>
          <p:nvPr>
            <p:ph type="body" sz="half" idx="2"/>
          </p:nvPr>
        </p:nvSpPr>
        <p:spPr>
          <a:xfrm>
            <a:off x="600075" y="1295400"/>
            <a:ext cx="10991850" cy="4981576"/>
          </a:xfrm>
        </p:spPr>
        <p:txBody>
          <a:bodyPr>
            <a:noAutofit/>
          </a:bodyPr>
          <a:lstStyle/>
          <a:p>
            <a:pPr algn="just"/>
            <a:r>
              <a:rPr lang="en-US" sz="2600" dirty="0"/>
              <a:t>Consumer behavior prediction has been a subject of interest in both academic and commercial research, particularly within the retail sector. Previous studies have primarily focused on general shopping trends and standard purchasing behavior, employing traditional statistical and machine learning approaches. However, these studies often lack the specificity required for event-based retail scenarios like Black Friday. Moreover, existing research has limitations in handling the high-dimensional and heterogeneous nature of retail data, especially during peak sales periods. Traditional models often fall short in capturing the complex interactions between various customer attributes and their purchasing decisions. This gap highlights the need for more sophisticated and tailored predictive models, specifically designed for high-stake retail events.</a:t>
            </a:r>
            <a:endParaRPr lang="en-IN" sz="2600" dirty="0"/>
          </a:p>
        </p:txBody>
      </p:sp>
    </p:spTree>
    <p:extLst>
      <p:ext uri="{BB962C8B-B14F-4D97-AF65-F5344CB8AC3E}">
        <p14:creationId xmlns:p14="http://schemas.microsoft.com/office/powerpoint/2010/main" val="147615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ABF0C-2225-474C-7FEC-F295A2D552F8}"/>
              </a:ext>
            </a:extLst>
          </p:cNvPr>
          <p:cNvSpPr>
            <a:spLocks noGrp="1"/>
          </p:cNvSpPr>
          <p:nvPr>
            <p:ph type="title"/>
          </p:nvPr>
        </p:nvSpPr>
        <p:spPr>
          <a:xfrm>
            <a:off x="1881187" y="361950"/>
            <a:ext cx="8429624" cy="1260000"/>
          </a:xfrm>
        </p:spPr>
        <p:txBody>
          <a:bodyPr>
            <a:noAutofit/>
          </a:bodyPr>
          <a:lstStyle/>
          <a:p>
            <a:r>
              <a:rPr lang="en-IN" sz="6000" b="1" i="0" dirty="0">
                <a:effectLst/>
              </a:rPr>
              <a:t>Data Set Description</a:t>
            </a:r>
            <a:endParaRPr lang="en-IN" sz="6000" dirty="0"/>
          </a:p>
        </p:txBody>
      </p:sp>
      <p:sp>
        <p:nvSpPr>
          <p:cNvPr id="3" name="TextBox 2">
            <a:extLst>
              <a:ext uri="{FF2B5EF4-FFF2-40B4-BE49-F238E27FC236}">
                <a16:creationId xmlns:a16="http://schemas.microsoft.com/office/drawing/2014/main" id="{344078C2-6AFA-EF0C-093C-8FE62C460A39}"/>
              </a:ext>
            </a:extLst>
          </p:cNvPr>
          <p:cNvSpPr txBox="1"/>
          <p:nvPr/>
        </p:nvSpPr>
        <p:spPr>
          <a:xfrm>
            <a:off x="909636" y="1595021"/>
            <a:ext cx="10372725" cy="5262979"/>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t>DATASET SOURCE - </a:t>
            </a:r>
            <a:r>
              <a:rPr lang="en-IN" sz="2400" b="1" dirty="0">
                <a:hlinkClick r:id="rId2"/>
              </a:rPr>
              <a:t>https://www.kaggle.com/datasets/kkartik93/black-friday-sales-prediction</a:t>
            </a:r>
            <a:endParaRPr lang="en-IN" sz="2400" b="1" dirty="0"/>
          </a:p>
          <a:p>
            <a:pPr marL="342900" indent="-342900">
              <a:buFont typeface="Wingdings" panose="05000000000000000000" pitchFamily="2" charset="2"/>
              <a:buChar char="q"/>
            </a:pPr>
            <a:endParaRPr lang="en-IN" sz="2400" b="1" dirty="0"/>
          </a:p>
          <a:p>
            <a:pPr marL="342900" indent="-342900">
              <a:buFont typeface="Wingdings" panose="05000000000000000000" pitchFamily="2" charset="2"/>
              <a:buChar char="q"/>
            </a:pPr>
            <a:endParaRPr lang="en-IN" sz="2400" b="1" dirty="0"/>
          </a:p>
          <a:p>
            <a:pPr marL="342900" indent="-342900">
              <a:buFont typeface="Wingdings" panose="05000000000000000000" pitchFamily="2" charset="2"/>
              <a:buChar char="q"/>
            </a:pPr>
            <a:r>
              <a:rPr lang="en-IN" sz="2400" b="1" dirty="0"/>
              <a:t>KEY ATTRIBUTES -</a:t>
            </a:r>
            <a:r>
              <a:rPr lang="en-US" sz="2400" b="1" dirty="0" err="1"/>
              <a:t>User_ID</a:t>
            </a:r>
            <a:r>
              <a:rPr lang="en-US" sz="2400" b="1" dirty="0"/>
              <a:t>, </a:t>
            </a:r>
            <a:r>
              <a:rPr lang="en-US" sz="2400" b="1" dirty="0" err="1"/>
              <a:t>Product_ID</a:t>
            </a:r>
            <a:r>
              <a:rPr lang="en-US" sz="2400" b="1" dirty="0"/>
              <a:t>, Gender, Age, Occupation, </a:t>
            </a:r>
            <a:r>
              <a:rPr lang="en-US" sz="2400" b="1" dirty="0" err="1"/>
              <a:t>city_Category</a:t>
            </a:r>
            <a:r>
              <a:rPr lang="en-US" sz="2400" b="1" dirty="0"/>
              <a:t>, </a:t>
            </a:r>
            <a:r>
              <a:rPr lang="en-US" sz="2400" b="1" dirty="0" err="1"/>
              <a:t>Stay_In_Current_City_Years</a:t>
            </a:r>
            <a:r>
              <a:rPr lang="en-US" sz="2400" b="1" dirty="0"/>
              <a:t>, </a:t>
            </a:r>
            <a:r>
              <a:rPr lang="en-US" sz="2400" b="1" dirty="0" err="1"/>
              <a:t>Marital_Status</a:t>
            </a:r>
            <a:r>
              <a:rPr lang="en-US" sz="2400" b="1" dirty="0"/>
              <a:t>, Product_Category_1, Product_Category_2, Product_Category_3, Purchase</a:t>
            </a:r>
          </a:p>
          <a:p>
            <a:pPr marL="342900" indent="-342900">
              <a:buFont typeface="Wingdings" panose="05000000000000000000" pitchFamily="2" charset="2"/>
              <a:buChar char="q"/>
            </a:pPr>
            <a:endParaRPr lang="en-US" sz="2400" b="1" dirty="0"/>
          </a:p>
          <a:p>
            <a:pPr marL="342900" indent="-342900">
              <a:buFont typeface="Wingdings" panose="05000000000000000000" pitchFamily="2" charset="2"/>
              <a:buChar char="q"/>
            </a:pPr>
            <a:r>
              <a:rPr lang="en-US" sz="2400" b="1" dirty="0"/>
              <a:t>DATASET SIZE: "Comprises 550,069 transactions, offering a rich ground for analysis.“</a:t>
            </a:r>
          </a:p>
          <a:p>
            <a:pPr marL="342900" indent="-342900">
              <a:buFont typeface="Wingdings" panose="05000000000000000000" pitchFamily="2" charset="2"/>
              <a:buChar char="q"/>
            </a:pPr>
            <a:endParaRPr lang="en-US" sz="2400" b="1" dirty="0"/>
          </a:p>
          <a:p>
            <a:pPr marL="342900" indent="-342900">
              <a:buFont typeface="Wingdings" panose="05000000000000000000" pitchFamily="2" charset="2"/>
              <a:buChar char="q"/>
            </a:pPr>
            <a:r>
              <a:rPr lang="en-US" sz="2400" b="1" dirty="0"/>
              <a:t>CODE LINK-https://drive.google.com/file/d/1rDIJaqN_Q7493GkgfwisWwoS9YaAju5v/</a:t>
            </a:r>
            <a:r>
              <a:rPr lang="en-US" sz="2400" b="1" dirty="0" err="1"/>
              <a:t>view?usp</a:t>
            </a:r>
            <a:r>
              <a:rPr lang="en-US" sz="2400" b="1" dirty="0"/>
              <a:t>=sharing</a:t>
            </a:r>
            <a:endParaRPr lang="en-IN" sz="2400" b="1" dirty="0"/>
          </a:p>
        </p:txBody>
      </p:sp>
    </p:spTree>
    <p:extLst>
      <p:ext uri="{BB962C8B-B14F-4D97-AF65-F5344CB8AC3E}">
        <p14:creationId xmlns:p14="http://schemas.microsoft.com/office/powerpoint/2010/main" val="2174091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DF6B-71F8-235E-BF75-543EBF367E3F}"/>
              </a:ext>
            </a:extLst>
          </p:cNvPr>
          <p:cNvSpPr>
            <a:spLocks noGrp="1"/>
          </p:cNvSpPr>
          <p:nvPr>
            <p:ph type="title"/>
          </p:nvPr>
        </p:nvSpPr>
        <p:spPr>
          <a:xfrm>
            <a:off x="675543" y="295275"/>
            <a:ext cx="10840914" cy="1260000"/>
          </a:xfrm>
        </p:spPr>
        <p:txBody>
          <a:bodyPr>
            <a:normAutofit/>
          </a:bodyPr>
          <a:lstStyle/>
          <a:p>
            <a:r>
              <a:rPr lang="en-IN" sz="4800" b="1" i="0" dirty="0">
                <a:effectLst/>
                <a:latin typeface="Söhne"/>
              </a:rPr>
              <a:t>Data Exploration and Preprocessing</a:t>
            </a:r>
            <a:endParaRPr lang="en-IN" sz="4800" dirty="0"/>
          </a:p>
        </p:txBody>
      </p:sp>
      <p:sp>
        <p:nvSpPr>
          <p:cNvPr id="3" name="TextBox 2">
            <a:extLst>
              <a:ext uri="{FF2B5EF4-FFF2-40B4-BE49-F238E27FC236}">
                <a16:creationId xmlns:a16="http://schemas.microsoft.com/office/drawing/2014/main" id="{F64B63E6-913D-1BFE-5875-B32C629FCB8C}"/>
              </a:ext>
            </a:extLst>
          </p:cNvPr>
          <p:cNvSpPr txBox="1"/>
          <p:nvPr/>
        </p:nvSpPr>
        <p:spPr>
          <a:xfrm>
            <a:off x="800099" y="1717200"/>
            <a:ext cx="10525125" cy="4524315"/>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Data Overview: Utilized pandas to delve into the dataset, revealing key patterns and outliers. The statistical overview helped identify trends and inconsistencies in the data.</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Visual Analysis: Employed seaborn and matplotlib for visualizing data distributions. Our graphs highlighted significant trends in Age, Gender, and Product Categories, indicating crucial factors for sales prediction.</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Data Cleaning: Focused on refining the dataset for machine learning models. Addressed missing values in Product Categories, transformed Gender into a binary variable for better analysis, and applied label encoding to categorical variables like Age and City Category.</a:t>
            </a:r>
            <a:endParaRPr lang="en-IN" sz="2400" dirty="0"/>
          </a:p>
        </p:txBody>
      </p:sp>
    </p:spTree>
    <p:extLst>
      <p:ext uri="{BB962C8B-B14F-4D97-AF65-F5344CB8AC3E}">
        <p14:creationId xmlns:p14="http://schemas.microsoft.com/office/powerpoint/2010/main" val="19662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1564-BB33-E479-2301-D84507842917}"/>
              </a:ext>
            </a:extLst>
          </p:cNvPr>
          <p:cNvSpPr>
            <a:spLocks noGrp="1"/>
          </p:cNvSpPr>
          <p:nvPr>
            <p:ph type="title"/>
          </p:nvPr>
        </p:nvSpPr>
        <p:spPr>
          <a:xfrm>
            <a:off x="957263" y="180975"/>
            <a:ext cx="10277474" cy="1260000"/>
          </a:xfrm>
        </p:spPr>
        <p:txBody>
          <a:bodyPr>
            <a:noAutofit/>
          </a:bodyPr>
          <a:lstStyle/>
          <a:p>
            <a:r>
              <a:rPr lang="en-US" sz="4400" b="1" i="0" dirty="0">
                <a:effectLst/>
                <a:latin typeface="Söhne"/>
              </a:rPr>
              <a:t>Machine Learning Algorithms - Part 1</a:t>
            </a:r>
            <a:endParaRPr lang="en-IN" sz="4400" dirty="0"/>
          </a:p>
        </p:txBody>
      </p:sp>
      <p:sp>
        <p:nvSpPr>
          <p:cNvPr id="3" name="TextBox 2">
            <a:extLst>
              <a:ext uri="{FF2B5EF4-FFF2-40B4-BE49-F238E27FC236}">
                <a16:creationId xmlns:a16="http://schemas.microsoft.com/office/drawing/2014/main" id="{3BF589F6-81CA-133A-41C5-C7FD5D135EBD}"/>
              </a:ext>
            </a:extLst>
          </p:cNvPr>
          <p:cNvSpPr txBox="1"/>
          <p:nvPr/>
        </p:nvSpPr>
        <p:spPr>
          <a:xfrm>
            <a:off x="1038225" y="1543050"/>
            <a:ext cx="10115550" cy="4524315"/>
          </a:xfrm>
          <a:prstGeom prst="rect">
            <a:avLst/>
          </a:prstGeom>
          <a:noFill/>
        </p:spPr>
        <p:txBody>
          <a:bodyPr wrap="square" rtlCol="0">
            <a:spAutoFit/>
          </a:bodyPr>
          <a:lstStyle/>
          <a:p>
            <a:pPr marL="457200" indent="-457200" algn="just">
              <a:buFont typeface="Wingdings" panose="05000000000000000000" pitchFamily="2" charset="2"/>
              <a:buChar char="q"/>
            </a:pPr>
            <a:r>
              <a:rPr lang="en-US" sz="3200" dirty="0"/>
              <a:t>Linear Regression: "Provided a fundamental understanding of the dataset. Despite its limitations in handling complex relationships, it was essential for benchmarking advanced models.“</a:t>
            </a:r>
          </a:p>
          <a:p>
            <a:pPr marL="457200" indent="-457200" algn="just">
              <a:buFont typeface="Wingdings" panose="05000000000000000000" pitchFamily="2" charset="2"/>
              <a:buChar char="q"/>
            </a:pPr>
            <a:endParaRPr lang="en-US" sz="3200" dirty="0"/>
          </a:p>
          <a:p>
            <a:pPr marL="457200" indent="-457200" algn="just">
              <a:buFont typeface="Wingdings" panose="05000000000000000000" pitchFamily="2" charset="2"/>
              <a:buChar char="q"/>
            </a:pPr>
            <a:r>
              <a:rPr lang="en-US" sz="3200" dirty="0"/>
              <a:t>Decision Tree Regressor: "Offered deeper insights into customer spending. The model's ability to deal with non-linear data revealed significant predictors like Occupation and City Category."</a:t>
            </a:r>
            <a:endParaRPr lang="en-IN" sz="3200" dirty="0"/>
          </a:p>
        </p:txBody>
      </p:sp>
    </p:spTree>
    <p:extLst>
      <p:ext uri="{BB962C8B-B14F-4D97-AF65-F5344CB8AC3E}">
        <p14:creationId xmlns:p14="http://schemas.microsoft.com/office/powerpoint/2010/main" val="215561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1257-6B46-1FA8-E311-E33D32546319}"/>
              </a:ext>
            </a:extLst>
          </p:cNvPr>
          <p:cNvSpPr>
            <a:spLocks noGrp="1"/>
          </p:cNvSpPr>
          <p:nvPr>
            <p:ph type="title"/>
          </p:nvPr>
        </p:nvSpPr>
        <p:spPr>
          <a:xfrm>
            <a:off x="933450" y="228600"/>
            <a:ext cx="10325099" cy="1260000"/>
          </a:xfrm>
        </p:spPr>
        <p:txBody>
          <a:bodyPr>
            <a:normAutofit/>
          </a:bodyPr>
          <a:lstStyle/>
          <a:p>
            <a:r>
              <a:rPr lang="en-US" sz="4400" b="1" i="0" dirty="0">
                <a:effectLst/>
                <a:latin typeface="Söhne"/>
              </a:rPr>
              <a:t>Machine Learning Algorithms - Part 2</a:t>
            </a:r>
            <a:endParaRPr lang="en-IN" sz="4400" dirty="0"/>
          </a:p>
        </p:txBody>
      </p:sp>
      <p:sp>
        <p:nvSpPr>
          <p:cNvPr id="3" name="TextBox 2">
            <a:extLst>
              <a:ext uri="{FF2B5EF4-FFF2-40B4-BE49-F238E27FC236}">
                <a16:creationId xmlns:a16="http://schemas.microsoft.com/office/drawing/2014/main" id="{158F97B1-EADF-5DF1-219C-C28DC50BA289}"/>
              </a:ext>
            </a:extLst>
          </p:cNvPr>
          <p:cNvSpPr txBox="1"/>
          <p:nvPr/>
        </p:nvSpPr>
        <p:spPr>
          <a:xfrm>
            <a:off x="1047750" y="1800225"/>
            <a:ext cx="10210799"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sz="2800" dirty="0"/>
              <a:t>Random Forest Regressor: Exhibited superior performance by aggregating multiple decision trees. This approach significantly reduced the overfitting issue common in individual trees, enhancing prediction accuracy.</a:t>
            </a:r>
          </a:p>
          <a:p>
            <a:pPr marL="285750" indent="-285750" algn="just">
              <a:buFont typeface="Wingdings" panose="05000000000000000000" pitchFamily="2" charset="2"/>
              <a:buChar char="q"/>
            </a:pPr>
            <a:endParaRPr lang="en-US" sz="2800" dirty="0"/>
          </a:p>
          <a:p>
            <a:pPr marL="285750" indent="-285750" algn="just">
              <a:buFont typeface="Wingdings" panose="05000000000000000000" pitchFamily="2" charset="2"/>
              <a:buChar char="q"/>
            </a:pPr>
            <a:r>
              <a:rPr lang="en-US" sz="2800" dirty="0"/>
              <a:t>Extra Trees Regressor: Built upon the Random Forest model by adding further randomness to tree construction. This method showed promise in improving model generalizability, crucial for diverse consumer behaviors.</a:t>
            </a:r>
            <a:endParaRPr lang="en-IN" sz="2800" dirty="0"/>
          </a:p>
        </p:txBody>
      </p:sp>
    </p:spTree>
    <p:extLst>
      <p:ext uri="{BB962C8B-B14F-4D97-AF65-F5344CB8AC3E}">
        <p14:creationId xmlns:p14="http://schemas.microsoft.com/office/powerpoint/2010/main" val="300041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C629-2542-2068-9B34-0FB04430927A}"/>
              </a:ext>
            </a:extLst>
          </p:cNvPr>
          <p:cNvSpPr>
            <a:spLocks noGrp="1"/>
          </p:cNvSpPr>
          <p:nvPr>
            <p:ph type="title"/>
          </p:nvPr>
        </p:nvSpPr>
        <p:spPr>
          <a:xfrm>
            <a:off x="675543" y="295275"/>
            <a:ext cx="10840914" cy="1260000"/>
          </a:xfrm>
        </p:spPr>
        <p:txBody>
          <a:bodyPr>
            <a:normAutofit/>
          </a:bodyPr>
          <a:lstStyle/>
          <a:p>
            <a:r>
              <a:rPr lang="en-IN" sz="4400" b="1" i="0" dirty="0">
                <a:effectLst/>
              </a:rPr>
              <a:t>Model Evaluation and Comparison</a:t>
            </a:r>
            <a:endParaRPr lang="en-IN" sz="4400" dirty="0"/>
          </a:p>
        </p:txBody>
      </p:sp>
      <p:sp>
        <p:nvSpPr>
          <p:cNvPr id="5" name="TextBox 4">
            <a:extLst>
              <a:ext uri="{FF2B5EF4-FFF2-40B4-BE49-F238E27FC236}">
                <a16:creationId xmlns:a16="http://schemas.microsoft.com/office/drawing/2014/main" id="{C7E21D90-D725-5B47-0FC2-0BE929FCE548}"/>
              </a:ext>
            </a:extLst>
          </p:cNvPr>
          <p:cNvSpPr txBox="1"/>
          <p:nvPr/>
        </p:nvSpPr>
        <p:spPr>
          <a:xfrm>
            <a:off x="819150" y="1555275"/>
            <a:ext cx="10306050"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IN" dirty="0"/>
              <a:t>Linear Regression: </a:t>
            </a:r>
          </a:p>
          <a:p>
            <a:pPr marL="742950" lvl="1" indent="-285750" algn="just">
              <a:buFont typeface="Wingdings" panose="05000000000000000000" pitchFamily="2" charset="2"/>
              <a:buChar char="q"/>
            </a:pPr>
            <a:r>
              <a:rPr lang="en-IN" dirty="0"/>
              <a:t>MSE: 4617.88   CV Score: 4625.21</a:t>
            </a:r>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r>
              <a:rPr lang="en-IN" dirty="0"/>
              <a:t>Decision Tree Regressor: </a:t>
            </a:r>
          </a:p>
          <a:p>
            <a:pPr marL="742950" lvl="1" indent="-285750" algn="just">
              <a:buFont typeface="Wingdings" panose="05000000000000000000" pitchFamily="2" charset="2"/>
              <a:buChar char="q"/>
            </a:pPr>
            <a:r>
              <a:rPr lang="en-IN" dirty="0"/>
              <a:t>MSE: 3496.89  CV Score: 3467.87</a:t>
            </a:r>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r>
              <a:rPr lang="en-IN" dirty="0"/>
              <a:t>Random Forest Regressor: </a:t>
            </a:r>
          </a:p>
          <a:p>
            <a:pPr marL="742950" lvl="1" indent="-285750" algn="just">
              <a:buFont typeface="Wingdings" panose="05000000000000000000" pitchFamily="2" charset="2"/>
              <a:buChar char="q"/>
            </a:pPr>
            <a:r>
              <a:rPr lang="en-IN" dirty="0"/>
              <a:t>MSE: 2991.51  CV Score: 2988.28</a:t>
            </a:r>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r>
              <a:rPr lang="en-US" dirty="0"/>
              <a:t>Extra Trees Regressor: </a:t>
            </a:r>
          </a:p>
          <a:p>
            <a:pPr marL="742950" lvl="1" indent="-285750" algn="just">
              <a:buFont typeface="Wingdings" panose="05000000000000000000" pitchFamily="2" charset="2"/>
              <a:buChar char="q"/>
            </a:pPr>
            <a:r>
              <a:rPr lang="en-US" dirty="0"/>
              <a:t>MSE: 3174.43  CV Score: 3168.31 </a:t>
            </a:r>
            <a:endParaRPr lang="en-IN" dirty="0"/>
          </a:p>
          <a:p>
            <a:pPr marL="285750" indent="-285750" algn="just">
              <a:buFont typeface="Wingdings" panose="05000000000000000000" pitchFamily="2" charset="2"/>
              <a:buChar char="q"/>
            </a:pPr>
            <a:endParaRPr lang="en-IN" dirty="0"/>
          </a:p>
          <a:p>
            <a:pPr marL="285750" indent="-285750" algn="just">
              <a:buFont typeface="Wingdings" panose="05000000000000000000" pitchFamily="2" charset="2"/>
              <a:buChar char="q"/>
            </a:pPr>
            <a:r>
              <a:rPr lang="en-US" dirty="0"/>
              <a:t>In predicting Black Friday sales, ensemble methods, particularly Random Forest and Extra Trees, outperformed simpler models like Linear Regression. They adeptly handled dataset complexities, with Random Forest leading in balance and predictability. This comparison informs future retail data analysis and model selection strategies.</a:t>
            </a:r>
            <a:endParaRPr lang="en-IN" dirty="0"/>
          </a:p>
        </p:txBody>
      </p:sp>
    </p:spTree>
    <p:extLst>
      <p:ext uri="{BB962C8B-B14F-4D97-AF65-F5344CB8AC3E}">
        <p14:creationId xmlns:p14="http://schemas.microsoft.com/office/powerpoint/2010/main" val="106024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DAA6-C0A0-3859-3ABF-49D8635D9653}"/>
              </a:ext>
            </a:extLst>
          </p:cNvPr>
          <p:cNvSpPr>
            <a:spLocks noGrp="1"/>
          </p:cNvSpPr>
          <p:nvPr>
            <p:ph type="title"/>
          </p:nvPr>
        </p:nvSpPr>
        <p:spPr>
          <a:xfrm>
            <a:off x="1919288" y="96679"/>
            <a:ext cx="8353424" cy="1260000"/>
          </a:xfrm>
        </p:spPr>
        <p:txBody>
          <a:bodyPr>
            <a:normAutofit/>
          </a:bodyPr>
          <a:lstStyle/>
          <a:p>
            <a:r>
              <a:rPr lang="en-IN" sz="6600" b="1" dirty="0"/>
              <a:t>FUTURE DIRECTIONS</a:t>
            </a:r>
          </a:p>
        </p:txBody>
      </p:sp>
      <p:sp>
        <p:nvSpPr>
          <p:cNvPr id="3" name="TextBox 2">
            <a:extLst>
              <a:ext uri="{FF2B5EF4-FFF2-40B4-BE49-F238E27FC236}">
                <a16:creationId xmlns:a16="http://schemas.microsoft.com/office/drawing/2014/main" id="{945298FF-FDF4-2B80-6F23-F77778D3214A}"/>
              </a:ext>
            </a:extLst>
          </p:cNvPr>
          <p:cNvSpPr txBox="1"/>
          <p:nvPr/>
        </p:nvSpPr>
        <p:spPr>
          <a:xfrm>
            <a:off x="952500" y="1238250"/>
            <a:ext cx="10287000" cy="5170646"/>
          </a:xfrm>
          <a:prstGeom prst="rect">
            <a:avLst/>
          </a:prstGeom>
          <a:noFill/>
        </p:spPr>
        <p:txBody>
          <a:bodyPr wrap="square" rtlCol="0">
            <a:spAutoFit/>
          </a:bodyPr>
          <a:lstStyle/>
          <a:p>
            <a:pPr algn="just"/>
            <a:r>
              <a:rPr lang="en-US" sz="2200" dirty="0"/>
              <a:t>Future research in retail sales prediction should focus on incorporating advanced machine learning techniques, particularly deep learning models like neural networks. These models excel at processing large datasets and identifying complex, non-linear patterns, offering deeper insights into consumer behaviors and preferences. Unsupervised learning methods, such as clustering and association rules, can reveal hidden customer purchasing patterns, aiding in personalized marketing. Additionally, natural language processing (NLP) could be used to analyze customer feedback for a comprehensive view of consumer sentiment. Another crucial area is implementing real-time analytics for dynamic prediction adjustments, vital in the rapidly changing retail sector. Expanding the scope of analysis to include other major sales events like Cyber Monday or holiday seasons will provide a year-round understanding of consumer behavior, enhancing the robustness of predictive models. Longitudinal studies tracking consumer behavior over time would adapt models to evolving market dynamics and preferences, offering retailers valuable insights for inventory management and marketing strategies.</a:t>
            </a:r>
            <a:endParaRPr lang="en-IN" sz="2200" dirty="0"/>
          </a:p>
        </p:txBody>
      </p:sp>
    </p:spTree>
    <p:extLst>
      <p:ext uri="{BB962C8B-B14F-4D97-AF65-F5344CB8AC3E}">
        <p14:creationId xmlns:p14="http://schemas.microsoft.com/office/powerpoint/2010/main" val="2638687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Famous event in history presentation</Template>
  <TotalTime>105</TotalTime>
  <Words>1380</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Söhne</vt:lpstr>
      <vt:lpstr>Wingdings</vt:lpstr>
      <vt:lpstr>Celestial</vt:lpstr>
      <vt:lpstr>Black FRIDAY SALES PREDICTION ANALYSIS applied machine learning project </vt:lpstr>
      <vt:lpstr>PowerPoint Presentation</vt:lpstr>
      <vt:lpstr>Related Work</vt:lpstr>
      <vt:lpstr>Data Set Description</vt:lpstr>
      <vt:lpstr>Data Exploration and Preprocessing</vt:lpstr>
      <vt:lpstr>Machine Learning Algorithms - Part 1</vt:lpstr>
      <vt:lpstr>Machine Learning Algorithms - Part 2</vt:lpstr>
      <vt:lpstr>Model Evaluation and Comparison</vt:lpstr>
      <vt:lpstr>FUTURE DIRECTIONS</vt:lpstr>
      <vt:lpstr>CONCLUSION</vt:lpstr>
      <vt:lpstr>REFERENCE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SALES PREDICTION ANALYSIS applied machine learning project</dc:title>
  <dc:creator>Sathvik Vadlapatla</dc:creator>
  <cp:lastModifiedBy>Sathvik Vadlapatla</cp:lastModifiedBy>
  <cp:revision>3</cp:revision>
  <dcterms:created xsi:type="dcterms:W3CDTF">2023-12-16T01:52:45Z</dcterms:created>
  <dcterms:modified xsi:type="dcterms:W3CDTF">2023-12-16T04:25:25Z</dcterms:modified>
</cp:coreProperties>
</file>