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0" r:id="rId1"/>
  </p:sldMasterIdLst>
  <p:sldIdLst>
    <p:sldId id="256" r:id="rId2"/>
    <p:sldId id="257" r:id="rId3"/>
    <p:sldId id="285" r:id="rId4"/>
    <p:sldId id="265" r:id="rId5"/>
    <p:sldId id="267" r:id="rId6"/>
    <p:sldId id="286" r:id="rId7"/>
    <p:sldId id="274" r:id="rId8"/>
    <p:sldId id="275" r:id="rId9"/>
    <p:sldId id="277" r:id="rId10"/>
    <p:sldId id="266" r:id="rId11"/>
    <p:sldId id="258" r:id="rId12"/>
    <p:sldId id="268" r:id="rId13"/>
    <p:sldId id="269" r:id="rId14"/>
    <p:sldId id="270" r:id="rId15"/>
    <p:sldId id="287" r:id="rId16"/>
    <p:sldId id="273" r:id="rId17"/>
    <p:sldId id="276" r:id="rId18"/>
    <p:sldId id="278" r:id="rId19"/>
    <p:sldId id="279" r:id="rId20"/>
    <p:sldId id="288" r:id="rId21"/>
    <p:sldId id="280" r:id="rId22"/>
    <p:sldId id="281" r:id="rId23"/>
    <p:sldId id="282" r:id="rId24"/>
    <p:sldId id="283" r:id="rId25"/>
    <p:sldId id="289" r:id="rId26"/>
    <p:sldId id="28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36AC5E-BB02-4FF5-AA33-6366AA87523C}" v="145" dt="2024-04-26T01:45:46.1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1" d="100"/>
          <a:sy n="91" d="100"/>
        </p:scale>
        <p:origin x="252"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1282524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D57BDD-E64A-4D27-8978-82FFCA18A12C}" type="datetimeFigureOut">
              <a:rPr lang="en-US" smtClean="0"/>
              <a:pPr/>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4134957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4D57BDD-E64A-4D27-8978-82FFCA18A12C}" type="datetimeFigureOut">
              <a:rPr lang="en-US" smtClean="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4193028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4D57BDD-E64A-4D27-8978-82FFCA18A12C}" type="datetimeFigureOut">
              <a:rPr lang="en-US" smtClean="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4519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D57BDD-E64A-4D27-8978-82FFCA18A12C}" type="datetimeFigureOut">
              <a:rPr lang="en-US" smtClean="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41109736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4D57BDD-E64A-4D27-8978-82FFCA18A12C}" type="datetimeFigureOut">
              <a:rPr lang="en-US" smtClean="0"/>
              <a:pPr/>
              <a:t>4/25/2024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42179616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4D57BDD-E64A-4D27-8978-82FFCA18A12C}" type="datetimeFigureOut">
              <a:rPr lang="en-US" smtClean="0"/>
              <a:pPr/>
              <a:t>4/25/2024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39945580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a:p>
        </p:txBody>
      </p:sp>
    </p:spTree>
    <p:extLst>
      <p:ext uri="{BB962C8B-B14F-4D97-AF65-F5344CB8AC3E}">
        <p14:creationId xmlns:p14="http://schemas.microsoft.com/office/powerpoint/2010/main" val="18232694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a:p>
        </p:txBody>
      </p:sp>
    </p:spTree>
    <p:extLst>
      <p:ext uri="{BB962C8B-B14F-4D97-AF65-F5344CB8AC3E}">
        <p14:creationId xmlns:p14="http://schemas.microsoft.com/office/powerpoint/2010/main" val="3609409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4D57BDD-E64A-4D27-8978-82FFCA18A12C}"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a:p>
        </p:txBody>
      </p:sp>
    </p:spTree>
    <p:extLst>
      <p:ext uri="{BB962C8B-B14F-4D97-AF65-F5344CB8AC3E}">
        <p14:creationId xmlns:p14="http://schemas.microsoft.com/office/powerpoint/2010/main" val="1875379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D57BDD-E64A-4D27-8978-82FFCA18A12C}"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a:p>
        </p:txBody>
      </p:sp>
    </p:spTree>
    <p:extLst>
      <p:ext uri="{BB962C8B-B14F-4D97-AF65-F5344CB8AC3E}">
        <p14:creationId xmlns:p14="http://schemas.microsoft.com/office/powerpoint/2010/main" val="1722550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D57BDD-E64A-4D27-8978-82FFCA18A12C}" type="datetimeFigureOut">
              <a:rPr lang="en-US" smtClean="0"/>
              <a:pPr/>
              <a:t>4/25/2024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43A852-0206-46AC-B0EB-645612933129}" type="slidenum">
              <a:rPr lang="en-US" smtClean="0"/>
              <a:pPr/>
              <a:t>‹#›</a:t>
            </a:fld>
            <a:endParaRPr lang="en-US"/>
          </a:p>
        </p:txBody>
      </p:sp>
    </p:spTree>
    <p:extLst>
      <p:ext uri="{BB962C8B-B14F-4D97-AF65-F5344CB8AC3E}">
        <p14:creationId xmlns:p14="http://schemas.microsoft.com/office/powerpoint/2010/main" val="588251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D57BDD-E64A-4D27-8978-82FFCA18A12C}" type="datetimeFigureOut">
              <a:rPr lang="en-US" smtClean="0"/>
              <a:pPr/>
              <a:t>4/25/2024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43A852-0206-46AC-B0EB-645612933129}" type="slidenum">
              <a:rPr lang="en-US" smtClean="0"/>
              <a:pPr/>
              <a:t>‹#›</a:t>
            </a:fld>
            <a:endParaRPr lang="en-US"/>
          </a:p>
        </p:txBody>
      </p:sp>
    </p:spTree>
    <p:extLst>
      <p:ext uri="{BB962C8B-B14F-4D97-AF65-F5344CB8AC3E}">
        <p14:creationId xmlns:p14="http://schemas.microsoft.com/office/powerpoint/2010/main" val="3546448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4D57BDD-E64A-4D27-8978-82FFCA18A12C}" type="datetimeFigureOut">
              <a:rPr lang="en-US" smtClean="0"/>
              <a:pPr/>
              <a:t>4/25/2024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643A852-0206-46AC-B0EB-645612933129}" type="slidenum">
              <a:rPr lang="en-US" smtClean="0"/>
              <a:pPr/>
              <a:t>‹#›</a:t>
            </a:fld>
            <a:endParaRPr lang="en-US"/>
          </a:p>
        </p:txBody>
      </p:sp>
    </p:spTree>
    <p:extLst>
      <p:ext uri="{BB962C8B-B14F-4D97-AF65-F5344CB8AC3E}">
        <p14:creationId xmlns:p14="http://schemas.microsoft.com/office/powerpoint/2010/main" val="3981836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4D57BDD-E64A-4D27-8978-82FFCA18A12C}" type="datetimeFigureOut">
              <a:rPr lang="en-US" smtClean="0"/>
              <a:pPr/>
              <a:t>4/25/2024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643A852-0206-46AC-B0EB-645612933129}" type="slidenum">
              <a:rPr lang="en-US" smtClean="0"/>
              <a:pPr/>
              <a:t>‹#›</a:t>
            </a:fld>
            <a:endParaRPr lang="en-US"/>
          </a:p>
        </p:txBody>
      </p:sp>
    </p:spTree>
    <p:extLst>
      <p:ext uri="{BB962C8B-B14F-4D97-AF65-F5344CB8AC3E}">
        <p14:creationId xmlns:p14="http://schemas.microsoft.com/office/powerpoint/2010/main" val="2985987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4D57BDD-E64A-4D27-8978-82FFCA18A12C}" type="datetimeFigureOut">
              <a:rPr lang="en-US" smtClean="0"/>
              <a:pPr/>
              <a:t>4/25/2024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643A852-0206-46AC-B0EB-645612933129}" type="slidenum">
              <a:rPr lang="en-US" smtClean="0"/>
              <a:pPr/>
              <a:t>‹#›</a:t>
            </a:fld>
            <a:endParaRPr lang="en-US"/>
          </a:p>
        </p:txBody>
      </p:sp>
    </p:spTree>
    <p:extLst>
      <p:ext uri="{BB962C8B-B14F-4D97-AF65-F5344CB8AC3E}">
        <p14:creationId xmlns:p14="http://schemas.microsoft.com/office/powerpoint/2010/main" val="175494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D57BDD-E64A-4D27-8978-82FFCA18A12C}" type="datetimeFigureOut">
              <a:rPr lang="en-US" smtClean="0"/>
              <a:pPr/>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43A852-0206-46AC-B0EB-645612933129}" type="slidenum">
              <a:rPr lang="en-US" smtClean="0"/>
              <a:pPr/>
              <a:t>‹#›</a:t>
            </a:fld>
            <a:endParaRPr lang="en-US"/>
          </a:p>
        </p:txBody>
      </p:sp>
    </p:spTree>
    <p:extLst>
      <p:ext uri="{BB962C8B-B14F-4D97-AF65-F5344CB8AC3E}">
        <p14:creationId xmlns:p14="http://schemas.microsoft.com/office/powerpoint/2010/main" val="3176783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4D57BDD-E64A-4D27-8978-82FFCA18A12C}" type="datetimeFigureOut">
              <a:rPr lang="en-US" smtClean="0"/>
              <a:pPr/>
              <a:t>4/25/2024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3725998955"/>
      </p:ext>
    </p:extLst>
  </p:cSld>
  <p:clrMap bg1="dk1" tx1="lt1" bg2="dk2" tx2="lt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 id="2147483872" r:id="rId12"/>
    <p:sldLayoutId id="2147483873" r:id="rId13"/>
    <p:sldLayoutId id="2147483874" r:id="rId14"/>
    <p:sldLayoutId id="2147483875" r:id="rId15"/>
    <p:sldLayoutId id="2147483876" r:id="rId16"/>
    <p:sldLayoutId id="21474838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youtu.be/QEzRxnuaZCk?si=P9IpOdyEjuuf8hMj" TargetMode="External"/><Relationship Id="rId2" Type="http://schemas.openxmlformats.org/officeDocument/2006/relationships/hyperlink" Target="https://www.analyticsvidhya.com/blog/2023/11/real-time-object-detection-with-ssds-single-shot-multibox-detector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web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E572DD9-A530-32BD-D2FB-1A814E2A9D81}"/>
              </a:ext>
            </a:extLst>
          </p:cNvPr>
          <p:cNvPicPr>
            <a:picLocks noChangeAspect="1"/>
          </p:cNvPicPr>
          <p:nvPr/>
        </p:nvPicPr>
        <p:blipFill rotWithShape="1">
          <a:blip r:embed="rId2" cstate="print">
            <a:alphaModFix amt="80000"/>
          </a:blip>
          <a:srcRect t="30566" b="2767"/>
          <a:stretch/>
        </p:blipFill>
        <p:spPr>
          <a:xfrm>
            <a:off x="20" y="10"/>
            <a:ext cx="12191980" cy="6095990"/>
          </a:xfrm>
          <a:custGeom>
            <a:avLst/>
            <a:gdLst/>
            <a:ahLst/>
            <a:cxnLst/>
            <a:rect l="l" t="t" r="r" b="b"/>
            <a:pathLst>
              <a:path w="12192000" h="6096000">
                <a:moveTo>
                  <a:pt x="7230262" y="5906862"/>
                </a:moveTo>
                <a:lnTo>
                  <a:pt x="7197115" y="5913338"/>
                </a:lnTo>
                <a:lnTo>
                  <a:pt x="7214545" y="5911744"/>
                </a:lnTo>
                <a:cubicBezTo>
                  <a:pt x="7220308" y="5910958"/>
                  <a:pt x="7225785" y="5909624"/>
                  <a:pt x="7230262" y="5906862"/>
                </a:cubicBezTo>
                <a:close/>
                <a:moveTo>
                  <a:pt x="7009120" y="5850263"/>
                </a:moveTo>
                <a:lnTo>
                  <a:pt x="7021563" y="5861355"/>
                </a:lnTo>
                <a:lnTo>
                  <a:pt x="7021563" y="5861354"/>
                </a:lnTo>
                <a:close/>
                <a:moveTo>
                  <a:pt x="7768443" y="5742074"/>
                </a:moveTo>
                <a:lnTo>
                  <a:pt x="7768443" y="5742075"/>
                </a:lnTo>
                <a:lnTo>
                  <a:pt x="7792447" y="5764553"/>
                </a:lnTo>
                <a:cubicBezTo>
                  <a:pt x="7785969" y="5758457"/>
                  <a:pt x="7779301" y="5752361"/>
                  <a:pt x="7768443" y="5742074"/>
                </a:cubicBezTo>
                <a:close/>
                <a:moveTo>
                  <a:pt x="4038748" y="5739955"/>
                </a:moveTo>
                <a:lnTo>
                  <a:pt x="4030517" y="5751599"/>
                </a:lnTo>
                <a:cubicBezTo>
                  <a:pt x="4026230" y="5759505"/>
                  <a:pt x="4021242" y="5765745"/>
                  <a:pt x="4015609" y="5770450"/>
                </a:cubicBezTo>
                <a:lnTo>
                  <a:pt x="3996845" y="5780104"/>
                </a:lnTo>
                <a:cubicBezTo>
                  <a:pt x="4010562" y="5776555"/>
                  <a:pt x="4021944" y="5767411"/>
                  <a:pt x="4030518" y="5751599"/>
                </a:cubicBezTo>
                <a:close/>
                <a:moveTo>
                  <a:pt x="6245343" y="5736549"/>
                </a:moveTo>
                <a:lnTo>
                  <a:pt x="6274406" y="5743345"/>
                </a:lnTo>
                <a:lnTo>
                  <a:pt x="6291247" y="5749662"/>
                </a:lnTo>
                <a:lnTo>
                  <a:pt x="6291385" y="5749714"/>
                </a:lnTo>
                <a:lnTo>
                  <a:pt x="6306284" y="5755552"/>
                </a:lnTo>
                <a:lnTo>
                  <a:pt x="6308075" y="5755968"/>
                </a:lnTo>
                <a:lnTo>
                  <a:pt x="6313855" y="5758133"/>
                </a:lnTo>
                <a:cubicBezTo>
                  <a:pt x="6321454" y="5760521"/>
                  <a:pt x="6329151" y="5762258"/>
                  <a:pt x="6337048" y="5762696"/>
                </a:cubicBezTo>
                <a:lnTo>
                  <a:pt x="6308075" y="5755968"/>
                </a:lnTo>
                <a:lnTo>
                  <a:pt x="6291385" y="5749714"/>
                </a:lnTo>
                <a:lnTo>
                  <a:pt x="6276197" y="5743764"/>
                </a:lnTo>
                <a:lnTo>
                  <a:pt x="6274406" y="5743345"/>
                </a:lnTo>
                <a:lnTo>
                  <a:pt x="6268613" y="5741171"/>
                </a:lnTo>
                <a:cubicBezTo>
                  <a:pt x="6260996" y="5738770"/>
                  <a:pt x="6253273" y="5737013"/>
                  <a:pt x="6245343" y="5736549"/>
                </a:cubicBezTo>
                <a:close/>
                <a:moveTo>
                  <a:pt x="6558837" y="5706717"/>
                </a:moveTo>
                <a:cubicBezTo>
                  <a:pt x="6548970" y="5706068"/>
                  <a:pt x="6539355" y="5706473"/>
                  <a:pt x="6529984" y="5708163"/>
                </a:cubicBezTo>
                <a:lnTo>
                  <a:pt x="6589207" y="5711593"/>
                </a:lnTo>
                <a:cubicBezTo>
                  <a:pt x="6578825" y="5709068"/>
                  <a:pt x="6568705" y="5707366"/>
                  <a:pt x="6558837" y="5706717"/>
                </a:cubicBezTo>
                <a:close/>
                <a:moveTo>
                  <a:pt x="4834454" y="5646059"/>
                </a:moveTo>
                <a:cubicBezTo>
                  <a:pt x="4849504" y="5662538"/>
                  <a:pt x="4866316" y="5668776"/>
                  <a:pt x="4883986" y="5670301"/>
                </a:cubicBezTo>
                <a:lnTo>
                  <a:pt x="4858238" y="5663787"/>
                </a:lnTo>
                <a:cubicBezTo>
                  <a:pt x="4849945" y="5659978"/>
                  <a:pt x="4841980" y="5654298"/>
                  <a:pt x="4834454" y="5646059"/>
                </a:cubicBezTo>
                <a:close/>
                <a:moveTo>
                  <a:pt x="5056443" y="5643725"/>
                </a:moveTo>
                <a:lnTo>
                  <a:pt x="5072588" y="5644505"/>
                </a:lnTo>
                <a:cubicBezTo>
                  <a:pt x="5078053" y="5645963"/>
                  <a:pt x="5083590" y="5648726"/>
                  <a:pt x="5089162" y="5653107"/>
                </a:cubicBezTo>
                <a:cubicBezTo>
                  <a:pt x="5078019" y="5644344"/>
                  <a:pt x="5067015" y="5642058"/>
                  <a:pt x="5056443" y="5643725"/>
                </a:cubicBezTo>
                <a:close/>
                <a:moveTo>
                  <a:pt x="739852" y="5343843"/>
                </a:moveTo>
                <a:cubicBezTo>
                  <a:pt x="733899" y="5350392"/>
                  <a:pt x="728660" y="5358013"/>
                  <a:pt x="724278" y="5365062"/>
                </a:cubicBezTo>
                <a:cubicBezTo>
                  <a:pt x="719849" y="5372206"/>
                  <a:pt x="714527" y="5377552"/>
                  <a:pt x="708621" y="5381222"/>
                </a:cubicBezTo>
                <a:lnTo>
                  <a:pt x="691439" y="5386697"/>
                </a:lnTo>
                <a:lnTo>
                  <a:pt x="708622" y="5381222"/>
                </a:lnTo>
                <a:cubicBezTo>
                  <a:pt x="714527" y="5377552"/>
                  <a:pt x="719849" y="5372206"/>
                  <a:pt x="724279" y="5365062"/>
                </a:cubicBezTo>
                <a:cubicBezTo>
                  <a:pt x="728660" y="5358013"/>
                  <a:pt x="733899" y="5350392"/>
                  <a:pt x="739852" y="5343843"/>
                </a:cubicBezTo>
                <a:close/>
                <a:moveTo>
                  <a:pt x="8934151" y="5275333"/>
                </a:moveTo>
                <a:cubicBezTo>
                  <a:pt x="8940248" y="5280573"/>
                  <a:pt x="8947058" y="5285906"/>
                  <a:pt x="8954249" y="5290264"/>
                </a:cubicBezTo>
                <a:lnTo>
                  <a:pt x="8962389" y="5293563"/>
                </a:lnTo>
                <a:lnTo>
                  <a:pt x="8954250" y="5290264"/>
                </a:lnTo>
                <a:cubicBezTo>
                  <a:pt x="8947058" y="5285906"/>
                  <a:pt x="8940248" y="5280573"/>
                  <a:pt x="8934151" y="5275333"/>
                </a:cubicBezTo>
                <a:close/>
                <a:moveTo>
                  <a:pt x="2314816" y="5273737"/>
                </a:moveTo>
                <a:cubicBezTo>
                  <a:pt x="2309720" y="5274714"/>
                  <a:pt x="2304339" y="5276762"/>
                  <a:pt x="2300909" y="5279143"/>
                </a:cubicBezTo>
                <a:cubicBezTo>
                  <a:pt x="2267856" y="5302385"/>
                  <a:pt x="2242281" y="5314291"/>
                  <a:pt x="2216515" y="5314887"/>
                </a:cubicBezTo>
                <a:cubicBezTo>
                  <a:pt x="2242281" y="5314291"/>
                  <a:pt x="2267856" y="5302385"/>
                  <a:pt x="2300910" y="5279143"/>
                </a:cubicBezTo>
                <a:close/>
                <a:moveTo>
                  <a:pt x="1916629" y="5252000"/>
                </a:moveTo>
                <a:lnTo>
                  <a:pt x="1907132" y="5255330"/>
                </a:lnTo>
                <a:lnTo>
                  <a:pt x="1866619" y="5265015"/>
                </a:lnTo>
                <a:lnTo>
                  <a:pt x="1907133" y="5255330"/>
                </a:lnTo>
                <a:close/>
                <a:moveTo>
                  <a:pt x="2058204" y="5241232"/>
                </a:moveTo>
                <a:cubicBezTo>
                  <a:pt x="2076636" y="5242946"/>
                  <a:pt x="2095174" y="5243803"/>
                  <a:pt x="2108194" y="5255939"/>
                </a:cubicBezTo>
                <a:cubicBezTo>
                  <a:pt x="2095175" y="5243803"/>
                  <a:pt x="2076636" y="5242946"/>
                  <a:pt x="2058204" y="5241232"/>
                </a:cubicBezTo>
                <a:close/>
                <a:moveTo>
                  <a:pt x="0" y="0"/>
                </a:moveTo>
                <a:lnTo>
                  <a:pt x="12191456" y="0"/>
                </a:lnTo>
                <a:lnTo>
                  <a:pt x="12191456" y="873938"/>
                </a:lnTo>
                <a:lnTo>
                  <a:pt x="12192000" y="873938"/>
                </a:lnTo>
                <a:lnTo>
                  <a:pt x="12192000" y="3249107"/>
                </a:lnTo>
                <a:cubicBezTo>
                  <a:pt x="12192000" y="3264730"/>
                  <a:pt x="12192000" y="3274255"/>
                  <a:pt x="12192000" y="3283970"/>
                </a:cubicBezTo>
                <a:lnTo>
                  <a:pt x="12192000" y="3681702"/>
                </a:lnTo>
                <a:lnTo>
                  <a:pt x="12160947" y="3710323"/>
                </a:lnTo>
                <a:cubicBezTo>
                  <a:pt x="12118083" y="3731849"/>
                  <a:pt x="12072360" y="3751282"/>
                  <a:pt x="12026448" y="3770523"/>
                </a:cubicBezTo>
                <a:cubicBezTo>
                  <a:pt x="12013114" y="3776049"/>
                  <a:pt x="11998443" y="3779097"/>
                  <a:pt x="11986443" y="3786526"/>
                </a:cubicBezTo>
                <a:cubicBezTo>
                  <a:pt x="11931195" y="3820436"/>
                  <a:pt x="11877664" y="3857014"/>
                  <a:pt x="11821656" y="3889591"/>
                </a:cubicBezTo>
                <a:cubicBezTo>
                  <a:pt x="11763931" y="3923310"/>
                  <a:pt x="11712304" y="3963126"/>
                  <a:pt x="11672489" y="4017039"/>
                </a:cubicBezTo>
                <a:cubicBezTo>
                  <a:pt x="11635529" y="4067143"/>
                  <a:pt x="11599714" y="4118007"/>
                  <a:pt x="11562947" y="4168300"/>
                </a:cubicBezTo>
                <a:cubicBezTo>
                  <a:pt x="11553613" y="4181065"/>
                  <a:pt x="11545039" y="4196115"/>
                  <a:pt x="11532275" y="4204307"/>
                </a:cubicBezTo>
                <a:cubicBezTo>
                  <a:pt x="11505795" y="4221452"/>
                  <a:pt x="11476838" y="4235359"/>
                  <a:pt x="11448453" y="4249457"/>
                </a:cubicBezTo>
                <a:cubicBezTo>
                  <a:pt x="11424069" y="4261459"/>
                  <a:pt x="11398160" y="4270411"/>
                  <a:pt x="11374346" y="4283366"/>
                </a:cubicBezTo>
                <a:cubicBezTo>
                  <a:pt x="11355296" y="4293655"/>
                  <a:pt x="11338339" y="4307943"/>
                  <a:pt x="11320623" y="4320897"/>
                </a:cubicBezTo>
                <a:cubicBezTo>
                  <a:pt x="11305192" y="4332136"/>
                  <a:pt x="11288238" y="4341852"/>
                  <a:pt x="11275283" y="4355378"/>
                </a:cubicBezTo>
                <a:cubicBezTo>
                  <a:pt x="11243658" y="4388145"/>
                  <a:pt x="11211843" y="4420340"/>
                  <a:pt x="11172600" y="4444536"/>
                </a:cubicBezTo>
                <a:cubicBezTo>
                  <a:pt x="11133927" y="4468538"/>
                  <a:pt x="11097350" y="4495401"/>
                  <a:pt x="11058869" y="4519786"/>
                </a:cubicBezTo>
                <a:cubicBezTo>
                  <a:pt x="11021146" y="4543599"/>
                  <a:pt x="10987046" y="4569697"/>
                  <a:pt x="10967423" y="4611991"/>
                </a:cubicBezTo>
                <a:cubicBezTo>
                  <a:pt x="10958661" y="4630659"/>
                  <a:pt x="10946279" y="4651044"/>
                  <a:pt x="10929704" y="4661903"/>
                </a:cubicBezTo>
                <a:cubicBezTo>
                  <a:pt x="10906081" y="4677334"/>
                  <a:pt x="10876171" y="4682859"/>
                  <a:pt x="10850453" y="4696003"/>
                </a:cubicBezTo>
                <a:cubicBezTo>
                  <a:pt x="10820162" y="4711434"/>
                  <a:pt x="10785111" y="4724770"/>
                  <a:pt x="10764534" y="4749345"/>
                </a:cubicBezTo>
                <a:cubicBezTo>
                  <a:pt x="10746246" y="4771255"/>
                  <a:pt x="10727767" y="4788399"/>
                  <a:pt x="10703573" y="4802305"/>
                </a:cubicBezTo>
                <a:cubicBezTo>
                  <a:pt x="10686617" y="4812022"/>
                  <a:pt x="10674046" y="4829738"/>
                  <a:pt x="10656519" y="4837740"/>
                </a:cubicBezTo>
                <a:cubicBezTo>
                  <a:pt x="10633467" y="4848409"/>
                  <a:pt x="10610225" y="4856791"/>
                  <a:pt x="10590031" y="4873366"/>
                </a:cubicBezTo>
                <a:cubicBezTo>
                  <a:pt x="10569075" y="4890510"/>
                  <a:pt x="10545263" y="4904036"/>
                  <a:pt x="10523354" y="4920039"/>
                </a:cubicBezTo>
                <a:cubicBezTo>
                  <a:pt x="10511734" y="4928611"/>
                  <a:pt x="10502208" y="4939851"/>
                  <a:pt x="10490969" y="4948806"/>
                </a:cubicBezTo>
                <a:cubicBezTo>
                  <a:pt x="10470394" y="4965188"/>
                  <a:pt x="10449438" y="4981191"/>
                  <a:pt x="10428291" y="4996622"/>
                </a:cubicBezTo>
                <a:cubicBezTo>
                  <a:pt x="10407146" y="5012055"/>
                  <a:pt x="10386952" y="5029961"/>
                  <a:pt x="10363709" y="5041201"/>
                </a:cubicBezTo>
                <a:cubicBezTo>
                  <a:pt x="10324086" y="5060251"/>
                  <a:pt x="10280840" y="5071682"/>
                  <a:pt x="10242357" y="5092257"/>
                </a:cubicBezTo>
                <a:cubicBezTo>
                  <a:pt x="10203304" y="5113211"/>
                  <a:pt x="10166536" y="5139503"/>
                  <a:pt x="10131863" y="5167315"/>
                </a:cubicBezTo>
                <a:cubicBezTo>
                  <a:pt x="10104430" y="5189224"/>
                  <a:pt x="10078713" y="5210943"/>
                  <a:pt x="10044230" y="5222182"/>
                </a:cubicBezTo>
                <a:cubicBezTo>
                  <a:pt x="10024990" y="5228470"/>
                  <a:pt x="10004797" y="5242186"/>
                  <a:pt x="9993175" y="5258189"/>
                </a:cubicBezTo>
                <a:cubicBezTo>
                  <a:pt x="9968027" y="5293049"/>
                  <a:pt x="9935832" y="5317626"/>
                  <a:pt x="9899446" y="5338582"/>
                </a:cubicBezTo>
                <a:cubicBezTo>
                  <a:pt x="9850865" y="5366776"/>
                  <a:pt x="9802858" y="5395543"/>
                  <a:pt x="9754088" y="5423166"/>
                </a:cubicBezTo>
                <a:cubicBezTo>
                  <a:pt x="9725323" y="5439551"/>
                  <a:pt x="9696749" y="5456885"/>
                  <a:pt x="9666265" y="5468888"/>
                </a:cubicBezTo>
                <a:cubicBezTo>
                  <a:pt x="9603971" y="5493655"/>
                  <a:pt x="9540152" y="5514799"/>
                  <a:pt x="9477283" y="5537851"/>
                </a:cubicBezTo>
                <a:cubicBezTo>
                  <a:pt x="9456709" y="5545280"/>
                  <a:pt x="9437278" y="5555949"/>
                  <a:pt x="9416321" y="5562426"/>
                </a:cubicBezTo>
                <a:cubicBezTo>
                  <a:pt x="9393650" y="5569475"/>
                  <a:pt x="9369267" y="5571571"/>
                  <a:pt x="9346597" y="5578619"/>
                </a:cubicBezTo>
                <a:cubicBezTo>
                  <a:pt x="9308875" y="5590240"/>
                  <a:pt x="9272298" y="5605101"/>
                  <a:pt x="9234579" y="5616911"/>
                </a:cubicBezTo>
                <a:cubicBezTo>
                  <a:pt x="9161805" y="5639582"/>
                  <a:pt x="9088840" y="5661299"/>
                  <a:pt x="9015878" y="5682826"/>
                </a:cubicBezTo>
                <a:cubicBezTo>
                  <a:pt x="9000257" y="5687399"/>
                  <a:pt x="8983301" y="5687970"/>
                  <a:pt x="8967871" y="5692923"/>
                </a:cubicBezTo>
                <a:cubicBezTo>
                  <a:pt x="8926911" y="5706259"/>
                  <a:pt x="8886142" y="5720736"/>
                  <a:pt x="8845565" y="5735407"/>
                </a:cubicBezTo>
                <a:cubicBezTo>
                  <a:pt x="8820990" y="5744361"/>
                  <a:pt x="8796985" y="5755409"/>
                  <a:pt x="8772219" y="5763982"/>
                </a:cubicBezTo>
                <a:cubicBezTo>
                  <a:pt x="8752407" y="5770840"/>
                  <a:pt x="8732023" y="5776174"/>
                  <a:pt x="8711448" y="5780366"/>
                </a:cubicBezTo>
                <a:cubicBezTo>
                  <a:pt x="8693731" y="5783986"/>
                  <a:pt x="8675253" y="5783603"/>
                  <a:pt x="8657726" y="5787986"/>
                </a:cubicBezTo>
                <a:cubicBezTo>
                  <a:pt x="8610288" y="5799797"/>
                  <a:pt x="8563425" y="5813133"/>
                  <a:pt x="8516369" y="5825705"/>
                </a:cubicBezTo>
                <a:cubicBezTo>
                  <a:pt x="8497511" y="5830659"/>
                  <a:pt x="8478269" y="5834280"/>
                  <a:pt x="8459979" y="5840566"/>
                </a:cubicBezTo>
                <a:cubicBezTo>
                  <a:pt x="8411019" y="5857141"/>
                  <a:pt x="8362822" y="5875999"/>
                  <a:pt x="8313671" y="5891622"/>
                </a:cubicBezTo>
                <a:cubicBezTo>
                  <a:pt x="8272903" y="5904576"/>
                  <a:pt x="8230992" y="5913910"/>
                  <a:pt x="8189651" y="5925341"/>
                </a:cubicBezTo>
                <a:cubicBezTo>
                  <a:pt x="8172124" y="5930295"/>
                  <a:pt x="8155359" y="5937343"/>
                  <a:pt x="8137835" y="5941534"/>
                </a:cubicBezTo>
                <a:cubicBezTo>
                  <a:pt x="8098590" y="5951059"/>
                  <a:pt x="8058774" y="5959059"/>
                  <a:pt x="8019339" y="5968586"/>
                </a:cubicBezTo>
                <a:cubicBezTo>
                  <a:pt x="7996859" y="5974110"/>
                  <a:pt x="7975142" y="5984017"/>
                  <a:pt x="7952280" y="5987637"/>
                </a:cubicBezTo>
                <a:cubicBezTo>
                  <a:pt x="7897987" y="5996209"/>
                  <a:pt x="7843311" y="6002305"/>
                  <a:pt x="7788636" y="6009163"/>
                </a:cubicBezTo>
                <a:cubicBezTo>
                  <a:pt x="7732247" y="6016211"/>
                  <a:pt x="7676047" y="6023642"/>
                  <a:pt x="7619655" y="6029928"/>
                </a:cubicBezTo>
                <a:cubicBezTo>
                  <a:pt x="7588795" y="6033168"/>
                  <a:pt x="7557742" y="6033738"/>
                  <a:pt x="7526880" y="6036786"/>
                </a:cubicBezTo>
                <a:cubicBezTo>
                  <a:pt x="7499828" y="6039455"/>
                  <a:pt x="7472967" y="6044407"/>
                  <a:pt x="7445916" y="6047647"/>
                </a:cubicBezTo>
                <a:cubicBezTo>
                  <a:pt x="7422483" y="6050313"/>
                  <a:pt x="7398860" y="6051837"/>
                  <a:pt x="7375428" y="6054505"/>
                </a:cubicBezTo>
                <a:cubicBezTo>
                  <a:pt x="7337899" y="6058885"/>
                  <a:pt x="7300559" y="6063839"/>
                  <a:pt x="7263220" y="6068411"/>
                </a:cubicBezTo>
                <a:cubicBezTo>
                  <a:pt x="7247599" y="6070126"/>
                  <a:pt x="7231214" y="6074888"/>
                  <a:pt x="7216547" y="6072032"/>
                </a:cubicBezTo>
                <a:cubicBezTo>
                  <a:pt x="7179587" y="6064791"/>
                  <a:pt x="7143199" y="6066887"/>
                  <a:pt x="7106432" y="6071840"/>
                </a:cubicBezTo>
                <a:cubicBezTo>
                  <a:pt x="7093860" y="6073555"/>
                  <a:pt x="7080334" y="6073174"/>
                  <a:pt x="7068141" y="6069936"/>
                </a:cubicBezTo>
                <a:cubicBezTo>
                  <a:pt x="7043184" y="6063457"/>
                  <a:pt x="7018991" y="6054313"/>
                  <a:pt x="6994415" y="6046313"/>
                </a:cubicBezTo>
                <a:cubicBezTo>
                  <a:pt x="6991747" y="6045361"/>
                  <a:pt x="6988509" y="6045169"/>
                  <a:pt x="6985653" y="6044599"/>
                </a:cubicBezTo>
                <a:cubicBezTo>
                  <a:pt x="6969457" y="6041359"/>
                  <a:pt x="6953457" y="6038120"/>
                  <a:pt x="6937263" y="6035263"/>
                </a:cubicBezTo>
                <a:cubicBezTo>
                  <a:pt x="6928501" y="6033738"/>
                  <a:pt x="6919547" y="6033549"/>
                  <a:pt x="6910782" y="6032214"/>
                </a:cubicBezTo>
                <a:cubicBezTo>
                  <a:pt x="6876872" y="6026880"/>
                  <a:pt x="6839534" y="6035834"/>
                  <a:pt x="6810195" y="6012784"/>
                </a:cubicBezTo>
                <a:cubicBezTo>
                  <a:pt x="6791144" y="5997923"/>
                  <a:pt x="6772665" y="6001353"/>
                  <a:pt x="6752283" y="6003639"/>
                </a:cubicBezTo>
                <a:cubicBezTo>
                  <a:pt x="6736851" y="6005353"/>
                  <a:pt x="6721038" y="6004782"/>
                  <a:pt x="6705417" y="6004974"/>
                </a:cubicBezTo>
                <a:cubicBezTo>
                  <a:pt x="6677984" y="6005543"/>
                  <a:pt x="6650551" y="6005735"/>
                  <a:pt x="6623118" y="6006687"/>
                </a:cubicBezTo>
                <a:cubicBezTo>
                  <a:pt x="6614353" y="6007067"/>
                  <a:pt x="6605401" y="6011832"/>
                  <a:pt x="6596828" y="6011070"/>
                </a:cubicBezTo>
                <a:cubicBezTo>
                  <a:pt x="6557201" y="6007449"/>
                  <a:pt x="6517576" y="6001734"/>
                  <a:pt x="6477951" y="5998495"/>
                </a:cubicBezTo>
                <a:cubicBezTo>
                  <a:pt x="6455472" y="5996591"/>
                  <a:pt x="6432420" y="6000209"/>
                  <a:pt x="6410131" y="5997543"/>
                </a:cubicBezTo>
                <a:cubicBezTo>
                  <a:pt x="6384414" y="5994495"/>
                  <a:pt x="6359268" y="5986685"/>
                  <a:pt x="6333739" y="5981920"/>
                </a:cubicBezTo>
                <a:cubicBezTo>
                  <a:pt x="6326691" y="5980589"/>
                  <a:pt x="6318880" y="5982303"/>
                  <a:pt x="6311449" y="5982682"/>
                </a:cubicBezTo>
                <a:cubicBezTo>
                  <a:pt x="6303068" y="5983064"/>
                  <a:pt x="6294876" y="5983826"/>
                  <a:pt x="6286493" y="5984017"/>
                </a:cubicBezTo>
                <a:cubicBezTo>
                  <a:pt x="6260964" y="5984399"/>
                  <a:pt x="6235437" y="5983826"/>
                  <a:pt x="6209909" y="5985161"/>
                </a:cubicBezTo>
                <a:cubicBezTo>
                  <a:pt x="6194288" y="5985922"/>
                  <a:pt x="6177905" y="5993733"/>
                  <a:pt x="6163425" y="5990874"/>
                </a:cubicBezTo>
                <a:cubicBezTo>
                  <a:pt x="6133897" y="5985351"/>
                  <a:pt x="6104368" y="5997733"/>
                  <a:pt x="6074842" y="5987447"/>
                </a:cubicBezTo>
                <a:cubicBezTo>
                  <a:pt x="6065695" y="5984399"/>
                  <a:pt x="6053124" y="5992019"/>
                  <a:pt x="6042072" y="5992399"/>
                </a:cubicBezTo>
                <a:cubicBezTo>
                  <a:pt x="6014449" y="5993351"/>
                  <a:pt x="5986828" y="5993161"/>
                  <a:pt x="5959204" y="5992971"/>
                </a:cubicBezTo>
                <a:cubicBezTo>
                  <a:pt x="5934438" y="5992781"/>
                  <a:pt x="5908719" y="5995447"/>
                  <a:pt x="5884906" y="5990113"/>
                </a:cubicBezTo>
                <a:cubicBezTo>
                  <a:pt x="5859949" y="5984399"/>
                  <a:pt x="5837471" y="5985161"/>
                  <a:pt x="5813275" y="5991637"/>
                </a:cubicBezTo>
                <a:cubicBezTo>
                  <a:pt x="5796702" y="5996019"/>
                  <a:pt x="5779174" y="5996591"/>
                  <a:pt x="5762029" y="5997923"/>
                </a:cubicBezTo>
                <a:cubicBezTo>
                  <a:pt x="5743551" y="5999447"/>
                  <a:pt x="5723166" y="5995447"/>
                  <a:pt x="5706401" y="6001734"/>
                </a:cubicBezTo>
                <a:cubicBezTo>
                  <a:pt x="5656488" y="6020403"/>
                  <a:pt x="5605244" y="6024403"/>
                  <a:pt x="5553045" y="6024403"/>
                </a:cubicBezTo>
                <a:cubicBezTo>
                  <a:pt x="5543518" y="6024403"/>
                  <a:pt x="5533802" y="6021738"/>
                  <a:pt x="5524660" y="6018880"/>
                </a:cubicBezTo>
                <a:cubicBezTo>
                  <a:pt x="5471316" y="6001734"/>
                  <a:pt x="5417784" y="6003257"/>
                  <a:pt x="5363491" y="6013736"/>
                </a:cubicBezTo>
                <a:cubicBezTo>
                  <a:pt x="5352250" y="6016022"/>
                  <a:pt x="5339677" y="6016403"/>
                  <a:pt x="5328438" y="6014118"/>
                </a:cubicBezTo>
                <a:cubicBezTo>
                  <a:pt x="5296812" y="6007449"/>
                  <a:pt x="5266141" y="5996399"/>
                  <a:pt x="5234326" y="5991637"/>
                </a:cubicBezTo>
                <a:cubicBezTo>
                  <a:pt x="5181748" y="5983826"/>
                  <a:pt x="5136216" y="6010115"/>
                  <a:pt x="5089162" y="6027262"/>
                </a:cubicBezTo>
                <a:cubicBezTo>
                  <a:pt x="5044391" y="6043455"/>
                  <a:pt x="5006292" y="6080032"/>
                  <a:pt x="4953328" y="6071840"/>
                </a:cubicBezTo>
                <a:cubicBezTo>
                  <a:pt x="4947996" y="6071078"/>
                  <a:pt x="4942089" y="6076222"/>
                  <a:pt x="4936184" y="6077555"/>
                </a:cubicBezTo>
                <a:cubicBezTo>
                  <a:pt x="4919991" y="6081176"/>
                  <a:pt x="4903799" y="6085555"/>
                  <a:pt x="4887415" y="6087272"/>
                </a:cubicBezTo>
                <a:cubicBezTo>
                  <a:pt x="4867412" y="6089558"/>
                  <a:pt x="4847027" y="6088797"/>
                  <a:pt x="4827024" y="6090701"/>
                </a:cubicBezTo>
                <a:cubicBezTo>
                  <a:pt x="4814165" y="6091844"/>
                  <a:pt x="4801401" y="6093939"/>
                  <a:pt x="4788661" y="6095749"/>
                </a:cubicBezTo>
                <a:lnTo>
                  <a:pt x="4785776" y="6096000"/>
                </a:lnTo>
                <a:lnTo>
                  <a:pt x="4726469" y="6096000"/>
                </a:lnTo>
                <a:lnTo>
                  <a:pt x="4719697" y="6095130"/>
                </a:lnTo>
                <a:cubicBezTo>
                  <a:pt x="4709481" y="6092939"/>
                  <a:pt x="4699289" y="6090320"/>
                  <a:pt x="4689098" y="6088605"/>
                </a:cubicBezTo>
                <a:cubicBezTo>
                  <a:pt x="4660331" y="6083842"/>
                  <a:pt x="4628705" y="6085176"/>
                  <a:pt x="4603368" y="6072984"/>
                </a:cubicBezTo>
                <a:cubicBezTo>
                  <a:pt x="4576318" y="6060029"/>
                  <a:pt x="4550599" y="6054123"/>
                  <a:pt x="4522596" y="6058123"/>
                </a:cubicBezTo>
                <a:cubicBezTo>
                  <a:pt x="4513260" y="6059457"/>
                  <a:pt x="4501257" y="6067459"/>
                  <a:pt x="4497068" y="6075649"/>
                </a:cubicBezTo>
                <a:cubicBezTo>
                  <a:pt x="4487731" y="6093938"/>
                  <a:pt x="4474969" y="6097178"/>
                  <a:pt x="4457632" y="6090890"/>
                </a:cubicBezTo>
                <a:cubicBezTo>
                  <a:pt x="4442581" y="6085555"/>
                  <a:pt x="4424104" y="6082890"/>
                  <a:pt x="4413817" y="6072601"/>
                </a:cubicBezTo>
                <a:cubicBezTo>
                  <a:pt x="4384668" y="6043455"/>
                  <a:pt x="4347518" y="6042503"/>
                  <a:pt x="4311323" y="6034693"/>
                </a:cubicBezTo>
                <a:cubicBezTo>
                  <a:pt x="4289227" y="6029928"/>
                  <a:pt x="4268649" y="6029738"/>
                  <a:pt x="4246551" y="6032976"/>
                </a:cubicBezTo>
                <a:cubicBezTo>
                  <a:pt x="4198546" y="6040216"/>
                  <a:pt x="4151870" y="6029928"/>
                  <a:pt x="4105766" y="6016784"/>
                </a:cubicBezTo>
                <a:cubicBezTo>
                  <a:pt x="4075285" y="6008022"/>
                  <a:pt x="4044043" y="6002687"/>
                  <a:pt x="4013753" y="5993733"/>
                </a:cubicBezTo>
                <a:cubicBezTo>
                  <a:pt x="3991083" y="5986874"/>
                  <a:pt x="3968414" y="5978682"/>
                  <a:pt x="3947648" y="5967634"/>
                </a:cubicBezTo>
                <a:cubicBezTo>
                  <a:pt x="3917546" y="5951440"/>
                  <a:pt x="3891259" y="5927055"/>
                  <a:pt x="3852966" y="5933533"/>
                </a:cubicBezTo>
                <a:cubicBezTo>
                  <a:pt x="3819245" y="5939247"/>
                  <a:pt x="3788766" y="5927247"/>
                  <a:pt x="3757902" y="5915816"/>
                </a:cubicBezTo>
                <a:cubicBezTo>
                  <a:pt x="3735231" y="5907434"/>
                  <a:pt x="3712565" y="5898859"/>
                  <a:pt x="3689131" y="5893526"/>
                </a:cubicBezTo>
                <a:cubicBezTo>
                  <a:pt x="3661315" y="5887239"/>
                  <a:pt x="3629882" y="5889907"/>
                  <a:pt x="3605116" y="5878285"/>
                </a:cubicBezTo>
                <a:cubicBezTo>
                  <a:pt x="3579206" y="5866093"/>
                  <a:pt x="3557682" y="5874285"/>
                  <a:pt x="3534629" y="5877715"/>
                </a:cubicBezTo>
                <a:cubicBezTo>
                  <a:pt x="3497862" y="5883049"/>
                  <a:pt x="3461282" y="5892955"/>
                  <a:pt x="3424135" y="5880382"/>
                </a:cubicBezTo>
                <a:cubicBezTo>
                  <a:pt x="3378986" y="5865141"/>
                  <a:pt x="3334216" y="5848758"/>
                  <a:pt x="3288877" y="5834280"/>
                </a:cubicBezTo>
                <a:cubicBezTo>
                  <a:pt x="3271348" y="5828753"/>
                  <a:pt x="3252492" y="5826467"/>
                  <a:pt x="3234202" y="5823991"/>
                </a:cubicBezTo>
                <a:cubicBezTo>
                  <a:pt x="3216867" y="5821895"/>
                  <a:pt x="3196102" y="5827230"/>
                  <a:pt x="3182763" y="5819229"/>
                </a:cubicBezTo>
                <a:cubicBezTo>
                  <a:pt x="3148472" y="5798655"/>
                  <a:pt x="3113231" y="5788558"/>
                  <a:pt x="3073604" y="5788558"/>
                </a:cubicBezTo>
                <a:cubicBezTo>
                  <a:pt x="3058743" y="5788558"/>
                  <a:pt x="3044264" y="5779984"/>
                  <a:pt x="3029216" y="5778459"/>
                </a:cubicBezTo>
                <a:cubicBezTo>
                  <a:pt x="3008639" y="5776555"/>
                  <a:pt x="2985016" y="5771411"/>
                  <a:pt x="2967110" y="5778651"/>
                </a:cubicBezTo>
                <a:cubicBezTo>
                  <a:pt x="2925008" y="5795797"/>
                  <a:pt x="2890910" y="5781507"/>
                  <a:pt x="2854140" y="5764553"/>
                </a:cubicBezTo>
                <a:cubicBezTo>
                  <a:pt x="2817943" y="5747789"/>
                  <a:pt x="2779842" y="5734455"/>
                  <a:pt x="2741360" y="5723403"/>
                </a:cubicBezTo>
                <a:cubicBezTo>
                  <a:pt x="2726882" y="5719403"/>
                  <a:pt x="2709548" y="5726072"/>
                  <a:pt x="2693543" y="5727405"/>
                </a:cubicBezTo>
                <a:cubicBezTo>
                  <a:pt x="2687827" y="5727786"/>
                  <a:pt x="2681540" y="5728358"/>
                  <a:pt x="2676398" y="5726453"/>
                </a:cubicBezTo>
                <a:cubicBezTo>
                  <a:pt x="2626677" y="5708163"/>
                  <a:pt x="2576191" y="5694257"/>
                  <a:pt x="2522279" y="5703782"/>
                </a:cubicBezTo>
                <a:cubicBezTo>
                  <a:pt x="2517327" y="5704735"/>
                  <a:pt x="2511800" y="5702639"/>
                  <a:pt x="2506847" y="5701305"/>
                </a:cubicBezTo>
                <a:cubicBezTo>
                  <a:pt x="2482652" y="5694447"/>
                  <a:pt x="2459029" y="5683589"/>
                  <a:pt x="2434456" y="5681112"/>
                </a:cubicBezTo>
                <a:cubicBezTo>
                  <a:pt x="2373874" y="5675016"/>
                  <a:pt x="2312915" y="5672538"/>
                  <a:pt x="2251948" y="5668538"/>
                </a:cubicBezTo>
                <a:cubicBezTo>
                  <a:pt x="2248138" y="5668349"/>
                  <a:pt x="2244137" y="5668349"/>
                  <a:pt x="2240710" y="5667014"/>
                </a:cubicBezTo>
                <a:cubicBezTo>
                  <a:pt x="2218229" y="5658822"/>
                  <a:pt x="2198608" y="5661490"/>
                  <a:pt x="2179556" y="5677111"/>
                </a:cubicBezTo>
                <a:cubicBezTo>
                  <a:pt x="2171173" y="5683969"/>
                  <a:pt x="2159743" y="5687589"/>
                  <a:pt x="2149267" y="5691399"/>
                </a:cubicBezTo>
                <a:cubicBezTo>
                  <a:pt x="2133834" y="5697115"/>
                  <a:pt x="2118023" y="5702639"/>
                  <a:pt x="2102021" y="5706259"/>
                </a:cubicBezTo>
                <a:cubicBezTo>
                  <a:pt x="2086208" y="5709688"/>
                  <a:pt x="2069254" y="5714449"/>
                  <a:pt x="2054013" y="5711784"/>
                </a:cubicBezTo>
                <a:cubicBezTo>
                  <a:pt x="2026581" y="5707022"/>
                  <a:pt x="2000479" y="5696353"/>
                  <a:pt x="1973429" y="5689303"/>
                </a:cubicBezTo>
                <a:cubicBezTo>
                  <a:pt x="1964094" y="5686826"/>
                  <a:pt x="1953806" y="5687209"/>
                  <a:pt x="1944092" y="5687017"/>
                </a:cubicBezTo>
                <a:cubicBezTo>
                  <a:pt x="1921800" y="5686447"/>
                  <a:pt x="1898940" y="5691971"/>
                  <a:pt x="1878748" y="5676159"/>
                </a:cubicBezTo>
                <a:cubicBezTo>
                  <a:pt x="1860079" y="5661299"/>
                  <a:pt x="1841216" y="5665680"/>
                  <a:pt x="1821596" y="5676920"/>
                </a:cubicBezTo>
                <a:cubicBezTo>
                  <a:pt x="1807497" y="5684922"/>
                  <a:pt x="1791496" y="5691209"/>
                  <a:pt x="1775684" y="5694257"/>
                </a:cubicBezTo>
                <a:cubicBezTo>
                  <a:pt x="1753965" y="5698447"/>
                  <a:pt x="1732439" y="5700163"/>
                  <a:pt x="1709006" y="5697685"/>
                </a:cubicBezTo>
                <a:cubicBezTo>
                  <a:pt x="1692431" y="5695971"/>
                  <a:pt x="1678904" y="5695209"/>
                  <a:pt x="1665950" y="5685113"/>
                </a:cubicBezTo>
                <a:cubicBezTo>
                  <a:pt x="1663856" y="5683589"/>
                  <a:pt x="1660046" y="5683207"/>
                  <a:pt x="1657188" y="5683399"/>
                </a:cubicBezTo>
                <a:cubicBezTo>
                  <a:pt x="1619658" y="5686637"/>
                  <a:pt x="1582510" y="5684922"/>
                  <a:pt x="1544598" y="5682634"/>
                </a:cubicBezTo>
                <a:cubicBezTo>
                  <a:pt x="1496403" y="5679589"/>
                  <a:pt x="1445725" y="5688541"/>
                  <a:pt x="1404006" y="5720546"/>
                </a:cubicBezTo>
                <a:cubicBezTo>
                  <a:pt x="1397909" y="5725310"/>
                  <a:pt x="1388765" y="5727405"/>
                  <a:pt x="1380762" y="5728549"/>
                </a:cubicBezTo>
                <a:cubicBezTo>
                  <a:pt x="1343044" y="5733501"/>
                  <a:pt x="1305132" y="5736930"/>
                  <a:pt x="1267411" y="5742455"/>
                </a:cubicBezTo>
                <a:cubicBezTo>
                  <a:pt x="1246837" y="5745503"/>
                  <a:pt x="1225310" y="5748170"/>
                  <a:pt x="1206641" y="5756553"/>
                </a:cubicBezTo>
                <a:cubicBezTo>
                  <a:pt x="1188354" y="5764743"/>
                  <a:pt x="1173681" y="5774459"/>
                  <a:pt x="1162823" y="5757315"/>
                </a:cubicBezTo>
                <a:cubicBezTo>
                  <a:pt x="1143394" y="5766459"/>
                  <a:pt x="1126437" y="5774080"/>
                  <a:pt x="1109865" y="5782270"/>
                </a:cubicBezTo>
                <a:cubicBezTo>
                  <a:pt x="1103767" y="5785318"/>
                  <a:pt x="1098623" y="5790272"/>
                  <a:pt x="1092527" y="5793130"/>
                </a:cubicBezTo>
                <a:cubicBezTo>
                  <a:pt x="1086048" y="5796178"/>
                  <a:pt x="1078810" y="5798082"/>
                  <a:pt x="1071762" y="5799607"/>
                </a:cubicBezTo>
                <a:cubicBezTo>
                  <a:pt x="1040327" y="5806465"/>
                  <a:pt x="1008894" y="5812751"/>
                  <a:pt x="977653" y="5820182"/>
                </a:cubicBezTo>
                <a:cubicBezTo>
                  <a:pt x="971554" y="5821705"/>
                  <a:pt x="966411" y="5827801"/>
                  <a:pt x="960887" y="5831801"/>
                </a:cubicBezTo>
                <a:cubicBezTo>
                  <a:pt x="957266" y="5834470"/>
                  <a:pt x="953648" y="5838470"/>
                  <a:pt x="949646" y="5839042"/>
                </a:cubicBezTo>
                <a:cubicBezTo>
                  <a:pt x="919165" y="5843614"/>
                  <a:pt x="888877" y="5848949"/>
                  <a:pt x="858205" y="5851234"/>
                </a:cubicBezTo>
                <a:cubicBezTo>
                  <a:pt x="832486" y="5853138"/>
                  <a:pt x="807719" y="5852568"/>
                  <a:pt x="801053" y="5885715"/>
                </a:cubicBezTo>
                <a:cubicBezTo>
                  <a:pt x="799909" y="5891432"/>
                  <a:pt x="791717" y="5897528"/>
                  <a:pt x="785432" y="5900384"/>
                </a:cubicBezTo>
                <a:cubicBezTo>
                  <a:pt x="767524" y="5908576"/>
                  <a:pt x="748471" y="5914101"/>
                  <a:pt x="730754" y="5922482"/>
                </a:cubicBezTo>
                <a:cubicBezTo>
                  <a:pt x="672650" y="5950488"/>
                  <a:pt x="611880" y="5968205"/>
                  <a:pt x="546917" y="5964966"/>
                </a:cubicBezTo>
                <a:cubicBezTo>
                  <a:pt x="526724" y="5964014"/>
                  <a:pt x="507102" y="5953726"/>
                  <a:pt x="494337" y="5949915"/>
                </a:cubicBezTo>
                <a:cubicBezTo>
                  <a:pt x="457572" y="5964966"/>
                  <a:pt x="426709" y="5979445"/>
                  <a:pt x="394511" y="5990303"/>
                </a:cubicBezTo>
                <a:cubicBezTo>
                  <a:pt x="366127" y="6000019"/>
                  <a:pt x="336408" y="6006115"/>
                  <a:pt x="307259" y="6013163"/>
                </a:cubicBezTo>
                <a:cubicBezTo>
                  <a:pt x="296590" y="6015832"/>
                  <a:pt x="285732" y="6017355"/>
                  <a:pt x="274873" y="6018690"/>
                </a:cubicBezTo>
                <a:cubicBezTo>
                  <a:pt x="240965" y="6022880"/>
                  <a:pt x="205529" y="6012784"/>
                  <a:pt x="172384" y="6028786"/>
                </a:cubicBezTo>
                <a:cubicBezTo>
                  <a:pt x="155046" y="6037168"/>
                  <a:pt x="137898" y="6047265"/>
                  <a:pt x="119613" y="6051647"/>
                </a:cubicBezTo>
                <a:cubicBezTo>
                  <a:pt x="99990" y="6056409"/>
                  <a:pt x="80794" y="6063839"/>
                  <a:pt x="61197" y="6069150"/>
                </a:cubicBezTo>
                <a:lnTo>
                  <a:pt x="544" y="6073921"/>
                </a:lnTo>
                <a:lnTo>
                  <a:pt x="544" y="5946682"/>
                </a:lnTo>
                <a:lnTo>
                  <a:pt x="0" y="5946682"/>
                </a:lnTo>
                <a:lnTo>
                  <a:pt x="0" y="1335314"/>
                </a:lnTo>
                <a:lnTo>
                  <a:pt x="0" y="873938"/>
                </a:lnTo>
                <a:close/>
              </a:path>
            </a:pathLst>
          </a:custGeom>
          <a:effectLst>
            <a:outerShdw blurRad="381000" dist="152400" dir="5400000" algn="t" rotWithShape="0">
              <a:prstClr val="black">
                <a:alpha val="20000"/>
              </a:prstClr>
            </a:outerShdw>
          </a:effectLst>
        </p:spPr>
      </p:pic>
      <p:sp>
        <p:nvSpPr>
          <p:cNvPr id="2" name="Title 1">
            <a:extLst>
              <a:ext uri="{FF2B5EF4-FFF2-40B4-BE49-F238E27FC236}">
                <a16:creationId xmlns:a16="http://schemas.microsoft.com/office/drawing/2014/main" id="{0024D3D8-32E1-10FA-D7D9-4B46C763E443}"/>
              </a:ext>
            </a:extLst>
          </p:cNvPr>
          <p:cNvSpPr>
            <a:spLocks noGrp="1"/>
          </p:cNvSpPr>
          <p:nvPr>
            <p:ph type="ctrTitle"/>
          </p:nvPr>
        </p:nvSpPr>
        <p:spPr>
          <a:xfrm>
            <a:off x="761999" y="1129005"/>
            <a:ext cx="9715501" cy="1502228"/>
          </a:xfrm>
        </p:spPr>
        <p:txBody>
          <a:bodyPr>
            <a:noAutofit/>
          </a:bodyPr>
          <a:lstStyle/>
          <a:p>
            <a:pPr algn="ctr"/>
            <a:br>
              <a:rPr lang="en-US" sz="3200" dirty="0">
                <a:latin typeface="Shrikhand" panose="02000000000000000000" pitchFamily="2" charset="0"/>
                <a:cs typeface="Shrikhand" panose="02000000000000000000" pitchFamily="2" charset="0"/>
              </a:rPr>
            </a:br>
            <a:r>
              <a:rPr lang="en-US" sz="3200" dirty="0">
                <a:latin typeface="Shrikhand" panose="02000000000000000000" pitchFamily="2" charset="0"/>
                <a:cs typeface="Shrikhand" panose="02000000000000000000" pitchFamily="2" charset="0"/>
              </a:rPr>
              <a:t>Pre-Trained Machine Learning Model</a:t>
            </a:r>
            <a:br>
              <a:rPr lang="en-US" sz="3200" dirty="0">
                <a:latin typeface="Shrikhand" panose="02000000000000000000" pitchFamily="2" charset="0"/>
                <a:cs typeface="Shrikhand" panose="02000000000000000000" pitchFamily="2" charset="0"/>
              </a:rPr>
            </a:br>
            <a:br>
              <a:rPr lang="en-US" sz="5400" dirty="0">
                <a:latin typeface="Shrikhand" panose="02000000000000000000" pitchFamily="2" charset="0"/>
                <a:cs typeface="Shrikhand" panose="02000000000000000000" pitchFamily="2" charset="0"/>
              </a:rPr>
            </a:br>
            <a:r>
              <a:rPr lang="en-US" sz="5400" dirty="0">
                <a:latin typeface="Shrikhand" panose="02000000000000000000" pitchFamily="2" charset="0"/>
                <a:cs typeface="Shrikhand" panose="02000000000000000000" pitchFamily="2" charset="0"/>
              </a:rPr>
              <a:t> COCO-SSD: Object Detection and Language </a:t>
            </a:r>
            <a:r>
              <a:rPr lang="en-US" sz="5400" dirty="0" err="1">
                <a:latin typeface="Shrikhand" panose="02000000000000000000" pitchFamily="2" charset="0"/>
                <a:cs typeface="Shrikhand" panose="02000000000000000000" pitchFamily="2" charset="0"/>
              </a:rPr>
              <a:t>Traslator</a:t>
            </a:r>
            <a:r>
              <a:rPr lang="en-US" sz="5400" dirty="0">
                <a:latin typeface="Shrikhand" panose="02000000000000000000" pitchFamily="2" charset="0"/>
                <a:cs typeface="Shrikhand" panose="02000000000000000000" pitchFamily="2" charset="0"/>
              </a:rPr>
              <a:t> </a:t>
            </a:r>
            <a:endParaRPr lang="en-US" sz="5400" dirty="0">
              <a:solidFill>
                <a:srgbClr val="FFFFFF"/>
              </a:solidFill>
              <a:latin typeface="Shrikhand" panose="02000000000000000000" pitchFamily="2" charset="0"/>
              <a:cs typeface="Shrikhand" panose="02000000000000000000" pitchFamily="2" charset="0"/>
            </a:endParaRPr>
          </a:p>
        </p:txBody>
      </p:sp>
      <p:sp>
        <p:nvSpPr>
          <p:cNvPr id="3" name="Subtitle 2">
            <a:extLst>
              <a:ext uri="{FF2B5EF4-FFF2-40B4-BE49-F238E27FC236}">
                <a16:creationId xmlns:a16="http://schemas.microsoft.com/office/drawing/2014/main" id="{9FD5D3BB-3C69-98DC-1175-26648316EDA8}"/>
              </a:ext>
            </a:extLst>
          </p:cNvPr>
          <p:cNvSpPr>
            <a:spLocks noGrp="1"/>
          </p:cNvSpPr>
          <p:nvPr>
            <p:ph type="subTitle" idx="1"/>
          </p:nvPr>
        </p:nvSpPr>
        <p:spPr>
          <a:xfrm>
            <a:off x="1076324" y="3809999"/>
            <a:ext cx="10357165" cy="2611741"/>
          </a:xfrm>
        </p:spPr>
        <p:txBody>
          <a:bodyPr>
            <a:normAutofit fontScale="92500" lnSpcReduction="10000"/>
          </a:bodyPr>
          <a:lstStyle/>
          <a:p>
            <a:pPr algn="l"/>
            <a:r>
              <a:rPr lang="en-US" b="1" dirty="0">
                <a:solidFill>
                  <a:srgbClr val="FFFFFF"/>
                </a:solidFill>
                <a:latin typeface="Shrikhand" panose="02000000000000000000" pitchFamily="2" charset="0"/>
                <a:cs typeface="Shrikhand" panose="02000000000000000000" pitchFamily="2" charset="0"/>
              </a:rPr>
              <a:t>Submitted to,			</a:t>
            </a:r>
            <a:r>
              <a:rPr lang="en-US" sz="3900" b="1" dirty="0">
                <a:solidFill>
                  <a:srgbClr val="FFFFFF"/>
                </a:solidFill>
                <a:latin typeface="Shrikhand" panose="02000000000000000000" pitchFamily="2" charset="0"/>
                <a:cs typeface="Shrikhand" panose="02000000000000000000" pitchFamily="2" charset="0"/>
              </a:rPr>
              <a:t>TEAM - 10</a:t>
            </a:r>
          </a:p>
          <a:p>
            <a:pPr algn="l"/>
            <a:r>
              <a:rPr lang="en-US" b="1" dirty="0">
                <a:solidFill>
                  <a:srgbClr val="FFFFFF"/>
                </a:solidFill>
                <a:latin typeface="Shrikhand" panose="02000000000000000000" pitchFamily="2" charset="0"/>
                <a:cs typeface="Shrikhand" panose="02000000000000000000" pitchFamily="2" charset="0"/>
              </a:rPr>
              <a:t>Richard </a:t>
            </a:r>
            <a:r>
              <a:rPr lang="en-US" b="1" dirty="0" err="1">
                <a:solidFill>
                  <a:srgbClr val="FFFFFF"/>
                </a:solidFill>
                <a:latin typeface="Shrikhand" panose="02000000000000000000" pitchFamily="2" charset="0"/>
                <a:cs typeface="Shrikhand" panose="02000000000000000000" pitchFamily="2" charset="0"/>
              </a:rPr>
              <a:t>Rabbitz</a:t>
            </a:r>
            <a:endParaRPr lang="en-US" b="1" dirty="0">
              <a:solidFill>
                <a:srgbClr val="FFFFFF"/>
              </a:solidFill>
              <a:latin typeface="Shrikhand" panose="02000000000000000000" pitchFamily="2" charset="0"/>
              <a:cs typeface="Shrikhand" panose="02000000000000000000" pitchFamily="2" charset="0"/>
            </a:endParaRPr>
          </a:p>
          <a:p>
            <a:pPr algn="r"/>
            <a:r>
              <a:rPr lang="en-US" b="1" dirty="0">
                <a:solidFill>
                  <a:srgbClr val="FFFFFF"/>
                </a:solidFill>
                <a:latin typeface="Times New Roman" panose="02020603050405020304" pitchFamily="18" charset="0"/>
                <a:cs typeface="Times New Roman" panose="02020603050405020304" pitchFamily="18" charset="0"/>
              </a:rPr>
              <a:t>                                                                                                   </a:t>
            </a:r>
            <a:r>
              <a:rPr lang="en-US" b="1" dirty="0">
                <a:solidFill>
                  <a:srgbClr val="FFFFFF"/>
                </a:solidFill>
                <a:latin typeface="Shrikhand" panose="02000000000000000000" pitchFamily="2" charset="0"/>
                <a:cs typeface="Shrikhand" panose="02000000000000000000" pitchFamily="2" charset="0"/>
              </a:rPr>
              <a:t>Submitted By,</a:t>
            </a:r>
          </a:p>
          <a:p>
            <a:pPr algn="r"/>
            <a:r>
              <a:rPr lang="en-US" b="1" dirty="0">
                <a:solidFill>
                  <a:srgbClr val="FFFFFF"/>
                </a:solidFill>
                <a:latin typeface="Shrikhand" panose="02000000000000000000" pitchFamily="2" charset="0"/>
                <a:cs typeface="Shrikhand" panose="02000000000000000000" pitchFamily="2" charset="0"/>
              </a:rPr>
              <a:t>                                                                                                   MEGHANA IDIREDDY</a:t>
            </a:r>
          </a:p>
          <a:p>
            <a:pPr algn="r"/>
            <a:r>
              <a:rPr lang="en-US" b="1" dirty="0">
                <a:solidFill>
                  <a:srgbClr val="FFFFFF"/>
                </a:solidFill>
                <a:latin typeface="Shrikhand" panose="02000000000000000000" pitchFamily="2" charset="0"/>
                <a:cs typeface="Shrikhand" panose="02000000000000000000" pitchFamily="2" charset="0"/>
              </a:rPr>
              <a:t>							        VARDHANA SEETALA</a:t>
            </a:r>
          </a:p>
          <a:p>
            <a:pPr algn="r"/>
            <a:r>
              <a:rPr lang="en-US" b="1" dirty="0">
                <a:solidFill>
                  <a:srgbClr val="FFFFFF"/>
                </a:solidFill>
                <a:latin typeface="Shrikhand" panose="02000000000000000000" pitchFamily="2" charset="0"/>
                <a:cs typeface="Shrikhand" panose="02000000000000000000" pitchFamily="2" charset="0"/>
              </a:rPr>
              <a:t>							       ANWARA ERA</a:t>
            </a:r>
          </a:p>
          <a:p>
            <a:pPr algn="l"/>
            <a:endParaRPr lang="en-US" dirty="0">
              <a:solidFill>
                <a:srgbClr val="FFFFFF"/>
              </a:solidFill>
            </a:endParaRPr>
          </a:p>
        </p:txBody>
      </p:sp>
    </p:spTree>
    <p:extLst>
      <p:ext uri="{BB962C8B-B14F-4D97-AF65-F5344CB8AC3E}">
        <p14:creationId xmlns:p14="http://schemas.microsoft.com/office/powerpoint/2010/main" val="2282381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i="1" dirty="0">
                <a:latin typeface="Times New Roman" panose="02020603050405020304" pitchFamily="18" charset="0"/>
                <a:ea typeface="+mj-lt"/>
                <a:cs typeface="Times New Roman" panose="02020603050405020304" pitchFamily="18" charset="0"/>
              </a:rPr>
              <a:t>One-Shot Multi-Box Detector</a:t>
            </a:r>
            <a:br>
              <a:rPr lang="en-US" b="1" dirty="0"/>
            </a:br>
            <a:endParaRPr lang="en-US" dirty="0"/>
          </a:p>
        </p:txBody>
      </p:sp>
      <p:sp>
        <p:nvSpPr>
          <p:cNvPr id="3" name="Content Placeholder 2"/>
          <p:cNvSpPr>
            <a:spLocks noGrp="1"/>
          </p:cNvSpPr>
          <p:nvPr>
            <p:ph idx="1"/>
          </p:nvPr>
        </p:nvSpPr>
        <p:spPr>
          <a:xfrm>
            <a:off x="1141412" y="1800808"/>
            <a:ext cx="9905999" cy="3990393"/>
          </a:xfrm>
        </p:spPr>
        <p:txBody>
          <a:bodyPr vert="horz" lIns="91440" tIns="45720" rIns="91440" bIns="45720" rtlCol="0" anchor="t">
            <a:noAutofit/>
          </a:bodyPr>
          <a:lstStyle/>
          <a:p>
            <a:r>
              <a:rPr lang="en-US" sz="2400" dirty="0">
                <a:latin typeface="Times New Roman" panose="02020603050405020304" pitchFamily="18" charset="0"/>
                <a:ea typeface="+mn-lt"/>
                <a:cs typeface="Times New Roman" panose="02020603050405020304" pitchFamily="18" charset="0"/>
              </a:rPr>
              <a:t>SSD operates as a single-shot detector, devoid of a separate region proposal network. It directly forecasts boundary boxes and classes from feature maps in a single pass, enhancing accuracy through the integration of small convolutional filters for object class prediction and offsets to default boundary boxes.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ea typeface="+mn-lt"/>
                <a:cs typeface="Times New Roman" panose="02020603050405020304" pitchFamily="18" charset="0"/>
              </a:rPr>
              <a:t>"Single Shot" implies that object localization and classification occur within a single forward pass of the network.</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ea typeface="+mn-lt"/>
                <a:cs typeface="Times New Roman" panose="02020603050405020304" pitchFamily="18" charset="0"/>
              </a:rPr>
              <a:t>"</a:t>
            </a:r>
            <a:r>
              <a:rPr lang="en-US" sz="2400" dirty="0" err="1">
                <a:latin typeface="Times New Roman" panose="02020603050405020304" pitchFamily="18" charset="0"/>
                <a:ea typeface="+mn-lt"/>
                <a:cs typeface="Times New Roman" panose="02020603050405020304" pitchFamily="18" charset="0"/>
              </a:rPr>
              <a:t>MultiBox</a:t>
            </a:r>
            <a:r>
              <a:rPr lang="en-US" sz="2400" dirty="0">
                <a:latin typeface="Times New Roman" panose="02020603050405020304" pitchFamily="18" charset="0"/>
                <a:ea typeface="+mn-lt"/>
                <a:cs typeface="Times New Roman" panose="02020603050405020304" pitchFamily="18" charset="0"/>
              </a:rPr>
              <a:t>" refers to a bounding box regression technique devised by Szegedy et al.</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ea typeface="+mn-lt"/>
                <a:cs typeface="Times New Roman" panose="02020603050405020304" pitchFamily="18" charset="0"/>
              </a:rPr>
              <a:t>As a "Detector," the network not only identifies but also classifies the detected objects.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03743-494C-2FEF-9409-EC826CAB7E9C}"/>
              </a:ext>
            </a:extLst>
          </p:cNvPr>
          <p:cNvSpPr>
            <a:spLocks noGrp="1"/>
          </p:cNvSpPr>
          <p:nvPr>
            <p:ph type="title"/>
          </p:nvPr>
        </p:nvSpPr>
        <p:spPr>
          <a:xfrm>
            <a:off x="819150" y="-361950"/>
            <a:ext cx="10228261" cy="2459038"/>
          </a:xfrm>
        </p:spPr>
        <p:txBody>
          <a:bodyPr/>
          <a:lstStyle/>
          <a:p>
            <a:br>
              <a:rPr lang="en-US" dirty="0"/>
            </a:br>
            <a:r>
              <a:rPr lang="en-US" b="1" i="1" dirty="0"/>
              <a:t>ARCHITECTURE</a:t>
            </a:r>
          </a:p>
        </p:txBody>
      </p:sp>
      <p:pic>
        <p:nvPicPr>
          <p:cNvPr id="2050" name="Picture 2"/>
          <p:cNvPicPr>
            <a:picLocks noGrp="1" noChangeAspect="1" noChangeArrowheads="1"/>
          </p:cNvPicPr>
          <p:nvPr>
            <p:ph idx="1"/>
          </p:nvPr>
        </p:nvPicPr>
        <p:blipFill>
          <a:blip r:embed="rId2" cstate="print"/>
          <a:srcRect/>
          <a:stretch>
            <a:fillRect/>
          </a:stretch>
        </p:blipFill>
        <p:spPr bwMode="auto">
          <a:xfrm>
            <a:off x="475861" y="1110343"/>
            <a:ext cx="11290041" cy="4376057"/>
          </a:xfrm>
          <a:prstGeom prst="rect">
            <a:avLst/>
          </a:prstGeom>
          <a:noFill/>
          <a:ln w="9525">
            <a:noFill/>
            <a:miter lim="800000"/>
            <a:headEnd/>
            <a:tailEnd/>
          </a:ln>
          <a:effectLst/>
        </p:spPr>
      </p:pic>
      <p:sp>
        <p:nvSpPr>
          <p:cNvPr id="6" name="Rectangle 5"/>
          <p:cNvSpPr/>
          <p:nvPr/>
        </p:nvSpPr>
        <p:spPr>
          <a:xfrm>
            <a:off x="1119673" y="4982547"/>
            <a:ext cx="10133045" cy="1877437"/>
          </a:xfrm>
          <a:prstGeom prst="rect">
            <a:avLst/>
          </a:prstGeom>
        </p:spPr>
        <p:txBody>
          <a:bodyPr wrap="square" lIns="91440" tIns="45720" rIns="91440" bIns="45720" anchor="t">
            <a:spAutoFit/>
          </a:bodyPr>
          <a:lstStyle/>
          <a:p>
            <a:endParaRPr lang="en-US" dirty="0"/>
          </a:p>
          <a:p>
            <a:endParaRPr lang="en-US" dirty="0"/>
          </a:p>
          <a:p>
            <a:r>
              <a:rPr lang="en-US" sz="2000" dirty="0">
                <a:latin typeface="Times New Roman" panose="02020603050405020304" pitchFamily="18" charset="0"/>
                <a:ea typeface="+mn-lt"/>
                <a:cs typeface="Times New Roman" panose="02020603050405020304" pitchFamily="18" charset="0"/>
              </a:rPr>
              <a:t>As depicted in the diagram, SSD's architecture extends the well-established VGG-16 architecture by eliminating the fully connected layers. VGG-16 was chosen as the base network due to its robust performance in high-quality image classification tasks and widespread usage in scenarios where transfer learning aids in enhancing outcomes</a:t>
            </a:r>
            <a:r>
              <a:rPr lang="en-US" dirty="0">
                <a:ea typeface="+mn-lt"/>
                <a:cs typeface="+mn-lt"/>
              </a:rPr>
              <a:t>.</a:t>
            </a:r>
            <a:endParaRPr lang="en-US" dirty="0"/>
          </a:p>
        </p:txBody>
      </p:sp>
    </p:spTree>
    <p:extLst>
      <p:ext uri="{BB962C8B-B14F-4D97-AF65-F5344CB8AC3E}">
        <p14:creationId xmlns:p14="http://schemas.microsoft.com/office/powerpoint/2010/main" val="1075793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cstate="print"/>
          <a:srcRect/>
          <a:stretch>
            <a:fillRect/>
          </a:stretch>
        </p:blipFill>
        <p:spPr bwMode="auto">
          <a:xfrm>
            <a:off x="2155371" y="765110"/>
            <a:ext cx="8593494" cy="5206482"/>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err="1">
                <a:latin typeface="Times New Roman" panose="02020603050405020304" pitchFamily="18" charset="0"/>
                <a:cs typeface="Times New Roman" panose="02020603050405020304" pitchFamily="18" charset="0"/>
              </a:rPr>
              <a:t>MultiBox</a:t>
            </a:r>
            <a:br>
              <a:rPr lang="en-US" b="1" dirty="0"/>
            </a:br>
            <a:endParaRPr lang="en-US" dirty="0"/>
          </a:p>
        </p:txBody>
      </p:sp>
      <p:sp>
        <p:nvSpPr>
          <p:cNvPr id="3" name="Content Placeholder 2"/>
          <p:cNvSpPr>
            <a:spLocks noGrp="1"/>
          </p:cNvSpPr>
          <p:nvPr>
            <p:ph idx="1"/>
          </p:nvPr>
        </p:nvSpPr>
        <p:spPr>
          <a:xfrm>
            <a:off x="1141412" y="2230016"/>
            <a:ext cx="9905999" cy="3561185"/>
          </a:xfrm>
        </p:spPr>
        <p:txBody>
          <a:bodyPr vert="horz" lIns="91440" tIns="45720" rIns="91440" bIns="45720" rtlCol="0" anchor="t">
            <a:normAutofit/>
          </a:bodyPr>
          <a:lstStyle/>
          <a:p>
            <a:r>
              <a:rPr lang="en-US" sz="3600" dirty="0">
                <a:latin typeface="Times New Roman" panose="02020603050405020304" pitchFamily="18" charset="0"/>
                <a:ea typeface="+mn-lt"/>
                <a:cs typeface="Times New Roman" panose="02020603050405020304" pitchFamily="18" charset="0"/>
              </a:rPr>
              <a:t>SSD's bounding box regression method draws inspiration from Szegedy's </a:t>
            </a:r>
            <a:r>
              <a:rPr lang="en-US" sz="3600" dirty="0" err="1">
                <a:latin typeface="Times New Roman" panose="02020603050405020304" pitchFamily="18" charset="0"/>
                <a:ea typeface="+mn-lt"/>
                <a:cs typeface="Times New Roman" panose="02020603050405020304" pitchFamily="18" charset="0"/>
              </a:rPr>
              <a:t>MultiBox</a:t>
            </a:r>
            <a:r>
              <a:rPr lang="en-US" sz="3600" dirty="0">
                <a:latin typeface="Times New Roman" panose="02020603050405020304" pitchFamily="18" charset="0"/>
                <a:ea typeface="+mn-lt"/>
                <a:cs typeface="Times New Roman" panose="02020603050405020304" pitchFamily="18" charset="0"/>
              </a:rPr>
              <a:t> technique, which offers swift class-agnostic bounding box coordinate suggestions. Notably, the </a:t>
            </a:r>
            <a:r>
              <a:rPr lang="en-US" sz="3600" dirty="0" err="1">
                <a:latin typeface="Times New Roman" panose="02020603050405020304" pitchFamily="18" charset="0"/>
                <a:ea typeface="+mn-lt"/>
                <a:cs typeface="Times New Roman" panose="02020603050405020304" pitchFamily="18" charset="0"/>
              </a:rPr>
              <a:t>MultiBox</a:t>
            </a:r>
            <a:r>
              <a:rPr lang="en-US" sz="3600" dirty="0">
                <a:latin typeface="Times New Roman" panose="02020603050405020304" pitchFamily="18" charset="0"/>
                <a:ea typeface="+mn-lt"/>
                <a:cs typeface="Times New Roman" panose="02020603050405020304" pitchFamily="18" charset="0"/>
              </a:rPr>
              <a:t> approach utilizes an Inception-style convolutional network.</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cstate="print"/>
          <a:srcRect/>
          <a:stretch>
            <a:fillRect/>
          </a:stretch>
        </p:blipFill>
        <p:spPr bwMode="auto">
          <a:xfrm>
            <a:off x="1007706" y="699796"/>
            <a:ext cx="10394301" cy="5091404"/>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89250"/>
            <a:ext cx="9905998" cy="1026366"/>
          </a:xfrm>
        </p:spPr>
        <p:txBody>
          <a:bodyPr/>
          <a:lstStyle/>
          <a:p>
            <a:r>
              <a:rPr lang="en-US" dirty="0"/>
              <a:t>Source code</a:t>
            </a:r>
          </a:p>
        </p:txBody>
      </p:sp>
      <p:sp>
        <p:nvSpPr>
          <p:cNvPr id="4" name="Content Placeholder 3">
            <a:extLst>
              <a:ext uri="{FF2B5EF4-FFF2-40B4-BE49-F238E27FC236}">
                <a16:creationId xmlns:a16="http://schemas.microsoft.com/office/drawing/2014/main" id="{0B8EA136-BA55-FAAB-44C4-B16B0342BB5D}"/>
              </a:ext>
            </a:extLst>
          </p:cNvPr>
          <p:cNvSpPr>
            <a:spLocks noGrp="1"/>
          </p:cNvSpPr>
          <p:nvPr>
            <p:ph idx="1"/>
          </p:nvPr>
        </p:nvSpPr>
        <p:spPr/>
        <p:txBody>
          <a:bodyPr vert="horz" lIns="91440" tIns="45720" rIns="91440" bIns="45720" rtlCol="0" anchor="t">
            <a:normAutofit/>
          </a:bodyPr>
          <a:lstStyle/>
          <a:p>
            <a:pPr marL="0" indent="0">
              <a:buNone/>
            </a:pP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cstate="print"/>
          <a:srcRect/>
          <a:stretch>
            <a:fillRect/>
          </a:stretch>
        </p:blipFill>
        <p:spPr bwMode="auto">
          <a:xfrm>
            <a:off x="2640563" y="429208"/>
            <a:ext cx="7464490" cy="5822302"/>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latin typeface="Times New Roman" panose="02020603050405020304" pitchFamily="18" charset="0"/>
                <a:cs typeface="Times New Roman" panose="02020603050405020304" pitchFamily="18" charset="0"/>
              </a:rPr>
              <a:t>SSD default boxes</a:t>
            </a:r>
          </a:p>
        </p:txBody>
      </p:sp>
      <p:pic>
        <p:nvPicPr>
          <p:cNvPr id="4" name="Picture 2"/>
          <p:cNvPicPr>
            <a:picLocks noGrp="1" noChangeAspect="1" noChangeArrowheads="1"/>
          </p:cNvPicPr>
          <p:nvPr>
            <p:ph idx="1"/>
          </p:nvPr>
        </p:nvPicPr>
        <p:blipFill>
          <a:blip r:embed="rId2" cstate="print"/>
          <a:stretch>
            <a:fillRect/>
          </a:stretch>
        </p:blipFill>
        <p:spPr bwMode="auto">
          <a:xfrm>
            <a:off x="2075834" y="2052638"/>
            <a:ext cx="7002107" cy="4195762"/>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Non-Maximum Suppression (NMS)</a:t>
            </a:r>
            <a:br>
              <a:rPr lang="en-US" b="1" i="1" dirty="0"/>
            </a:br>
            <a:endParaRPr lang="en-US" b="1" i="1" dirty="0"/>
          </a:p>
        </p:txBody>
      </p:sp>
      <p:sp>
        <p:nvSpPr>
          <p:cNvPr id="3" name="Content Placeholder 2"/>
          <p:cNvSpPr>
            <a:spLocks noGrp="1"/>
          </p:cNvSpPr>
          <p:nvPr>
            <p:ph idx="1"/>
          </p:nvPr>
        </p:nvSpPr>
        <p:spPr/>
        <p:txBody>
          <a:bodyPr vert="horz" lIns="91440" tIns="45720" rIns="91440" bIns="45720" rtlCol="0" anchor="t">
            <a:normAutofit/>
          </a:bodyPr>
          <a:lstStyle/>
          <a:p>
            <a:pPr>
              <a:buNone/>
            </a:pPr>
            <a:r>
              <a:rPr lang="en-US" b="1" dirty="0"/>
              <a:t>   </a:t>
            </a:r>
            <a:r>
              <a:rPr lang="en-US" sz="3200" dirty="0">
                <a:latin typeface="Times New Roman" panose="02020603050405020304" pitchFamily="18" charset="0"/>
                <a:ea typeface="+mn-lt"/>
                <a:cs typeface="Times New Roman" panose="02020603050405020304" pitchFamily="18" charset="0"/>
              </a:rPr>
              <a:t>Due to the substantial volume of boxes produced during SSD's forward pass at inference time, it becomes crucial to streamline the bounding boxes by employing a technique referred to as non-maximum suppression.</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latin typeface="Times New Roman" panose="02020603050405020304" pitchFamily="18" charset="0"/>
                <a:cs typeface="Times New Roman" panose="02020603050405020304" pitchFamily="18" charset="0"/>
              </a:rPr>
              <a:t>Example</a:t>
            </a:r>
          </a:p>
        </p:txBody>
      </p:sp>
      <p:pic>
        <p:nvPicPr>
          <p:cNvPr id="9218" name="Picture 2"/>
          <p:cNvPicPr>
            <a:picLocks noGrp="1" noChangeAspect="1" noChangeArrowheads="1"/>
          </p:cNvPicPr>
          <p:nvPr>
            <p:ph idx="1"/>
          </p:nvPr>
        </p:nvPicPr>
        <p:blipFill>
          <a:blip r:embed="rId2" cstate="print"/>
          <a:stretch>
            <a:fillRect/>
          </a:stretch>
        </p:blipFill>
        <p:spPr bwMode="auto">
          <a:xfrm>
            <a:off x="3233535" y="2066268"/>
            <a:ext cx="4686706" cy="4168501"/>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11D33-BB4A-6030-5E08-6BB90D555187}"/>
              </a:ext>
            </a:extLst>
          </p:cNvPr>
          <p:cNvSpPr>
            <a:spLocks noGrp="1"/>
          </p:cNvSpPr>
          <p:nvPr>
            <p:ph type="title"/>
          </p:nvPr>
        </p:nvSpPr>
        <p:spPr/>
        <p:txBody>
          <a:bodyPr/>
          <a:lstStyle/>
          <a:p>
            <a:r>
              <a:rPr lang="en-US" b="1" i="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B6122CAB-97BF-0AAA-9AF6-94DA58503F03}"/>
              </a:ext>
            </a:extLst>
          </p:cNvPr>
          <p:cNvSpPr>
            <a:spLocks noGrp="1"/>
          </p:cNvSpPr>
          <p:nvPr>
            <p:ph idx="1"/>
          </p:nvPr>
        </p:nvSpPr>
        <p:spPr>
          <a:xfrm>
            <a:off x="1141412" y="1723971"/>
            <a:ext cx="10107447" cy="4224885"/>
          </a:xfrm>
        </p:spPr>
        <p:txBody>
          <a:bodyPr vert="horz" lIns="91440" tIns="45720" rIns="91440" bIns="45720" rtlCol="0" anchor="t">
            <a:normAutofit fontScale="92500" lnSpcReduction="20000"/>
          </a:bodyPr>
          <a:lstStyle/>
          <a:p>
            <a:pPr algn="just"/>
            <a:r>
              <a:rPr lang="en-US" sz="2400" dirty="0">
                <a:ea typeface="+mn-lt"/>
                <a:cs typeface="+mn-lt"/>
              </a:rPr>
              <a:t> </a:t>
            </a:r>
            <a:r>
              <a:rPr lang="en-US" sz="2400" dirty="0">
                <a:latin typeface="Times New Roman" panose="02020603050405020304" pitchFamily="18" charset="0"/>
                <a:ea typeface="+mn-lt"/>
                <a:cs typeface="Times New Roman" panose="02020603050405020304" pitchFamily="18" charset="0"/>
              </a:rPr>
              <a:t>Object detection locates and classifies objects in images or video frames.</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ea typeface="+mn-lt"/>
                <a:cs typeface="Times New Roman" panose="02020603050405020304" pitchFamily="18" charset="0"/>
              </a:rPr>
              <a:t> Crucial for various computer vision applications.</a:t>
            </a:r>
          </a:p>
          <a:p>
            <a:pPr algn="just"/>
            <a:r>
              <a:rPr lang="en-US" sz="2400" dirty="0">
                <a:latin typeface="Times New Roman" panose="02020603050405020304" pitchFamily="18" charset="0"/>
                <a:ea typeface="+mn-lt"/>
                <a:cs typeface="Times New Roman" panose="02020603050405020304" pitchFamily="18" charset="0"/>
              </a:rPr>
              <a:t> Key applications include:</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ea typeface="+mn-lt"/>
                <a:cs typeface="Times New Roman" panose="02020603050405020304" pitchFamily="18" charset="0"/>
              </a:rPr>
              <a:t>     - Surveillance and Security</a:t>
            </a:r>
          </a:p>
          <a:p>
            <a:pPr marL="0" indent="0" algn="just">
              <a:buNone/>
            </a:pPr>
            <a:r>
              <a:rPr lang="en-US" sz="2400" dirty="0">
                <a:latin typeface="Times New Roman" panose="02020603050405020304" pitchFamily="18" charset="0"/>
                <a:ea typeface="+mn-lt"/>
                <a:cs typeface="Times New Roman" panose="02020603050405020304" pitchFamily="18" charset="0"/>
              </a:rPr>
              <a:t>     - Healthcare</a:t>
            </a:r>
          </a:p>
          <a:p>
            <a:pPr marL="0" indent="0" algn="just">
              <a:buNone/>
            </a:pPr>
            <a:r>
              <a:rPr lang="en-US" sz="2400" dirty="0">
                <a:latin typeface="Times New Roman" panose="02020603050405020304" pitchFamily="18" charset="0"/>
                <a:ea typeface="+mn-lt"/>
                <a:cs typeface="Times New Roman" panose="02020603050405020304" pitchFamily="18" charset="0"/>
              </a:rPr>
              <a:t>     - Autonomous Driving</a:t>
            </a:r>
          </a:p>
          <a:p>
            <a:pPr marL="0" indent="0" algn="just">
              <a:buNone/>
            </a:pPr>
            <a:r>
              <a:rPr lang="en-US" sz="2400" dirty="0">
                <a:latin typeface="Times New Roman" panose="02020603050405020304" pitchFamily="18" charset="0"/>
                <a:ea typeface="+mn-lt"/>
                <a:cs typeface="Times New Roman" panose="02020603050405020304" pitchFamily="18" charset="0"/>
              </a:rPr>
              <a:t>     - Retail and E-commerce</a:t>
            </a:r>
          </a:p>
          <a:p>
            <a:pPr algn="just"/>
            <a:r>
              <a:rPr lang="en-US" sz="2400" dirty="0">
                <a:latin typeface="Times New Roman" panose="02020603050405020304" pitchFamily="18" charset="0"/>
                <a:ea typeface="+mn-lt"/>
                <a:cs typeface="Times New Roman" panose="02020603050405020304" pitchFamily="18" charset="0"/>
              </a:rPr>
              <a:t> Enhances other tasks like:</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ea typeface="+mn-lt"/>
                <a:cs typeface="Times New Roman" panose="02020603050405020304" pitchFamily="18" charset="0"/>
              </a:rPr>
              <a:t>     - Object Tracking: Provides initial bounding box information.</a:t>
            </a:r>
          </a:p>
          <a:p>
            <a:pPr marL="0" indent="0" algn="just">
              <a:buNone/>
            </a:pPr>
            <a:r>
              <a:rPr lang="en-US" sz="2400" dirty="0">
                <a:latin typeface="Times New Roman" panose="02020603050405020304" pitchFamily="18" charset="0"/>
                <a:ea typeface="+mn-lt"/>
                <a:cs typeface="Times New Roman" panose="02020603050405020304" pitchFamily="18" charset="0"/>
              </a:rPr>
              <a:t>     - Semantic Segmentation: Aids in pre-processing for precise segmentation.</a:t>
            </a:r>
            <a:endParaRPr lang="en-US"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400026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latin typeface="Times New Roman" panose="02020603050405020304" pitchFamily="18" charset="0"/>
                <a:cs typeface="Times New Roman" panose="02020603050405020304" pitchFamily="18" charset="0"/>
              </a:rPr>
              <a:t>APPLICATIONS</a:t>
            </a:r>
          </a:p>
        </p:txBody>
      </p:sp>
      <p:sp>
        <p:nvSpPr>
          <p:cNvPr id="3" name="Content Placeholder 2"/>
          <p:cNvSpPr>
            <a:spLocks noGrp="1"/>
          </p:cNvSpPr>
          <p:nvPr>
            <p:ph idx="1"/>
          </p:nvPr>
        </p:nvSpPr>
        <p:spPr/>
        <p:txBody>
          <a:bodyPr vert="horz" lIns="91440" tIns="45720" rIns="91440" bIns="45720" rtlCol="0" anchor="t">
            <a:noAutofit/>
          </a:bodyPr>
          <a:lstStyle/>
          <a:p>
            <a:r>
              <a:rPr lang="en-US" sz="3200" dirty="0">
                <a:latin typeface="Times New Roman" panose="02020603050405020304" pitchFamily="18" charset="0"/>
                <a:ea typeface="+mn-lt"/>
                <a:cs typeface="Times New Roman" panose="02020603050405020304" pitchFamily="18" charset="0"/>
              </a:rPr>
              <a:t>Object detection within autonomous vehicles</a:t>
            </a:r>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ea typeface="+mn-lt"/>
                <a:cs typeface="Times New Roman" panose="02020603050405020304" pitchFamily="18" charset="0"/>
              </a:rPr>
              <a:t>Video surveillance systems</a:t>
            </a:r>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ea typeface="+mn-lt"/>
                <a:cs typeface="Times New Roman" panose="02020603050405020304" pitchFamily="18" charset="0"/>
              </a:rPr>
              <a:t>Retail analytics solutions</a:t>
            </a:r>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ea typeface="+mn-lt"/>
                <a:cs typeface="Times New Roman" panose="02020603050405020304" pitchFamily="18" charset="0"/>
              </a:rPr>
              <a:t>Augmented reality (AR) platforms</a:t>
            </a:r>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ea typeface="+mn-lt"/>
                <a:cs typeface="Times New Roman" panose="02020603050405020304" pitchFamily="18" charset="0"/>
              </a:rPr>
              <a:t>Medical imaging technologies</a:t>
            </a:r>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ea typeface="+mn-lt"/>
                <a:cs typeface="Times New Roman" panose="02020603050405020304" pitchFamily="18" charset="0"/>
              </a:rPr>
              <a:t>Applications in agriculture</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i="1" dirty="0">
                <a:latin typeface="Times New Roman" panose="02020603050405020304" pitchFamily="18" charset="0"/>
                <a:ea typeface="+mj-lt"/>
                <a:cs typeface="Times New Roman" panose="02020603050405020304" pitchFamily="18" charset="0"/>
              </a:rPr>
              <a:t>Obstacles</a:t>
            </a:r>
            <a:endParaRPr lang="en-US" sz="4800"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vert="horz" lIns="91440" tIns="45720" rIns="91440" bIns="45720" rtlCol="0" anchor="t">
            <a:normAutofit/>
          </a:bodyPr>
          <a:lstStyle/>
          <a:p>
            <a:r>
              <a:rPr lang="en-US" sz="2800" b="1" dirty="0">
                <a:latin typeface="Times New Roman" panose="02020603050405020304" pitchFamily="18" charset="0"/>
                <a:ea typeface="+mn-lt"/>
                <a:cs typeface="Times New Roman" panose="02020603050405020304" pitchFamily="18" charset="0"/>
              </a:rPr>
              <a:t>Scale and Diversity</a:t>
            </a:r>
            <a:r>
              <a:rPr lang="en-US" sz="2800" dirty="0">
                <a:latin typeface="Times New Roman" panose="02020603050405020304" pitchFamily="18" charset="0"/>
                <a:ea typeface="+mn-lt"/>
                <a:cs typeface="Times New Roman" panose="02020603050405020304" pitchFamily="18" charset="0"/>
              </a:rPr>
              <a:t>: Objects exhibit variations in scale, orientation, and appearance, posing challenges for detection.</a:t>
            </a:r>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ea typeface="+mn-lt"/>
                <a:cs typeface="Times New Roman" panose="02020603050405020304" pitchFamily="18" charset="0"/>
              </a:rPr>
              <a:t>Occlusion:</a:t>
            </a:r>
            <a:r>
              <a:rPr lang="en-US" sz="2800" dirty="0">
                <a:latin typeface="Times New Roman" panose="02020603050405020304" pitchFamily="18" charset="0"/>
                <a:ea typeface="+mn-lt"/>
                <a:cs typeface="Times New Roman" panose="02020603050405020304" pitchFamily="18" charset="0"/>
              </a:rPr>
              <a:t> Partial occlusion by other objects or background elements necessitates robust detection techniques.</a:t>
            </a:r>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ea typeface="+mn-lt"/>
                <a:cs typeface="Times New Roman" panose="02020603050405020304" pitchFamily="18" charset="0"/>
              </a:rPr>
              <a:t>Real-Time Operation: </a:t>
            </a:r>
            <a:r>
              <a:rPr lang="en-US" sz="2800" dirty="0">
                <a:latin typeface="Times New Roman" panose="02020603050405020304" pitchFamily="18" charset="0"/>
                <a:ea typeface="+mn-lt"/>
                <a:cs typeface="Times New Roman" panose="02020603050405020304" pitchFamily="18" charset="0"/>
              </a:rPr>
              <a:t>Numerous applications mandate real-time object detection, calling for efficient algorithms and hardware.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latin typeface="Times New Roman" panose="02020603050405020304" pitchFamily="18" charset="0"/>
                <a:ea typeface="+mj-lt"/>
                <a:cs typeface="Times New Roman" panose="02020603050405020304" pitchFamily="18" charset="0"/>
              </a:rPr>
              <a:t>Prospects for the Future</a:t>
            </a:r>
          </a:p>
        </p:txBody>
      </p:sp>
      <p:sp>
        <p:nvSpPr>
          <p:cNvPr id="3" name="Content Placeholder 2"/>
          <p:cNvSpPr>
            <a:spLocks noGrp="1"/>
          </p:cNvSpPr>
          <p:nvPr>
            <p:ph idx="1"/>
          </p:nvPr>
        </p:nvSpPr>
        <p:spPr/>
        <p:txBody>
          <a:bodyPr vert="horz" lIns="91440" tIns="45720" rIns="91440" bIns="45720" rtlCol="0" anchor="t">
            <a:noAutofit/>
          </a:bodyPr>
          <a:lstStyle/>
          <a:p>
            <a:r>
              <a:rPr lang="en-US" b="1" dirty="0">
                <a:latin typeface="Times New Roman" panose="02020603050405020304" pitchFamily="18" charset="0"/>
                <a:ea typeface="+mn-lt"/>
                <a:cs typeface="Times New Roman" panose="02020603050405020304" pitchFamily="18" charset="0"/>
              </a:rPr>
              <a:t>Innovations in Model Designs: </a:t>
            </a:r>
            <a:r>
              <a:rPr lang="en-US" dirty="0">
                <a:latin typeface="Times New Roman" panose="02020603050405020304" pitchFamily="18" charset="0"/>
                <a:ea typeface="+mn-lt"/>
                <a:cs typeface="Times New Roman" panose="02020603050405020304" pitchFamily="18" charset="0"/>
              </a:rPr>
              <a:t>COCO-SSD stands to gain from progress in model architectures, such as the integration of more efficient backbone networks (e.g., MobileNet, </a:t>
            </a:r>
            <a:r>
              <a:rPr lang="en-US" dirty="0" err="1">
                <a:latin typeface="Times New Roman" panose="02020603050405020304" pitchFamily="18" charset="0"/>
                <a:ea typeface="+mn-lt"/>
                <a:cs typeface="Times New Roman" panose="02020603050405020304" pitchFamily="18" charset="0"/>
              </a:rPr>
              <a:t>EfficientNet</a:t>
            </a:r>
            <a:r>
              <a:rPr lang="en-US" dirty="0">
                <a:latin typeface="Times New Roman" panose="02020603050405020304" pitchFamily="18" charset="0"/>
                <a:ea typeface="+mn-lt"/>
                <a:cs typeface="Times New Roman" panose="02020603050405020304" pitchFamily="18" charset="0"/>
              </a:rPr>
              <a:t>) to expedite and enhance feature extraction.</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ea typeface="+mn-lt"/>
                <a:cs typeface="Times New Roman" panose="02020603050405020304" pitchFamily="18" charset="0"/>
              </a:rPr>
              <a:t>Real-Time Detection Capability: </a:t>
            </a:r>
            <a:r>
              <a:rPr lang="en-US" dirty="0">
                <a:latin typeface="Times New Roman" panose="02020603050405020304" pitchFamily="18" charset="0"/>
                <a:ea typeface="+mn-lt"/>
                <a:cs typeface="Times New Roman" panose="02020603050405020304" pitchFamily="18" charset="0"/>
              </a:rPr>
              <a:t>There is potential for further refining COCO-SSD to achieve real-time object detection on resource-constrained devices like embedded systems, drones, or edge devices.</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ea typeface="+mn-lt"/>
                <a:cs typeface="Times New Roman" panose="02020603050405020304" pitchFamily="18" charset="0"/>
              </a:rPr>
              <a:t>Healthcare Application:</a:t>
            </a:r>
            <a:r>
              <a:rPr lang="en-US" dirty="0">
                <a:latin typeface="Times New Roman" panose="02020603050405020304" pitchFamily="18" charset="0"/>
                <a:ea typeface="+mn-lt"/>
                <a:cs typeface="Times New Roman" panose="02020603050405020304" pitchFamily="18" charset="0"/>
              </a:rPr>
              <a:t> COCO-SSD holds promise in pinpointing specific organs within medical images, thereby supporting surgical planning and navigation. Additionally, it can be leveraged to identify anomalies in medical scans, such as fractures or abnormalities.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vert="horz" lIns="91440" tIns="45720" rIns="91440" bIns="45720" rtlCol="0" anchor="t">
            <a:normAutofit/>
          </a:bodyPr>
          <a:lstStyle/>
          <a:p>
            <a:r>
              <a:rPr lang="en-US" sz="2400" dirty="0">
                <a:latin typeface="Times New Roman" panose="02020603050405020304" pitchFamily="18" charset="0"/>
                <a:ea typeface="+mn-lt"/>
                <a:cs typeface="Times New Roman" panose="02020603050405020304" pitchFamily="18" charset="0"/>
              </a:rPr>
              <a:t>COCO-SSD stands as a robust object detection algorithm within computer vision, boasting notable advantages in accuracy, efficiency, and versatility. Leveraging deep learning methodologies, COCO-SSD excels in pinpointing and delineating multiple objects within images or videos with remarkable precision.</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ea typeface="+mn-lt"/>
                <a:cs typeface="Times New Roman" panose="02020603050405020304" pitchFamily="18" charset="0"/>
              </a:rPr>
              <a:t>Its aptitude for recognizing common objects in context renders COCO-SSD invaluable across diverse applications, spanning autonomous vehicles, surveillance systems, augmented reality, and robotics.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However, like any object detection algorithm, COCO-SSD may have limitations, such as difficulty in detecting small or occluded objects. It may also face challenges in handling complex scenes with overlapping or cluttered objects. Therefore, it is essential to understand its strengths and weaknesses when deploying it in specific use cases.</a:t>
            </a:r>
          </a:p>
          <a:p>
            <a:r>
              <a:rPr lang="en-US" sz="2400" dirty="0">
                <a:latin typeface="Times New Roman" panose="02020603050405020304" pitchFamily="18" charset="0"/>
                <a:cs typeface="Times New Roman" panose="02020603050405020304" pitchFamily="18" charset="0"/>
              </a:rPr>
              <a:t>Overall, COCO-SSD's effectiveness, efficiency, and applicability make it a valuable tool in computer vision, contributing to numerous applications that require robust and real-time object detection.</a:t>
            </a:r>
          </a:p>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p:txBody>
          <a:bodyPr vert="horz" lIns="91440" tIns="45720" rIns="91440" bIns="45720" rtlCol="0" anchor="t">
            <a:normAutofit/>
          </a:bodyPr>
          <a:lstStyle/>
          <a:p>
            <a:r>
              <a:rPr lang="en-US" b="1" dirty="0">
                <a:hlinkClick r:id="rId2"/>
              </a:rPr>
              <a:t>https://www.analyticsvidhya.com/blog/2023/11/real-time-object-detection-with-ssds-single-shot-multibox-detectors/</a:t>
            </a:r>
            <a:endParaRPr lang="en-US" b="1" dirty="0"/>
          </a:p>
          <a:p>
            <a:r>
              <a:rPr lang="en-US" b="1" dirty="0">
                <a:hlinkClick r:id="rId3"/>
              </a:rPr>
              <a:t>https://youtu.be/QEzRxnuaZCk?si=P9IpOdyEjuuf8hMj</a:t>
            </a:r>
            <a:endParaRPr lang="en-US" b="1" dirty="0"/>
          </a:p>
          <a:p>
            <a:endParaRPr lang="en-US" dirty="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97FD9AE-29BE-EA11-F94E-4F905C5C06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1725" y="607273"/>
            <a:ext cx="10225923" cy="5751646"/>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802433"/>
            <a:ext cx="9905999" cy="4988768"/>
          </a:xfrm>
        </p:spPr>
        <p:txBody>
          <a:bodyPr vert="horz" lIns="91440" tIns="45720" rIns="91440" bIns="45720" rtlCol="0" anchor="t">
            <a:normAutofit/>
          </a:bodyPr>
          <a:lstStyle/>
          <a:p>
            <a:pPr algn="just"/>
            <a:r>
              <a:rPr lang="en-US" sz="2400" dirty="0">
                <a:latin typeface="Times New Roman" panose="02020603050405020304" pitchFamily="18" charset="0"/>
                <a:ea typeface="+mn-lt"/>
                <a:cs typeface="Times New Roman" panose="02020603050405020304" pitchFamily="18" charset="0"/>
              </a:rPr>
              <a:t>A while back, leveraging advancements in computer vision enabled by Convolutional Neural Networks (CNNs), researchers introduced Region-based Convolutional Neural Networks (R-CNNs) to address object detection, localization, and classification tasks. Essentially, an R-CNN is a specialized form of CNN designed to identify and locate objects within images.</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ea typeface="+mn-lt"/>
                <a:cs typeface="Times New Roman" panose="02020603050405020304" pitchFamily="18" charset="0"/>
              </a:rPr>
              <a:t>Deep neural networks consist of two main components: the base network and the detection network.</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ea typeface="+mn-lt"/>
                <a:cs typeface="Times New Roman" panose="02020603050405020304" pitchFamily="18" charset="0"/>
              </a:rPr>
              <a:t>The primary distinction between the SSD and YOLO architectures lies in their approach to network design. YOLO incorporates two fully connected layers, whereas SSD employs convolutional layers with different sizes.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latin typeface="Times New Roman" panose="02020603050405020304" pitchFamily="18" charset="0"/>
                <a:cs typeface="Times New Roman" panose="02020603050405020304" pitchFamily="18" charset="0"/>
              </a:rPr>
              <a:t>COCO-SSD</a:t>
            </a:r>
          </a:p>
        </p:txBody>
      </p:sp>
      <p:sp>
        <p:nvSpPr>
          <p:cNvPr id="3" name="Content Placeholder 2"/>
          <p:cNvSpPr>
            <a:spLocks noGrp="1"/>
          </p:cNvSpPr>
          <p:nvPr>
            <p:ph idx="1"/>
          </p:nvPr>
        </p:nvSpPr>
        <p:spPr>
          <a:xfrm>
            <a:off x="1141412" y="1960453"/>
            <a:ext cx="10135044" cy="3830748"/>
          </a:xfrm>
        </p:spPr>
        <p:txBody>
          <a:bodyPr vert="horz" lIns="91440" tIns="45720" rIns="91440" bIns="45720" rtlCol="0" anchor="t">
            <a:noAutofit/>
          </a:bodyPr>
          <a:lstStyle/>
          <a:p>
            <a:pPr algn="just"/>
            <a:r>
              <a:rPr lang="en-US" sz="2400" dirty="0">
                <a:latin typeface="Times New Roman" panose="02020603050405020304" pitchFamily="18" charset="0"/>
                <a:ea typeface="+mn-lt"/>
                <a:cs typeface="Times New Roman" panose="02020603050405020304" pitchFamily="18" charset="0"/>
              </a:rPr>
              <a:t>The abbreviation "COCO-SSD" stands for Common Objects in Context Single Shot </a:t>
            </a:r>
            <a:r>
              <a:rPr lang="en-US" sz="2400" dirty="0" err="1">
                <a:latin typeface="Times New Roman" panose="02020603050405020304" pitchFamily="18" charset="0"/>
                <a:ea typeface="+mn-lt"/>
                <a:cs typeface="Times New Roman" panose="02020603050405020304" pitchFamily="18" charset="0"/>
              </a:rPr>
              <a:t>MultiBox</a:t>
            </a:r>
            <a:r>
              <a:rPr lang="en-US" sz="2400" dirty="0">
                <a:latin typeface="Times New Roman" panose="02020603050405020304" pitchFamily="18" charset="0"/>
                <a:ea typeface="+mn-lt"/>
                <a:cs typeface="Times New Roman" panose="02020603050405020304" pitchFamily="18" charset="0"/>
              </a:rPr>
              <a:t> Detector.</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ea typeface="+mn-lt"/>
                <a:cs typeface="Times New Roman" panose="02020603050405020304" pitchFamily="18" charset="0"/>
              </a:rPr>
              <a:t>COCO-SSD stands out as a well-known object detection algorithm utilized for object identification and localization within images.</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ea typeface="+mn-lt"/>
                <a:cs typeface="Times New Roman" panose="02020603050405020304" pitchFamily="18" charset="0"/>
              </a:rPr>
              <a:t>It was developed by the TensorFlow team, drawing from the Single Shot </a:t>
            </a:r>
            <a:r>
              <a:rPr lang="en-US" sz="2400" dirty="0" err="1">
                <a:latin typeface="Times New Roman" panose="02020603050405020304" pitchFamily="18" charset="0"/>
                <a:ea typeface="+mn-lt"/>
                <a:cs typeface="Times New Roman" panose="02020603050405020304" pitchFamily="18" charset="0"/>
              </a:rPr>
              <a:t>MultiBox</a:t>
            </a:r>
            <a:r>
              <a:rPr lang="en-US" sz="2400" dirty="0">
                <a:latin typeface="Times New Roman" panose="02020603050405020304" pitchFamily="18" charset="0"/>
                <a:ea typeface="+mn-lt"/>
                <a:cs typeface="Times New Roman" panose="02020603050405020304" pitchFamily="18" charset="0"/>
              </a:rPr>
              <a:t> Detector (SSD) framework.</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ea typeface="+mn-lt"/>
                <a:cs typeface="Times New Roman" panose="02020603050405020304" pitchFamily="18" charset="0"/>
              </a:rPr>
              <a:t>COCO-SSD is tailored to operate with the COCO dataset, a comprehensive collection supporting object detection, segmentation, and captioning tasks.</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ea typeface="+mn-lt"/>
                <a:cs typeface="Times New Roman" panose="02020603050405020304" pitchFamily="18" charset="0"/>
              </a:rPr>
              <a:t>It is adept at placing bounding boxes around various objects it has been trained to detect.</a:t>
            </a:r>
            <a:endParaRPr lang="en-US" sz="2400" dirty="0">
              <a:latin typeface="Times New Roman" panose="02020603050405020304" pitchFamily="18" charset="0"/>
              <a:cs typeface="Times New Roman" panose="02020603050405020304" pitchFamily="18" charset="0"/>
            </a:endParaRPr>
          </a:p>
          <a:p>
            <a:endParaRPr lang="en-US" sz="1400" dirty="0"/>
          </a:p>
          <a:p>
            <a:endParaRPr lang="en-US" sz="1400" dirty="0"/>
          </a:p>
          <a:p>
            <a:pPr>
              <a:buNone/>
            </a:pPr>
            <a:endParaRPr lang="en-US" sz="1400" dirty="0"/>
          </a:p>
          <a:p>
            <a:endParaRPr lang="en-US" sz="1400" dirty="0"/>
          </a:p>
          <a:p>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latin typeface="Times New Roman" panose="02020603050405020304" pitchFamily="18" charset="0"/>
                <a:cs typeface="Times New Roman" panose="02020603050405020304" pitchFamily="18" charset="0"/>
              </a:rPr>
              <a:t>Algorithm and Techniques Used</a:t>
            </a:r>
          </a:p>
        </p:txBody>
      </p:sp>
      <p:sp>
        <p:nvSpPr>
          <p:cNvPr id="3" name="Content Placeholder 2"/>
          <p:cNvSpPr>
            <a:spLocks noGrp="1"/>
          </p:cNvSpPr>
          <p:nvPr>
            <p:ph idx="1"/>
          </p:nvPr>
        </p:nvSpPr>
        <p:spPr>
          <a:xfrm>
            <a:off x="1141412" y="1866122"/>
            <a:ext cx="9905999" cy="4404049"/>
          </a:xfrm>
        </p:spPr>
        <p:txBody>
          <a:bodyPr vert="horz" lIns="91440" tIns="45720" rIns="91440" bIns="45720" rtlCol="0" anchor="t">
            <a:normAutofit/>
          </a:bodyPr>
          <a:lstStyle/>
          <a:p>
            <a:pPr algn="just"/>
            <a:r>
              <a:rPr lang="en-US" b="1" dirty="0">
                <a:latin typeface="Times New Roman" panose="02020603050405020304" pitchFamily="18" charset="0"/>
                <a:ea typeface="+mn-lt"/>
                <a:cs typeface="Times New Roman" panose="02020603050405020304" pitchFamily="18" charset="0"/>
              </a:rPr>
              <a:t>COCO Dataset</a:t>
            </a:r>
            <a:r>
              <a:rPr lang="en-US" dirty="0">
                <a:latin typeface="Times New Roman" panose="02020603050405020304" pitchFamily="18" charset="0"/>
                <a:ea typeface="+mn-lt"/>
                <a:cs typeface="Times New Roman" panose="02020603050405020304" pitchFamily="18" charset="0"/>
              </a:rPr>
              <a:t>: An extensive image recognition dataset, COCO contains over 330,000 images annotated with 80 object categories and 5 scene descriptions, supporting object detection, segmentation, and captioning tasks.</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ea typeface="+mn-lt"/>
                <a:cs typeface="Times New Roman" panose="02020603050405020304" pitchFamily="18" charset="0"/>
              </a:rPr>
              <a:t>Convolutional Neural Networks (CNNs): </a:t>
            </a:r>
            <a:r>
              <a:rPr lang="en-US" dirty="0">
                <a:latin typeface="Times New Roman" panose="02020603050405020304" pitchFamily="18" charset="0"/>
                <a:ea typeface="+mn-lt"/>
                <a:cs typeface="Times New Roman" panose="02020603050405020304" pitchFamily="18" charset="0"/>
              </a:rPr>
              <a:t>CNNs, a type of artificial neural network, excel in image recognition and processing by discerning patterns within images.</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ea typeface="+mn-lt"/>
                <a:cs typeface="Times New Roman" panose="02020603050405020304" pitchFamily="18" charset="0"/>
              </a:rPr>
              <a:t>Single Shot </a:t>
            </a:r>
            <a:r>
              <a:rPr lang="en-US" b="1" dirty="0" err="1">
                <a:latin typeface="Times New Roman" panose="02020603050405020304" pitchFamily="18" charset="0"/>
                <a:ea typeface="+mn-lt"/>
                <a:cs typeface="Times New Roman" panose="02020603050405020304" pitchFamily="18" charset="0"/>
              </a:rPr>
              <a:t>MultiBox</a:t>
            </a:r>
            <a:r>
              <a:rPr lang="en-US" b="1" dirty="0">
                <a:latin typeface="Times New Roman" panose="02020603050405020304" pitchFamily="18" charset="0"/>
                <a:ea typeface="+mn-lt"/>
                <a:cs typeface="Times New Roman" panose="02020603050405020304" pitchFamily="18" charset="0"/>
              </a:rPr>
              <a:t> Detector (SSD): </a:t>
            </a:r>
            <a:r>
              <a:rPr lang="en-US" dirty="0">
                <a:latin typeface="Times New Roman" panose="02020603050405020304" pitchFamily="18" charset="0"/>
                <a:ea typeface="+mn-lt"/>
                <a:cs typeface="Times New Roman" panose="02020603050405020304" pitchFamily="18" charset="0"/>
              </a:rPr>
              <a:t>SSD streamlines object localization and classification tasks by executing them in a single forward pass of the network.</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ea typeface="+mn-lt"/>
                <a:cs typeface="Times New Roman" panose="02020603050405020304" pitchFamily="18" charset="0"/>
              </a:rPr>
              <a:t>Non-Maximum Suppression:</a:t>
            </a:r>
            <a:r>
              <a:rPr lang="en-US" dirty="0">
                <a:latin typeface="Times New Roman" panose="02020603050405020304" pitchFamily="18" charset="0"/>
                <a:ea typeface="+mn-lt"/>
                <a:cs typeface="Times New Roman" panose="02020603050405020304" pitchFamily="18" charset="0"/>
              </a:rPr>
              <a:t> NMS is a post-processing technique vital in object detection, eliminating redundant detections and retaining the most pertinent bounding boxes corresponding to detected objects.</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ea typeface="+mn-lt"/>
                <a:cs typeface="Times New Roman" panose="02020603050405020304" pitchFamily="18" charset="0"/>
              </a:rPr>
              <a:t>Training and Fine-Tuning: </a:t>
            </a:r>
            <a:r>
              <a:rPr lang="en-US" dirty="0">
                <a:latin typeface="Times New Roman" panose="02020603050405020304" pitchFamily="18" charset="0"/>
                <a:ea typeface="+mn-lt"/>
                <a:cs typeface="Times New Roman" panose="02020603050405020304" pitchFamily="18" charset="0"/>
              </a:rPr>
              <a:t>In machine learning, fine-tuning involves adapting pre-trained model weights to new data, facilitating transfer learning.</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latin typeface="Times New Roman" panose="02020603050405020304" pitchFamily="18" charset="0"/>
                <a:cs typeface="Times New Roman" panose="02020603050405020304" pitchFamily="18" charset="0"/>
              </a:rPr>
              <a:t>Algorithms</a:t>
            </a:r>
          </a:p>
        </p:txBody>
      </p:sp>
      <p:sp>
        <p:nvSpPr>
          <p:cNvPr id="3" name="Content Placeholder 2"/>
          <p:cNvSpPr>
            <a:spLocks noGrp="1"/>
          </p:cNvSpPr>
          <p:nvPr>
            <p:ph idx="1"/>
          </p:nvPr>
        </p:nvSpPr>
        <p:spPr/>
        <p:txBody>
          <a:bodyPr vert="horz" lIns="91440" tIns="45720" rIns="91440" bIns="45720" rtlCol="0" anchor="t">
            <a:normAutofit/>
          </a:bodyPr>
          <a:lstStyle/>
          <a:p>
            <a:pPr algn="just"/>
            <a:r>
              <a:rPr lang="en-US" b="1" dirty="0">
                <a:latin typeface="Times New Roman" panose="02020603050405020304" pitchFamily="18" charset="0"/>
                <a:ea typeface="+mn-lt"/>
                <a:cs typeface="Times New Roman" panose="02020603050405020304" pitchFamily="18" charset="0"/>
              </a:rPr>
              <a:t>Anchor Boxes: </a:t>
            </a:r>
            <a:r>
              <a:rPr lang="en-US" dirty="0">
                <a:latin typeface="Times New Roman" panose="02020603050405020304" pitchFamily="18" charset="0"/>
                <a:ea typeface="+mn-lt"/>
                <a:cs typeface="Times New Roman" panose="02020603050405020304" pitchFamily="18" charset="0"/>
              </a:rPr>
              <a:t>Within COCO-SSD, anchor boxes serve to suggest regions of interest where objects may reside. These boxes are predefined bounding boxes of varying sizes and aspect ratios. During training, the algorithm learns to refine the positions and sizes of these anchor boxes to better align with ground truth objects.</a:t>
            </a:r>
            <a:endParaRPr lang="en-US" dirty="0">
              <a:latin typeface="Times New Roman" panose="02020603050405020304" pitchFamily="18" charset="0"/>
              <a:cs typeface="Times New Roman" panose="02020603050405020304" pitchFamily="18" charset="0"/>
            </a:endParaRPr>
          </a:p>
          <a:p>
            <a:pPr algn="just"/>
            <a:r>
              <a:rPr lang="en-US" b="1" dirty="0" err="1">
                <a:latin typeface="Times New Roman" panose="02020603050405020304" pitchFamily="18" charset="0"/>
                <a:ea typeface="+mn-lt"/>
                <a:cs typeface="Times New Roman" panose="02020603050405020304" pitchFamily="18" charset="0"/>
              </a:rPr>
              <a:t>Softmax</a:t>
            </a:r>
            <a:r>
              <a:rPr lang="en-US" b="1" dirty="0">
                <a:latin typeface="Times New Roman" panose="02020603050405020304" pitchFamily="18" charset="0"/>
                <a:ea typeface="+mn-lt"/>
                <a:cs typeface="Times New Roman" panose="02020603050405020304" pitchFamily="18" charset="0"/>
              </a:rPr>
              <a:t> Classifier: </a:t>
            </a:r>
            <a:r>
              <a:rPr lang="en-US" dirty="0">
                <a:latin typeface="Times New Roman" panose="02020603050405020304" pitchFamily="18" charset="0"/>
                <a:ea typeface="+mn-lt"/>
                <a:cs typeface="Times New Roman" panose="02020603050405020304" pitchFamily="18" charset="0"/>
              </a:rPr>
              <a:t>Employing a </a:t>
            </a:r>
            <a:r>
              <a:rPr lang="en-US" dirty="0" err="1">
                <a:latin typeface="Times New Roman" panose="02020603050405020304" pitchFamily="18" charset="0"/>
                <a:ea typeface="+mn-lt"/>
                <a:cs typeface="Times New Roman" panose="02020603050405020304" pitchFamily="18" charset="0"/>
              </a:rPr>
              <a:t>softmax</a:t>
            </a:r>
            <a:r>
              <a:rPr lang="en-US" dirty="0">
                <a:latin typeface="Times New Roman" panose="02020603050405020304" pitchFamily="18" charset="0"/>
                <a:ea typeface="+mn-lt"/>
                <a:cs typeface="Times New Roman" panose="02020603050405020304" pitchFamily="18" charset="0"/>
              </a:rPr>
              <a:t> classifier, COCO-SSD assigns object class probabilities to detected bounding boxes. This classifier yields probabilities for different object categories within each box, enabling the algorithm to classify detected objects accurately.</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ea typeface="+mn-lt"/>
                <a:cs typeface="Times New Roman" panose="02020603050405020304" pitchFamily="18" charset="0"/>
              </a:rPr>
              <a:t>Loss Functions: </a:t>
            </a:r>
            <a:r>
              <a:rPr lang="en-US" dirty="0">
                <a:latin typeface="Times New Roman" panose="02020603050405020304" pitchFamily="18" charset="0"/>
                <a:ea typeface="+mn-lt"/>
                <a:cs typeface="Times New Roman" panose="02020603050405020304" pitchFamily="18" charset="0"/>
              </a:rPr>
              <a:t>COCO-SSD employs specific loss functions during network training. These include confidence loss, measuring object detection accuracy, and localization loss, assessing the precision of predicted bounding box coordinates. Minimizing these losses throughout training optimizes the model's performance.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latin typeface="Times New Roman" panose="02020603050405020304" pitchFamily="18" charset="0"/>
                <a:cs typeface="Times New Roman" panose="02020603050405020304" pitchFamily="18" charset="0"/>
              </a:rPr>
              <a:t>Coco Dataset</a:t>
            </a:r>
          </a:p>
        </p:txBody>
      </p:sp>
      <p:sp>
        <p:nvSpPr>
          <p:cNvPr id="3" name="Content Placeholder 2"/>
          <p:cNvSpPr>
            <a:spLocks noGrp="1"/>
          </p:cNvSpPr>
          <p:nvPr>
            <p:ph idx="1"/>
          </p:nvPr>
        </p:nvSpPr>
        <p:spPr/>
        <p:txBody>
          <a:bodyPr vert="horz" lIns="91440" tIns="45720" rIns="91440" bIns="45720" rtlCol="0" anchor="t">
            <a:normAutofit/>
          </a:bodyPr>
          <a:lstStyle/>
          <a:p>
            <a:r>
              <a:rPr lang="en-US" sz="2800" dirty="0">
                <a:latin typeface="Times New Roman" panose="02020603050405020304" pitchFamily="18" charset="0"/>
                <a:ea typeface="+mn-lt"/>
                <a:cs typeface="Times New Roman" panose="02020603050405020304" pitchFamily="18" charset="0"/>
              </a:rPr>
              <a:t>Datasets play a crucial role in the realm of machine learning.</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ea typeface="+mn-lt"/>
                <a:cs typeface="Times New Roman" panose="02020603050405020304" pitchFamily="18" charset="0"/>
              </a:rPr>
              <a:t>Various datasets cater to different tasks such as facial recognition, action recognition, and object detection.</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ea typeface="+mn-lt"/>
                <a:cs typeface="Times New Roman" panose="02020603050405020304" pitchFamily="18" charset="0"/>
              </a:rPr>
              <a:t>Image datasets contribute significantly to scene comprehension and semantic depiction.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5064B4-CA57-9E21-96DF-FBA376527D51}"/>
              </a:ext>
            </a:extLst>
          </p:cNvPr>
          <p:cNvSpPr>
            <a:spLocks noGrp="1"/>
          </p:cNvSpPr>
          <p:nvPr>
            <p:ph idx="1"/>
          </p:nvPr>
        </p:nvSpPr>
        <p:spPr>
          <a:xfrm>
            <a:off x="1141412" y="646660"/>
            <a:ext cx="9905999" cy="5144541"/>
          </a:xfrm>
        </p:spPr>
        <p:txBody>
          <a:bodyPr vert="horz" lIns="91440" tIns="45720" rIns="91440" bIns="45720" rtlCol="0" anchor="t">
            <a:normAutofit/>
          </a:bodyPr>
          <a:lstStyle/>
          <a:p>
            <a:r>
              <a:rPr lang="en-US" sz="2400" dirty="0">
                <a:latin typeface="Times New Roman" panose="02020603050405020304" pitchFamily="18" charset="0"/>
                <a:cs typeface="Times New Roman" panose="02020603050405020304" pitchFamily="18" charset="0"/>
              </a:rPr>
              <a:t>A comprehensive dataset encompassing object detection, segmentation, and captioning or labeling tasks. This dataset comprises 328,000 images containing 2.5 million labeled instances across 91 object categories, grouped into 11 super categories.</a:t>
            </a:r>
          </a:p>
          <a:p>
            <a:endParaRPr lang="en-US" sz="1800" dirty="0">
              <a:latin typeface="TW Cen MT"/>
            </a:endParaRPr>
          </a:p>
        </p:txBody>
      </p:sp>
      <p:pic>
        <p:nvPicPr>
          <p:cNvPr id="5" name="Picture 4" descr="A close-up of a crossword&#10;&#10;Description automatically generated">
            <a:extLst>
              <a:ext uri="{FF2B5EF4-FFF2-40B4-BE49-F238E27FC236}">
                <a16:creationId xmlns:a16="http://schemas.microsoft.com/office/drawing/2014/main" id="{8859CAC0-3DF9-FDFE-3F1F-5E658AA320AA}"/>
              </a:ext>
            </a:extLst>
          </p:cNvPr>
          <p:cNvPicPr>
            <a:picLocks noChangeAspect="1"/>
          </p:cNvPicPr>
          <p:nvPr/>
        </p:nvPicPr>
        <p:blipFill>
          <a:blip r:embed="rId2"/>
          <a:stretch>
            <a:fillRect/>
          </a:stretch>
        </p:blipFill>
        <p:spPr>
          <a:xfrm>
            <a:off x="1282861" y="2516108"/>
            <a:ext cx="9626278" cy="290608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latin typeface="Times New Roman" panose="02020603050405020304" pitchFamily="18" charset="0"/>
                <a:cs typeface="Times New Roman" panose="02020603050405020304" pitchFamily="18" charset="0"/>
              </a:rPr>
              <a:t>Examples of dataset</a:t>
            </a:r>
          </a:p>
        </p:txBody>
      </p:sp>
      <p:pic>
        <p:nvPicPr>
          <p:cNvPr id="8194" name="Picture 2"/>
          <p:cNvPicPr>
            <a:picLocks noGrp="1" noChangeAspect="1" noChangeArrowheads="1"/>
          </p:cNvPicPr>
          <p:nvPr>
            <p:ph idx="1"/>
          </p:nvPr>
        </p:nvPicPr>
        <p:blipFill>
          <a:blip r:embed="rId2" cstate="print"/>
          <a:stretch>
            <a:fillRect/>
          </a:stretch>
        </p:blipFill>
        <p:spPr bwMode="auto">
          <a:xfrm>
            <a:off x="2439551" y="2052638"/>
            <a:ext cx="6274674" cy="4195762"/>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731</TotalTime>
  <Words>1308</Words>
  <Application>Microsoft Office PowerPoint</Application>
  <PresentationFormat>Widescreen</PresentationFormat>
  <Paragraphs>87</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Century Gothic</vt:lpstr>
      <vt:lpstr>Shrikhand</vt:lpstr>
      <vt:lpstr>Times New Roman</vt:lpstr>
      <vt:lpstr>TW Cen MT</vt:lpstr>
      <vt:lpstr>Wingdings 3</vt:lpstr>
      <vt:lpstr>Ion</vt:lpstr>
      <vt:lpstr> Pre-Trained Machine Learning Model   COCO-SSD: Object Detection and Language Traslator </vt:lpstr>
      <vt:lpstr>INTRODUCTION</vt:lpstr>
      <vt:lpstr>PowerPoint Presentation</vt:lpstr>
      <vt:lpstr>COCO-SSD</vt:lpstr>
      <vt:lpstr>Algorithm and Techniques Used</vt:lpstr>
      <vt:lpstr>Algorithms</vt:lpstr>
      <vt:lpstr>Coco Dataset</vt:lpstr>
      <vt:lpstr>PowerPoint Presentation</vt:lpstr>
      <vt:lpstr>Examples of dataset</vt:lpstr>
      <vt:lpstr>One-Shot Multi-Box Detector </vt:lpstr>
      <vt:lpstr> ARCHITECTURE</vt:lpstr>
      <vt:lpstr>PowerPoint Presentation</vt:lpstr>
      <vt:lpstr>MultiBox </vt:lpstr>
      <vt:lpstr>PowerPoint Presentation</vt:lpstr>
      <vt:lpstr>Source code</vt:lpstr>
      <vt:lpstr>PowerPoint Presentation</vt:lpstr>
      <vt:lpstr>SSD default boxes</vt:lpstr>
      <vt:lpstr>Non-Maximum Suppression (NMS) </vt:lpstr>
      <vt:lpstr>Example</vt:lpstr>
      <vt:lpstr>APPLICATIONS</vt:lpstr>
      <vt:lpstr>Obstacles</vt:lpstr>
      <vt:lpstr>Prospects for the Future</vt:lpstr>
      <vt:lpstr>Conclusion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Lane Detection Using opencv</dc:title>
  <dc:creator>Ganesh Ravipati</dc:creator>
  <cp:lastModifiedBy>Seetala, Vardhana</cp:lastModifiedBy>
  <cp:revision>143</cp:revision>
  <dcterms:created xsi:type="dcterms:W3CDTF">2023-03-08T05:41:39Z</dcterms:created>
  <dcterms:modified xsi:type="dcterms:W3CDTF">2024-04-26T02:47:09Z</dcterms:modified>
</cp:coreProperties>
</file>