
<file path=[Content_Types].xml><?xml version="1.0" encoding="utf-8"?>
<Types xmlns="http://schemas.openxmlformats.org/package/2006/content-types">
  <Default Extension="xml" ContentType="application/xml"/>
  <Default Extension="jpeg" ContentType="image/jpeg"/>
  <Default Extension="tiff" ContentType="image/tiff"/>
  <Default Extension="emf" ContentType="image/x-emf"/>
  <Default Extension="jpg" ContentType="image/jpeg"/>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31"/>
  </p:notesMasterIdLst>
  <p:handoutMasterIdLst>
    <p:handoutMasterId r:id="rId32"/>
  </p:handoutMasterIdLst>
  <p:sldIdLst>
    <p:sldId id="368" r:id="rId2"/>
    <p:sldId id="317" r:id="rId3"/>
    <p:sldId id="369" r:id="rId4"/>
    <p:sldId id="360" r:id="rId5"/>
    <p:sldId id="318" r:id="rId6"/>
    <p:sldId id="322" r:id="rId7"/>
    <p:sldId id="375" r:id="rId8"/>
    <p:sldId id="323" r:id="rId9"/>
    <p:sldId id="355" r:id="rId10"/>
    <p:sldId id="320" r:id="rId11"/>
    <p:sldId id="319" r:id="rId12"/>
    <p:sldId id="340" r:id="rId13"/>
    <p:sldId id="362" r:id="rId14"/>
    <p:sldId id="342" r:id="rId15"/>
    <p:sldId id="377" r:id="rId16"/>
    <p:sldId id="379" r:id="rId17"/>
    <p:sldId id="381" r:id="rId18"/>
    <p:sldId id="346" r:id="rId19"/>
    <p:sldId id="350" r:id="rId20"/>
    <p:sldId id="326" r:id="rId21"/>
    <p:sldId id="327" r:id="rId22"/>
    <p:sldId id="328" r:id="rId23"/>
    <p:sldId id="370" r:id="rId24"/>
    <p:sldId id="371" r:id="rId25"/>
    <p:sldId id="382" r:id="rId26"/>
    <p:sldId id="383" r:id="rId27"/>
    <p:sldId id="385" r:id="rId28"/>
    <p:sldId id="387" r:id="rId29"/>
    <p:sldId id="388" r:id="rId30"/>
  </p:sldIdLst>
  <p:sldSz cx="9144000" cy="5143500" type="screen16x9"/>
  <p:notesSz cx="6934200" cy="9220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044">
          <p15:clr>
            <a:srgbClr val="A4A3A4"/>
          </p15:clr>
        </p15:guide>
        <p15:guide id="2" pos="118">
          <p15:clr>
            <a:srgbClr val="A4A3A4"/>
          </p15:clr>
        </p15:guide>
      </p15:sldGuideLst>
    </p:ext>
    <p:ext uri="{2D200454-40CA-4A62-9FC3-DE9A4176ACB9}">
      <p15:notesGuideLst xmlns:p15="http://schemas.microsoft.com/office/powerpoint/2012/main" xmlns="">
        <p15:guide id="1" orient="horz" pos="110">
          <p15:clr>
            <a:srgbClr val="A4A3A4"/>
          </p15:clr>
        </p15:guide>
        <p15:guide id="2" pos="4180">
          <p15:clr>
            <a:srgbClr val="A4A3A4"/>
          </p15:clr>
        </p15:guide>
        <p15:guide id="3" pos="18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881"/>
    <a:srgbClr val="33928A"/>
    <a:srgbClr val="00786E"/>
    <a:srgbClr val="7F6BE8"/>
    <a:srgbClr val="3C8904"/>
    <a:srgbClr val="860049"/>
    <a:srgbClr val="31FFFE"/>
    <a:srgbClr val="C38912"/>
    <a:srgbClr val="1C7B70"/>
    <a:srgbClr val="89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66" autoAdjust="0"/>
    <p:restoredTop sz="83111" autoAdjust="0"/>
  </p:normalViewPr>
  <p:slideViewPr>
    <p:cSldViewPr snapToGrid="0" showGuides="1">
      <p:cViewPr varScale="1">
        <p:scale>
          <a:sx n="144" d="100"/>
          <a:sy n="144" d="100"/>
        </p:scale>
        <p:origin x="-552" y="-112"/>
      </p:cViewPr>
      <p:guideLst>
        <p:guide orient="horz" pos="1044"/>
        <p:guide pos="118"/>
      </p:guideLst>
    </p:cSldViewPr>
  </p:slideViewPr>
  <p:notesTextViewPr>
    <p:cViewPr>
      <p:scale>
        <a:sx n="100" d="100"/>
        <a:sy n="100" d="100"/>
      </p:scale>
      <p:origin x="0" y="0"/>
    </p:cViewPr>
  </p:notesTextViewPr>
  <p:sorterViewPr>
    <p:cViewPr>
      <p:scale>
        <a:sx n="100" d="100"/>
        <a:sy n="100" d="100"/>
      </p:scale>
      <p:origin x="0" y="-4212"/>
    </p:cViewPr>
  </p:sorterViewPr>
  <p:notesViewPr>
    <p:cSldViewPr showGuides="1">
      <p:cViewPr varScale="1">
        <p:scale>
          <a:sx n="108" d="100"/>
          <a:sy n="108" d="100"/>
        </p:scale>
        <p:origin x="-4192" y="-112"/>
      </p:cViewPr>
      <p:guideLst>
        <p:guide orient="horz" pos="110"/>
        <p:guide pos="4180"/>
        <p:guide pos="188"/>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handoutMaster" Target="handoutMasters/handout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extBox 3"/>
          <p:cNvSpPr txBox="1"/>
          <p:nvPr/>
        </p:nvSpPr>
        <p:spPr>
          <a:xfrm>
            <a:off x="3313853" y="8953500"/>
            <a:ext cx="360996" cy="215444"/>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fld id="{214F65B6-1DED-4BB3-85B7-01A8FEA87DE0}" type="slidenum">
              <a:rPr lang="en-US" sz="800" smtClean="0">
                <a:latin typeface="Verdana"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endParaRPr lang="en-US" sz="800" dirty="0" smtClean="0">
              <a:latin typeface="Verdana" pitchFamily="34" charset="0"/>
              <a:cs typeface="Arial" pitchFamily="34" charset="0"/>
            </a:endParaRPr>
          </a:p>
        </p:txBody>
      </p:sp>
      <p:sp>
        <p:nvSpPr>
          <p:cNvPr id="6" name="TextBox 5"/>
          <p:cNvSpPr txBox="1"/>
          <p:nvPr/>
        </p:nvSpPr>
        <p:spPr>
          <a:xfrm>
            <a:off x="298450" y="174625"/>
            <a:ext cx="6337300" cy="369332"/>
          </a:xfrm>
          <a:prstGeom prst="rect">
            <a:avLst/>
          </a:prstGeom>
          <a:noFill/>
        </p:spPr>
        <p:txBody>
          <a:bodyPr wrap="square" lIns="0" tIns="0" rIns="182880" bIns="0" rtlCol="0">
            <a:spAutoFit/>
          </a:bodyPr>
          <a:lstStyle/>
          <a:p>
            <a:pPr algn="ctr"/>
            <a:r>
              <a:rPr lang="en-US" sz="1400" b="0" dirty="0" smtClean="0">
                <a:latin typeface="Verdana" pitchFamily="34" charset="0"/>
                <a:cs typeface="Arial" pitchFamily="34" charset="0"/>
              </a:rPr>
              <a:t>TITLE</a:t>
            </a:r>
          </a:p>
          <a:p>
            <a:pPr algn="ctr"/>
            <a:r>
              <a:rPr lang="en-US" sz="1000" i="0" dirty="0" smtClean="0">
                <a:latin typeface="Verdana" pitchFamily="34" charset="0"/>
                <a:cs typeface="Arial" pitchFamily="34" charset="0"/>
              </a:rPr>
              <a:t>Month Year</a:t>
            </a:r>
          </a:p>
        </p:txBody>
      </p:sp>
    </p:spTree>
    <p:extLst>
      <p:ext uri="{BB962C8B-B14F-4D97-AF65-F5344CB8AC3E}">
        <p14:creationId xmlns:p14="http://schemas.microsoft.com/office/powerpoint/2010/main" val="30646210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628775" y="692150"/>
            <a:ext cx="3733800" cy="2100263"/>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298450" y="2997200"/>
            <a:ext cx="6337300" cy="5842000"/>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Box 5"/>
          <p:cNvSpPr txBox="1"/>
          <p:nvPr/>
        </p:nvSpPr>
        <p:spPr>
          <a:xfrm>
            <a:off x="3313853" y="8953500"/>
            <a:ext cx="360996" cy="215444"/>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fld id="{214F65B6-1DED-4BB3-85B7-01A8FEA87DE0}" type="slidenum">
              <a:rPr lang="en-US" sz="800" smtClean="0">
                <a:latin typeface="Verdana"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endParaRPr lang="en-US" sz="800" dirty="0" smtClean="0">
              <a:latin typeface="Verdana" pitchFamily="34" charset="0"/>
              <a:cs typeface="Arial" pitchFamily="34" charset="0"/>
            </a:endParaRPr>
          </a:p>
        </p:txBody>
      </p:sp>
      <p:sp>
        <p:nvSpPr>
          <p:cNvPr id="7" name="TextBox 6"/>
          <p:cNvSpPr txBox="1"/>
          <p:nvPr/>
        </p:nvSpPr>
        <p:spPr>
          <a:xfrm>
            <a:off x="298450" y="174625"/>
            <a:ext cx="6337300" cy="369332"/>
          </a:xfrm>
          <a:prstGeom prst="rect">
            <a:avLst/>
          </a:prstGeom>
          <a:noFill/>
        </p:spPr>
        <p:txBody>
          <a:bodyPr wrap="square" lIns="0" tIns="0" rIns="0" bIns="0" rtlCol="0">
            <a:spAutoFit/>
          </a:bodyPr>
          <a:lstStyle/>
          <a:p>
            <a:pPr algn="ctr"/>
            <a:r>
              <a:rPr lang="en-US" sz="1400" b="0" dirty="0" smtClean="0">
                <a:latin typeface="Verdana" pitchFamily="34" charset="0"/>
                <a:cs typeface="Arial" pitchFamily="34" charset="0"/>
              </a:rPr>
              <a:t>TITLE</a:t>
            </a:r>
          </a:p>
          <a:p>
            <a:pPr algn="ctr"/>
            <a:r>
              <a:rPr lang="en-US" sz="1000" i="0" dirty="0" smtClean="0">
                <a:latin typeface="Verdana" pitchFamily="34" charset="0"/>
                <a:cs typeface="Arial" pitchFamily="34" charset="0"/>
              </a:rPr>
              <a:t>Month Year</a:t>
            </a:r>
          </a:p>
        </p:txBody>
      </p:sp>
    </p:spTree>
    <p:extLst>
      <p:ext uri="{BB962C8B-B14F-4D97-AF65-F5344CB8AC3E}">
        <p14:creationId xmlns:p14="http://schemas.microsoft.com/office/powerpoint/2010/main" val="495027960"/>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1200"/>
      </a:spcBef>
      <a:buFont typeface="Arial" pitchFamily="34" charset="0"/>
      <a:buNone/>
      <a:defRPr sz="1100" kern="1200">
        <a:solidFill>
          <a:schemeClr val="tx1"/>
        </a:solidFill>
        <a:latin typeface="Verdana" pitchFamily="34" charset="0"/>
        <a:ea typeface="+mn-ea"/>
        <a:cs typeface="Arial" pitchFamily="34" charset="0"/>
      </a:defRPr>
    </a:lvl1pPr>
    <a:lvl2pPr marL="400050" indent="-174625" algn="l" defTabSz="914400" rtl="0" eaLnBrk="1" latinLnBrk="0" hangingPunct="1">
      <a:spcBef>
        <a:spcPts val="600"/>
      </a:spcBef>
      <a:buFont typeface="Wingdings" pitchFamily="2" charset="2"/>
      <a:buChar char=""/>
      <a:defRPr sz="1100" kern="1200">
        <a:solidFill>
          <a:schemeClr val="tx1"/>
        </a:solidFill>
        <a:latin typeface="Verdana" pitchFamily="34" charset="0"/>
        <a:ea typeface="+mn-ea"/>
        <a:cs typeface="Arial" pitchFamily="34" charset="0"/>
      </a:defRPr>
    </a:lvl2pPr>
    <a:lvl3pPr marL="576263" indent="-176213" algn="l" defTabSz="914400" rtl="0" eaLnBrk="1" latinLnBrk="0" hangingPunct="1">
      <a:spcBef>
        <a:spcPts val="600"/>
      </a:spcBef>
      <a:buFont typeface="Verdana" pitchFamily="34" charset="0"/>
      <a:buChar char="–"/>
      <a:defRPr sz="1100" kern="1200">
        <a:solidFill>
          <a:schemeClr val="tx1"/>
        </a:solidFill>
        <a:latin typeface="Verdana" pitchFamily="34" charset="0"/>
        <a:ea typeface="+mn-ea"/>
        <a:cs typeface="Arial" pitchFamily="34" charset="0"/>
      </a:defRPr>
    </a:lvl3pPr>
    <a:lvl4pPr marL="801688" indent="-174625" algn="l" defTabSz="914400" rtl="0" eaLnBrk="1" latinLnBrk="0" hangingPunct="1">
      <a:spcBef>
        <a:spcPts val="600"/>
      </a:spcBef>
      <a:buFont typeface="Verdana" pitchFamily="34" charset="0"/>
      <a:buChar char="▪"/>
      <a:defRPr sz="1100" kern="1200">
        <a:solidFill>
          <a:schemeClr val="tx1"/>
        </a:solidFill>
        <a:latin typeface="Verdana" pitchFamily="34" charset="0"/>
        <a:ea typeface="+mn-ea"/>
        <a:cs typeface="Arial" pitchFamily="34" charset="0"/>
      </a:defRPr>
    </a:lvl4pPr>
    <a:lvl5pPr marL="1027113" indent="-225425" algn="l" defTabSz="914400" rtl="0" eaLnBrk="1" latinLnBrk="0" hangingPunct="1">
      <a:spcBef>
        <a:spcPts val="600"/>
      </a:spcBef>
      <a:buFont typeface="Verdana" pitchFamily="34" charset="0"/>
      <a:buChar char="—"/>
      <a:defRPr sz="1100" kern="1200">
        <a:solidFill>
          <a:schemeClr val="tx1"/>
        </a:solidFill>
        <a:latin typeface="Verdana"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 Id="rId3" Type="http://schemas.openxmlformats.org/officeDocument/2006/relationships/hyperlink" Target="http://gadgets.ndtv.com/internet/news/netflix-now-accounts-for-34-percent-of-us-internet-traffic-at-peak-times-524323"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 name="Shape 512"/>
          <p:cNvSpPr>
            <a:spLocks noGrp="1" noRot="1" noChangeAspect="1"/>
          </p:cNvSpPr>
          <p:nvPr>
            <p:ph type="sldImg"/>
          </p:nvPr>
        </p:nvSpPr>
        <p:spPr>
          <a:xfrm>
            <a:off x="393700" y="692150"/>
            <a:ext cx="6146800" cy="3457575"/>
          </a:xfrm>
          <a:prstGeom prst="rect">
            <a:avLst/>
          </a:prstGeom>
        </p:spPr>
        <p:txBody>
          <a:bodyPr/>
          <a:lstStyle/>
          <a:p>
            <a:pPr lvl="0"/>
            <a:endParaRPr/>
          </a:p>
        </p:txBody>
      </p:sp>
      <p:sp>
        <p:nvSpPr>
          <p:cNvPr id="513" name="Shape 513"/>
          <p:cNvSpPr>
            <a:spLocks noGrp="1"/>
          </p:cNvSpPr>
          <p:nvPr>
            <p:ph type="body" sz="quarter" idx="1"/>
          </p:nvPr>
        </p:nvSpPr>
        <p:spPr>
          <a:prstGeom prst="rect">
            <a:avLst/>
          </a:prstGeom>
        </p:spPr>
        <p:txBody>
          <a:bodyPr/>
          <a:lstStyle/>
          <a:p>
            <a:pPr marL="461543" lvl="1" indent="0">
              <a:buNone/>
            </a:pPr>
            <a:endParaRPr lang="en-US" dirty="0" smtClean="0"/>
          </a:p>
        </p:txBody>
      </p:sp>
    </p:spTree>
    <p:extLst>
      <p:ext uri="{BB962C8B-B14F-4D97-AF65-F5344CB8AC3E}">
        <p14:creationId xmlns:p14="http://schemas.microsoft.com/office/powerpoint/2010/main" val="19742044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8775" y="692150"/>
            <a:ext cx="3733800" cy="2100263"/>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96647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8775" y="692150"/>
            <a:ext cx="3733800" cy="2100263"/>
          </a:xfrm>
        </p:spPr>
      </p:sp>
      <p:sp>
        <p:nvSpPr>
          <p:cNvPr id="3" name="Notes Placeholder 2"/>
          <p:cNvSpPr>
            <a:spLocks noGrp="1"/>
          </p:cNvSpPr>
          <p:nvPr>
            <p:ph type="body" idx="1"/>
          </p:nvPr>
        </p:nvSpPr>
        <p:spPr/>
        <p:txBody>
          <a:bodyPr/>
          <a:lstStyle/>
          <a:p>
            <a:pPr marL="288465" lvl="1" indent="-288465" defTabSz="461543">
              <a:buFont typeface="Arial"/>
              <a:buChar char="•"/>
              <a:defRPr/>
            </a:pPr>
            <a:r>
              <a:rPr lang="en-US" dirty="0"/>
              <a:t>Deployed with a multi-node cluster; </a:t>
            </a:r>
            <a:r>
              <a:rPr lang="en-US" sz="1100" dirty="0"/>
              <a:t>Balanced across Availability zones</a:t>
            </a:r>
            <a:endParaRPr lang="en-US" dirty="0">
              <a:solidFill>
                <a:srgbClr val="4D4D4D"/>
              </a:solidFill>
            </a:endParaRPr>
          </a:p>
          <a:p>
            <a:pPr marL="288465" indent="-288465">
              <a:buFont typeface="Arial"/>
              <a:buChar char="•"/>
            </a:pPr>
            <a:r>
              <a:rPr lang="en-US" dirty="0"/>
              <a:t>Highly Available</a:t>
            </a:r>
          </a:p>
          <a:p>
            <a:pPr marL="288465" indent="-288465">
              <a:buFont typeface="Arial"/>
              <a:buChar char="•"/>
            </a:pPr>
            <a:r>
              <a:rPr lang="en-US" dirty="0"/>
              <a:t>Data replication</a:t>
            </a:r>
          </a:p>
          <a:p>
            <a:pPr marL="288465" indent="-288465">
              <a:buFont typeface="Arial"/>
              <a:buChar char="•"/>
            </a:pPr>
            <a:r>
              <a:rPr lang="en-US" dirty="0"/>
              <a:t>Failover functionality</a:t>
            </a:r>
          </a:p>
          <a:p>
            <a:pPr marL="288465" indent="-288465">
              <a:buFont typeface="Arial"/>
              <a:buChar char="•"/>
            </a:pPr>
            <a:r>
              <a:rPr lang="en-US" dirty="0"/>
              <a:t>Customizable plans</a:t>
            </a:r>
          </a:p>
          <a:p>
            <a:pPr marL="288465" indent="-288465" defTabSz="461543">
              <a:buFont typeface="Arial"/>
              <a:buChar char="•"/>
              <a:defRPr/>
            </a:pPr>
            <a:r>
              <a:rPr lang="en-US" dirty="0" smtClean="0"/>
              <a:t>Secure - Different credentials to each application, operators</a:t>
            </a:r>
            <a:r>
              <a:rPr lang="en-US" baseline="0" dirty="0" smtClean="0"/>
              <a:t> </a:t>
            </a:r>
            <a:r>
              <a:rPr lang="en-US" dirty="0" smtClean="0"/>
              <a:t>can revoke access selectively!</a:t>
            </a:r>
          </a:p>
          <a:p>
            <a:pPr marL="288465" indent="-288465">
              <a:buFont typeface="Arial"/>
              <a:buChar char="•"/>
            </a:pPr>
            <a:endParaRPr lang="en-US" dirty="0"/>
          </a:p>
          <a:p>
            <a:endParaRPr lang="en-US" dirty="0"/>
          </a:p>
        </p:txBody>
      </p:sp>
      <p:sp>
        <p:nvSpPr>
          <p:cNvPr id="4" name="Slide Number Placeholder 3"/>
          <p:cNvSpPr>
            <a:spLocks noGrp="1"/>
          </p:cNvSpPr>
          <p:nvPr>
            <p:ph type="sldNum" sz="quarter" idx="10"/>
          </p:nvPr>
        </p:nvSpPr>
        <p:spPr>
          <a:xfrm>
            <a:off x="3927775" y="8757590"/>
            <a:ext cx="3004820" cy="461010"/>
          </a:xfrm>
          <a:prstGeom prst="rect">
            <a:avLst/>
          </a:prstGeom>
        </p:spPr>
        <p:txBody>
          <a:bodyPr lIns="92309" tIns="46154" rIns="92309" bIns="46154"/>
          <a:lstStyle/>
          <a:p>
            <a:fld id="{9AF25A19-2501-5940-8DE6-BC6206CC8FA9}" type="slidenum">
              <a:rPr lang="en-US" smtClean="0"/>
              <a:t>20</a:t>
            </a:fld>
            <a:endParaRPr lang="en-US"/>
          </a:p>
        </p:txBody>
      </p:sp>
    </p:spTree>
    <p:extLst>
      <p:ext uri="{BB962C8B-B14F-4D97-AF65-F5344CB8AC3E}">
        <p14:creationId xmlns:p14="http://schemas.microsoft.com/office/powerpoint/2010/main" val="4572225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8775" y="692150"/>
            <a:ext cx="3733800" cy="2100263"/>
          </a:xfrm>
        </p:spPr>
      </p:sp>
      <p:sp>
        <p:nvSpPr>
          <p:cNvPr id="3" name="Notes Placeholder 2"/>
          <p:cNvSpPr>
            <a:spLocks noGrp="1"/>
          </p:cNvSpPr>
          <p:nvPr>
            <p:ph type="body" idx="1"/>
          </p:nvPr>
        </p:nvSpPr>
        <p:spPr/>
        <p:txBody>
          <a:bodyPr/>
          <a:lstStyle/>
          <a:p>
            <a:r>
              <a:rPr lang="en-US" sz="1400" dirty="0"/>
              <a:t>Developers can quickly develop features for their applications such as:</a:t>
            </a:r>
          </a:p>
          <a:p>
            <a:pPr lvl="1"/>
            <a:r>
              <a:rPr lang="en-US" sz="1000" dirty="0"/>
              <a:t>live, in-memory caching for very fast reads</a:t>
            </a:r>
          </a:p>
          <a:p>
            <a:pPr lvl="1"/>
            <a:r>
              <a:rPr lang="en-US" sz="1000" dirty="0"/>
              <a:t>real-time computation on data structures </a:t>
            </a:r>
          </a:p>
          <a:p>
            <a:pPr lvl="1"/>
            <a:r>
              <a:rPr lang="en-US" sz="1000" dirty="0"/>
              <a:t>ranked lists and leaderboards</a:t>
            </a:r>
          </a:p>
          <a:p>
            <a:pPr lvl="1"/>
            <a:r>
              <a:rPr lang="en-US" sz="1000" dirty="0"/>
              <a:t>publishing and subscribing</a:t>
            </a:r>
          </a:p>
          <a:p>
            <a:pPr lvl="1"/>
            <a:r>
              <a:rPr lang="en-US" sz="1000" dirty="0"/>
              <a:t>queuing </a:t>
            </a:r>
          </a:p>
          <a:p>
            <a:endParaRPr lang="en-US" dirty="0"/>
          </a:p>
        </p:txBody>
      </p:sp>
      <p:sp>
        <p:nvSpPr>
          <p:cNvPr id="4" name="Slide Number Placeholder 3"/>
          <p:cNvSpPr>
            <a:spLocks noGrp="1"/>
          </p:cNvSpPr>
          <p:nvPr>
            <p:ph type="sldNum" sz="quarter" idx="10"/>
          </p:nvPr>
        </p:nvSpPr>
        <p:spPr>
          <a:xfrm>
            <a:off x="3927775" y="8757590"/>
            <a:ext cx="3004820" cy="461010"/>
          </a:xfrm>
          <a:prstGeom prst="rect">
            <a:avLst/>
          </a:prstGeom>
        </p:spPr>
        <p:txBody>
          <a:bodyPr lIns="92309" tIns="46154" rIns="92309" bIns="46154"/>
          <a:lstStyle/>
          <a:p>
            <a:fld id="{9AF25A19-2501-5940-8DE6-BC6206CC8FA9}" type="slidenum">
              <a:rPr lang="en-US" smtClean="0"/>
              <a:t>21</a:t>
            </a:fld>
            <a:endParaRPr lang="en-US"/>
          </a:p>
        </p:txBody>
      </p:sp>
    </p:spTree>
    <p:extLst>
      <p:ext uri="{BB962C8B-B14F-4D97-AF65-F5344CB8AC3E}">
        <p14:creationId xmlns:p14="http://schemas.microsoft.com/office/powerpoint/2010/main" val="4572225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8775" y="692150"/>
            <a:ext cx="3733800" cy="2100263"/>
          </a:xfrm>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a:xfrm>
            <a:off x="3927775" y="8757590"/>
            <a:ext cx="3004820" cy="461010"/>
          </a:xfrm>
          <a:prstGeom prst="rect">
            <a:avLst/>
          </a:prstGeom>
        </p:spPr>
        <p:txBody>
          <a:bodyPr lIns="92309" tIns="46154" rIns="92309" bIns="46154"/>
          <a:lstStyle/>
          <a:p>
            <a:fld id="{9AF25A19-2501-5940-8DE6-BC6206CC8FA9}" type="slidenum">
              <a:rPr lang="en-US" smtClean="0"/>
              <a:t>22</a:t>
            </a:fld>
            <a:endParaRPr lang="en-US"/>
          </a:p>
        </p:txBody>
      </p:sp>
    </p:spTree>
    <p:extLst>
      <p:ext uri="{BB962C8B-B14F-4D97-AF65-F5344CB8AC3E}">
        <p14:creationId xmlns:p14="http://schemas.microsoft.com/office/powerpoint/2010/main" val="4572225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8775" y="692150"/>
            <a:ext cx="3733800" cy="2100263"/>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96647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hape 160"/>
          <p:cNvSpPr>
            <a:spLocks noGrp="1" noRot="1" noChangeAspect="1"/>
          </p:cNvSpPr>
          <p:nvPr>
            <p:ph type="sldImg"/>
          </p:nvPr>
        </p:nvSpPr>
        <p:spPr>
          <a:xfrm>
            <a:off x="393700" y="692150"/>
            <a:ext cx="6146800" cy="3457575"/>
          </a:xfrm>
          <a:prstGeom prst="rect">
            <a:avLst/>
          </a:prstGeom>
        </p:spPr>
        <p:txBody>
          <a:bodyPr/>
          <a:lstStyle/>
          <a:p>
            <a:pPr lvl="0"/>
            <a:endParaRPr/>
          </a:p>
        </p:txBody>
      </p:sp>
      <p:sp>
        <p:nvSpPr>
          <p:cNvPr id="161" name="Shape 161"/>
          <p:cNvSpPr>
            <a:spLocks noGrp="1"/>
          </p:cNvSpPr>
          <p:nvPr>
            <p:ph type="body" sz="quarter" idx="1"/>
          </p:nvPr>
        </p:nvSpPr>
        <p:spPr>
          <a:prstGeom prst="rect">
            <a:avLst/>
          </a:prstGeom>
        </p:spPr>
        <p:txBody>
          <a:bodyPr/>
          <a:lstStyle/>
          <a:p>
            <a:pPr lvl="0">
              <a:defRPr sz="1800"/>
            </a:pPr>
            <a:r>
              <a:rPr sz="2200"/>
              <a:t>When we established the predominant enterprise architecture paradigms, the vast majority of our clients were usually tethered to a desk with a workstation. Now that has flipped…</a:t>
            </a:r>
          </a:p>
        </p:txBody>
      </p:sp>
    </p:spTree>
    <p:extLst>
      <p:ext uri="{BB962C8B-B14F-4D97-AF65-F5344CB8AC3E}">
        <p14:creationId xmlns:p14="http://schemas.microsoft.com/office/powerpoint/2010/main" val="28467916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761528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964808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461825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41210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8775" y="692150"/>
            <a:ext cx="3733800" cy="2100263"/>
          </a:xfrm>
        </p:spPr>
      </p:sp>
      <p:sp>
        <p:nvSpPr>
          <p:cNvPr id="3" name="Notes Placeholder 2"/>
          <p:cNvSpPr>
            <a:spLocks noGrp="1"/>
          </p:cNvSpPr>
          <p:nvPr>
            <p:ph type="body" idx="1"/>
          </p:nvPr>
        </p:nvSpPr>
        <p:spPr/>
        <p:txBody>
          <a:bodyPr/>
          <a:lstStyle/>
          <a:p>
            <a:r>
              <a:rPr lang="en-US" sz="1100" dirty="0" smtClean="0"/>
              <a:t>An application runs in a </a:t>
            </a:r>
            <a:r>
              <a:rPr lang="en-US" sz="1100" b="1" dirty="0" smtClean="0"/>
              <a:t>DEA, </a:t>
            </a:r>
            <a:r>
              <a:rPr lang="en-US" sz="1100" b="0" dirty="0" smtClean="0"/>
              <a:t>which is a droplet execution agent</a:t>
            </a:r>
            <a:r>
              <a:rPr lang="en-US" sz="1100" b="1" dirty="0" smtClean="0"/>
              <a:t>. </a:t>
            </a:r>
            <a:r>
              <a:rPr lang="en-US" sz="1100" dirty="0" smtClean="0"/>
              <a:t>The</a:t>
            </a:r>
            <a:r>
              <a:rPr lang="en-US" sz="1100" b="1" dirty="0" smtClean="0"/>
              <a:t> Cloud Controller </a:t>
            </a:r>
            <a:r>
              <a:rPr lang="en-US" sz="1100" dirty="0" smtClean="0"/>
              <a:t>orchestrates the routing and lifecycle of all DEAs in the pool. </a:t>
            </a:r>
            <a:r>
              <a:rPr lang="en-US" sz="1100" b="1" dirty="0" smtClean="0"/>
              <a:t>Routers</a:t>
            </a:r>
            <a:r>
              <a:rPr lang="en-US" sz="1100" dirty="0" smtClean="0"/>
              <a:t> manage application traffic. </a:t>
            </a:r>
            <a:r>
              <a:rPr lang="en-US" sz="1100" b="1" dirty="0" smtClean="0"/>
              <a:t>Health Manager </a:t>
            </a:r>
            <a:r>
              <a:rPr lang="en-US" sz="1100" dirty="0" smtClean="0"/>
              <a:t>reports mismatched application states to the CC. A </a:t>
            </a:r>
            <a:r>
              <a:rPr lang="en-US" sz="1100" b="1" dirty="0" smtClean="0"/>
              <a:t>service</a:t>
            </a:r>
            <a:r>
              <a:rPr lang="en-US" sz="1100" dirty="0" smtClean="0"/>
              <a:t> </a:t>
            </a:r>
            <a:r>
              <a:rPr lang="en-US" sz="1100" b="1" dirty="0" smtClean="0"/>
              <a:t>gateway</a:t>
            </a:r>
            <a:r>
              <a:rPr lang="en-US" sz="1100" dirty="0" smtClean="0"/>
              <a:t> provides an interface for services (native or external). A </a:t>
            </a:r>
            <a:r>
              <a:rPr lang="en-US" sz="1100" b="1" dirty="0" smtClean="0"/>
              <a:t>messaging</a:t>
            </a:r>
            <a:r>
              <a:rPr lang="en-US" sz="1100" dirty="0" smtClean="0"/>
              <a:t> bus manages all system communication. Apps are accessed directly through the router while web and CLI clients (e.g., </a:t>
            </a:r>
            <a:r>
              <a:rPr lang="en-US" sz="1100" dirty="0" err="1" smtClean="0"/>
              <a:t>vmc</a:t>
            </a:r>
            <a:r>
              <a:rPr lang="en-US" sz="1100" dirty="0" smtClean="0"/>
              <a:t>, STS) access Cloud Controller via </a:t>
            </a:r>
            <a:r>
              <a:rPr lang="en-US" sz="1100" dirty="0" err="1" smtClean="0"/>
              <a:t>RESTful</a:t>
            </a:r>
            <a:r>
              <a:rPr lang="en-US" sz="1100" dirty="0" smtClean="0"/>
              <a:t> services.</a:t>
            </a:r>
          </a:p>
          <a:p>
            <a:endParaRPr lang="en-US" dirty="0"/>
          </a:p>
        </p:txBody>
      </p:sp>
    </p:spTree>
    <p:extLst>
      <p:ext uri="{BB962C8B-B14F-4D97-AF65-F5344CB8AC3E}">
        <p14:creationId xmlns:p14="http://schemas.microsoft.com/office/powerpoint/2010/main" val="164632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18499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8775" y="692150"/>
            <a:ext cx="3733800" cy="2100263"/>
          </a:xfrm>
        </p:spPr>
      </p:sp>
      <p:sp>
        <p:nvSpPr>
          <p:cNvPr id="3" name="Notes Placeholder 2"/>
          <p:cNvSpPr>
            <a:spLocks noGrp="1"/>
          </p:cNvSpPr>
          <p:nvPr>
            <p:ph type="body" idx="1"/>
          </p:nvPr>
        </p:nvSpPr>
        <p:spPr/>
        <p:txBody>
          <a:bodyPr/>
          <a:lstStyle/>
          <a:p>
            <a:r>
              <a:rPr lang="en-US" dirty="0">
                <a:latin typeface="Cambria"/>
                <a:ea typeface="ＭＳ 明朝"/>
                <a:cs typeface="Times New Roman"/>
              </a:rPr>
              <a:t>In many organizations, provisioning of data and messaging services for applications can take weeks, if not months because of the number of teams, administrators and exchange of credentials involved. We are striving to address this problem by providing a common model for services deployment via Pivotal Cloud Foundry that developers can easily find and their applications bind to – and scale those services as needed.</a:t>
            </a:r>
          </a:p>
          <a:p>
            <a:pPr defTabSz="461543">
              <a:defRPr/>
            </a:pPr>
            <a:endParaRPr lang="en-US" dirty="0" smtClean="0"/>
          </a:p>
          <a:p>
            <a:pPr defTabSz="461543">
              <a:defRPr/>
            </a:pPr>
            <a:r>
              <a:rPr lang="en-US" dirty="0" smtClean="0"/>
              <a:t>PCF Services allow administrators to provide pre-defined database and middleware services, and this gives developers the ability to rapidly deploy a software product from a menu of options without the typical slow and manual provisioning process. This is also done in a consistent and supportable way. PCF Services are managed and operated ‘as a Service,’ and this means they are automatically configured upon request. The provisioning process also incorporates full lifecycle management support, like software updates and patching.</a:t>
            </a:r>
          </a:p>
          <a:p>
            <a:endParaRPr lang="en-US" dirty="0" smtClean="0"/>
          </a:p>
          <a:p>
            <a:r>
              <a:rPr lang="en-US" dirty="0" smtClean="0"/>
              <a:t>This automation removes the overhead from developers, who are often saddled with service configuration responsibility. It makes administrators’ lives easier and addresses security risks by standardizing how services are configured and used.</a:t>
            </a:r>
          </a:p>
          <a:p>
            <a:endParaRPr lang="en-US" dirty="0" smtClean="0"/>
          </a:p>
        </p:txBody>
      </p:sp>
      <p:sp>
        <p:nvSpPr>
          <p:cNvPr id="4" name="Slide Number Placeholder 3"/>
          <p:cNvSpPr>
            <a:spLocks noGrp="1"/>
          </p:cNvSpPr>
          <p:nvPr>
            <p:ph type="sldNum" sz="quarter" idx="10"/>
          </p:nvPr>
        </p:nvSpPr>
        <p:spPr>
          <a:xfrm>
            <a:off x="3927775" y="8757590"/>
            <a:ext cx="3004820" cy="461010"/>
          </a:xfrm>
          <a:prstGeom prst="rect">
            <a:avLst/>
          </a:prstGeom>
        </p:spPr>
        <p:txBody>
          <a:bodyPr lIns="92309" tIns="46154" rIns="92309" bIns="46154"/>
          <a:lstStyle/>
          <a:p>
            <a:fld id="{9AF25A19-2501-5940-8DE6-BC6206CC8FA9}" type="slidenum">
              <a:rPr lang="en-US" smtClean="0"/>
              <a:t>10</a:t>
            </a:fld>
            <a:endParaRPr lang="en-US"/>
          </a:p>
        </p:txBody>
      </p:sp>
    </p:spTree>
    <p:extLst>
      <p:ext uri="{BB962C8B-B14F-4D97-AF65-F5344CB8AC3E}">
        <p14:creationId xmlns:p14="http://schemas.microsoft.com/office/powerpoint/2010/main" val="42743591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8775" y="692150"/>
            <a:ext cx="3733800" cy="2100263"/>
          </a:xfrm>
        </p:spPr>
      </p:sp>
      <p:sp>
        <p:nvSpPr>
          <p:cNvPr id="3" name="Notes Placeholder 2"/>
          <p:cNvSpPr>
            <a:spLocks noGrp="1"/>
          </p:cNvSpPr>
          <p:nvPr>
            <p:ph type="body" idx="1"/>
          </p:nvPr>
        </p:nvSpPr>
        <p:spPr/>
        <p:txBody>
          <a:bodyPr/>
          <a:lstStyle/>
          <a:p>
            <a:r>
              <a:rPr lang="en-US" dirty="0" smtClean="0"/>
              <a:t>http://www.wired.com/wp-content/uploads/2014/06/google-cloud.jpg</a:t>
            </a:r>
            <a:endParaRPr lang="en-US" dirty="0"/>
          </a:p>
        </p:txBody>
      </p:sp>
    </p:spTree>
    <p:extLst>
      <p:ext uri="{BB962C8B-B14F-4D97-AF65-F5344CB8AC3E}">
        <p14:creationId xmlns:p14="http://schemas.microsoft.com/office/powerpoint/2010/main" val="32496647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 name="Shape 512"/>
          <p:cNvSpPr>
            <a:spLocks noGrp="1" noRot="1" noChangeAspect="1"/>
          </p:cNvSpPr>
          <p:nvPr>
            <p:ph type="sldImg"/>
          </p:nvPr>
        </p:nvSpPr>
        <p:spPr>
          <a:xfrm>
            <a:off x="381000" y="685800"/>
            <a:ext cx="6096000" cy="3429000"/>
          </a:xfrm>
          <a:prstGeom prst="rect">
            <a:avLst/>
          </a:prstGeom>
        </p:spPr>
        <p:txBody>
          <a:bodyPr/>
          <a:lstStyle/>
          <a:p>
            <a:pPr lvl="0"/>
            <a:endParaRPr/>
          </a:p>
        </p:txBody>
      </p:sp>
      <p:sp>
        <p:nvSpPr>
          <p:cNvPr id="513" name="Shape 513"/>
          <p:cNvSpPr>
            <a:spLocks noGrp="1"/>
          </p:cNvSpPr>
          <p:nvPr>
            <p:ph type="body" sz="quarter" idx="1"/>
          </p:nvPr>
        </p:nvSpPr>
        <p:spPr>
          <a:prstGeom prst="rect">
            <a:avLst/>
          </a:prstGeom>
        </p:spPr>
        <p:txBody>
          <a:bodyPr>
            <a:normAutofit fontScale="92500" lnSpcReduction="20000"/>
          </a:bodyPr>
          <a:lstStyle/>
          <a:p>
            <a:pPr lvl="0">
              <a:buFont typeface="Wingdings" pitchFamily="2" charset="2"/>
              <a:buChar char="§"/>
              <a:defRPr sz="1800">
                <a:solidFill>
                  <a:srgbClr val="000000"/>
                </a:solidFill>
                <a:uFillTx/>
              </a:defRPr>
            </a:pPr>
            <a:r>
              <a:rPr lang="en-US" sz="1600" dirty="0" err="1" smtClean="0">
                <a:solidFill>
                  <a:srgbClr val="000000"/>
                </a:solidFill>
                <a:uFillTx/>
              </a:rPr>
              <a:t>NetFlix</a:t>
            </a:r>
            <a:r>
              <a:rPr lang="en-US" sz="1600" dirty="0" smtClean="0">
                <a:solidFill>
                  <a:srgbClr val="000000"/>
                </a:solidFill>
                <a:uFillTx/>
              </a:rPr>
              <a:t>, an undisputed business &amp; technology leader</a:t>
            </a:r>
          </a:p>
          <a:p>
            <a:pPr lvl="1">
              <a:buFont typeface="Wingdings" pitchFamily="2" charset="2"/>
              <a:buChar char="§"/>
              <a:defRPr sz="1800">
                <a:solidFill>
                  <a:srgbClr val="000000"/>
                </a:solidFill>
                <a:uFillTx/>
              </a:defRPr>
            </a:pPr>
            <a:r>
              <a:rPr lang="en-US" sz="1600" dirty="0" smtClean="0">
                <a:solidFill>
                  <a:srgbClr val="000000"/>
                </a:solidFill>
                <a:uFillTx/>
                <a:hlinkClick r:id="rId3"/>
              </a:rPr>
              <a:t>34%</a:t>
            </a:r>
            <a:r>
              <a:rPr lang="en-US" sz="1600" dirty="0" smtClean="0">
                <a:solidFill>
                  <a:srgbClr val="000000"/>
                </a:solidFill>
                <a:uFillTx/>
              </a:rPr>
              <a:t> of peak N. American internet traffic from 6-9pm</a:t>
            </a:r>
          </a:p>
          <a:p>
            <a:pPr lvl="0">
              <a:buFont typeface="Wingdings" pitchFamily="2" charset="2"/>
              <a:buChar char="§"/>
              <a:defRPr sz="1800">
                <a:solidFill>
                  <a:srgbClr val="000000"/>
                </a:solidFill>
                <a:uFillTx/>
              </a:defRPr>
            </a:pPr>
            <a:r>
              <a:rPr lang="en-US" sz="1600" dirty="0" smtClean="0">
                <a:solidFill>
                  <a:srgbClr val="000000"/>
                </a:solidFill>
                <a:uFillTx/>
              </a:rPr>
              <a:t>If speed was why they won, </a:t>
            </a:r>
            <a:r>
              <a:rPr lang="en-US" sz="1600" dirty="0" err="1" smtClean="0">
                <a:solidFill>
                  <a:srgbClr val="000000"/>
                </a:solidFill>
                <a:uFillTx/>
              </a:rPr>
              <a:t>microservices</a:t>
            </a:r>
            <a:r>
              <a:rPr lang="en-US" sz="1600" dirty="0" smtClean="0">
                <a:solidFill>
                  <a:srgbClr val="000000"/>
                </a:solidFill>
                <a:uFillTx/>
              </a:rPr>
              <a:t> was how</a:t>
            </a:r>
          </a:p>
          <a:p>
            <a:pPr lvl="0">
              <a:buFont typeface="Wingdings" pitchFamily="2" charset="2"/>
              <a:buChar char="§"/>
              <a:defRPr sz="1800">
                <a:solidFill>
                  <a:srgbClr val="000000"/>
                </a:solidFill>
                <a:uFillTx/>
              </a:defRPr>
            </a:pPr>
            <a:r>
              <a:rPr lang="en-US" sz="1600" dirty="0" smtClean="0">
                <a:solidFill>
                  <a:srgbClr val="000000"/>
                </a:solidFill>
                <a:uFillTx/>
              </a:rPr>
              <a:t>They pioneered / began to popularize micro service concept</a:t>
            </a:r>
          </a:p>
          <a:p>
            <a:pPr lvl="1">
              <a:buFont typeface="Wingdings" pitchFamily="2" charset="2"/>
              <a:buChar char="§"/>
              <a:defRPr sz="1800">
                <a:solidFill>
                  <a:srgbClr val="000000"/>
                </a:solidFill>
                <a:uFillTx/>
              </a:defRPr>
            </a:pPr>
            <a:r>
              <a:rPr lang="en-US" sz="1600" dirty="0" smtClean="0">
                <a:solidFill>
                  <a:srgbClr val="000000"/>
                </a:solidFill>
                <a:uFillTx/>
              </a:rPr>
              <a:t>All they had was Amazon EC2 back then</a:t>
            </a:r>
          </a:p>
          <a:p>
            <a:pPr lvl="1">
              <a:buFont typeface="Wingdings" pitchFamily="2" charset="2"/>
              <a:buChar char="§"/>
              <a:defRPr sz="1800">
                <a:solidFill>
                  <a:srgbClr val="000000"/>
                </a:solidFill>
                <a:uFillTx/>
              </a:defRPr>
            </a:pPr>
            <a:r>
              <a:rPr lang="en-US" sz="1600" dirty="0" smtClean="0">
                <a:solidFill>
                  <a:srgbClr val="000000"/>
                </a:solidFill>
                <a:uFillTx/>
              </a:rPr>
              <a:t>They had to invent a distributed platform,</a:t>
            </a:r>
            <a:r>
              <a:rPr lang="en-US" sz="1600" baseline="0" dirty="0" smtClean="0">
                <a:solidFill>
                  <a:srgbClr val="000000"/>
                </a:solidFill>
                <a:uFillTx/>
              </a:rPr>
              <a:t> cloud native platform with </a:t>
            </a:r>
            <a:r>
              <a:rPr lang="en-US" sz="1600" baseline="0" dirty="0" err="1" smtClean="0">
                <a:solidFill>
                  <a:srgbClr val="000000"/>
                </a:solidFill>
                <a:uFillTx/>
              </a:rPr>
              <a:t>PaaS</a:t>
            </a:r>
            <a:r>
              <a:rPr lang="en-US" sz="1600" baseline="0" dirty="0" smtClean="0">
                <a:solidFill>
                  <a:srgbClr val="000000"/>
                </a:solidFill>
                <a:uFillTx/>
              </a:rPr>
              <a:t> – like features</a:t>
            </a:r>
            <a:endParaRPr lang="en-US" sz="1600" dirty="0" smtClean="0">
              <a:solidFill>
                <a:srgbClr val="000000"/>
              </a:solidFill>
              <a:uFillTx/>
            </a:endParaRPr>
          </a:p>
          <a:p>
            <a:pPr lvl="1">
              <a:buFont typeface="Wingdings" pitchFamily="2" charset="2"/>
              <a:buChar char="§"/>
              <a:defRPr sz="1800">
                <a:solidFill>
                  <a:srgbClr val="000000"/>
                </a:solidFill>
                <a:uFillTx/>
              </a:defRPr>
            </a:pPr>
            <a:r>
              <a:rPr lang="en-US" sz="1600" baseline="0" dirty="0" smtClean="0">
                <a:solidFill>
                  <a:srgbClr val="000000"/>
                </a:solidFill>
                <a:uFillTx/>
              </a:rPr>
              <a:t>They had to invent </a:t>
            </a:r>
            <a:r>
              <a:rPr lang="en-US" sz="1600" baseline="0" dirty="0" err="1" smtClean="0">
                <a:solidFill>
                  <a:srgbClr val="000000"/>
                </a:solidFill>
                <a:uFillTx/>
              </a:rPr>
              <a:t>microservice</a:t>
            </a:r>
            <a:r>
              <a:rPr lang="en-US" sz="1600" baseline="0" dirty="0" smtClean="0">
                <a:solidFill>
                  <a:srgbClr val="000000"/>
                </a:solidFill>
                <a:uFillTx/>
              </a:rPr>
              <a:t> infrastructure at the application level</a:t>
            </a:r>
            <a:endParaRPr lang="en-US" sz="1600" dirty="0" smtClean="0">
              <a:solidFill>
                <a:srgbClr val="000000"/>
              </a:solidFill>
              <a:uFillTx/>
            </a:endParaRPr>
          </a:p>
          <a:p>
            <a:pPr lvl="0">
              <a:buFont typeface="Wingdings" pitchFamily="2" charset="2"/>
              <a:buChar char="§"/>
              <a:defRPr sz="1800">
                <a:solidFill>
                  <a:srgbClr val="000000"/>
                </a:solidFill>
                <a:uFillTx/>
              </a:defRPr>
            </a:pPr>
            <a:r>
              <a:rPr lang="en-US" sz="1600" dirty="0" smtClean="0">
                <a:solidFill>
                  <a:srgbClr val="000000"/>
                </a:solidFill>
                <a:uFillTx/>
              </a:rPr>
              <a:t>All before writing one line of code that relates to the application</a:t>
            </a:r>
            <a:r>
              <a:rPr lang="en-US" sz="1600" baseline="0" dirty="0" smtClean="0">
                <a:solidFill>
                  <a:srgbClr val="000000"/>
                </a:solidFill>
                <a:uFillTx/>
              </a:rPr>
              <a:t> you and I know as Netflix</a:t>
            </a:r>
          </a:p>
          <a:p>
            <a:pPr lvl="0">
              <a:buFont typeface="Wingdings" pitchFamily="2" charset="2"/>
              <a:buChar char="§"/>
              <a:defRPr sz="1800">
                <a:solidFill>
                  <a:srgbClr val="000000"/>
                </a:solidFill>
                <a:uFillTx/>
              </a:defRPr>
            </a:pPr>
            <a:endParaRPr lang="en-US" sz="1600" baseline="0" dirty="0" smtClean="0">
              <a:solidFill>
                <a:srgbClr val="000000"/>
              </a:solidFill>
              <a:uFillTx/>
            </a:endParaRPr>
          </a:p>
          <a:p>
            <a:pPr lvl="0">
              <a:buFont typeface="Wingdings" pitchFamily="2" charset="2"/>
              <a:buNone/>
              <a:defRPr sz="1800">
                <a:solidFill>
                  <a:srgbClr val="000000"/>
                </a:solidFill>
                <a:uFillTx/>
              </a:defRPr>
            </a:pPr>
            <a:r>
              <a:rPr lang="en-US" sz="1600" baseline="0" dirty="0" err="1" smtClean="0">
                <a:solidFill>
                  <a:srgbClr val="000000"/>
                </a:solidFill>
                <a:uFillTx/>
              </a:rPr>
              <a:t>NetflixOSS</a:t>
            </a:r>
            <a:r>
              <a:rPr lang="en-US" sz="1600" baseline="0" dirty="0" smtClean="0">
                <a:solidFill>
                  <a:srgbClr val="000000"/>
                </a:solidFill>
                <a:uFillTx/>
              </a:rPr>
              <a:t> is a talent acquisition and retention strategy, they are in the movie business 1</a:t>
            </a:r>
            <a:r>
              <a:rPr lang="en-US" sz="1600" baseline="30000" dirty="0" smtClean="0">
                <a:solidFill>
                  <a:srgbClr val="000000"/>
                </a:solidFill>
                <a:uFillTx/>
              </a:rPr>
              <a:t>st</a:t>
            </a:r>
            <a:r>
              <a:rPr lang="en-US" sz="1600" baseline="0" dirty="0" smtClean="0">
                <a:solidFill>
                  <a:srgbClr val="000000"/>
                </a:solidFill>
                <a:uFillTx/>
              </a:rPr>
              <a:t>, and the software business 2</a:t>
            </a:r>
            <a:r>
              <a:rPr lang="en-US" sz="1600" baseline="30000" dirty="0" smtClean="0">
                <a:solidFill>
                  <a:srgbClr val="000000"/>
                </a:solidFill>
                <a:uFillTx/>
              </a:rPr>
              <a:t>nd</a:t>
            </a:r>
            <a:r>
              <a:rPr lang="en-US" sz="1600" baseline="0" dirty="0" smtClean="0">
                <a:solidFill>
                  <a:srgbClr val="000000"/>
                </a:solidFill>
                <a:uFillTx/>
              </a:rPr>
              <a:t>.</a:t>
            </a:r>
          </a:p>
          <a:p>
            <a:pPr lvl="0">
              <a:buFont typeface="Wingdings" pitchFamily="2" charset="2"/>
              <a:buNone/>
              <a:defRPr sz="1800">
                <a:solidFill>
                  <a:srgbClr val="000000"/>
                </a:solidFill>
                <a:uFillTx/>
              </a:defRPr>
            </a:pPr>
            <a:r>
              <a:rPr lang="en-US" sz="1600" baseline="0" dirty="0" smtClean="0">
                <a:solidFill>
                  <a:srgbClr val="000000"/>
                </a:solidFill>
                <a:uFillTx/>
              </a:rPr>
              <a:t>Open source and supporting their developer’s efforts in the industry is how they are able to attract and retain the best engineers, giving them the ability to invent all this stuff.</a:t>
            </a:r>
          </a:p>
          <a:p>
            <a:pPr lvl="0">
              <a:buFont typeface="Wingdings" pitchFamily="2" charset="2"/>
              <a:buNone/>
              <a:defRPr sz="1800">
                <a:solidFill>
                  <a:srgbClr val="000000"/>
                </a:solidFill>
                <a:uFillTx/>
              </a:defRPr>
            </a:pPr>
            <a:r>
              <a:rPr lang="en-US" sz="1600" baseline="0" dirty="0" smtClean="0">
                <a:solidFill>
                  <a:srgbClr val="000000"/>
                </a:solidFill>
                <a:uFillTx/>
              </a:rPr>
              <a:t>That’s tough to duplicate.</a:t>
            </a:r>
            <a:endParaRPr lang="en-US" sz="1600" dirty="0" smtClean="0">
              <a:solidFill>
                <a:srgbClr val="000000"/>
              </a:solidFill>
              <a:uFillTx/>
            </a:endParaRPr>
          </a:p>
          <a:p>
            <a:pPr lvl="0">
              <a:buFont typeface="Wingdings" pitchFamily="2" charset="2"/>
              <a:buChar char="§"/>
              <a:defRPr sz="1800">
                <a:solidFill>
                  <a:srgbClr val="000000"/>
                </a:solidFill>
                <a:uFillTx/>
              </a:defRPr>
            </a:pPr>
            <a:endParaRPr lang="en-US" sz="1600" dirty="0" smtClean="0">
              <a:solidFill>
                <a:srgbClr val="000000"/>
              </a:solidFill>
              <a:uFillTx/>
            </a:endParaRPr>
          </a:p>
          <a:p>
            <a:pPr lvl="0">
              <a:buFont typeface="Wingdings" pitchFamily="2" charset="2"/>
              <a:buNone/>
              <a:defRPr sz="1800">
                <a:solidFill>
                  <a:srgbClr val="000000"/>
                </a:solidFill>
                <a:uFillTx/>
              </a:defRPr>
            </a:pPr>
            <a:r>
              <a:rPr lang="en-US" sz="1600" dirty="0" smtClean="0">
                <a:solidFill>
                  <a:srgbClr val="000000"/>
                </a:solidFill>
                <a:uFillTx/>
              </a:rPr>
              <a:t>Detail on Netflix</a:t>
            </a:r>
            <a:r>
              <a:rPr lang="en-US" sz="1600" baseline="0" dirty="0" smtClean="0">
                <a:solidFill>
                  <a:srgbClr val="000000"/>
                </a:solidFill>
                <a:uFillTx/>
              </a:rPr>
              <a:t> quote:   Netflix needed the performance, stability, concurrency of the JVM, but was searching the right RAD capability to give them the velocity they wanted.</a:t>
            </a:r>
            <a:endParaRPr lang="en-US" sz="1600" dirty="0" smtClean="0">
              <a:solidFill>
                <a:srgbClr val="000000"/>
              </a:solidFill>
              <a:uFillTx/>
            </a:endParaRPr>
          </a:p>
          <a:p>
            <a:pPr marL="220578" lvl="0" indent="-220578">
              <a:buSzPct val="100000"/>
              <a:buChar char="-"/>
              <a:defRPr sz="1800"/>
            </a:pPr>
            <a:endParaRPr sz="2200" dirty="0"/>
          </a:p>
        </p:txBody>
      </p:sp>
    </p:spTree>
    <p:extLst>
      <p:ext uri="{BB962C8B-B14F-4D97-AF65-F5344CB8AC3E}">
        <p14:creationId xmlns:p14="http://schemas.microsoft.com/office/powerpoint/2010/main" val="18586352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CLICK INSTALL</a:t>
            </a:r>
          </a:p>
          <a:p>
            <a:endParaRPr lang="en-US" dirty="0" smtClean="0"/>
          </a:p>
          <a:p>
            <a:r>
              <a:rPr lang="en-US" dirty="0" smtClean="0"/>
              <a:t>1 </a:t>
            </a:r>
            <a:r>
              <a:rPr lang="en-US" dirty="0" err="1" smtClean="0"/>
              <a:t>config</a:t>
            </a:r>
            <a:r>
              <a:rPr lang="en-US" dirty="0" smtClean="0"/>
              <a:t> server AI</a:t>
            </a:r>
          </a:p>
          <a:p>
            <a:r>
              <a:rPr lang="en-US" dirty="0" smtClean="0"/>
              <a:t>2 AIs for</a:t>
            </a:r>
            <a:r>
              <a:rPr lang="en-US" baseline="0" dirty="0" smtClean="0"/>
              <a:t> eureka  (for F/T)</a:t>
            </a:r>
          </a:p>
          <a:p>
            <a:r>
              <a:rPr lang="en-US" baseline="0" dirty="0" smtClean="0"/>
              <a:t>2 </a:t>
            </a:r>
            <a:r>
              <a:rPr lang="en-US" baseline="0" dirty="0" err="1" smtClean="0"/>
              <a:t>Ais</a:t>
            </a:r>
            <a:r>
              <a:rPr lang="en-US" baseline="0" dirty="0" smtClean="0"/>
              <a:t> for Turbine </a:t>
            </a:r>
          </a:p>
          <a:p>
            <a:endParaRPr lang="en-US" baseline="0" dirty="0" smtClean="0"/>
          </a:p>
          <a:p>
            <a:r>
              <a:rPr lang="en-US" baseline="0" dirty="0" smtClean="0"/>
              <a:t>1 SI for turbine (Rabbit perhaps for pub/sub to </a:t>
            </a:r>
            <a:r>
              <a:rPr lang="en-US" baseline="0" dirty="0" err="1" smtClean="0"/>
              <a:t>hystrix</a:t>
            </a:r>
            <a:r>
              <a:rPr lang="en-US" baseline="0" dirty="0" smtClean="0"/>
              <a:t> dashboard?)</a:t>
            </a:r>
          </a:p>
          <a:p>
            <a:r>
              <a:rPr lang="en-US" baseline="0" dirty="0" smtClean="0"/>
              <a:t>1 SI for svc broker (</a:t>
            </a:r>
            <a:r>
              <a:rPr lang="en-US" baseline="0" dirty="0" err="1" smtClean="0"/>
              <a:t>mysql</a:t>
            </a:r>
            <a:r>
              <a:rPr lang="en-US" baseline="0" dirty="0" smtClean="0"/>
              <a:t>)  for </a:t>
            </a:r>
            <a:r>
              <a:rPr lang="en-US" baseline="0" dirty="0" err="1" smtClean="0"/>
              <a:t>config</a:t>
            </a:r>
            <a:r>
              <a:rPr lang="en-US" baseline="0" dirty="0" smtClean="0"/>
              <a:t> server?</a:t>
            </a:r>
          </a:p>
          <a:p>
            <a:endParaRPr lang="en-US" dirty="0"/>
          </a:p>
        </p:txBody>
      </p:sp>
    </p:spTree>
    <p:extLst>
      <p:ext uri="{BB962C8B-B14F-4D97-AF65-F5344CB8AC3E}">
        <p14:creationId xmlns:p14="http://schemas.microsoft.com/office/powerpoint/2010/main" val="5469767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a:t>
            </a:r>
            <a:endParaRPr lang="en-US" dirty="0"/>
          </a:p>
        </p:txBody>
      </p:sp>
    </p:spTree>
    <p:extLst>
      <p:ext uri="{BB962C8B-B14F-4D97-AF65-F5344CB8AC3E}">
        <p14:creationId xmlns:p14="http://schemas.microsoft.com/office/powerpoint/2010/main" val="2585674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a:t>
            </a:r>
          </a:p>
          <a:p>
            <a:endParaRPr lang="en-US" dirty="0" smtClean="0"/>
          </a:p>
          <a:p>
            <a:r>
              <a:rPr lang="en-US" dirty="0" smtClean="0"/>
              <a:t>Consul, </a:t>
            </a:r>
            <a:r>
              <a:rPr lang="en-US" dirty="0" err="1" smtClean="0"/>
              <a:t>Zoookeeper</a:t>
            </a:r>
            <a:endParaRPr lang="en-US" dirty="0" smtClean="0"/>
          </a:p>
          <a:p>
            <a:endParaRPr lang="en-US" dirty="0"/>
          </a:p>
        </p:txBody>
      </p:sp>
    </p:spTree>
    <p:extLst>
      <p:ext uri="{BB962C8B-B14F-4D97-AF65-F5344CB8AC3E}">
        <p14:creationId xmlns:p14="http://schemas.microsoft.com/office/powerpoint/2010/main" val="815737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Rectangle 5"/>
          <p:cNvSpPr/>
          <p:nvPr userDrawn="1"/>
        </p:nvSpPr>
        <p:spPr>
          <a:xfrm>
            <a:off x="0" y="0"/>
            <a:ext cx="9144000" cy="5143500"/>
          </a:xfrm>
          <a:prstGeom prst="rect">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hasCustomPrompt="1"/>
          </p:nvPr>
        </p:nvSpPr>
        <p:spPr bwMode="gray">
          <a:xfrm>
            <a:off x="890587" y="1312907"/>
            <a:ext cx="4384145" cy="1006429"/>
          </a:xfrm>
          <a:prstGeom prst="rect">
            <a:avLst/>
          </a:prstGeom>
          <a:noFill/>
        </p:spPr>
        <p:txBody>
          <a:bodyPr wrap="square" lIns="0" tIns="0" rIns="0" bIns="0" anchor="b" anchorCtr="0">
            <a:spAutoFit/>
          </a:bodyPr>
          <a:lstStyle>
            <a:lvl1pPr>
              <a:lnSpc>
                <a:spcPct val="90000"/>
              </a:lnSpc>
              <a:defRPr sz="3600" b="1" cap="none">
                <a:solidFill>
                  <a:srgbClr val="F16F3B"/>
                </a:solidFill>
                <a:latin typeface="Arial"/>
                <a:cs typeface="Arial"/>
              </a:defRPr>
            </a:lvl1pPr>
          </a:lstStyle>
          <a:p>
            <a:r>
              <a:rPr lang="en-US" dirty="0" smtClean="0"/>
              <a:t>Title in Upper &amp; LC Bold Type</a:t>
            </a:r>
            <a:endParaRPr lang="en-US" dirty="0"/>
          </a:p>
        </p:txBody>
      </p:sp>
      <p:sp>
        <p:nvSpPr>
          <p:cNvPr id="3" name="Subtitle 2"/>
          <p:cNvSpPr>
            <a:spLocks noGrp="1"/>
          </p:cNvSpPr>
          <p:nvPr>
            <p:ph type="subTitle" idx="1" hasCustomPrompt="1"/>
          </p:nvPr>
        </p:nvSpPr>
        <p:spPr bwMode="gray">
          <a:xfrm>
            <a:off x="890588" y="2633384"/>
            <a:ext cx="6048375" cy="369332"/>
          </a:xfrm>
          <a:prstGeom prst="rect">
            <a:avLst/>
          </a:prstGeom>
          <a:noFill/>
        </p:spPr>
        <p:txBody>
          <a:bodyPr lIns="0" tIns="0" rIns="0" bIns="0">
            <a:spAutoFit/>
          </a:bodyPr>
          <a:lstStyle>
            <a:lvl1pPr marL="0" indent="0" algn="l">
              <a:spcBef>
                <a:spcPts val="0"/>
              </a:spcBef>
              <a:buNone/>
              <a:defRPr sz="2400">
                <a:solidFill>
                  <a:schemeClr val="accent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24 Point Arial Title Case</a:t>
            </a:r>
            <a:endParaRPr lang="en-US" dirty="0"/>
          </a:p>
        </p:txBody>
      </p:sp>
      <p:sp>
        <p:nvSpPr>
          <p:cNvPr id="7" name="Content Placeholder 6"/>
          <p:cNvSpPr>
            <a:spLocks noGrp="1"/>
          </p:cNvSpPr>
          <p:nvPr>
            <p:ph sz="quarter" idx="11" hasCustomPrompt="1"/>
          </p:nvPr>
        </p:nvSpPr>
        <p:spPr bwMode="gray">
          <a:xfrm>
            <a:off x="908582" y="3710101"/>
            <a:ext cx="5026550" cy="276999"/>
          </a:xfrm>
          <a:prstGeom prst="rect">
            <a:avLst/>
          </a:prstGeom>
          <a:noFill/>
        </p:spPr>
        <p:txBody>
          <a:bodyPr vert="horz" wrap="square" lIns="0" tIns="0" rIns="0" bIns="0" rtlCol="0">
            <a:spAutoFit/>
          </a:bodyPr>
          <a:lstStyle>
            <a:lvl1pPr>
              <a:spcBef>
                <a:spcPts val="0"/>
              </a:spcBef>
              <a:buNone/>
              <a:defRPr kumimoji="0" lang="en-US" sz="1800" b="0" i="0" u="none" strike="noStrike" kern="1200" cap="none" spc="0" normalizeH="0" baseline="0" noProof="0" dirty="0" smtClean="0">
                <a:ln>
                  <a:noFill/>
                </a:ln>
                <a:solidFill>
                  <a:schemeClr val="bg1">
                    <a:lumMod val="50000"/>
                  </a:schemeClr>
                </a:solidFill>
                <a:effectLst/>
                <a:uLnTx/>
                <a:uFillTx/>
                <a:latin typeface="Arial"/>
                <a:ea typeface="+mn-ea"/>
                <a:cs typeface="Arial"/>
              </a:defRPr>
            </a:lvl1pPr>
          </a:lstStyle>
          <a:p>
            <a:pPr lvl="0"/>
            <a:r>
              <a:rPr lang="en-US" dirty="0" smtClean="0">
                <a:solidFill>
                  <a:schemeClr val="bg1">
                    <a:lumMod val="50000"/>
                  </a:schemeClr>
                </a:solidFill>
              </a:rPr>
              <a:t>Additional Line 18 Point Arial</a:t>
            </a:r>
          </a:p>
        </p:txBody>
      </p:sp>
      <p:sp>
        <p:nvSpPr>
          <p:cNvPr id="8" name="Rectangle 7"/>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9" name="TextBox 8"/>
          <p:cNvSpPr txBox="1"/>
          <p:nvPr userDrawn="1"/>
        </p:nvSpPr>
        <p:spPr bwMode="gray">
          <a:xfrm flipH="1">
            <a:off x="8553450" y="5021496"/>
            <a:ext cx="533400" cy="123111"/>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61F684CE-B7BB-4223-BA2B-B47808B845F1}" type="slidenum">
              <a:rPr lang="en-US" sz="800" smtClean="0">
                <a:solidFill>
                  <a:schemeClr val="bg1">
                    <a:lumMod val="50000"/>
                  </a:schemeClr>
                </a:solidFill>
                <a:latin typeface="Arial"/>
                <a:cs typeface="Aria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dirty="0" smtClean="0">
              <a:solidFill>
                <a:schemeClr val="bg1">
                  <a:lumMod val="50000"/>
                </a:schemeClr>
              </a:solidFill>
              <a:latin typeface="Arial"/>
              <a:cs typeface="Arial"/>
            </a:endParaRPr>
          </a:p>
        </p:txBody>
      </p:sp>
      <p:sp>
        <p:nvSpPr>
          <p:cNvPr id="10" name="TextBox 9"/>
          <p:cNvSpPr txBox="1"/>
          <p:nvPr userDrawn="1"/>
        </p:nvSpPr>
        <p:spPr bwMode="gray">
          <a:xfrm>
            <a:off x="365125" y="5025750"/>
            <a:ext cx="2274887" cy="100027"/>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50" dirty="0" smtClean="0">
                <a:solidFill>
                  <a:schemeClr val="bg1">
                    <a:lumMod val="50000"/>
                  </a:schemeClr>
                </a:solidFill>
                <a:latin typeface="Arial"/>
                <a:cs typeface="Arial"/>
              </a:rPr>
              <a:t>Pivotal Confidential</a:t>
            </a:r>
            <a:r>
              <a:rPr lang="en-US" sz="650" baseline="0" dirty="0" smtClean="0">
                <a:solidFill>
                  <a:schemeClr val="bg1">
                    <a:lumMod val="50000"/>
                  </a:schemeClr>
                </a:solidFill>
                <a:latin typeface="Arial"/>
                <a:cs typeface="Arial"/>
              </a:rPr>
              <a:t>–Internal Use Only</a:t>
            </a:r>
            <a:endParaRPr lang="en-US" sz="700" dirty="0" smtClean="0">
              <a:solidFill>
                <a:schemeClr val="bg2"/>
              </a:solidFill>
              <a:latin typeface="+mn-lt"/>
            </a:endParaRPr>
          </a:p>
        </p:txBody>
      </p:sp>
      <p:pic>
        <p:nvPicPr>
          <p:cNvPr id="11" name="Picture 10" descr="Pivotal_Whit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7926755" y="4642512"/>
            <a:ext cx="997234" cy="329674"/>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graphic area on left">
    <p:spTree>
      <p:nvGrpSpPr>
        <p:cNvPr id="1" name=""/>
        <p:cNvGrpSpPr/>
        <p:nvPr/>
      </p:nvGrpSpPr>
      <p:grpSpPr>
        <a:xfrm>
          <a:off x="0" y="0"/>
          <a:ext cx="0" cy="0"/>
          <a:chOff x="0" y="0"/>
          <a:chExt cx="0" cy="0"/>
        </a:xfrm>
      </p:grpSpPr>
      <p:sp>
        <p:nvSpPr>
          <p:cNvPr id="5" name="Picture Placeholder 2"/>
          <p:cNvSpPr>
            <a:spLocks noGrp="1"/>
          </p:cNvSpPr>
          <p:nvPr>
            <p:ph type="pic" idx="1"/>
          </p:nvPr>
        </p:nvSpPr>
        <p:spPr bwMode="gray">
          <a:xfrm>
            <a:off x="366714" y="1074738"/>
            <a:ext cx="2073275" cy="3382962"/>
          </a:xfrm>
          <a:prstGeom prst="rect">
            <a:avLst/>
          </a:prstGeom>
          <a:noFill/>
        </p:spPr>
        <p:txBody>
          <a:bodyPr/>
          <a:lstStyle>
            <a:lvl1pPr marL="0" indent="0">
              <a:buNone/>
              <a:defRPr sz="1600">
                <a:latin typeface="Verdana"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8"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9" name="Content Placeholder 3"/>
          <p:cNvSpPr>
            <a:spLocks noGrp="1"/>
          </p:cNvSpPr>
          <p:nvPr>
            <p:ph sz="quarter" idx="10"/>
          </p:nvPr>
        </p:nvSpPr>
        <p:spPr bwMode="gray">
          <a:xfrm>
            <a:off x="2728913" y="1074738"/>
            <a:ext cx="6048376"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mn-lt"/>
              </a:defRPr>
            </a:lvl1pPr>
            <a:lvl2pPr>
              <a:spcBef>
                <a:spcPts val="300"/>
              </a:spcBef>
              <a:buClr>
                <a:schemeClr val="accent1"/>
              </a:buClr>
              <a:buFont typeface="Verdana" pitchFamily="34" charset="0"/>
              <a:buChar char="–"/>
              <a:defRPr sz="2000">
                <a:solidFill>
                  <a:schemeClr val="tx1"/>
                </a:solidFill>
                <a:latin typeface="+mn-lt"/>
              </a:defRPr>
            </a:lvl2pPr>
            <a:lvl3pPr>
              <a:spcBef>
                <a:spcPts val="300"/>
              </a:spcBef>
              <a:buClr>
                <a:schemeClr val="accent1"/>
              </a:buClr>
              <a:buFont typeface="Verdana" pitchFamily="34" charset="0"/>
              <a:buChar char="▪"/>
              <a:defRPr sz="1600">
                <a:solidFill>
                  <a:schemeClr val="tx1"/>
                </a:solidFill>
                <a:latin typeface="+mn-lt"/>
              </a:defRPr>
            </a:lvl3pPr>
            <a:lvl4pPr marL="1658938" indent="-287338">
              <a:spcBef>
                <a:spcPts val="300"/>
              </a:spcBef>
              <a:buClr>
                <a:schemeClr val="accent1"/>
              </a:buClr>
              <a:buFont typeface="Verdana" pitchFamily="34" charset="0"/>
              <a:buChar char="—"/>
              <a:defRPr sz="1200">
                <a:solidFill>
                  <a:schemeClr val="tx1"/>
                </a:solidFill>
                <a:latin typeface="+mn-lt"/>
              </a:defRPr>
            </a:lvl4pPr>
            <a:lvl5pPr>
              <a:spcBef>
                <a:spcPts val="300"/>
              </a:spcBef>
              <a:buClr>
                <a:schemeClr val="accent1"/>
              </a:buClr>
              <a:buFont typeface="Verdana" pitchFamily="34" charset="0"/>
              <a:buChar char="»"/>
              <a:defRPr sz="11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Content with graphic area at left">
    <p:spTree>
      <p:nvGrpSpPr>
        <p:cNvPr id="1" name=""/>
        <p:cNvGrpSpPr/>
        <p:nvPr/>
      </p:nvGrpSpPr>
      <p:grpSpPr>
        <a:xfrm>
          <a:off x="0" y="0"/>
          <a:ext cx="0" cy="0"/>
          <a:chOff x="0" y="0"/>
          <a:chExt cx="0" cy="0"/>
        </a:xfrm>
      </p:grpSpPr>
      <p:sp>
        <p:nvSpPr>
          <p:cNvPr id="5" name="Picture Placeholder 2"/>
          <p:cNvSpPr>
            <a:spLocks noGrp="1"/>
          </p:cNvSpPr>
          <p:nvPr>
            <p:ph type="pic" idx="10"/>
          </p:nvPr>
        </p:nvSpPr>
        <p:spPr bwMode="gray">
          <a:xfrm>
            <a:off x="366714" y="1419225"/>
            <a:ext cx="2073275" cy="3038475"/>
          </a:xfrm>
          <a:prstGeom prst="rect">
            <a:avLst/>
          </a:prstGeom>
          <a:noFill/>
        </p:spPr>
        <p:txBody>
          <a:bodyPr/>
          <a:lstStyle>
            <a:lvl1pPr marL="0" indent="0">
              <a:buNone/>
              <a:defRPr sz="16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9" name="Title 1"/>
          <p:cNvSpPr>
            <a:spLocks noGrp="1"/>
          </p:cNvSpPr>
          <p:nvPr>
            <p:ph type="title"/>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smtClean="0"/>
              <a:t>Click to edit Master title style</a:t>
            </a:r>
            <a:endParaRPr lang="en-US" dirty="0"/>
          </a:p>
        </p:txBody>
      </p:sp>
      <p:sp>
        <p:nvSpPr>
          <p:cNvPr id="10"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1" name="Content Placeholder 3"/>
          <p:cNvSpPr>
            <a:spLocks noGrp="1"/>
          </p:cNvSpPr>
          <p:nvPr>
            <p:ph sz="quarter" idx="11"/>
          </p:nvPr>
        </p:nvSpPr>
        <p:spPr bwMode="gray">
          <a:xfrm>
            <a:off x="2728913" y="1419224"/>
            <a:ext cx="6048376" cy="3038475"/>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8"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9" name="Content Placeholder 3"/>
          <p:cNvSpPr>
            <a:spLocks noGrp="1"/>
          </p:cNvSpPr>
          <p:nvPr>
            <p:ph sz="quarter" idx="12"/>
          </p:nvPr>
        </p:nvSpPr>
        <p:spPr bwMode="gray">
          <a:xfrm>
            <a:off x="366714" y="1074738"/>
            <a:ext cx="403246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3"/>
          <p:cNvSpPr>
            <a:spLocks noGrp="1"/>
          </p:cNvSpPr>
          <p:nvPr>
            <p:ph sz="quarter" idx="13"/>
          </p:nvPr>
        </p:nvSpPr>
        <p:spPr bwMode="gray">
          <a:xfrm>
            <a:off x="4744823" y="1074738"/>
            <a:ext cx="403246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ooter bar only">
    <p:bg bwMode="gray">
      <p:bgRef idx="1001">
        <a:schemeClr val="bg1"/>
      </p:bgRef>
    </p:bg>
    <p:spTree>
      <p:nvGrpSpPr>
        <p:cNvPr id="1" name=""/>
        <p:cNvGrpSpPr/>
        <p:nvPr/>
      </p:nvGrpSpPr>
      <p:grpSpPr>
        <a:xfrm>
          <a:off x="0" y="0"/>
          <a:ext cx="0" cy="0"/>
          <a:chOff x="0" y="0"/>
          <a:chExt cx="0" cy="0"/>
        </a:xfrm>
      </p:grpSpPr>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ck background">
    <p:spTree>
      <p:nvGrpSpPr>
        <p:cNvPr id="1" name=""/>
        <p:cNvGrpSpPr/>
        <p:nvPr/>
      </p:nvGrpSpPr>
      <p:grpSpPr>
        <a:xfrm>
          <a:off x="0" y="0"/>
          <a:ext cx="0" cy="0"/>
          <a:chOff x="0" y="0"/>
          <a:chExt cx="0" cy="0"/>
        </a:xfrm>
      </p:grpSpPr>
      <p:sp>
        <p:nvSpPr>
          <p:cNvPr id="11" name="Rectangle 10"/>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13" name="TextBox 12"/>
          <p:cNvSpPr txBox="1"/>
          <p:nvPr userDrawn="1"/>
        </p:nvSpPr>
        <p:spPr bwMode="gray">
          <a:xfrm flipH="1">
            <a:off x="8553450" y="5021496"/>
            <a:ext cx="533400" cy="123111"/>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61F684CE-B7BB-4223-BA2B-B47808B845F1}" type="slidenum">
              <a:rPr lang="en-US" sz="800" smtClean="0">
                <a:solidFill>
                  <a:schemeClr val="bg1">
                    <a:lumMod val="50000"/>
                  </a:schemeClr>
                </a:solidFill>
                <a:latin typeface="Arial"/>
                <a:cs typeface="Aria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dirty="0" smtClean="0">
              <a:solidFill>
                <a:schemeClr val="bg1">
                  <a:lumMod val="50000"/>
                </a:schemeClr>
              </a:solidFill>
              <a:latin typeface="Arial"/>
              <a:cs typeface="Arial"/>
            </a:endParaRPr>
          </a:p>
        </p:txBody>
      </p:sp>
      <p:sp>
        <p:nvSpPr>
          <p:cNvPr id="7" name="TextBox 6"/>
          <p:cNvSpPr txBox="1"/>
          <p:nvPr userDrawn="1"/>
        </p:nvSpPr>
        <p:spPr bwMode="gray">
          <a:xfrm>
            <a:off x="365125" y="5025750"/>
            <a:ext cx="2274887" cy="100027"/>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50" dirty="0" smtClean="0">
                <a:solidFill>
                  <a:schemeClr val="bg1">
                    <a:lumMod val="50000"/>
                  </a:schemeClr>
                </a:solidFill>
                <a:latin typeface="Arial"/>
                <a:cs typeface="Arial"/>
              </a:rPr>
              <a:t>Pivotal Confidential</a:t>
            </a:r>
            <a:r>
              <a:rPr lang="en-US" sz="650" baseline="0" dirty="0" smtClean="0">
                <a:solidFill>
                  <a:schemeClr val="bg1">
                    <a:lumMod val="50000"/>
                  </a:schemeClr>
                </a:solidFill>
                <a:latin typeface="Arial"/>
                <a:cs typeface="Arial"/>
              </a:rPr>
              <a:t>–Internal Use Only</a:t>
            </a:r>
            <a:endParaRPr lang="en-US" sz="700" dirty="0" smtClean="0">
              <a:solidFill>
                <a:schemeClr val="bg2"/>
              </a:solidFill>
              <a:latin typeface="+mn-lt"/>
            </a:endParaRPr>
          </a:p>
        </p:txBody>
      </p:sp>
      <p:pic>
        <p:nvPicPr>
          <p:cNvPr id="8" name="Picture 7" descr="Pivotal_Whit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7926755" y="4642512"/>
            <a:ext cx="997234" cy="329674"/>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Pivotal Title Slide">
    <p:bg bwMode="gray">
      <p:bgPr>
        <a:solidFill>
          <a:schemeClr val="accent1"/>
        </a:solidFill>
        <a:effectLst/>
      </p:bgPr>
    </p:bg>
    <p:spTree>
      <p:nvGrpSpPr>
        <p:cNvPr id="1" name=""/>
        <p:cNvGrpSpPr/>
        <p:nvPr/>
      </p:nvGrpSpPr>
      <p:grpSpPr>
        <a:xfrm>
          <a:off x="0" y="0"/>
          <a:ext cx="0" cy="0"/>
          <a:chOff x="0" y="0"/>
          <a:chExt cx="0" cy="0"/>
        </a:xfrm>
      </p:grpSpPr>
      <p:sp>
        <p:nvSpPr>
          <p:cNvPr id="8" name="Rectangle 7"/>
          <p:cNvSpPr/>
          <p:nvPr userDrawn="1"/>
        </p:nvSpPr>
        <p:spPr>
          <a:xfrm>
            <a:off x="0" y="0"/>
            <a:ext cx="9144000" cy="5143500"/>
          </a:xfrm>
          <a:prstGeom prst="rect">
            <a:avLst/>
          </a:prstGeom>
          <a:solidFill>
            <a:srgbClr val="0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5" name="Picture 4" descr="Pivotal_Whit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87232" y="1490695"/>
            <a:ext cx="5842485" cy="1931458"/>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ex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66725" y="325425"/>
            <a:ext cx="8532299" cy="578099"/>
          </a:xfrm>
          <a:prstGeom prst="rect">
            <a:avLst/>
          </a:prstGeom>
        </p:spPr>
        <p:txBody>
          <a:bodyPr lIns="91425" tIns="91425" rIns="91425" bIns="91425" anchor="ctr" anchorCtr="0"/>
          <a:lstStyle>
            <a:lvl1pPr rtl="0">
              <a:spcBef>
                <a:spcPts val="0"/>
              </a:spcBef>
              <a:buNone/>
              <a:defRPr/>
            </a:lvl1pPr>
            <a:lvl2pPr rtl="0">
              <a:spcBef>
                <a:spcPts val="0"/>
              </a:spcBef>
              <a:buNone/>
              <a:defRPr/>
            </a:lvl2pPr>
            <a:lvl3pPr rtl="0">
              <a:spcBef>
                <a:spcPts val="0"/>
              </a:spcBef>
              <a:buNone/>
              <a:defRPr/>
            </a:lvl3pPr>
            <a:lvl4pPr rtl="0">
              <a:spcBef>
                <a:spcPts val="0"/>
              </a:spcBef>
              <a:buNone/>
              <a:defRPr/>
            </a:lvl4pPr>
            <a:lvl5pPr rtl="0">
              <a:spcBef>
                <a:spcPts val="0"/>
              </a:spcBef>
              <a:buNone/>
              <a:defRPr/>
            </a:lvl5pPr>
            <a:lvl6pPr rtl="0">
              <a:spcBef>
                <a:spcPts val="0"/>
              </a:spcBef>
              <a:buNone/>
              <a:defRPr/>
            </a:lvl6pPr>
            <a:lvl7pPr rtl="0">
              <a:spcBef>
                <a:spcPts val="0"/>
              </a:spcBef>
              <a:buNone/>
              <a:defRPr/>
            </a:lvl7pPr>
            <a:lvl8pPr rtl="0">
              <a:spcBef>
                <a:spcPts val="0"/>
              </a:spcBef>
              <a:buNone/>
              <a:defRPr/>
            </a:lvl8pPr>
            <a:lvl9pPr>
              <a:spcBef>
                <a:spcPts val="0"/>
              </a:spcBef>
              <a:buNone/>
              <a:defRPr/>
            </a:lvl9pPr>
          </a:lstStyle>
          <a:p>
            <a:endParaRPr/>
          </a:p>
        </p:txBody>
      </p:sp>
      <p:sp>
        <p:nvSpPr>
          <p:cNvPr id="32" name="Shape 32"/>
          <p:cNvSpPr txBox="1">
            <a:spLocks noGrp="1"/>
          </p:cNvSpPr>
          <p:nvPr>
            <p:ph type="body" idx="1"/>
          </p:nvPr>
        </p:nvSpPr>
        <p:spPr>
          <a:xfrm>
            <a:off x="451875" y="1010100"/>
            <a:ext cx="8151600" cy="3393599"/>
          </a:xfrm>
          <a:prstGeom prst="rect">
            <a:avLst/>
          </a:prstGeom>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a:spcBef>
                <a:spcPts val="0"/>
              </a:spcBef>
              <a:defRPr/>
            </a:lvl9pPr>
          </a:lstStyle>
          <a:p>
            <a:endParaRPr/>
          </a:p>
        </p:txBody>
      </p:sp>
    </p:spTree>
    <p:extLst>
      <p:ext uri="{BB962C8B-B14F-4D97-AF65-F5344CB8AC3E}">
        <p14:creationId xmlns:p14="http://schemas.microsoft.com/office/powerpoint/2010/main" val="18312686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Only, no circles">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2138031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31" name="Shape 31"/>
          <p:cNvSpPr>
            <a:spLocks noGrp="1"/>
          </p:cNvSpPr>
          <p:nvPr>
            <p:ph type="sldNum" sz="quarter" idx="2"/>
          </p:nvPr>
        </p:nvSpPr>
        <p:spPr>
          <a:xfrm>
            <a:off x="8553450" y="5021495"/>
            <a:ext cx="533400" cy="127001"/>
          </a:xfrm>
          <a:prstGeom prst="rect">
            <a:avLst/>
          </a:prstGeom>
        </p:spPr>
        <p:txBody>
          <a:bodyPr/>
          <a:lstStyle/>
          <a:p>
            <a:pPr lvl="0"/>
            <a:fld id="{86CB4B4D-7CA3-9044-876B-883B54F8677D}" type="slidenum">
              <a:t>‹#›</a:t>
            </a:fld>
            <a:endParaRPr/>
          </a:p>
        </p:txBody>
      </p:sp>
      <p:sp>
        <p:nvSpPr>
          <p:cNvPr id="32" name="Shape 32"/>
          <p:cNvSpPr>
            <a:spLocks noGrp="1"/>
          </p:cNvSpPr>
          <p:nvPr>
            <p:ph type="title"/>
          </p:nvPr>
        </p:nvSpPr>
        <p:spPr>
          <a:xfrm>
            <a:off x="366713" y="325438"/>
            <a:ext cx="8410576" cy="623888"/>
          </a:xfrm>
          <a:prstGeom prst="rect">
            <a:avLst/>
          </a:prstGeom>
        </p:spPr>
        <p:txBody>
          <a:bodyPr/>
          <a:lstStyle/>
          <a:p>
            <a:pPr lvl="0">
              <a:defRPr sz="1800">
                <a:solidFill>
                  <a:srgbClr val="000000"/>
                </a:solidFill>
                <a:uFillTx/>
              </a:defRPr>
            </a:pPr>
            <a:r>
              <a:rPr sz="3200">
                <a:solidFill>
                  <a:srgbClr val="008881"/>
                </a:solidFill>
                <a:uFill>
                  <a:solidFill>
                    <a:srgbClr val="008881"/>
                  </a:solidFill>
                </a:uFill>
              </a:rPr>
              <a:t>Title Text</a:t>
            </a:r>
          </a:p>
        </p:txBody>
      </p:sp>
      <p:sp>
        <p:nvSpPr>
          <p:cNvPr id="33" name="Shape 33"/>
          <p:cNvSpPr>
            <a:spLocks noGrp="1"/>
          </p:cNvSpPr>
          <p:nvPr>
            <p:ph type="body" idx="1"/>
          </p:nvPr>
        </p:nvSpPr>
        <p:spPr>
          <a:xfrm>
            <a:off x="366714" y="1074737"/>
            <a:ext cx="8410576" cy="3429001"/>
          </a:xfrm>
          <a:prstGeom prst="rect">
            <a:avLst/>
          </a:prstGeom>
        </p:spPr>
        <p:txBody>
          <a:bodyPr/>
          <a:lstStyle/>
          <a:p>
            <a:pPr lvl="0">
              <a:defRPr sz="1800">
                <a:solidFill>
                  <a:srgbClr val="000000"/>
                </a:solidFill>
                <a:uFillTx/>
              </a:defRPr>
            </a:pPr>
            <a:r>
              <a:rPr sz="2400">
                <a:solidFill>
                  <a:srgbClr val="4D4D4D"/>
                </a:solidFill>
                <a:uFill>
                  <a:solidFill>
                    <a:srgbClr val="4D4D4D"/>
                  </a:solidFill>
                </a:uFill>
              </a:rPr>
              <a:t>Body Level One</a:t>
            </a:r>
          </a:p>
          <a:p>
            <a:pPr lvl="1">
              <a:defRPr sz="1800">
                <a:solidFill>
                  <a:srgbClr val="000000"/>
                </a:solidFill>
                <a:uFillTx/>
              </a:defRPr>
            </a:pPr>
            <a:r>
              <a:rPr sz="2400">
                <a:solidFill>
                  <a:srgbClr val="4D4D4D"/>
                </a:solidFill>
                <a:uFill>
                  <a:solidFill>
                    <a:srgbClr val="4D4D4D"/>
                  </a:solidFill>
                </a:uFill>
              </a:rPr>
              <a:t>Body Level Two</a:t>
            </a:r>
          </a:p>
          <a:p>
            <a:pPr lvl="2">
              <a:defRPr sz="1800">
                <a:solidFill>
                  <a:srgbClr val="000000"/>
                </a:solidFill>
                <a:uFillTx/>
              </a:defRPr>
            </a:pPr>
            <a:r>
              <a:rPr sz="2400">
                <a:solidFill>
                  <a:srgbClr val="4D4D4D"/>
                </a:solidFill>
                <a:uFill>
                  <a:solidFill>
                    <a:srgbClr val="4D4D4D"/>
                  </a:solidFill>
                </a:uFill>
              </a:rPr>
              <a:t>Body Level Three</a:t>
            </a:r>
          </a:p>
          <a:p>
            <a:pPr lvl="3">
              <a:defRPr sz="1800">
                <a:solidFill>
                  <a:srgbClr val="000000"/>
                </a:solidFill>
                <a:uFillTx/>
              </a:defRPr>
            </a:pPr>
            <a:r>
              <a:rPr sz="2400">
                <a:solidFill>
                  <a:srgbClr val="4D4D4D"/>
                </a:solidFill>
                <a:uFill>
                  <a:solidFill>
                    <a:srgbClr val="4D4D4D"/>
                  </a:solidFill>
                </a:uFill>
              </a:rPr>
              <a:t>Body Level Four</a:t>
            </a:r>
          </a:p>
          <a:p>
            <a:pPr lvl="4">
              <a:defRPr sz="1800">
                <a:solidFill>
                  <a:srgbClr val="000000"/>
                </a:solidFill>
                <a:uFillTx/>
              </a:defRPr>
            </a:pPr>
            <a:r>
              <a:rPr sz="2400">
                <a:solidFill>
                  <a:srgbClr val="4D4D4D"/>
                </a:solidFill>
                <a:uFill>
                  <a:solidFill>
                    <a:srgbClr val="4D4D4D"/>
                  </a:solidFill>
                </a:uFill>
              </a:rPr>
              <a:t>Body Level Five</a:t>
            </a:r>
          </a:p>
        </p:txBody>
      </p:sp>
    </p:spTree>
    <p:extLst>
      <p:ext uri="{BB962C8B-B14F-4D97-AF65-F5344CB8AC3E}">
        <p14:creationId xmlns:p14="http://schemas.microsoft.com/office/powerpoint/2010/main" val="1857363125"/>
      </p:ext>
    </p:extLst>
  </p:cSld>
  <p:clrMapOvr>
    <a:masterClrMapping/>
  </p:clrMapOvr>
  <p:transition xmlns:p14="http://schemas.microsoft.com/office/powerpoint/2010/mai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Empty">
    <p:bg>
      <p:bgPr>
        <a:solidFill>
          <a:srgbClr val="FAFAFA"/>
        </a:solidFill>
        <a:effectLst/>
      </p:bgPr>
    </p:bg>
    <p:spTree>
      <p:nvGrpSpPr>
        <p:cNvPr id="1" name=""/>
        <p:cNvGrpSpPr/>
        <p:nvPr/>
      </p:nvGrpSpPr>
      <p:grpSpPr>
        <a:xfrm>
          <a:off x="0" y="0"/>
          <a:ext cx="0" cy="0"/>
          <a:chOff x="0" y="0"/>
          <a:chExt cx="0" cy="0"/>
        </a:xfrm>
      </p:grpSpPr>
      <p:pic>
        <p:nvPicPr>
          <p:cNvPr id="89" name="Pivotal_Teal.png"/>
          <p:cNvPicPr/>
          <p:nvPr/>
        </p:nvPicPr>
        <p:blipFill>
          <a:blip r:embed="rId2" cstate="screen">
            <a:extLst>
              <a:ext uri="{28A0092B-C50C-407E-A947-70E740481C1C}">
                <a14:useLocalDpi xmlns:a14="http://schemas.microsoft.com/office/drawing/2010/main"/>
              </a:ext>
            </a:extLst>
          </a:blip>
          <a:stretch>
            <a:fillRect/>
          </a:stretch>
        </p:blipFill>
        <p:spPr>
          <a:xfrm>
            <a:off x="-78567" y="4818675"/>
            <a:ext cx="952500" cy="372979"/>
          </a:xfrm>
          <a:prstGeom prst="rect">
            <a:avLst/>
          </a:prstGeom>
          <a:ln w="12700">
            <a:miter lim="400000"/>
          </a:ln>
        </p:spPr>
      </p:pic>
      <p:sp>
        <p:nvSpPr>
          <p:cNvPr id="90" name="Shape 90"/>
          <p:cNvSpPr/>
          <p:nvPr/>
        </p:nvSpPr>
        <p:spPr>
          <a:xfrm>
            <a:off x="817683" y="4959921"/>
            <a:ext cx="1559722" cy="9233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1700" spc="0"/>
            </a:lvl1pPr>
          </a:lstStyle>
          <a:p>
            <a:pPr lvl="0">
              <a:defRPr sz="1800" spc="0"/>
            </a:pPr>
            <a:r>
              <a:rPr sz="600" spc="0"/>
              <a:t> Copyright 2014 Pivotal.  All rights reserved.</a:t>
            </a:r>
          </a:p>
        </p:txBody>
      </p:sp>
    </p:spTree>
    <p:extLst>
      <p:ext uri="{BB962C8B-B14F-4D97-AF65-F5344CB8AC3E}">
        <p14:creationId xmlns:p14="http://schemas.microsoft.com/office/powerpoint/2010/main" val="1029410833"/>
      </p:ext>
    </p:extLst>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11" name="Rectangle 10"/>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bwMode="gray">
          <a:xfrm>
            <a:off x="0" y="4629150"/>
            <a:ext cx="9144000" cy="385763"/>
          </a:xfrm>
          <a:prstGeom prst="rect">
            <a:avLst/>
          </a:prstGeom>
          <a:solidFill>
            <a:srgbClr val="0068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13" name="TextBox 12"/>
          <p:cNvSpPr txBox="1"/>
          <p:nvPr userDrawn="1"/>
        </p:nvSpPr>
        <p:spPr bwMode="gray">
          <a:xfrm flipH="1">
            <a:off x="8553450" y="5021496"/>
            <a:ext cx="533400" cy="123111"/>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61F684CE-B7BB-4223-BA2B-B47808B845F1}" type="slidenum">
              <a:rPr lang="en-US" sz="800" smtClean="0">
                <a:solidFill>
                  <a:schemeClr val="bg1">
                    <a:lumMod val="50000"/>
                  </a:schemeClr>
                </a:solidFill>
                <a:latin typeface="Arial"/>
                <a:cs typeface="Aria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dirty="0" smtClean="0">
              <a:solidFill>
                <a:schemeClr val="bg1">
                  <a:lumMod val="50000"/>
                </a:schemeClr>
              </a:solidFill>
              <a:latin typeface="Arial"/>
              <a:cs typeface="Arial"/>
            </a:endParaRPr>
          </a:p>
        </p:txBody>
      </p:sp>
      <p:sp>
        <p:nvSpPr>
          <p:cNvPr id="17" name="Title 1"/>
          <p:cNvSpPr>
            <a:spLocks noGrp="1"/>
          </p:cNvSpPr>
          <p:nvPr>
            <p:ph type="ctrTitle" hasCustomPrompt="1"/>
          </p:nvPr>
        </p:nvSpPr>
        <p:spPr bwMode="gray">
          <a:xfrm>
            <a:off x="1017588" y="1739930"/>
            <a:ext cx="6048376" cy="620683"/>
          </a:xfrm>
          <a:prstGeom prst="rect">
            <a:avLst/>
          </a:prstGeom>
          <a:noFill/>
        </p:spPr>
        <p:txBody>
          <a:bodyPr lIns="0" tIns="0" rIns="0" bIns="0" anchor="b" anchorCtr="0">
            <a:spAutoFit/>
          </a:bodyPr>
          <a:lstStyle>
            <a:lvl1pPr algn="l" defTabSz="914400" rtl="0" eaLnBrk="1" latinLnBrk="0" hangingPunct="1">
              <a:lnSpc>
                <a:spcPct val="90000"/>
              </a:lnSpc>
              <a:spcBef>
                <a:spcPct val="0"/>
              </a:spcBef>
              <a:buNone/>
              <a:defRPr lang="en-US" sz="4400" kern="1200" dirty="0">
                <a:solidFill>
                  <a:schemeClr val="accent3"/>
                </a:solidFill>
                <a:latin typeface="Arial"/>
                <a:ea typeface="+mj-ea"/>
                <a:cs typeface="Arial"/>
              </a:defRPr>
            </a:lvl1pPr>
          </a:lstStyle>
          <a:p>
            <a:r>
              <a:rPr lang="en-US" dirty="0" smtClean="0"/>
              <a:t>Click to Edit Master</a:t>
            </a:r>
            <a:endParaRPr lang="en-US" dirty="0"/>
          </a:p>
        </p:txBody>
      </p:sp>
      <p:sp>
        <p:nvSpPr>
          <p:cNvPr id="18" name="Content Placeholder 3"/>
          <p:cNvSpPr>
            <a:spLocks noGrp="1"/>
          </p:cNvSpPr>
          <p:nvPr>
            <p:ph sz="quarter" idx="10" hasCustomPrompt="1"/>
          </p:nvPr>
        </p:nvSpPr>
        <p:spPr bwMode="gray">
          <a:xfrm>
            <a:off x="1026053" y="2447128"/>
            <a:ext cx="6048375" cy="562768"/>
          </a:xfrm>
          <a:prstGeom prst="rect">
            <a:avLst/>
          </a:prstGeom>
          <a:noFill/>
        </p:spPr>
        <p:txBody>
          <a:bodyPr lIns="0" tIns="0" rIns="0" bIns="0">
            <a:noAutofit/>
          </a:bodyPr>
          <a:lstStyle>
            <a:lvl1pPr>
              <a:spcBef>
                <a:spcPts val="1200"/>
              </a:spcBef>
              <a:buClr>
                <a:srgbClr val="1C7B70"/>
              </a:buClr>
              <a:buFontTx/>
              <a:buNone/>
              <a:defRPr sz="2800" baseline="0">
                <a:solidFill>
                  <a:schemeClr val="accent2"/>
                </a:solidFill>
                <a:latin typeface="Arial"/>
                <a:cs typeface="Arial"/>
              </a:defRPr>
            </a:lvl1pPr>
            <a:lvl2pPr>
              <a:spcBef>
                <a:spcPts val="300"/>
              </a:spcBef>
              <a:buClr>
                <a:srgbClr val="1C7B70"/>
              </a:buClr>
              <a:buFontTx/>
              <a:buNone/>
              <a:defRPr sz="2000">
                <a:solidFill>
                  <a:schemeClr val="bg2"/>
                </a:solidFill>
                <a:latin typeface="Arial"/>
                <a:cs typeface="Arial"/>
              </a:defRPr>
            </a:lvl2pPr>
          </a:lstStyle>
          <a:p>
            <a:pPr lvl="0"/>
            <a:r>
              <a:rPr lang="en-US" dirty="0" smtClean="0"/>
              <a:t>Divider 2 has black background</a:t>
            </a:r>
          </a:p>
        </p:txBody>
      </p:sp>
      <p:pic>
        <p:nvPicPr>
          <p:cNvPr id="9" name="Picture 8" descr="Pivotal_Logo_whit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941733" y="4713966"/>
            <a:ext cx="957262" cy="219455"/>
          </a:xfrm>
          <a:prstGeom prst="rect">
            <a:avLst/>
          </a:prstGeom>
        </p:spPr>
      </p:pic>
      <p:sp>
        <p:nvSpPr>
          <p:cNvPr id="10" name="TextBox 9"/>
          <p:cNvSpPr txBox="1"/>
          <p:nvPr userDrawn="1"/>
        </p:nvSpPr>
        <p:spPr bwMode="gray">
          <a:xfrm>
            <a:off x="365125" y="5025750"/>
            <a:ext cx="2274887" cy="100027"/>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50" dirty="0" smtClean="0">
                <a:solidFill>
                  <a:schemeClr val="bg1">
                    <a:lumMod val="50000"/>
                  </a:schemeClr>
                </a:solidFill>
                <a:latin typeface="Arial"/>
                <a:cs typeface="Arial"/>
              </a:rPr>
              <a:t>Pivotal Confidential</a:t>
            </a:r>
            <a:r>
              <a:rPr lang="en-US" sz="650" baseline="0" dirty="0" smtClean="0">
                <a:solidFill>
                  <a:schemeClr val="bg1">
                    <a:lumMod val="50000"/>
                  </a:schemeClr>
                </a:solidFill>
                <a:latin typeface="Arial"/>
                <a:cs typeface="Arial"/>
              </a:rPr>
              <a:t>–Internal Use Only</a:t>
            </a:r>
            <a:endParaRPr lang="en-US" sz="700" dirty="0" smtClean="0">
              <a:solidFill>
                <a:schemeClr val="bg2"/>
              </a:solidFill>
              <a:latin typeface="+mn-lt"/>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9" name="Rectangle 8"/>
          <p:cNvSpPr/>
          <p:nvPr userDrawn="1"/>
        </p:nvSpPr>
        <p:spPr bwMode="gray">
          <a:xfrm>
            <a:off x="0" y="0"/>
            <a:ext cx="9144000" cy="2168501"/>
          </a:xfrm>
          <a:prstGeom prst="rect">
            <a:avLst/>
          </a:prstGeom>
          <a:gradFill flip="none" rotWithShape="1">
            <a:gsLst>
              <a:gs pos="0">
                <a:schemeClr val="bg1"/>
              </a:gs>
              <a:gs pos="100000">
                <a:schemeClr val="bg1">
                  <a:lumMod val="75000"/>
                  <a:alpha val="61000"/>
                </a:schemeClr>
              </a:gs>
            </a:gsLst>
            <a:lin ang="16200000" scaled="1"/>
            <a:tileRect/>
          </a:gra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atin typeface="+mj-lt"/>
            </a:endParaRPr>
          </a:p>
        </p:txBody>
      </p:sp>
      <p:sp>
        <p:nvSpPr>
          <p:cNvPr id="2" name="Title 1"/>
          <p:cNvSpPr>
            <a:spLocks noGrp="1"/>
          </p:cNvSpPr>
          <p:nvPr>
            <p:ph type="ctrTitle" hasCustomPrompt="1"/>
          </p:nvPr>
        </p:nvSpPr>
        <p:spPr bwMode="gray">
          <a:xfrm>
            <a:off x="2728912" y="1006880"/>
            <a:ext cx="6048376" cy="1218795"/>
          </a:xfrm>
          <a:prstGeom prst="rect">
            <a:avLst/>
          </a:prstGeom>
          <a:noFill/>
        </p:spPr>
        <p:txBody>
          <a:bodyPr lIns="0" tIns="0" rIns="0" bIns="0" anchor="b" anchorCtr="0">
            <a:spAutoFit/>
          </a:bodyPr>
          <a:lstStyle>
            <a:lvl1pPr>
              <a:lnSpc>
                <a:spcPct val="90000"/>
              </a:lnSpc>
              <a:defRPr sz="4400">
                <a:solidFill>
                  <a:schemeClr val="tx2"/>
                </a:solidFill>
                <a:latin typeface="Arial"/>
                <a:cs typeface="Arial"/>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bwMode="gray">
          <a:xfrm>
            <a:off x="2728913" y="2455863"/>
            <a:ext cx="6048375" cy="1901704"/>
          </a:xfrm>
          <a:prstGeom prst="rect">
            <a:avLst/>
          </a:prstGeom>
          <a:noFill/>
        </p:spPr>
        <p:txBody>
          <a:bodyPr wrap="square" lIns="0" tIns="0" rIns="0" bIns="0">
            <a:noAutofit/>
          </a:bodyPr>
          <a:lstStyle>
            <a:lvl1pPr marL="0" indent="0" algn="l">
              <a:spcBef>
                <a:spcPts val="600"/>
              </a:spcBef>
              <a:buNone/>
              <a:defRPr sz="28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3 -Large Text">
    <p:spTree>
      <p:nvGrpSpPr>
        <p:cNvPr id="1" name=""/>
        <p:cNvGrpSpPr/>
        <p:nvPr/>
      </p:nvGrpSpPr>
      <p:grpSpPr>
        <a:xfrm>
          <a:off x="0" y="0"/>
          <a:ext cx="0" cy="0"/>
          <a:chOff x="0" y="0"/>
          <a:chExt cx="0" cy="0"/>
        </a:xfrm>
      </p:grpSpPr>
      <p:sp>
        <p:nvSpPr>
          <p:cNvPr id="12" name="Rectangle 11"/>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14" name="TextBox 13"/>
          <p:cNvSpPr txBox="1"/>
          <p:nvPr userDrawn="1"/>
        </p:nvSpPr>
        <p:spPr bwMode="gray">
          <a:xfrm flipH="1">
            <a:off x="8553450" y="5021496"/>
            <a:ext cx="533400" cy="123111"/>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61F684CE-B7BB-4223-BA2B-B47808B845F1}" type="slidenum">
              <a:rPr lang="en-US" sz="800" smtClean="0">
                <a:solidFill>
                  <a:schemeClr val="bg1">
                    <a:lumMod val="50000"/>
                  </a:schemeClr>
                </a:solidFill>
                <a:latin typeface="Arial"/>
                <a:cs typeface="Aria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dirty="0" smtClean="0">
              <a:solidFill>
                <a:schemeClr val="bg1">
                  <a:lumMod val="50000"/>
                </a:schemeClr>
              </a:solidFill>
              <a:latin typeface="Arial"/>
              <a:cs typeface="Arial"/>
            </a:endParaRPr>
          </a:p>
        </p:txBody>
      </p:sp>
      <p:sp>
        <p:nvSpPr>
          <p:cNvPr id="16" name="Title 1"/>
          <p:cNvSpPr>
            <a:spLocks noGrp="1"/>
          </p:cNvSpPr>
          <p:nvPr>
            <p:ph type="ctrTitle" hasCustomPrompt="1"/>
          </p:nvPr>
        </p:nvSpPr>
        <p:spPr bwMode="gray">
          <a:xfrm>
            <a:off x="670455" y="1674284"/>
            <a:ext cx="6048376" cy="1354217"/>
          </a:xfrm>
          <a:prstGeom prst="rect">
            <a:avLst/>
          </a:prstGeom>
          <a:noFill/>
          <a:effectLst>
            <a:reflection stA="50000" endPos="75000" dist="12700" dir="5400000" sy="-100000" algn="bl" rotWithShape="0"/>
          </a:effectLst>
        </p:spPr>
        <p:txBody>
          <a:bodyPr lIns="0" tIns="0" rIns="0" bIns="0" anchor="b" anchorCtr="0">
            <a:spAutoFit/>
          </a:bodyPr>
          <a:lstStyle>
            <a:lvl1pPr algn="l" defTabSz="914400" rtl="0" eaLnBrk="1" latinLnBrk="0" hangingPunct="1">
              <a:lnSpc>
                <a:spcPct val="90000"/>
              </a:lnSpc>
              <a:spcBef>
                <a:spcPct val="0"/>
              </a:spcBef>
              <a:buNone/>
              <a:defRPr lang="en-US" sz="9600" kern="1200" dirty="0">
                <a:solidFill>
                  <a:schemeClr val="tx2"/>
                </a:solidFill>
                <a:latin typeface="Arial"/>
                <a:ea typeface="+mj-ea"/>
                <a:cs typeface="Arial"/>
              </a:defRPr>
            </a:lvl1pPr>
          </a:lstStyle>
          <a:p>
            <a:r>
              <a:rPr lang="en-US" dirty="0" smtClean="0"/>
              <a:t>Divider3</a:t>
            </a:r>
            <a:endParaRPr lang="en-US" dirty="0"/>
          </a:p>
        </p:txBody>
      </p:sp>
      <p:sp>
        <p:nvSpPr>
          <p:cNvPr id="9" name="TextBox 8"/>
          <p:cNvSpPr txBox="1"/>
          <p:nvPr userDrawn="1"/>
        </p:nvSpPr>
        <p:spPr bwMode="gray">
          <a:xfrm>
            <a:off x="365125" y="5025750"/>
            <a:ext cx="2274887" cy="100027"/>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50" dirty="0" smtClean="0">
                <a:solidFill>
                  <a:schemeClr val="bg1">
                    <a:lumMod val="50000"/>
                  </a:schemeClr>
                </a:solidFill>
                <a:latin typeface="Arial"/>
                <a:cs typeface="Arial"/>
              </a:rPr>
              <a:t>Pivotal Confidential</a:t>
            </a:r>
            <a:r>
              <a:rPr lang="en-US" sz="650" baseline="0" dirty="0" smtClean="0">
                <a:solidFill>
                  <a:schemeClr val="bg1">
                    <a:lumMod val="50000"/>
                  </a:schemeClr>
                </a:solidFill>
                <a:latin typeface="Arial"/>
                <a:cs typeface="Arial"/>
              </a:rPr>
              <a:t>–Internal Use Only</a:t>
            </a:r>
            <a:endParaRPr lang="en-US" sz="700" dirty="0" smtClean="0">
              <a:solidFill>
                <a:schemeClr val="bg2"/>
              </a:solidFill>
              <a:latin typeface="+mn-lt"/>
            </a:endParaRPr>
          </a:p>
        </p:txBody>
      </p:sp>
      <p:pic>
        <p:nvPicPr>
          <p:cNvPr id="10" name="Picture 9" descr="Pivotal_Whit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7926755" y="4642512"/>
            <a:ext cx="997234" cy="329674"/>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4" name="Content Placeholder 3"/>
          <p:cNvSpPr>
            <a:spLocks noGrp="1"/>
          </p:cNvSpPr>
          <p:nvPr>
            <p:ph sz="quarter" idx="10"/>
          </p:nvPr>
        </p:nvSpPr>
        <p:spPr bwMode="gray">
          <a:xfrm>
            <a:off x="366714" y="1074738"/>
            <a:ext cx="841057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Title and Content, no circle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4" name="Content Placeholder 3"/>
          <p:cNvSpPr>
            <a:spLocks noGrp="1"/>
          </p:cNvSpPr>
          <p:nvPr>
            <p:ph sz="quarter" idx="10"/>
          </p:nvPr>
        </p:nvSpPr>
        <p:spPr bwMode="gray">
          <a:xfrm>
            <a:off x="366714" y="1074738"/>
            <a:ext cx="841057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mj-lt"/>
              </a:defRPr>
            </a:lvl1pPr>
          </a:lstStyle>
          <a:p>
            <a:r>
              <a:rPr lang="en-US" dirty="0" smtClean="0"/>
              <a:t>Click to Edit Master Title Style</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with Subtitle and Content">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Title 1"/>
          <p:cNvSpPr>
            <a:spLocks noGrp="1"/>
          </p:cNvSpPr>
          <p:nvPr>
            <p:ph type="title"/>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smtClean="0"/>
              <a:t>Click to edit Master title style</a:t>
            </a:r>
            <a:endParaRPr lang="en-US" dirty="0"/>
          </a:p>
        </p:txBody>
      </p:sp>
      <p:sp>
        <p:nvSpPr>
          <p:cNvPr id="8" name="Content Placeholder 3"/>
          <p:cNvSpPr>
            <a:spLocks noGrp="1"/>
          </p:cNvSpPr>
          <p:nvPr>
            <p:ph sz="quarter" idx="10"/>
          </p:nvPr>
        </p:nvSpPr>
        <p:spPr bwMode="gray">
          <a:xfrm>
            <a:off x="366715" y="1419224"/>
            <a:ext cx="8410574" cy="3038475"/>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theme" Target="../theme/theme1.xml"/><Relationship Id="rId21" Type="http://schemas.openxmlformats.org/officeDocument/2006/relationships/image" Target="../media/image1.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12" name="TextBox 11"/>
          <p:cNvSpPr txBox="1"/>
          <p:nvPr/>
        </p:nvSpPr>
        <p:spPr bwMode="gray">
          <a:xfrm flipH="1">
            <a:off x="8553450" y="5021496"/>
            <a:ext cx="533400" cy="123111"/>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61F684CE-B7BB-4223-BA2B-B47808B845F1}" type="slidenum">
              <a:rPr lang="en-US" sz="800" smtClean="0">
                <a:solidFill>
                  <a:schemeClr val="bg1">
                    <a:lumMod val="50000"/>
                  </a:schemeClr>
                </a:solidFill>
                <a:latin typeface="Arial"/>
                <a:cs typeface="Aria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dirty="0" smtClean="0">
              <a:solidFill>
                <a:schemeClr val="bg1">
                  <a:lumMod val="50000"/>
                </a:schemeClr>
              </a:solidFill>
              <a:latin typeface="Arial"/>
              <a:cs typeface="Arial"/>
            </a:endParaRPr>
          </a:p>
        </p:txBody>
      </p:sp>
      <p:sp>
        <p:nvSpPr>
          <p:cNvPr id="8" name="TextBox 7"/>
          <p:cNvSpPr txBox="1"/>
          <p:nvPr/>
        </p:nvSpPr>
        <p:spPr bwMode="gray">
          <a:xfrm>
            <a:off x="365125" y="5025750"/>
            <a:ext cx="2274887" cy="100027"/>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50" dirty="0" smtClean="0">
                <a:solidFill>
                  <a:schemeClr val="bg1">
                    <a:lumMod val="50000"/>
                  </a:schemeClr>
                </a:solidFill>
                <a:latin typeface="Arial"/>
                <a:cs typeface="Arial"/>
              </a:rPr>
              <a:t>Pivotal Confidential</a:t>
            </a:r>
            <a:r>
              <a:rPr lang="en-US" sz="650" baseline="0" dirty="0" smtClean="0">
                <a:solidFill>
                  <a:schemeClr val="bg1">
                    <a:lumMod val="50000"/>
                  </a:schemeClr>
                </a:solidFill>
                <a:latin typeface="Arial"/>
                <a:cs typeface="Arial"/>
              </a:rPr>
              <a:t>–Internal Use Only</a:t>
            </a:r>
            <a:endParaRPr lang="en-US" sz="700" dirty="0" smtClean="0">
              <a:solidFill>
                <a:schemeClr val="bg2"/>
              </a:solidFill>
              <a:latin typeface="+mn-lt"/>
            </a:endParaRPr>
          </a:p>
        </p:txBody>
      </p:sp>
      <p:pic>
        <p:nvPicPr>
          <p:cNvPr id="9" name="Picture 8" descr="Pivotal_White.png"/>
          <p:cNvPicPr>
            <a:picLocks noChangeAspect="1"/>
          </p:cNvPicPr>
          <p:nvPr/>
        </p:nvPicPr>
        <p:blipFill rotWithShape="1">
          <a:blip r:embed="rId21" cstate="screen">
            <a:extLst>
              <a:ext uri="{28A0092B-C50C-407E-A947-70E740481C1C}">
                <a14:useLocalDpi xmlns:a14="http://schemas.microsoft.com/office/drawing/2010/main"/>
              </a:ext>
            </a:extLst>
          </a:blip>
          <a:srcRect/>
          <a:stretch/>
        </p:blipFill>
        <p:spPr>
          <a:xfrm>
            <a:off x="7926755" y="4642512"/>
            <a:ext cx="997234" cy="329674"/>
          </a:xfrm>
          <a:prstGeom prst="rect">
            <a:avLst/>
          </a:prstGeom>
        </p:spPr>
      </p:pic>
    </p:spTree>
  </p:cSld>
  <p:clrMap bg1="lt1" tx1="dk1" bg2="lt2" tx2="dk2" accent1="accent1" accent2="accent2" accent3="accent3" accent4="accent4" accent5="accent5" accent6="accent6" hlink="hlink" folHlink="folHlink"/>
  <p:sldLayoutIdLst>
    <p:sldLayoutId id="2147483672" r:id="rId1"/>
    <p:sldLayoutId id="2147483673" r:id="rId2"/>
    <p:sldLayoutId id="2147483694" r:id="rId3"/>
    <p:sldLayoutId id="2147483696" r:id="rId4"/>
    <p:sldLayoutId id="2147483675" r:id="rId5"/>
    <p:sldLayoutId id="2147483697" r:id="rId6"/>
    <p:sldLayoutId id="2147483676" r:id="rId7"/>
    <p:sldLayoutId id="2147483677" r:id="rId8"/>
    <p:sldLayoutId id="2147483678" r:id="rId9"/>
    <p:sldLayoutId id="2147483679" r:id="rId10"/>
    <p:sldLayoutId id="2147483680" r:id="rId11"/>
    <p:sldLayoutId id="2147483681" r:id="rId12"/>
    <p:sldLayoutId id="2147483686" r:id="rId13"/>
    <p:sldLayoutId id="2147483698" r:id="rId14"/>
    <p:sldLayoutId id="2147483691" r:id="rId15"/>
    <p:sldLayoutId id="2147483699" r:id="rId16"/>
    <p:sldLayoutId id="2147483700" r:id="rId17"/>
    <p:sldLayoutId id="2147483701" r:id="rId18"/>
    <p:sldLayoutId id="2147483702" r:id="rId19"/>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3200" kern="1200">
          <a:solidFill>
            <a:srgbClr val="2C95DD"/>
          </a:solidFill>
          <a:latin typeface="MetaNormalLF-Roman" pitchFamily="34" charset="0"/>
          <a:ea typeface="+mj-ea"/>
          <a:cs typeface="+mj-cs"/>
        </a:defRPr>
      </a:lvl1pPr>
    </p:titleStyle>
    <p:body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 Id="rId3" Type="http://schemas.openxmlformats.org/officeDocument/2006/relationships/image" Target="../media/image27.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28.png"/><Relationship Id="rId3" Type="http://schemas.openxmlformats.org/officeDocument/2006/relationships/image" Target="../media/image29.tiff"/></Relationships>
</file>

<file path=ppt/slides/_rels/slide12.xml.rels><?xml version="1.0" encoding="UTF-8" standalone="yes"?>
<Relationships xmlns="http://schemas.openxmlformats.org/package/2006/relationships"><Relationship Id="rId3" Type="http://schemas.openxmlformats.org/officeDocument/2006/relationships/image" Target="../media/image30.jpeg"/><Relationship Id="rId4" Type="http://schemas.openxmlformats.org/officeDocument/2006/relationships/image" Target="../media/image31.png"/><Relationship Id="rId5" Type="http://schemas.openxmlformats.org/officeDocument/2006/relationships/image" Target="../media/image32.png"/><Relationship Id="rId6" Type="http://schemas.openxmlformats.org/officeDocument/2006/relationships/image" Target="../media/image33.png"/><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 Id="rId3" Type="http://schemas.openxmlformats.org/officeDocument/2006/relationships/image" Target="../media/image34.jpeg"/></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4" Type="http://schemas.openxmlformats.org/officeDocument/2006/relationships/image" Target="../media/image36.png"/><Relationship Id="rId5" Type="http://schemas.openxmlformats.org/officeDocument/2006/relationships/image" Target="../media/image37.png"/><Relationship Id="rId6" Type="http://schemas.openxmlformats.org/officeDocument/2006/relationships/image" Target="../media/image38.png"/><Relationship Id="rId7" Type="http://schemas.openxmlformats.org/officeDocument/2006/relationships/image" Target="../media/image39.png"/><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4" Type="http://schemas.openxmlformats.org/officeDocument/2006/relationships/image" Target="../media/image41.png"/><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4" Type="http://schemas.openxmlformats.org/officeDocument/2006/relationships/image" Target="../media/image43.png"/><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4.png"/><Relationship Id="rId3" Type="http://schemas.openxmlformats.org/officeDocument/2006/relationships/image" Target="../media/image45.png"/></Relationships>
</file>

<file path=ppt/slides/_rels/slide18.xml.rels><?xml version="1.0" encoding="UTF-8" standalone="yes"?>
<Relationships xmlns="http://schemas.openxmlformats.org/package/2006/relationships"><Relationship Id="rId3" Type="http://schemas.openxmlformats.org/officeDocument/2006/relationships/image" Target="../media/image46.jpeg"/><Relationship Id="rId4" Type="http://schemas.microsoft.com/office/2007/relationships/hdphoto" Target="../media/hdphoto1.wdp"/><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7.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4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49.png"/></Relationships>
</file>

<file path=ppt/slides/_rels/slide22.xml.rels><?xml version="1.0" encoding="UTF-8" standalone="yes"?>
<Relationships xmlns="http://schemas.openxmlformats.org/package/2006/relationships"><Relationship Id="rId3" Type="http://schemas.openxmlformats.org/officeDocument/2006/relationships/image" Target="../media/image50.png"/><Relationship Id="rId4" Type="http://schemas.openxmlformats.org/officeDocument/2006/relationships/image" Target="../media/image51.png"/><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52.png"/></Relationships>
</file>

<file path=ppt/slides/_rels/slide24.xml.rels><?xml version="1.0" encoding="UTF-8" standalone="yes"?>
<Relationships xmlns="http://schemas.openxmlformats.org/package/2006/relationships"><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image" Target="../media/image55.png"/><Relationship Id="rId6" Type="http://schemas.openxmlformats.org/officeDocument/2006/relationships/image" Target="../media/image56.png"/><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57.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58.png"/></Relationships>
</file>

<file path=ppt/slides/_rels/slide27.xml.rels><?xml version="1.0" encoding="UTF-8" standalone="yes"?>
<Relationships xmlns="http://schemas.openxmlformats.org/package/2006/relationships"><Relationship Id="rId3" Type="http://schemas.openxmlformats.org/officeDocument/2006/relationships/image" Target="../media/image59.jpg"/><Relationship Id="rId4" Type="http://schemas.openxmlformats.org/officeDocument/2006/relationships/image" Target="../media/image60.jpg"/><Relationship Id="rId5" Type="http://schemas.openxmlformats.org/officeDocument/2006/relationships/image" Target="../media/image61.png"/><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6.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9" Type="http://schemas.openxmlformats.org/officeDocument/2006/relationships/image" Target="../media/image14.png"/><Relationship Id="rId20" Type="http://schemas.openxmlformats.org/officeDocument/2006/relationships/image" Target="../media/image25.png"/><Relationship Id="rId21" Type="http://schemas.openxmlformats.org/officeDocument/2006/relationships/image" Target="../media/image26.png"/><Relationship Id="rId10" Type="http://schemas.openxmlformats.org/officeDocument/2006/relationships/image" Target="../media/image15.png"/><Relationship Id="rId11" Type="http://schemas.openxmlformats.org/officeDocument/2006/relationships/image" Target="../media/image16.png"/><Relationship Id="rId12" Type="http://schemas.openxmlformats.org/officeDocument/2006/relationships/image" Target="../media/image17.png"/><Relationship Id="rId13" Type="http://schemas.openxmlformats.org/officeDocument/2006/relationships/image" Target="../media/image18.png"/><Relationship Id="rId14" Type="http://schemas.openxmlformats.org/officeDocument/2006/relationships/image" Target="../media/image19.png"/><Relationship Id="rId15" Type="http://schemas.openxmlformats.org/officeDocument/2006/relationships/image" Target="../media/image20.png"/><Relationship Id="rId16" Type="http://schemas.openxmlformats.org/officeDocument/2006/relationships/image" Target="../media/image21.png"/><Relationship Id="rId17" Type="http://schemas.openxmlformats.org/officeDocument/2006/relationships/image" Target="../media/image22.png"/><Relationship Id="rId18" Type="http://schemas.openxmlformats.org/officeDocument/2006/relationships/image" Target="../media/image23.png"/><Relationship Id="rId19" Type="http://schemas.openxmlformats.org/officeDocument/2006/relationships/image" Target="../media/image24.png"/><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0587" y="1312907"/>
            <a:ext cx="4384145" cy="1006429"/>
          </a:xfrm>
        </p:spPr>
        <p:txBody>
          <a:bodyPr/>
          <a:lstStyle/>
          <a:p>
            <a:r>
              <a:rPr lang="en-US" dirty="0" smtClean="0"/>
              <a:t>Pivotal Marketplace Overview</a:t>
            </a:r>
            <a:endParaRPr lang="en-US" dirty="0"/>
          </a:p>
        </p:txBody>
      </p:sp>
      <p:sp>
        <p:nvSpPr>
          <p:cNvPr id="3" name="Subtitle 2"/>
          <p:cNvSpPr>
            <a:spLocks noGrp="1"/>
          </p:cNvSpPr>
          <p:nvPr>
            <p:ph type="subTitle" idx="1"/>
          </p:nvPr>
        </p:nvSpPr>
        <p:spPr>
          <a:xfrm>
            <a:off x="890588" y="2633384"/>
            <a:ext cx="6048375" cy="738664"/>
          </a:xfrm>
        </p:spPr>
        <p:txBody>
          <a:bodyPr/>
          <a:lstStyle/>
          <a:p>
            <a:r>
              <a:rPr lang="en-US" dirty="0" smtClean="0"/>
              <a:t>An orientation to what, why, and how Pivotal offers services on PCF</a:t>
            </a:r>
            <a:endParaRPr lang="en-US" dirty="0"/>
          </a:p>
        </p:txBody>
      </p:sp>
      <p:sp>
        <p:nvSpPr>
          <p:cNvPr id="4" name="Content Placeholder 3"/>
          <p:cNvSpPr>
            <a:spLocks noGrp="1"/>
          </p:cNvSpPr>
          <p:nvPr>
            <p:ph sz="quarter" idx="11"/>
          </p:nvPr>
        </p:nvSpPr>
        <p:spPr/>
        <p:txBody>
          <a:bodyPr/>
          <a:lstStyle/>
          <a:p>
            <a:r>
              <a:rPr lang="en-US" dirty="0" smtClean="0"/>
              <a:t>Version: August 2015</a:t>
            </a:r>
            <a:endParaRPr lang="en-US" dirty="0"/>
          </a:p>
        </p:txBody>
      </p:sp>
    </p:spTree>
    <p:extLst>
      <p:ext uri="{BB962C8B-B14F-4D97-AF65-F5344CB8AC3E}">
        <p14:creationId xmlns:p14="http://schemas.microsoft.com/office/powerpoint/2010/main" val="3655509086"/>
      </p:ext>
    </p:extLst>
  </p:cSld>
  <p:clrMapOvr>
    <a:masterClrMapping/>
  </p:clrMapOvr>
  <p:transition xmlns:p14="http://schemas.microsoft.com/office/powerpoint/2010/mai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Pivotal Cloud Foundry Marketplace Services</a:t>
            </a:r>
            <a:endParaRPr lang="en-US" dirty="0"/>
          </a:p>
        </p:txBody>
      </p:sp>
      <p:sp>
        <p:nvSpPr>
          <p:cNvPr id="6" name="Content Placeholder 5"/>
          <p:cNvSpPr>
            <a:spLocks noGrp="1"/>
          </p:cNvSpPr>
          <p:nvPr>
            <p:ph sz="quarter" idx="4294967295"/>
          </p:nvPr>
        </p:nvSpPr>
        <p:spPr>
          <a:xfrm>
            <a:off x="3667760" y="1037696"/>
            <a:ext cx="5387277" cy="3382962"/>
          </a:xfrm>
          <a:prstGeom prst="rect">
            <a:avLst/>
          </a:prstGeom>
        </p:spPr>
        <p:txBody>
          <a:bodyPr/>
          <a:lstStyle/>
          <a:p>
            <a:pPr marL="285750" indent="-285750">
              <a:spcAft>
                <a:spcPts val="600"/>
              </a:spcAft>
              <a:buClr>
                <a:schemeClr val="bg2"/>
              </a:buClr>
              <a:buFont typeface="Arial"/>
              <a:buChar char="•"/>
            </a:pPr>
            <a:r>
              <a:rPr lang="en-US" sz="2000" dirty="0" smtClean="0"/>
              <a:t>Operated </a:t>
            </a:r>
            <a:r>
              <a:rPr lang="en-US" sz="2000" dirty="0"/>
              <a:t>‘as a Service</a:t>
            </a:r>
            <a:r>
              <a:rPr lang="en-US" sz="2000" dirty="0" smtClean="0"/>
              <a:t>’</a:t>
            </a:r>
            <a:endParaRPr lang="en-US" sz="2000" dirty="0"/>
          </a:p>
          <a:p>
            <a:pPr marL="285750" indent="-285750">
              <a:spcAft>
                <a:spcPts val="600"/>
              </a:spcAft>
              <a:buClr>
                <a:schemeClr val="bg2"/>
              </a:buClr>
              <a:buFont typeface="Arial"/>
              <a:buChar char="•"/>
            </a:pPr>
            <a:r>
              <a:rPr lang="en-US" sz="2000" dirty="0" smtClean="0"/>
              <a:t>Configured </a:t>
            </a:r>
            <a:r>
              <a:rPr lang="en-US" sz="2000" dirty="0"/>
              <a:t>and integrated </a:t>
            </a:r>
            <a:r>
              <a:rPr lang="en-US" sz="2000" dirty="0" smtClean="0"/>
              <a:t>to enable </a:t>
            </a:r>
            <a:r>
              <a:rPr lang="en-US" sz="2000" dirty="0"/>
              <a:t>p</a:t>
            </a:r>
            <a:r>
              <a:rPr lang="en-US" sz="2000" dirty="0" smtClean="0"/>
              <a:t>ush </a:t>
            </a:r>
            <a:r>
              <a:rPr lang="en-US" sz="2000" dirty="0"/>
              <a:t>button deployment </a:t>
            </a:r>
            <a:endParaRPr lang="en-US" sz="2000" dirty="0" smtClean="0"/>
          </a:p>
          <a:p>
            <a:pPr marL="285750" indent="-285750">
              <a:spcAft>
                <a:spcPts val="600"/>
              </a:spcAft>
              <a:buClr>
                <a:schemeClr val="bg2"/>
              </a:buClr>
              <a:buFont typeface="Arial"/>
              <a:buChar char="•"/>
            </a:pPr>
            <a:r>
              <a:rPr lang="en-US" sz="2000" dirty="0" smtClean="0"/>
              <a:t>Full </a:t>
            </a:r>
            <a:r>
              <a:rPr lang="en-US" sz="2000" dirty="0"/>
              <a:t>lifecycle management </a:t>
            </a:r>
            <a:r>
              <a:rPr lang="en-US" sz="2000" dirty="0" smtClean="0"/>
              <a:t>- </a:t>
            </a:r>
            <a:r>
              <a:rPr lang="en-US" sz="2000" dirty="0"/>
              <a:t>software updates and </a:t>
            </a:r>
            <a:r>
              <a:rPr lang="en-US" sz="2000" dirty="0" smtClean="0"/>
              <a:t>patching</a:t>
            </a:r>
            <a:r>
              <a:rPr lang="en-US" sz="2000" dirty="0"/>
              <a:t> </a:t>
            </a:r>
            <a:endParaRPr lang="en-US" sz="2000" dirty="0" smtClean="0"/>
          </a:p>
          <a:p>
            <a:pPr marL="285750" indent="-285750">
              <a:spcAft>
                <a:spcPts val="600"/>
              </a:spcAft>
              <a:buClr>
                <a:schemeClr val="bg2"/>
              </a:buClr>
              <a:buFont typeface="Arial"/>
              <a:buChar char="•"/>
            </a:pPr>
            <a:r>
              <a:rPr lang="en-US" sz="2000" dirty="0" smtClean="0"/>
              <a:t>Bind </a:t>
            </a:r>
            <a:r>
              <a:rPr lang="en-US" sz="2000" dirty="0"/>
              <a:t>to </a:t>
            </a:r>
            <a:r>
              <a:rPr lang="en-US" sz="2000" dirty="0" smtClean="0"/>
              <a:t>apps </a:t>
            </a:r>
            <a:r>
              <a:rPr lang="en-US" sz="2000" dirty="0"/>
              <a:t>through an easy-to-use </a:t>
            </a:r>
            <a:r>
              <a:rPr lang="en-US" sz="2000" dirty="0" smtClean="0"/>
              <a:t>interface</a:t>
            </a:r>
          </a:p>
          <a:p>
            <a:pPr marL="285750" indent="-285750">
              <a:spcAft>
                <a:spcPts val="600"/>
              </a:spcAft>
              <a:buClr>
                <a:schemeClr val="bg2"/>
              </a:buClr>
              <a:buFont typeface="Arial"/>
              <a:buChar char="•"/>
            </a:pPr>
            <a:r>
              <a:rPr lang="en-US" sz="2000" dirty="0" smtClean="0"/>
              <a:t>Common view into access control and audit trails across a breadth of services</a:t>
            </a:r>
            <a:endParaRPr lang="en-US" sz="2000" dirty="0"/>
          </a:p>
        </p:txBody>
      </p:sp>
      <p:pic>
        <p:nvPicPr>
          <p:cNvPr id="3" name="Picture 2" descr="MP900431025.JP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96240" y="1219200"/>
            <a:ext cx="2984984" cy="2908300"/>
          </a:xfrm>
          <a:prstGeom prst="rect">
            <a:avLst/>
          </a:prstGeom>
        </p:spPr>
      </p:pic>
      <p:sp>
        <p:nvSpPr>
          <p:cNvPr id="5" name="TextBox 4"/>
          <p:cNvSpPr txBox="1"/>
          <p:nvPr/>
        </p:nvSpPr>
        <p:spPr>
          <a:xfrm rot="20090672">
            <a:off x="1221627" y="2574816"/>
            <a:ext cx="1033256" cy="523220"/>
          </a:xfrm>
          <a:prstGeom prst="rect">
            <a:avLst/>
          </a:prstGeom>
          <a:noFill/>
          <a:ln w="57150" cmpd="sng">
            <a:solidFill>
              <a:srgbClr val="FF0000"/>
            </a:solidFill>
          </a:ln>
        </p:spPr>
        <p:txBody>
          <a:bodyPr wrap="none" rtlCol="0">
            <a:spAutoFit/>
          </a:bodyPr>
          <a:lstStyle/>
          <a:p>
            <a:pPr algn="ctr"/>
            <a:r>
              <a:rPr lang="en-US" sz="2800" dirty="0" smtClean="0">
                <a:solidFill>
                  <a:srgbClr val="FF0000"/>
                </a:solidFill>
                <a:latin typeface="Stencil"/>
                <a:cs typeface="Stencil"/>
              </a:rPr>
              <a:t>EASY</a:t>
            </a:r>
          </a:p>
        </p:txBody>
      </p:sp>
    </p:spTree>
    <p:extLst>
      <p:ext uri="{BB962C8B-B14F-4D97-AF65-F5344CB8AC3E}">
        <p14:creationId xmlns:p14="http://schemas.microsoft.com/office/powerpoint/2010/main" val="368964960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PCF Marketplace</a:t>
            </a:r>
            <a:endParaRPr lang="en-US" dirty="0"/>
          </a:p>
        </p:txBody>
      </p:sp>
      <p:pic>
        <p:nvPicPr>
          <p:cNvPr id="4" name="Picture 3" descr="Services.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988766" y="903110"/>
            <a:ext cx="4002341" cy="3019136"/>
          </a:xfrm>
          <a:prstGeom prst="rect">
            <a:avLst/>
          </a:prstGeom>
        </p:spPr>
      </p:pic>
      <p:pic>
        <p:nvPicPr>
          <p:cNvPr id="3" name="Picture 2" descr="ServicesMarketplace.tiff"/>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39002" y="2116038"/>
            <a:ext cx="4029388" cy="2503045"/>
          </a:xfrm>
          <a:prstGeom prst="rect">
            <a:avLst/>
          </a:prstGeom>
        </p:spPr>
      </p:pic>
      <p:sp>
        <p:nvSpPr>
          <p:cNvPr id="6" name="Text Placeholder 2"/>
          <p:cNvSpPr txBox="1">
            <a:spLocks/>
          </p:cNvSpPr>
          <p:nvPr/>
        </p:nvSpPr>
        <p:spPr>
          <a:xfrm>
            <a:off x="194493" y="1137100"/>
            <a:ext cx="4244510" cy="3393599"/>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marL="342900" indent="-342900">
              <a:buClr>
                <a:schemeClr val="bg2"/>
              </a:buClr>
              <a:buSzPct val="100000"/>
              <a:buFont typeface="Arial"/>
              <a:buChar char="•"/>
            </a:pPr>
            <a:r>
              <a:rPr lang="en-US" sz="2400" dirty="0" smtClean="0">
                <a:solidFill>
                  <a:schemeClr val="dk1"/>
                </a:solidFill>
              </a:rPr>
              <a:t>Broad Services Ecosystem</a:t>
            </a:r>
          </a:p>
          <a:p>
            <a:pPr marL="342900" indent="-342900">
              <a:buClr>
                <a:schemeClr val="bg2"/>
              </a:buClr>
              <a:buSzPct val="100000"/>
              <a:buFont typeface="Arial"/>
              <a:buChar char="•"/>
            </a:pPr>
            <a:endParaRPr lang="en-US" sz="2400" dirty="0" smtClean="0">
              <a:solidFill>
                <a:schemeClr val="dk1"/>
              </a:solidFill>
            </a:endParaRPr>
          </a:p>
          <a:p>
            <a:pPr marL="342900" indent="-342900">
              <a:buClr>
                <a:schemeClr val="bg2"/>
              </a:buClr>
              <a:buSzPct val="100000"/>
              <a:buFont typeface="Arial"/>
              <a:buChar char="•"/>
            </a:pPr>
            <a:r>
              <a:rPr lang="en-US" sz="2400" dirty="0" smtClean="0">
                <a:solidFill>
                  <a:schemeClr val="dk1"/>
                </a:solidFill>
              </a:rPr>
              <a:t>Easy accessibility</a:t>
            </a:r>
          </a:p>
          <a:p>
            <a:pPr marL="342900" indent="-342900">
              <a:buClr>
                <a:schemeClr val="bg2"/>
              </a:buClr>
              <a:buSzPct val="100000"/>
              <a:buFont typeface="Arial"/>
              <a:buChar char="•"/>
            </a:pPr>
            <a:endParaRPr lang="en-US" sz="2400" dirty="0">
              <a:solidFill>
                <a:schemeClr val="dk1"/>
              </a:solidFill>
            </a:endParaRPr>
          </a:p>
          <a:p>
            <a:pPr marL="342900" indent="-342900">
              <a:buClr>
                <a:schemeClr val="bg2"/>
              </a:buClr>
              <a:buSzPct val="100000"/>
              <a:buFont typeface="Arial"/>
              <a:buChar char="•"/>
            </a:pPr>
            <a:r>
              <a:rPr lang="en-US" sz="2400" dirty="0" smtClean="0">
                <a:solidFill>
                  <a:schemeClr val="dk1"/>
                </a:solidFill>
              </a:rPr>
              <a:t>Quick, self-provisioning</a:t>
            </a:r>
            <a:endParaRPr lang="en-US" sz="2400" dirty="0">
              <a:solidFill>
                <a:schemeClr val="dk1"/>
              </a:solidFill>
            </a:endParaRPr>
          </a:p>
        </p:txBody>
      </p:sp>
    </p:spTree>
    <p:extLst>
      <p:ext uri="{BB962C8B-B14F-4D97-AF65-F5344CB8AC3E}">
        <p14:creationId xmlns:p14="http://schemas.microsoft.com/office/powerpoint/2010/main" val="193249839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http://www.wired.com/wp-content/uploads/2014/06/google-clou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 y="-15261"/>
            <a:ext cx="9143878" cy="515876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s://netflix.github.io/images/Netflix-OSS-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1366" y="-120471"/>
            <a:ext cx="3126093" cy="104909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avatars3.githubusercontent.com/u/8216893?v=3&amp;s=20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0440" y="464313"/>
            <a:ext cx="1073187" cy="107318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414" y="4126501"/>
            <a:ext cx="4632999" cy="1015663"/>
          </a:xfrm>
          <a:prstGeom prst="rect">
            <a:avLst/>
          </a:prstGeom>
          <a:solidFill>
            <a:schemeClr val="tx1">
              <a:lumMod val="75000"/>
            </a:schemeClr>
          </a:solidFill>
        </p:spPr>
        <p:txBody>
          <a:bodyPr wrap="none" rtlCol="0">
            <a:spAutoFit/>
          </a:bodyPr>
          <a:lstStyle/>
          <a:p>
            <a:r>
              <a:rPr lang="en-US" sz="6000" dirty="0" smtClean="0">
                <a:solidFill>
                  <a:schemeClr val="bg1"/>
                </a:solidFill>
              </a:rPr>
              <a:t>Spring Cloud</a:t>
            </a:r>
            <a:endParaRPr lang="en-US" sz="6000" dirty="0">
              <a:solidFill>
                <a:schemeClr val="bg1"/>
              </a:solidFill>
            </a:endParaRPr>
          </a:p>
        </p:txBody>
      </p:sp>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15198" y="416122"/>
            <a:ext cx="1169568" cy="1169568"/>
          </a:xfrm>
          <a:prstGeom prst="rect">
            <a:avLst/>
          </a:prstGeom>
        </p:spPr>
      </p:pic>
    </p:spTree>
    <p:extLst>
      <p:ext uri="{BB962C8B-B14F-4D97-AF65-F5344CB8AC3E}">
        <p14:creationId xmlns:p14="http://schemas.microsoft.com/office/powerpoint/2010/main" val="279781232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 name="Shape 509"/>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t>13</a:t>
            </a:fld>
            <a:endParaRPr sz="800">
              <a:solidFill>
                <a:srgbClr val="808080"/>
              </a:solidFill>
              <a:uFill>
                <a:solidFill>
                  <a:srgbClr val="808080"/>
                </a:solidFill>
              </a:uFill>
            </a:endParaRPr>
          </a:p>
        </p:txBody>
      </p:sp>
      <p:sp>
        <p:nvSpPr>
          <p:cNvPr id="510" name="Shape 510"/>
          <p:cNvSpPr>
            <a:spLocks noGrp="1"/>
          </p:cNvSpPr>
          <p:nvPr>
            <p:ph type="title"/>
          </p:nvPr>
        </p:nvSpPr>
        <p:spPr>
          <a:prstGeom prst="rect">
            <a:avLst/>
          </a:prstGeom>
        </p:spPr>
        <p:txBody>
          <a:bodyPr/>
          <a:lstStyle/>
          <a:p>
            <a:pPr lvl="0">
              <a:defRPr sz="1800">
                <a:solidFill>
                  <a:srgbClr val="000000"/>
                </a:solidFill>
                <a:uFillTx/>
              </a:defRPr>
            </a:pPr>
            <a:r>
              <a:rPr lang="en-US" sz="3200" dirty="0" smtClean="0">
                <a:solidFill>
                  <a:srgbClr val="008881"/>
                </a:solidFill>
                <a:uFill>
                  <a:solidFill>
                    <a:srgbClr val="008881"/>
                  </a:solidFill>
                </a:uFill>
              </a:rPr>
              <a:t>Companies want to be </a:t>
            </a:r>
            <a:r>
              <a:rPr lang="en-US" sz="3200" b="1" dirty="0" smtClean="0">
                <a:solidFill>
                  <a:srgbClr val="008881"/>
                </a:solidFill>
                <a:uFill>
                  <a:solidFill>
                    <a:srgbClr val="008881"/>
                  </a:solidFill>
                </a:uFill>
              </a:rPr>
              <a:t>fast</a:t>
            </a:r>
            <a:r>
              <a:rPr lang="en-US" sz="3200" dirty="0" smtClean="0">
                <a:solidFill>
                  <a:srgbClr val="008881"/>
                </a:solidFill>
                <a:uFill>
                  <a:solidFill>
                    <a:srgbClr val="008881"/>
                  </a:solidFill>
                </a:uFill>
              </a:rPr>
              <a:t> like Netflix</a:t>
            </a:r>
            <a:endParaRPr sz="3200" b="1" dirty="0">
              <a:solidFill>
                <a:srgbClr val="008881"/>
              </a:solidFill>
              <a:uFill>
                <a:solidFill>
                  <a:srgbClr val="008881"/>
                </a:solidFill>
              </a:uFill>
            </a:endParaRPr>
          </a:p>
        </p:txBody>
      </p:sp>
      <p:sp>
        <p:nvSpPr>
          <p:cNvPr id="6" name="Shape 492"/>
          <p:cNvSpPr>
            <a:spLocks noGrp="1"/>
          </p:cNvSpPr>
          <p:nvPr>
            <p:ph type="body" idx="1"/>
          </p:nvPr>
        </p:nvSpPr>
        <p:spPr>
          <a:xfrm>
            <a:off x="366714" y="1074737"/>
            <a:ext cx="6024147" cy="3429001"/>
          </a:xfrm>
          <a:prstGeom prst="rect">
            <a:avLst/>
          </a:prstGeom>
        </p:spPr>
        <p:txBody>
          <a:bodyPr/>
          <a:lstStyle/>
          <a:p>
            <a:pPr lvl="0">
              <a:buFont typeface="Wingdings" pitchFamily="2" charset="2"/>
              <a:buChar char="§"/>
              <a:defRPr sz="1800">
                <a:solidFill>
                  <a:srgbClr val="000000"/>
                </a:solidFill>
                <a:uFillTx/>
              </a:defRPr>
            </a:pPr>
            <a:r>
              <a:rPr lang="en-US" sz="1600" dirty="0" smtClean="0">
                <a:solidFill>
                  <a:srgbClr val="000000"/>
                </a:solidFill>
                <a:uFillTx/>
              </a:rPr>
              <a:t>Netflix needed to be faster to win / disrupt</a:t>
            </a:r>
          </a:p>
          <a:p>
            <a:pPr lvl="0">
              <a:buFont typeface="Wingdings" pitchFamily="2" charset="2"/>
              <a:buChar char="§"/>
              <a:defRPr sz="1800">
                <a:solidFill>
                  <a:srgbClr val="000000"/>
                </a:solidFill>
                <a:uFillTx/>
              </a:defRPr>
            </a:pPr>
            <a:r>
              <a:rPr lang="en-US" sz="1600" dirty="0" smtClean="0">
                <a:solidFill>
                  <a:srgbClr val="000000"/>
                </a:solidFill>
                <a:uFillTx/>
              </a:rPr>
              <a:t>Pioneer &amp; vocal proponent of </a:t>
            </a:r>
            <a:r>
              <a:rPr lang="en-US" sz="1600" dirty="0" err="1" smtClean="0">
                <a:solidFill>
                  <a:srgbClr val="000000"/>
                </a:solidFill>
              </a:rPr>
              <a:t>micros</a:t>
            </a:r>
            <a:r>
              <a:rPr lang="en-US" sz="1600" dirty="0" err="1" smtClean="0">
                <a:solidFill>
                  <a:srgbClr val="000000"/>
                </a:solidFill>
                <a:uFillTx/>
              </a:rPr>
              <a:t>ervices</a:t>
            </a:r>
            <a:r>
              <a:rPr lang="en-US" sz="1600" dirty="0">
                <a:solidFill>
                  <a:srgbClr val="000000"/>
                </a:solidFill>
              </a:rPr>
              <a:t> </a:t>
            </a:r>
            <a:r>
              <a:rPr lang="en-US" sz="1600" dirty="0" smtClean="0">
                <a:solidFill>
                  <a:srgbClr val="000000"/>
                </a:solidFill>
                <a:uFillTx/>
              </a:rPr>
              <a:t>- the key to their speed and success</a:t>
            </a:r>
          </a:p>
          <a:p>
            <a:pPr lvl="0">
              <a:buFont typeface="Wingdings" pitchFamily="2" charset="2"/>
              <a:buChar char="§"/>
              <a:defRPr sz="1800">
                <a:solidFill>
                  <a:srgbClr val="000000"/>
                </a:solidFill>
                <a:uFillTx/>
              </a:defRPr>
            </a:pPr>
            <a:r>
              <a:rPr lang="en-US" sz="1600" dirty="0" smtClean="0">
                <a:solidFill>
                  <a:srgbClr val="000000"/>
                </a:solidFill>
                <a:uFillTx/>
              </a:rPr>
              <a:t>Netflix OSS supplies parts, but it’s not a </a:t>
            </a:r>
            <a:r>
              <a:rPr lang="en-US" sz="1600" dirty="0" smtClean="0">
                <a:solidFill>
                  <a:srgbClr val="000000"/>
                </a:solidFill>
              </a:rPr>
              <a:t>solution</a:t>
            </a:r>
            <a:endParaRPr lang="en-US" sz="1600" dirty="0" smtClean="0">
              <a:solidFill>
                <a:srgbClr val="000000"/>
              </a:solidFill>
              <a:uFillTx/>
            </a:endParaRPr>
          </a:p>
          <a:p>
            <a:pPr>
              <a:buFont typeface="Wingdings" pitchFamily="2" charset="2"/>
              <a:buChar char="§"/>
              <a:defRPr sz="1800">
                <a:solidFill>
                  <a:srgbClr val="000000"/>
                </a:solidFill>
                <a:uFillTx/>
              </a:defRPr>
            </a:pPr>
            <a:r>
              <a:rPr lang="en-US" sz="1600" dirty="0" smtClean="0">
                <a:solidFill>
                  <a:srgbClr val="000000"/>
                </a:solidFill>
                <a:uFillTx/>
              </a:rPr>
              <a:t>Difficult for enterprises to build it themselves</a:t>
            </a:r>
            <a:endParaRPr lang="en-US" sz="1600" dirty="0">
              <a:solidFill>
                <a:srgbClr val="000000"/>
              </a:solidFill>
              <a:uFillTx/>
            </a:endParaRPr>
          </a:p>
          <a:p>
            <a:pPr lvl="0">
              <a:buFont typeface="Wingdings" pitchFamily="2" charset="2"/>
              <a:buChar char="§"/>
              <a:defRPr sz="1800">
                <a:solidFill>
                  <a:srgbClr val="000000"/>
                </a:solidFill>
                <a:uFillTx/>
              </a:defRPr>
            </a:pPr>
            <a:r>
              <a:rPr lang="en-US" sz="1600" dirty="0" smtClean="0">
                <a:solidFill>
                  <a:srgbClr val="000000"/>
                </a:solidFill>
                <a:uFillTx/>
              </a:rPr>
              <a:t>Pivotal offers the closest thing to “Netflix in a box” today</a:t>
            </a:r>
          </a:p>
          <a:p>
            <a:pPr marL="0" lvl="0" indent="0">
              <a:buNone/>
              <a:defRPr sz="1800">
                <a:solidFill>
                  <a:srgbClr val="000000"/>
                </a:solidFill>
                <a:uFillTx/>
              </a:defRPr>
            </a:pPr>
            <a:endParaRPr lang="en-US" sz="1600" dirty="0">
              <a:solidFill>
                <a:srgbClr val="000000"/>
              </a:solidFill>
              <a:uFillTx/>
            </a:endParaRPr>
          </a:p>
          <a:p>
            <a:pPr>
              <a:buFont typeface="Wingdings" pitchFamily="2" charset="2"/>
              <a:buChar char="§"/>
              <a:defRPr sz="1800">
                <a:solidFill>
                  <a:srgbClr val="000000"/>
                </a:solidFill>
                <a:uFillTx/>
              </a:defRPr>
            </a:pPr>
            <a:endParaRPr lang="en-US" sz="1600" b="1" dirty="0" smtClean="0">
              <a:solidFill>
                <a:srgbClr val="000000"/>
              </a:solidFill>
              <a:uFillTx/>
            </a:endParaRPr>
          </a:p>
          <a:p>
            <a:pPr lvl="0">
              <a:buFont typeface="Wingdings" pitchFamily="2" charset="2"/>
              <a:buChar char="§"/>
              <a:defRPr sz="1800">
                <a:solidFill>
                  <a:srgbClr val="000000"/>
                </a:solidFill>
                <a:uFillTx/>
              </a:defRPr>
            </a:pPr>
            <a:endParaRPr lang="en-US" sz="1600" dirty="0" smtClean="0">
              <a:solidFill>
                <a:srgbClr val="000000"/>
              </a:solidFill>
              <a:uFillTx/>
            </a:endParaRPr>
          </a:p>
        </p:txBody>
      </p:sp>
      <p:pic>
        <p:nvPicPr>
          <p:cNvPr id="5" name="Picture 2" descr="http://photos4.meetupstatic.com/photos/event/7/8/f/c/global_249990972.jpe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27892" y="1126717"/>
            <a:ext cx="2492258" cy="24922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7" name="TextBox 6"/>
          <p:cNvSpPr txBox="1"/>
          <p:nvPr/>
        </p:nvSpPr>
        <p:spPr>
          <a:xfrm>
            <a:off x="718737" y="3249643"/>
            <a:ext cx="5165033" cy="738664"/>
          </a:xfrm>
          <a:prstGeom prst="rect">
            <a:avLst/>
          </a:prstGeom>
          <a:noFill/>
          <a:ln>
            <a:solidFill>
              <a:srgbClr val="00786E"/>
            </a:solidFill>
          </a:ln>
        </p:spPr>
        <p:txBody>
          <a:bodyPr wrap="square" rtlCol="0">
            <a:spAutoFit/>
          </a:bodyPr>
          <a:lstStyle/>
          <a:p>
            <a:r>
              <a:rPr lang="en-US" dirty="0" smtClean="0">
                <a:solidFill>
                  <a:srgbClr val="008881"/>
                </a:solidFill>
              </a:rPr>
              <a:t>“Velocity on the JVM is </a:t>
            </a:r>
            <a:r>
              <a:rPr lang="en-US" dirty="0">
                <a:solidFill>
                  <a:srgbClr val="008881"/>
                </a:solidFill>
              </a:rPr>
              <a:t>the Killer </a:t>
            </a:r>
            <a:r>
              <a:rPr lang="en-US" dirty="0" smtClean="0">
                <a:solidFill>
                  <a:srgbClr val="008881"/>
                </a:solidFill>
              </a:rPr>
              <a:t>App”</a:t>
            </a:r>
          </a:p>
          <a:p>
            <a:r>
              <a:rPr lang="en-US" sz="1400" dirty="0" smtClean="0">
                <a:solidFill>
                  <a:srgbClr val="008881"/>
                </a:solidFill>
              </a:rPr>
              <a:t>- Andy Glover (Netflix </a:t>
            </a:r>
            <a:r>
              <a:rPr lang="en-US" sz="1400" dirty="0" err="1" smtClean="0">
                <a:solidFill>
                  <a:srgbClr val="008881"/>
                </a:solidFill>
              </a:rPr>
              <a:t>Eng</a:t>
            </a:r>
            <a:r>
              <a:rPr lang="en-US" sz="1400" dirty="0" smtClean="0">
                <a:solidFill>
                  <a:srgbClr val="008881"/>
                </a:solidFill>
              </a:rPr>
              <a:t>) @ SpringOne2GX 2014 Keynote</a:t>
            </a:r>
          </a:p>
          <a:p>
            <a:r>
              <a:rPr lang="en-US" sz="1000" dirty="0">
                <a:solidFill>
                  <a:srgbClr val="008881"/>
                </a:solidFill>
              </a:rPr>
              <a:t>https://youtu.be/xU267-YHN5c?t=1938</a:t>
            </a:r>
            <a:endParaRPr lang="en-US" sz="1000" dirty="0" smtClean="0">
              <a:solidFill>
                <a:srgbClr val="008881"/>
              </a:solidFill>
            </a:endParaRPr>
          </a:p>
        </p:txBody>
      </p:sp>
      <p:sp>
        <p:nvSpPr>
          <p:cNvPr id="2" name="Rectangle 1"/>
          <p:cNvSpPr/>
          <p:nvPr/>
        </p:nvSpPr>
        <p:spPr>
          <a:xfrm>
            <a:off x="252253" y="2725731"/>
            <a:ext cx="595035" cy="1569660"/>
          </a:xfrm>
          <a:prstGeom prst="rect">
            <a:avLst/>
          </a:prstGeom>
          <a:noFill/>
        </p:spPr>
        <p:txBody>
          <a:bodyPr wrap="none" lIns="91440" tIns="45720" rIns="91440" bIns="45720">
            <a:spAutoFit/>
          </a:bodyPr>
          <a:lstStyle/>
          <a:p>
            <a:pPr algn="ctr"/>
            <a:r>
              <a:rPr lang="en-US" sz="9600" b="0" cap="none" spc="0" dirty="0" smtClean="0">
                <a:ln w="0"/>
                <a:solidFill>
                  <a:schemeClr val="accent1"/>
                </a:solidFill>
                <a:effectLst>
                  <a:outerShdw blurRad="38100" dist="25400" dir="5400000" algn="ctr" rotWithShape="0">
                    <a:srgbClr val="6E747A">
                      <a:alpha val="43000"/>
                    </a:srgbClr>
                  </a:outerShdw>
                </a:effectLst>
              </a:rPr>
              <a:t>“</a:t>
            </a:r>
            <a:endParaRPr lang="en-US" sz="96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049775195"/>
      </p:ext>
    </p:extLst>
  </p:cSld>
  <p:clrMapOvr>
    <a:masterClrMapping/>
  </p:clrMapOvr>
  <p:transition xmlns:p14="http://schemas.microsoft.com/office/powerpoint/2010/main" spd="slow">
    <p:dissolv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Cloud Services Suite</a:t>
            </a:r>
            <a:endParaRPr lang="en-US" dirty="0"/>
          </a:p>
        </p:txBody>
      </p:sp>
      <p:sp>
        <p:nvSpPr>
          <p:cNvPr id="3" name="Shape 673"/>
          <p:cNvSpPr txBox="1">
            <a:spLocks/>
          </p:cNvSpPr>
          <p:nvPr/>
        </p:nvSpPr>
        <p:spPr>
          <a:xfrm>
            <a:off x="3994022" y="1074737"/>
            <a:ext cx="5033864" cy="3598863"/>
          </a:xfrm>
          <a:prstGeom prst="rect">
            <a:avLst/>
          </a:prstGeom>
        </p:spPr>
        <p:txBody>
          <a:bodyPr>
            <a:normAutofit/>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12597" indent="-212597" defTabSz="850391">
              <a:spcBef>
                <a:spcPts val="1100"/>
              </a:spcBef>
              <a:buClr>
                <a:schemeClr val="tx2"/>
              </a:buClr>
              <a:defRPr sz="1800">
                <a:solidFill>
                  <a:srgbClr val="000000"/>
                </a:solidFill>
                <a:uFillTx/>
              </a:defRPr>
            </a:pPr>
            <a:r>
              <a:rPr lang="en-US" sz="2232" dirty="0" smtClean="0">
                <a:solidFill>
                  <a:srgbClr val="4D4D4D"/>
                </a:solidFill>
                <a:uFill>
                  <a:solidFill>
                    <a:srgbClr val="4D4D4D"/>
                  </a:solidFill>
                </a:uFill>
              </a:rPr>
              <a:t>Installed via Pivotal Ops Manager</a:t>
            </a:r>
          </a:p>
          <a:p>
            <a:pPr marL="212597" indent="-212597" defTabSz="850391">
              <a:spcBef>
                <a:spcPts val="1100"/>
              </a:spcBef>
              <a:buClr>
                <a:schemeClr val="tx2"/>
              </a:buClr>
              <a:defRPr sz="1800">
                <a:solidFill>
                  <a:srgbClr val="000000"/>
                </a:solidFill>
                <a:uFillTx/>
              </a:defRPr>
            </a:pPr>
            <a:r>
              <a:rPr lang="en-US" sz="2232" dirty="0" smtClean="0">
                <a:solidFill>
                  <a:srgbClr val="4D4D4D"/>
                </a:solidFill>
                <a:uFill>
                  <a:solidFill>
                    <a:srgbClr val="4D4D4D"/>
                  </a:solidFill>
                </a:uFill>
              </a:rPr>
              <a:t>Adds all services to Pivotal Cloud Foundry Marketplace</a:t>
            </a:r>
          </a:p>
        </p:txBody>
      </p:sp>
      <p:sp>
        <p:nvSpPr>
          <p:cNvPr id="6" name="Shape 675"/>
          <p:cNvSpPr/>
          <p:nvPr/>
        </p:nvSpPr>
        <p:spPr>
          <a:xfrm>
            <a:off x="453873" y="3092673"/>
            <a:ext cx="948978" cy="4308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lvl="0" algn="ctr">
              <a:defRPr>
                <a:solidFill>
                  <a:srgbClr val="000000"/>
                </a:solidFill>
                <a:uFillTx/>
              </a:defRPr>
            </a:pPr>
            <a:r>
              <a:rPr lang="en-US" sz="1400" b="1" dirty="0" smtClean="0">
                <a:solidFill>
                  <a:srgbClr val="4D4D4D"/>
                </a:solidFill>
                <a:uFill>
                  <a:solidFill>
                    <a:srgbClr val="4D4D4D"/>
                  </a:solidFill>
                </a:uFill>
                <a:latin typeface="FreightSans Pro Medium"/>
                <a:ea typeface="Avenir Next Regular"/>
                <a:cs typeface="FreightSans Pro Medium"/>
                <a:sym typeface="Avenir Next Regular"/>
              </a:rPr>
              <a:t>Spring Cloud</a:t>
            </a:r>
          </a:p>
          <a:p>
            <a:pPr lvl="0" algn="ctr">
              <a:defRPr>
                <a:solidFill>
                  <a:srgbClr val="000000"/>
                </a:solidFill>
                <a:uFillTx/>
              </a:defRPr>
            </a:pPr>
            <a:r>
              <a:rPr lang="en-US" sz="1400" b="1" dirty="0" smtClean="0">
                <a:solidFill>
                  <a:srgbClr val="4D4D4D"/>
                </a:solidFill>
                <a:uFill>
                  <a:solidFill>
                    <a:srgbClr val="4D4D4D"/>
                  </a:solidFill>
                </a:uFill>
                <a:latin typeface="FreightSans Pro Medium"/>
                <a:ea typeface="Avenir Next Regular"/>
                <a:cs typeface="FreightSans Pro Medium"/>
                <a:sym typeface="Avenir Next Regular"/>
              </a:rPr>
              <a:t>Services</a:t>
            </a:r>
            <a:endParaRPr sz="1400" b="1" dirty="0">
              <a:solidFill>
                <a:srgbClr val="4D4D4D"/>
              </a:solidFill>
              <a:uFill>
                <a:solidFill>
                  <a:srgbClr val="4D4D4D"/>
                </a:solidFill>
              </a:uFill>
              <a:latin typeface="FreightSans Pro Medium"/>
              <a:ea typeface="Avenir Next Regular"/>
              <a:cs typeface="FreightSans Pro Medium"/>
              <a:sym typeface="Avenir Next Regular"/>
            </a:endParaRPr>
          </a:p>
        </p:txBody>
      </p:sp>
      <p:pic>
        <p:nvPicPr>
          <p:cNvPr id="9" name="Picture 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15553" y="1766452"/>
            <a:ext cx="1252763" cy="1252763"/>
          </a:xfrm>
          <a:prstGeom prst="rect">
            <a:avLst/>
          </a:prstGeom>
        </p:spPr>
      </p:pic>
      <p:grpSp>
        <p:nvGrpSpPr>
          <p:cNvPr id="7" name="Group 663"/>
          <p:cNvGrpSpPr/>
          <p:nvPr/>
        </p:nvGrpSpPr>
        <p:grpSpPr>
          <a:xfrm>
            <a:off x="2121986" y="913941"/>
            <a:ext cx="1013098" cy="883798"/>
            <a:chOff x="-16735" y="0"/>
            <a:chExt cx="1904992" cy="1661858"/>
          </a:xfrm>
        </p:grpSpPr>
        <p:pic>
          <p:nvPicPr>
            <p:cNvPr id="8" name="pasted-image.png"/>
            <p:cNvPicPr/>
            <p:nvPr/>
          </p:nvPicPr>
          <p:blipFill>
            <a:blip r:embed="rId4" cstate="screen">
              <a:extLst>
                <a:ext uri="{28A0092B-C50C-407E-A947-70E740481C1C}">
                  <a14:useLocalDpi xmlns:a14="http://schemas.microsoft.com/office/drawing/2010/main"/>
                </a:ext>
              </a:extLst>
            </a:blip>
            <a:stretch>
              <a:fillRect/>
            </a:stretch>
          </p:blipFill>
          <p:spPr>
            <a:xfrm>
              <a:off x="300761" y="0"/>
              <a:ext cx="1270001" cy="1270000"/>
            </a:xfrm>
            <a:prstGeom prst="rect">
              <a:avLst/>
            </a:prstGeom>
            <a:ln w="12700" cap="flat">
              <a:noFill/>
              <a:miter lim="400000"/>
            </a:ln>
            <a:effectLst/>
          </p:spPr>
        </p:pic>
        <p:sp>
          <p:nvSpPr>
            <p:cNvPr id="10" name="Shape 662"/>
            <p:cNvSpPr/>
            <p:nvPr/>
          </p:nvSpPr>
          <p:spPr>
            <a:xfrm>
              <a:off x="-16735" y="1256746"/>
              <a:ext cx="1904992" cy="4051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lvl="0" algn="ctr">
                <a:defRPr>
                  <a:solidFill>
                    <a:srgbClr val="000000"/>
                  </a:solidFill>
                  <a:uFillTx/>
                </a:defRPr>
              </a:pPr>
              <a:r>
                <a:rPr sz="1400" b="1" dirty="0" smtClean="0">
                  <a:solidFill>
                    <a:srgbClr val="4D4D4D"/>
                  </a:solidFill>
                  <a:uFill>
                    <a:solidFill>
                      <a:srgbClr val="4D4D4D"/>
                    </a:solidFill>
                  </a:uFill>
                  <a:latin typeface="FreightSans Pro Medium"/>
                  <a:ea typeface="Avenir Next Regular"/>
                  <a:cs typeface="FreightSans Pro Medium"/>
                  <a:sym typeface="Avenir Next Regular"/>
                </a:rPr>
                <a:t>Config Server</a:t>
              </a:r>
              <a:endParaRPr sz="1400" b="1" dirty="0">
                <a:solidFill>
                  <a:srgbClr val="4D4D4D"/>
                </a:solidFill>
                <a:uFill>
                  <a:solidFill>
                    <a:srgbClr val="4D4D4D"/>
                  </a:solidFill>
                </a:uFill>
                <a:latin typeface="FreightSans Pro Medium"/>
                <a:ea typeface="Avenir Next Regular"/>
                <a:cs typeface="FreightSans Pro Medium"/>
                <a:sym typeface="Avenir Next Regular"/>
              </a:endParaRPr>
            </a:p>
          </p:txBody>
        </p:sp>
      </p:grpSp>
      <p:grpSp>
        <p:nvGrpSpPr>
          <p:cNvPr id="11" name="Group 666"/>
          <p:cNvGrpSpPr/>
          <p:nvPr/>
        </p:nvGrpSpPr>
        <p:grpSpPr>
          <a:xfrm>
            <a:off x="2040325" y="1940403"/>
            <a:ext cx="1192634" cy="890845"/>
            <a:chOff x="-185533" y="0"/>
            <a:chExt cx="2242588" cy="1675112"/>
          </a:xfrm>
        </p:grpSpPr>
        <p:pic>
          <p:nvPicPr>
            <p:cNvPr id="12" name="pasted-image.png"/>
            <p:cNvPicPr/>
            <p:nvPr/>
          </p:nvPicPr>
          <p:blipFill>
            <a:blip r:embed="rId5" cstate="screen">
              <a:extLst>
                <a:ext uri="{28A0092B-C50C-407E-A947-70E740481C1C}">
                  <a14:useLocalDpi xmlns:a14="http://schemas.microsoft.com/office/drawing/2010/main"/>
                </a:ext>
              </a:extLst>
            </a:blip>
            <a:stretch>
              <a:fillRect/>
            </a:stretch>
          </p:blipFill>
          <p:spPr>
            <a:xfrm>
              <a:off x="300761" y="0"/>
              <a:ext cx="1270001" cy="1270000"/>
            </a:xfrm>
            <a:prstGeom prst="rect">
              <a:avLst/>
            </a:prstGeom>
            <a:ln w="12700" cap="flat">
              <a:noFill/>
              <a:miter lim="400000"/>
            </a:ln>
            <a:effectLst/>
          </p:spPr>
        </p:pic>
        <p:sp>
          <p:nvSpPr>
            <p:cNvPr id="13" name="Shape 665"/>
            <p:cNvSpPr/>
            <p:nvPr/>
          </p:nvSpPr>
          <p:spPr>
            <a:xfrm>
              <a:off x="-185533" y="1269999"/>
              <a:ext cx="2242588" cy="40511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lvl="0" algn="ctr">
                <a:defRPr>
                  <a:solidFill>
                    <a:srgbClr val="000000"/>
                  </a:solidFill>
                  <a:uFillTx/>
                </a:defRPr>
              </a:pPr>
              <a:r>
                <a:rPr sz="1400" b="1" dirty="0" smtClean="0">
                  <a:solidFill>
                    <a:srgbClr val="4D4D4D"/>
                  </a:solidFill>
                  <a:uFill>
                    <a:solidFill>
                      <a:srgbClr val="4D4D4D"/>
                    </a:solidFill>
                  </a:uFill>
                  <a:latin typeface="FreightSans Pro Medium"/>
                  <a:ea typeface="Avenir Next Regular"/>
                  <a:cs typeface="FreightSans Pro Medium"/>
                  <a:sym typeface="Avenir Next Regular"/>
                </a:rPr>
                <a:t>Service Registry</a:t>
              </a:r>
              <a:endParaRPr sz="1400" b="1" dirty="0">
                <a:solidFill>
                  <a:srgbClr val="4D4D4D"/>
                </a:solidFill>
                <a:uFill>
                  <a:solidFill>
                    <a:srgbClr val="4D4D4D"/>
                  </a:solidFill>
                </a:uFill>
                <a:latin typeface="FreightSans Pro Medium"/>
                <a:ea typeface="Avenir Next Regular"/>
                <a:cs typeface="FreightSans Pro Medium"/>
                <a:sym typeface="Avenir Next Regular"/>
              </a:endParaRPr>
            </a:p>
          </p:txBody>
        </p:sp>
      </p:grpSp>
      <p:grpSp>
        <p:nvGrpSpPr>
          <p:cNvPr id="14" name="Group 669"/>
          <p:cNvGrpSpPr/>
          <p:nvPr/>
        </p:nvGrpSpPr>
        <p:grpSpPr>
          <a:xfrm>
            <a:off x="1602375" y="3019215"/>
            <a:ext cx="2052320" cy="890845"/>
            <a:chOff x="-698067" y="0"/>
            <a:chExt cx="3859108" cy="1675113"/>
          </a:xfrm>
        </p:grpSpPr>
        <p:pic>
          <p:nvPicPr>
            <p:cNvPr id="15" name="pasted-image.png"/>
            <p:cNvPicPr/>
            <p:nvPr/>
          </p:nvPicPr>
          <p:blipFill>
            <a:blip r:embed="rId6" cstate="screen">
              <a:extLst>
                <a:ext uri="{28A0092B-C50C-407E-A947-70E740481C1C}">
                  <a14:useLocalDpi xmlns:a14="http://schemas.microsoft.com/office/drawing/2010/main"/>
                </a:ext>
              </a:extLst>
            </a:blip>
            <a:stretch>
              <a:fillRect/>
            </a:stretch>
          </p:blipFill>
          <p:spPr>
            <a:xfrm>
              <a:off x="522008" y="0"/>
              <a:ext cx="1270001" cy="1270000"/>
            </a:xfrm>
            <a:prstGeom prst="rect">
              <a:avLst/>
            </a:prstGeom>
            <a:ln w="12700" cap="flat">
              <a:noFill/>
              <a:miter lim="400000"/>
            </a:ln>
            <a:effectLst/>
          </p:spPr>
        </p:pic>
        <p:sp>
          <p:nvSpPr>
            <p:cNvPr id="16" name="Shape 668"/>
            <p:cNvSpPr/>
            <p:nvPr/>
          </p:nvSpPr>
          <p:spPr>
            <a:xfrm>
              <a:off x="-698067" y="1270000"/>
              <a:ext cx="3859108" cy="40511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lvl="0" algn="ctr">
                <a:defRPr>
                  <a:solidFill>
                    <a:srgbClr val="000000"/>
                  </a:solidFill>
                  <a:uFillTx/>
                </a:defRPr>
              </a:pPr>
              <a:r>
                <a:rPr sz="1400" b="1" dirty="0" smtClean="0">
                  <a:solidFill>
                    <a:srgbClr val="4D4D4D"/>
                  </a:solidFill>
                  <a:uFill>
                    <a:solidFill>
                      <a:srgbClr val="4D4D4D"/>
                    </a:solidFill>
                  </a:uFill>
                  <a:latin typeface="FreightSans Pro Medium"/>
                  <a:ea typeface="Avenir Next Regular"/>
                  <a:cs typeface="FreightSans Pro Medium"/>
                  <a:sym typeface="Avenir Next Regular"/>
                </a:rPr>
                <a:t>Circuit </a:t>
              </a:r>
              <a:r>
                <a:rPr sz="1400" b="1" dirty="0">
                  <a:solidFill>
                    <a:srgbClr val="4D4D4D"/>
                  </a:solidFill>
                  <a:uFill>
                    <a:solidFill>
                      <a:srgbClr val="4D4D4D"/>
                    </a:solidFill>
                  </a:uFill>
                  <a:latin typeface="FreightSans Pro Medium"/>
                  <a:ea typeface="Avenir Next Regular"/>
                  <a:cs typeface="FreightSans Pro Medium"/>
                  <a:sym typeface="Avenir Next Regular"/>
                </a:rPr>
                <a:t>Breaker </a:t>
              </a:r>
              <a:r>
                <a:rPr sz="1400" b="1" dirty="0" smtClean="0">
                  <a:solidFill>
                    <a:srgbClr val="4D4D4D"/>
                  </a:solidFill>
                  <a:uFill>
                    <a:solidFill>
                      <a:srgbClr val="4D4D4D"/>
                    </a:solidFill>
                  </a:uFill>
                  <a:latin typeface="FreightSans Pro Medium"/>
                  <a:ea typeface="Avenir Next Regular"/>
                  <a:cs typeface="FreightSans Pro Medium"/>
                  <a:sym typeface="Avenir Next Regular"/>
                </a:rPr>
                <a:t>Dashboard</a:t>
              </a:r>
              <a:endParaRPr sz="1400" b="1" dirty="0">
                <a:solidFill>
                  <a:srgbClr val="4D4D4D"/>
                </a:solidFill>
                <a:uFill>
                  <a:solidFill>
                    <a:srgbClr val="4D4D4D"/>
                  </a:solidFill>
                </a:uFill>
                <a:latin typeface="FreightSans Pro Medium"/>
                <a:ea typeface="Avenir Next Regular"/>
                <a:cs typeface="FreightSans Pro Medium"/>
                <a:sym typeface="Avenir Next Regular"/>
              </a:endParaRPr>
            </a:p>
          </p:txBody>
        </p:sp>
      </p:grpSp>
      <p:pic>
        <p:nvPicPr>
          <p:cNvPr id="17" name="Picture 16"/>
          <p:cNvPicPr>
            <a:picLocks noChangeAspect="1"/>
          </p:cNvPicPr>
          <p:nvPr/>
        </p:nvPicPr>
        <p:blipFill>
          <a:blip r:embed="rId7"/>
          <a:stretch>
            <a:fillRect/>
          </a:stretch>
        </p:blipFill>
        <p:spPr>
          <a:xfrm>
            <a:off x="3744686" y="2508384"/>
            <a:ext cx="5399314" cy="1962015"/>
          </a:xfrm>
          <a:prstGeom prst="rect">
            <a:avLst/>
          </a:prstGeom>
        </p:spPr>
      </p:pic>
    </p:spTree>
    <p:extLst>
      <p:ext uri="{BB962C8B-B14F-4D97-AF65-F5344CB8AC3E}">
        <p14:creationId xmlns:p14="http://schemas.microsoft.com/office/powerpoint/2010/main" val="284648366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Cloud </a:t>
            </a:r>
            <a:r>
              <a:rPr lang="en-US" dirty="0" err="1" smtClean="0"/>
              <a:t>Config</a:t>
            </a:r>
            <a:r>
              <a:rPr lang="en-US" dirty="0" smtClean="0"/>
              <a:t> Server</a:t>
            </a:r>
            <a:endParaRPr lang="en-US" dirty="0"/>
          </a:p>
        </p:txBody>
      </p:sp>
      <p:grpSp>
        <p:nvGrpSpPr>
          <p:cNvPr id="3" name="Group 684"/>
          <p:cNvGrpSpPr/>
          <p:nvPr/>
        </p:nvGrpSpPr>
        <p:grpSpPr>
          <a:xfrm>
            <a:off x="707631" y="1883334"/>
            <a:ext cx="1270002" cy="1522993"/>
            <a:chOff x="300761" y="0"/>
            <a:chExt cx="1270001" cy="1522992"/>
          </a:xfrm>
        </p:grpSpPr>
        <p:pic>
          <p:nvPicPr>
            <p:cNvPr id="4" name="pasted-image.png"/>
            <p:cNvPicPr/>
            <p:nvPr/>
          </p:nvPicPr>
          <p:blipFill>
            <a:blip r:embed="rId3">
              <a:extLst/>
            </a:blip>
            <a:stretch>
              <a:fillRect/>
            </a:stretch>
          </p:blipFill>
          <p:spPr>
            <a:xfrm>
              <a:off x="300761" y="0"/>
              <a:ext cx="1270001" cy="1270000"/>
            </a:xfrm>
            <a:prstGeom prst="rect">
              <a:avLst/>
            </a:prstGeom>
            <a:ln w="12700" cap="flat">
              <a:noFill/>
              <a:miter lim="400000"/>
            </a:ln>
            <a:effectLst/>
          </p:spPr>
        </p:pic>
        <p:sp>
          <p:nvSpPr>
            <p:cNvPr id="5" name="Shape 683"/>
            <p:cNvSpPr/>
            <p:nvPr/>
          </p:nvSpPr>
          <p:spPr>
            <a:xfrm>
              <a:off x="333033" y="1307548"/>
              <a:ext cx="1205457" cy="21544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lvl="0" algn="ctr">
                <a:defRPr>
                  <a:solidFill>
                    <a:srgbClr val="000000"/>
                  </a:solidFill>
                  <a:uFillTx/>
                </a:defRPr>
              </a:pPr>
              <a:r>
                <a:rPr sz="1400" b="1" dirty="0">
                  <a:solidFill>
                    <a:srgbClr val="4D4D4D"/>
                  </a:solidFill>
                  <a:uFill>
                    <a:solidFill>
                      <a:srgbClr val="4D4D4D"/>
                    </a:solidFill>
                  </a:uFill>
                  <a:latin typeface="Avenir Next Regular"/>
                  <a:ea typeface="Avenir Next Regular"/>
                  <a:cs typeface="Avenir Next Regular"/>
                  <a:sym typeface="Avenir Next Regular"/>
                </a:rPr>
                <a:t>Config </a:t>
              </a:r>
              <a:r>
                <a:rPr sz="1400" b="1" dirty="0" smtClean="0">
                  <a:solidFill>
                    <a:srgbClr val="4D4D4D"/>
                  </a:solidFill>
                  <a:uFill>
                    <a:solidFill>
                      <a:srgbClr val="4D4D4D"/>
                    </a:solidFill>
                  </a:uFill>
                  <a:latin typeface="Avenir Next Regular"/>
                  <a:ea typeface="Avenir Next Regular"/>
                  <a:cs typeface="Avenir Next Regular"/>
                  <a:sym typeface="Avenir Next Regular"/>
                </a:rPr>
                <a:t>Server</a:t>
              </a:r>
              <a:endParaRPr sz="1400" b="1" dirty="0">
                <a:solidFill>
                  <a:srgbClr val="4D4D4D"/>
                </a:solidFill>
                <a:uFill>
                  <a:solidFill>
                    <a:srgbClr val="4D4D4D"/>
                  </a:solidFill>
                </a:uFill>
                <a:latin typeface="Avenir Next Regular"/>
                <a:ea typeface="Avenir Next Regular"/>
                <a:cs typeface="Avenir Next Regular"/>
                <a:sym typeface="Avenir Next Regular"/>
              </a:endParaRPr>
            </a:p>
          </p:txBody>
        </p:sp>
      </p:grpSp>
      <p:pic>
        <p:nvPicPr>
          <p:cNvPr id="7" name="pasted-image.png"/>
          <p:cNvPicPr/>
          <p:nvPr/>
        </p:nvPicPr>
        <p:blipFill>
          <a:blip r:embed="rId4">
            <a:extLst/>
          </a:blip>
          <a:stretch>
            <a:fillRect/>
          </a:stretch>
        </p:blipFill>
        <p:spPr>
          <a:xfrm>
            <a:off x="2671239" y="951811"/>
            <a:ext cx="5978664" cy="3566222"/>
          </a:xfrm>
          <a:prstGeom prst="rect">
            <a:avLst/>
          </a:prstGeom>
          <a:ln w="12700">
            <a:miter lim="400000"/>
          </a:ln>
        </p:spPr>
      </p:pic>
    </p:spTree>
    <p:extLst>
      <p:ext uri="{BB962C8B-B14F-4D97-AF65-F5344CB8AC3E}">
        <p14:creationId xmlns:p14="http://schemas.microsoft.com/office/powerpoint/2010/main" val="136371200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Cloud Service Registry</a:t>
            </a:r>
            <a:endParaRPr lang="en-US" dirty="0"/>
          </a:p>
        </p:txBody>
      </p:sp>
      <p:grpSp>
        <p:nvGrpSpPr>
          <p:cNvPr id="3" name="Group 695"/>
          <p:cNvGrpSpPr/>
          <p:nvPr/>
        </p:nvGrpSpPr>
        <p:grpSpPr>
          <a:xfrm>
            <a:off x="642183" y="1886267"/>
            <a:ext cx="1400898" cy="1527780"/>
            <a:chOff x="235313" y="0"/>
            <a:chExt cx="1400897" cy="1527779"/>
          </a:xfrm>
        </p:grpSpPr>
        <p:pic>
          <p:nvPicPr>
            <p:cNvPr id="4" name="pasted-image.png"/>
            <p:cNvPicPr/>
            <p:nvPr/>
          </p:nvPicPr>
          <p:blipFill>
            <a:blip r:embed="rId3">
              <a:extLst/>
            </a:blip>
            <a:stretch>
              <a:fillRect/>
            </a:stretch>
          </p:blipFill>
          <p:spPr>
            <a:xfrm>
              <a:off x="300761" y="0"/>
              <a:ext cx="1270001" cy="1270000"/>
            </a:xfrm>
            <a:prstGeom prst="rect">
              <a:avLst/>
            </a:prstGeom>
            <a:ln w="12700" cap="flat">
              <a:noFill/>
              <a:miter lim="400000"/>
            </a:ln>
            <a:effectLst/>
          </p:spPr>
        </p:pic>
        <p:sp>
          <p:nvSpPr>
            <p:cNvPr id="5" name="Shape 694"/>
            <p:cNvSpPr/>
            <p:nvPr/>
          </p:nvSpPr>
          <p:spPr>
            <a:xfrm>
              <a:off x="235313" y="1312335"/>
              <a:ext cx="1400897" cy="21544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lvl="0" algn="ctr">
                <a:defRPr>
                  <a:solidFill>
                    <a:srgbClr val="000000"/>
                  </a:solidFill>
                  <a:uFillTx/>
                </a:defRPr>
              </a:pPr>
              <a:r>
                <a:rPr sz="1400" b="1" dirty="0">
                  <a:solidFill>
                    <a:srgbClr val="4D4D4D"/>
                  </a:solidFill>
                  <a:uFill>
                    <a:solidFill>
                      <a:srgbClr val="4D4D4D"/>
                    </a:solidFill>
                  </a:uFill>
                  <a:latin typeface="Avenir Next Regular"/>
                  <a:ea typeface="Avenir Next Regular"/>
                  <a:cs typeface="Avenir Next Regular"/>
                  <a:sym typeface="Avenir Next Regular"/>
                </a:rPr>
                <a:t>Service </a:t>
              </a:r>
              <a:r>
                <a:rPr sz="1400" b="1" dirty="0" smtClean="0">
                  <a:solidFill>
                    <a:srgbClr val="4D4D4D"/>
                  </a:solidFill>
                  <a:uFill>
                    <a:solidFill>
                      <a:srgbClr val="4D4D4D"/>
                    </a:solidFill>
                  </a:uFill>
                  <a:latin typeface="Avenir Next Regular"/>
                  <a:ea typeface="Avenir Next Regular"/>
                  <a:cs typeface="Avenir Next Regular"/>
                  <a:sym typeface="Avenir Next Regular"/>
                </a:rPr>
                <a:t>Registry</a:t>
              </a:r>
              <a:endParaRPr sz="1400" b="1" dirty="0">
                <a:solidFill>
                  <a:srgbClr val="4D4D4D"/>
                </a:solidFill>
                <a:uFill>
                  <a:solidFill>
                    <a:srgbClr val="4D4D4D"/>
                  </a:solidFill>
                </a:uFill>
                <a:latin typeface="Avenir Next Regular"/>
                <a:ea typeface="Avenir Next Regular"/>
                <a:cs typeface="Avenir Next Regular"/>
                <a:sym typeface="Avenir Next Regular"/>
              </a:endParaRPr>
            </a:p>
          </p:txBody>
        </p:sp>
      </p:grpSp>
      <p:pic>
        <p:nvPicPr>
          <p:cNvPr id="7" name="Picture 6"/>
          <p:cNvPicPr>
            <a:picLocks noChangeAspect="1"/>
          </p:cNvPicPr>
          <p:nvPr/>
        </p:nvPicPr>
        <p:blipFill rotWithShape="1">
          <a:blip r:embed="rId4"/>
          <a:srcRect t="22" b="24779"/>
          <a:stretch/>
        </p:blipFill>
        <p:spPr>
          <a:xfrm>
            <a:off x="2431143" y="1066769"/>
            <a:ext cx="6606413" cy="2881115"/>
          </a:xfrm>
          <a:prstGeom prst="rect">
            <a:avLst/>
          </a:prstGeom>
        </p:spPr>
      </p:pic>
    </p:spTree>
    <p:extLst>
      <p:ext uri="{BB962C8B-B14F-4D97-AF65-F5344CB8AC3E}">
        <p14:creationId xmlns:p14="http://schemas.microsoft.com/office/powerpoint/2010/main" val="23472529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Cloud Circuit Breaker</a:t>
            </a:r>
            <a:endParaRPr lang="en-US" dirty="0"/>
          </a:p>
        </p:txBody>
      </p:sp>
      <p:grpSp>
        <p:nvGrpSpPr>
          <p:cNvPr id="3" name="Group 702"/>
          <p:cNvGrpSpPr/>
          <p:nvPr/>
        </p:nvGrpSpPr>
        <p:grpSpPr>
          <a:xfrm>
            <a:off x="695018" y="1886267"/>
            <a:ext cx="1295226" cy="1760157"/>
            <a:chOff x="509395" y="0"/>
            <a:chExt cx="1295225" cy="1760156"/>
          </a:xfrm>
        </p:grpSpPr>
        <p:pic>
          <p:nvPicPr>
            <p:cNvPr id="4" name="pasted-image.png"/>
            <p:cNvPicPr/>
            <p:nvPr/>
          </p:nvPicPr>
          <p:blipFill>
            <a:blip r:embed="rId2">
              <a:extLst/>
            </a:blip>
            <a:stretch>
              <a:fillRect/>
            </a:stretch>
          </p:blipFill>
          <p:spPr>
            <a:xfrm>
              <a:off x="522008" y="0"/>
              <a:ext cx="1270001" cy="1270000"/>
            </a:xfrm>
            <a:prstGeom prst="rect">
              <a:avLst/>
            </a:prstGeom>
            <a:ln w="12700" cap="flat">
              <a:noFill/>
              <a:miter lim="400000"/>
            </a:ln>
            <a:effectLst/>
          </p:spPr>
        </p:pic>
        <p:sp>
          <p:nvSpPr>
            <p:cNvPr id="5" name="Shape 701"/>
            <p:cNvSpPr/>
            <p:nvPr/>
          </p:nvSpPr>
          <p:spPr>
            <a:xfrm>
              <a:off x="509395" y="1329269"/>
              <a:ext cx="1295225" cy="4308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lvl="0" algn="ctr">
                <a:defRPr>
                  <a:solidFill>
                    <a:srgbClr val="000000"/>
                  </a:solidFill>
                  <a:uFillTx/>
                </a:defRPr>
              </a:pPr>
              <a:r>
                <a:rPr sz="1400" b="1" dirty="0">
                  <a:solidFill>
                    <a:srgbClr val="4D4D4D"/>
                  </a:solidFill>
                  <a:uFill>
                    <a:solidFill>
                      <a:srgbClr val="4D4D4D"/>
                    </a:solidFill>
                  </a:uFill>
                  <a:latin typeface="Avenir Next Regular"/>
                  <a:ea typeface="Avenir Next Regular"/>
                  <a:cs typeface="Avenir Next Regular"/>
                  <a:sym typeface="Avenir Next Regular"/>
                </a:rPr>
                <a:t>Circuit </a:t>
              </a:r>
              <a:r>
                <a:rPr sz="1400" b="1" dirty="0" smtClean="0">
                  <a:solidFill>
                    <a:srgbClr val="4D4D4D"/>
                  </a:solidFill>
                  <a:uFill>
                    <a:solidFill>
                      <a:srgbClr val="4D4D4D"/>
                    </a:solidFill>
                  </a:uFill>
                  <a:latin typeface="Avenir Next Regular"/>
                  <a:ea typeface="Avenir Next Regular"/>
                  <a:cs typeface="Avenir Next Regular"/>
                  <a:sym typeface="Avenir Next Regular"/>
                </a:rPr>
                <a:t>Breaker</a:t>
              </a:r>
              <a:endParaRPr lang="en-US" sz="1400" b="1" dirty="0" smtClean="0">
                <a:solidFill>
                  <a:srgbClr val="4D4D4D"/>
                </a:solidFill>
                <a:uFill>
                  <a:solidFill>
                    <a:srgbClr val="4D4D4D"/>
                  </a:solidFill>
                </a:uFill>
                <a:latin typeface="Avenir Next Regular"/>
                <a:ea typeface="Avenir Next Regular"/>
                <a:cs typeface="Avenir Next Regular"/>
                <a:sym typeface="Avenir Next Regular"/>
              </a:endParaRPr>
            </a:p>
            <a:p>
              <a:pPr lvl="0" algn="ctr">
                <a:defRPr>
                  <a:solidFill>
                    <a:srgbClr val="000000"/>
                  </a:solidFill>
                  <a:uFillTx/>
                </a:defRPr>
              </a:pPr>
              <a:r>
                <a:rPr sz="1400" b="1" dirty="0" smtClean="0">
                  <a:solidFill>
                    <a:srgbClr val="4D4D4D"/>
                  </a:solidFill>
                  <a:uFill>
                    <a:solidFill>
                      <a:srgbClr val="4D4D4D"/>
                    </a:solidFill>
                  </a:uFill>
                  <a:latin typeface="Avenir Next Regular"/>
                  <a:ea typeface="Avenir Next Regular"/>
                  <a:cs typeface="Avenir Next Regular"/>
                  <a:sym typeface="Avenir Next Regular"/>
                </a:rPr>
                <a:t>Dashboard</a:t>
              </a:r>
              <a:endParaRPr sz="1400" b="1" dirty="0">
                <a:solidFill>
                  <a:srgbClr val="4D4D4D"/>
                </a:solidFill>
                <a:uFill>
                  <a:solidFill>
                    <a:srgbClr val="4D4D4D"/>
                  </a:solidFill>
                </a:uFill>
                <a:latin typeface="Avenir Next Regular"/>
                <a:ea typeface="Avenir Next Regular"/>
                <a:cs typeface="Avenir Next Regular"/>
                <a:sym typeface="Avenir Next Regular"/>
              </a:endParaRPr>
            </a:p>
          </p:txBody>
        </p:sp>
      </p:grpSp>
      <p:pic>
        <p:nvPicPr>
          <p:cNvPr id="8" name="Picture 7"/>
          <p:cNvPicPr>
            <a:picLocks noChangeAspect="1"/>
          </p:cNvPicPr>
          <p:nvPr/>
        </p:nvPicPr>
        <p:blipFill>
          <a:blip r:embed="rId3"/>
          <a:stretch>
            <a:fillRect/>
          </a:stretch>
        </p:blipFill>
        <p:spPr>
          <a:xfrm>
            <a:off x="3492523" y="1175656"/>
            <a:ext cx="4698249" cy="3017157"/>
          </a:xfrm>
          <a:prstGeom prst="rect">
            <a:avLst/>
          </a:prstGeom>
        </p:spPr>
      </p:pic>
    </p:spTree>
    <p:extLst>
      <p:ext uri="{BB962C8B-B14F-4D97-AF65-F5344CB8AC3E}">
        <p14:creationId xmlns:p14="http://schemas.microsoft.com/office/powerpoint/2010/main" val="190451532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brightnessContrast bright="-40000" contrast="-20000"/>
                    </a14:imgEffect>
                  </a14:imgLayer>
                </a14:imgProps>
              </a:ext>
            </a:extLst>
          </a:blip>
          <a:stretch>
            <a:fillRect/>
          </a:stretch>
        </p:blipFill>
        <p:spPr>
          <a:xfrm>
            <a:off x="0" y="0"/>
            <a:ext cx="9144000" cy="5168774"/>
          </a:xfrm>
          <a:prstGeom prst="rect">
            <a:avLst/>
          </a:prstGeom>
        </p:spPr>
      </p:pic>
      <p:sp>
        <p:nvSpPr>
          <p:cNvPr id="4" name="TextBox 3"/>
          <p:cNvSpPr txBox="1"/>
          <p:nvPr/>
        </p:nvSpPr>
        <p:spPr>
          <a:xfrm>
            <a:off x="6008181" y="563109"/>
            <a:ext cx="3135819" cy="1015663"/>
          </a:xfrm>
          <a:prstGeom prst="rect">
            <a:avLst/>
          </a:prstGeom>
          <a:solidFill>
            <a:schemeClr val="tx1">
              <a:alpha val="74000"/>
            </a:schemeClr>
          </a:solidFill>
        </p:spPr>
        <p:txBody>
          <a:bodyPr wrap="none" rtlCol="0">
            <a:spAutoFit/>
          </a:bodyPr>
          <a:lstStyle/>
          <a:p>
            <a:r>
              <a:rPr lang="en-US" sz="6000" dirty="0" smtClean="0">
                <a:solidFill>
                  <a:schemeClr val="bg1"/>
                </a:solidFill>
              </a:rPr>
              <a:t>Big Data</a:t>
            </a:r>
            <a:endParaRPr lang="en-US" sz="6000" dirty="0">
              <a:solidFill>
                <a:schemeClr val="bg1"/>
              </a:solidFill>
            </a:endParaRPr>
          </a:p>
        </p:txBody>
      </p:sp>
    </p:spTree>
    <p:extLst>
      <p:ext uri="{BB962C8B-B14F-4D97-AF65-F5344CB8AC3E}">
        <p14:creationId xmlns:p14="http://schemas.microsoft.com/office/powerpoint/2010/main" val="67256038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711" y="325437"/>
            <a:ext cx="8674857" cy="460374"/>
          </a:xfrm>
        </p:spPr>
        <p:txBody>
          <a:bodyPr/>
          <a:lstStyle/>
          <a:p>
            <a:r>
              <a:rPr lang="en-US" sz="2800" dirty="0" smtClean="0"/>
              <a:t>BDS Vision: Make all data products cloud-ready.</a:t>
            </a:r>
            <a:endParaRPr lang="en-US" sz="2800" dirty="0"/>
          </a:p>
        </p:txBody>
      </p:sp>
      <p:pic>
        <p:nvPicPr>
          <p:cNvPr id="6" name="Picture 5"/>
          <p:cNvPicPr>
            <a:picLocks noChangeAspect="1"/>
          </p:cNvPicPr>
          <p:nvPr/>
        </p:nvPicPr>
        <p:blipFill rotWithShape="1">
          <a:blip r:embed="rId2" cstate="screen">
            <a:extLst>
              <a:ext uri="{28A0092B-C50C-407E-A947-70E740481C1C}">
                <a14:useLocalDpi xmlns:a14="http://schemas.microsoft.com/office/drawing/2010/main"/>
              </a:ext>
            </a:extLst>
          </a:blip>
          <a:srcRect t="10524"/>
          <a:stretch/>
        </p:blipFill>
        <p:spPr>
          <a:xfrm>
            <a:off x="4674552" y="989184"/>
            <a:ext cx="4263462" cy="3916736"/>
          </a:xfrm>
          <a:prstGeom prst="rect">
            <a:avLst/>
          </a:prstGeom>
        </p:spPr>
      </p:pic>
      <p:sp>
        <p:nvSpPr>
          <p:cNvPr id="3" name="TextBox 2"/>
          <p:cNvSpPr txBox="1"/>
          <p:nvPr/>
        </p:nvSpPr>
        <p:spPr>
          <a:xfrm>
            <a:off x="508942" y="1566091"/>
            <a:ext cx="3096170" cy="1938992"/>
          </a:xfrm>
          <a:prstGeom prst="rect">
            <a:avLst/>
          </a:prstGeom>
          <a:solidFill>
            <a:schemeClr val="tx2">
              <a:lumMod val="50000"/>
            </a:schemeClr>
          </a:solidFill>
        </p:spPr>
        <p:txBody>
          <a:bodyPr wrap="none" rtlCol="0">
            <a:spAutoFit/>
          </a:bodyPr>
          <a:lstStyle/>
          <a:p>
            <a:r>
              <a:rPr lang="en-US" sz="4000" dirty="0" smtClean="0">
                <a:solidFill>
                  <a:srgbClr val="FFFFFF"/>
                </a:solidFill>
              </a:rPr>
              <a:t>Open.</a:t>
            </a:r>
          </a:p>
          <a:p>
            <a:r>
              <a:rPr lang="en-US" sz="4000" dirty="0" smtClean="0">
                <a:solidFill>
                  <a:srgbClr val="FFFFFF"/>
                </a:solidFill>
              </a:rPr>
              <a:t>Agile.</a:t>
            </a:r>
          </a:p>
          <a:p>
            <a:r>
              <a:rPr lang="en-US" sz="4000" dirty="0" smtClean="0">
                <a:solidFill>
                  <a:srgbClr val="FFFFFF"/>
                </a:solidFill>
              </a:rPr>
              <a:t>Cloud-ready.</a:t>
            </a:r>
          </a:p>
        </p:txBody>
      </p:sp>
      <p:sp>
        <p:nvSpPr>
          <p:cNvPr id="4" name="Frame 3"/>
          <p:cNvSpPr/>
          <p:nvPr/>
        </p:nvSpPr>
        <p:spPr>
          <a:xfrm>
            <a:off x="4775200" y="3383280"/>
            <a:ext cx="4064000" cy="1127760"/>
          </a:xfrm>
          <a:prstGeom prst="frame">
            <a:avLst>
              <a:gd name="adj1" fmla="val 7283"/>
            </a:avLst>
          </a:prstGeom>
          <a:solidFill>
            <a:schemeClr val="accent3"/>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42112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1" presetClass="entr" presetSubtype="1"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heel(1)">
                                      <p:cBhvr>
                                        <p:cTn id="15"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sz="quarter" idx="10"/>
          </p:nvPr>
        </p:nvSpPr>
        <p:spPr>
          <a:xfrm>
            <a:off x="366714" y="1072421"/>
            <a:ext cx="8410575" cy="3671887"/>
          </a:xfrm>
        </p:spPr>
        <p:txBody>
          <a:bodyPr/>
          <a:lstStyle/>
          <a:p>
            <a:r>
              <a:rPr lang="en-US" dirty="0" smtClean="0"/>
              <a:t>Services </a:t>
            </a:r>
            <a:r>
              <a:rPr lang="en-US" dirty="0"/>
              <a:t>B</a:t>
            </a:r>
            <a:r>
              <a:rPr lang="en-US" dirty="0" smtClean="0"/>
              <a:t>asics</a:t>
            </a:r>
          </a:p>
          <a:p>
            <a:r>
              <a:rPr lang="en-US" dirty="0" smtClean="0"/>
              <a:t>Spring Cloud Services</a:t>
            </a:r>
          </a:p>
          <a:p>
            <a:r>
              <a:rPr lang="en-US" dirty="0" smtClean="0"/>
              <a:t>Data Services</a:t>
            </a:r>
          </a:p>
          <a:p>
            <a:r>
              <a:rPr lang="en-US" dirty="0" smtClean="0"/>
              <a:t>Mobile Services</a:t>
            </a:r>
            <a:endParaRPr lang="en-US" dirty="0"/>
          </a:p>
        </p:txBody>
      </p:sp>
    </p:spTree>
    <p:extLst>
      <p:ext uri="{BB962C8B-B14F-4D97-AF65-F5344CB8AC3E}">
        <p14:creationId xmlns:p14="http://schemas.microsoft.com/office/powerpoint/2010/main" val="261533225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idx="1"/>
          </p:nvPr>
        </p:nvSpPr>
        <p:spPr/>
        <p:txBody>
          <a:bodyPr/>
          <a:lstStyle/>
          <a:p>
            <a:r>
              <a:rPr lang="en-US" dirty="0" err="1" smtClean="0">
                <a:solidFill>
                  <a:srgbClr val="4D4D4D"/>
                </a:solidFill>
              </a:rPr>
              <a:t>DBaaS</a:t>
            </a:r>
            <a:r>
              <a:rPr lang="en-US" dirty="0" smtClean="0">
                <a:solidFill>
                  <a:srgbClr val="4D4D4D"/>
                </a:solidFill>
              </a:rPr>
              <a:t> for Your Applications</a:t>
            </a:r>
            <a:endParaRPr lang="en-US" dirty="0">
              <a:solidFill>
                <a:srgbClr val="4D4D4D"/>
              </a:solidFill>
            </a:endParaRPr>
          </a:p>
          <a:p>
            <a:endParaRPr lang="en-US" dirty="0"/>
          </a:p>
        </p:txBody>
      </p:sp>
      <p:sp>
        <p:nvSpPr>
          <p:cNvPr id="2" name="Title 1"/>
          <p:cNvSpPr>
            <a:spLocks noGrp="1"/>
          </p:cNvSpPr>
          <p:nvPr>
            <p:ph type="title"/>
          </p:nvPr>
        </p:nvSpPr>
        <p:spPr/>
        <p:txBody>
          <a:bodyPr/>
          <a:lstStyle/>
          <a:p>
            <a:r>
              <a:rPr lang="en-US" sz="2800" dirty="0"/>
              <a:t>MySQL for Pivotal </a:t>
            </a:r>
            <a:r>
              <a:rPr lang="en-US" sz="2800" dirty="0" smtClean="0"/>
              <a:t>Cloud Foundry</a:t>
            </a:r>
            <a:endParaRPr lang="en-US" sz="2800" dirty="0"/>
          </a:p>
        </p:txBody>
      </p:sp>
      <p:pic>
        <p:nvPicPr>
          <p:cNvPr id="7" name="Picture 6"/>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753088" y="9471"/>
            <a:ext cx="1102036" cy="988449"/>
          </a:xfrm>
          <a:prstGeom prst="rect">
            <a:avLst/>
          </a:prstGeom>
        </p:spPr>
      </p:pic>
      <p:sp>
        <p:nvSpPr>
          <p:cNvPr id="3" name="Content Placeholder 2"/>
          <p:cNvSpPr>
            <a:spLocks noGrp="1"/>
          </p:cNvSpPr>
          <p:nvPr>
            <p:ph sz="quarter" idx="10"/>
          </p:nvPr>
        </p:nvSpPr>
        <p:spPr/>
        <p:txBody>
          <a:bodyPr/>
          <a:lstStyle/>
          <a:p>
            <a:pPr marL="457200" lvl="0" indent="-317500">
              <a:lnSpc>
                <a:spcPct val="150000"/>
              </a:lnSpc>
              <a:spcBef>
                <a:spcPts val="0"/>
              </a:spcBef>
              <a:buClr>
                <a:srgbClr val="000000"/>
              </a:buClr>
              <a:buSzPct val="100000"/>
              <a:buFont typeface="Arial"/>
              <a:buChar char="●"/>
            </a:pPr>
            <a:r>
              <a:rPr lang="en-US" sz="1400" dirty="0" smtClean="0"/>
              <a:t>Push-button deployment and upgrades</a:t>
            </a:r>
          </a:p>
          <a:p>
            <a:pPr marL="457200" lvl="0" indent="-317500">
              <a:lnSpc>
                <a:spcPct val="150000"/>
              </a:lnSpc>
              <a:spcBef>
                <a:spcPts val="0"/>
              </a:spcBef>
              <a:buClr>
                <a:srgbClr val="000000"/>
              </a:buClr>
              <a:buSzPct val="100000"/>
              <a:buFont typeface="Arial"/>
              <a:buChar char="●"/>
            </a:pPr>
            <a:r>
              <a:rPr lang="en-US" sz="1400" dirty="0" smtClean="0"/>
              <a:t>Self</a:t>
            </a:r>
            <a:r>
              <a:rPr lang="en-US" sz="1400" dirty="0"/>
              <a:t>-healing, synchronously replicated MySQL cluster based on </a:t>
            </a:r>
            <a:r>
              <a:rPr lang="en-US" sz="1400" dirty="0" err="1"/>
              <a:t>MariaDB</a:t>
            </a:r>
            <a:r>
              <a:rPr lang="en-US" sz="1400" dirty="0"/>
              <a:t> </a:t>
            </a:r>
            <a:r>
              <a:rPr lang="en-US" sz="1400" dirty="0" err="1"/>
              <a:t>Galera</a:t>
            </a:r>
            <a:r>
              <a:rPr lang="en-US" sz="1400" dirty="0"/>
              <a:t> Cluster </a:t>
            </a:r>
            <a:r>
              <a:rPr lang="en-US" sz="1400" dirty="0" smtClean="0"/>
              <a:t>10.0</a:t>
            </a:r>
          </a:p>
          <a:p>
            <a:pPr marL="457200" lvl="0" indent="-317500">
              <a:lnSpc>
                <a:spcPct val="150000"/>
              </a:lnSpc>
              <a:spcBef>
                <a:spcPts val="0"/>
              </a:spcBef>
              <a:buClr>
                <a:srgbClr val="000000"/>
              </a:buClr>
              <a:buSzPct val="100000"/>
              <a:buFont typeface="Arial"/>
              <a:buChar char="●"/>
            </a:pPr>
            <a:r>
              <a:rPr lang="en-US" sz="1400" dirty="0"/>
              <a:t>No single points of failure</a:t>
            </a:r>
          </a:p>
          <a:p>
            <a:pPr marL="457200" lvl="0" indent="-317500">
              <a:lnSpc>
                <a:spcPct val="150000"/>
              </a:lnSpc>
              <a:spcBef>
                <a:spcPts val="0"/>
              </a:spcBef>
              <a:buClr>
                <a:srgbClr val="000000"/>
              </a:buClr>
              <a:buSzPct val="100000"/>
              <a:buFont typeface="Arial"/>
              <a:buChar char="●"/>
            </a:pPr>
            <a:r>
              <a:rPr lang="en-US" sz="1400" dirty="0" smtClean="0"/>
              <a:t>Upgrades without downtime</a:t>
            </a:r>
          </a:p>
          <a:p>
            <a:pPr marL="457200" lvl="0" indent="-317500">
              <a:lnSpc>
                <a:spcPct val="150000"/>
              </a:lnSpc>
              <a:spcBef>
                <a:spcPts val="0"/>
              </a:spcBef>
              <a:buClr>
                <a:srgbClr val="000000"/>
              </a:buClr>
              <a:buSzPct val="100000"/>
              <a:buFont typeface="Arial"/>
              <a:buChar char="●"/>
            </a:pPr>
            <a:r>
              <a:rPr lang="en-US" sz="1400" dirty="0" smtClean="0"/>
              <a:t>Automated </a:t>
            </a:r>
            <a:r>
              <a:rPr lang="en-US" sz="1400" dirty="0"/>
              <a:t>failover: </a:t>
            </a:r>
            <a:r>
              <a:rPr lang="en-US" sz="1400" dirty="0">
                <a:solidFill>
                  <a:schemeClr val="dk2"/>
                </a:solidFill>
              </a:rPr>
              <a:t>proxy tier tracks health of all backend cluster </a:t>
            </a:r>
            <a:r>
              <a:rPr lang="en-US" sz="1400" dirty="0" smtClean="0">
                <a:solidFill>
                  <a:schemeClr val="dk2"/>
                </a:solidFill>
              </a:rPr>
              <a:t>nodes</a:t>
            </a:r>
            <a:endParaRPr lang="en-US" dirty="0"/>
          </a:p>
        </p:txBody>
      </p:sp>
    </p:spTree>
    <p:extLst>
      <p:ext uri="{BB962C8B-B14F-4D97-AF65-F5344CB8AC3E}">
        <p14:creationId xmlns:p14="http://schemas.microsoft.com/office/powerpoint/2010/main" val="28848116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idx="1"/>
          </p:nvPr>
        </p:nvSpPr>
        <p:spPr/>
        <p:txBody>
          <a:bodyPr/>
          <a:lstStyle/>
          <a:p>
            <a:r>
              <a:rPr lang="en-US" dirty="0" err="1" smtClean="0"/>
              <a:t>DBaaS</a:t>
            </a:r>
            <a:r>
              <a:rPr lang="en-US" dirty="0" smtClean="0"/>
              <a:t> powered by </a:t>
            </a:r>
            <a:r>
              <a:rPr lang="en-US" dirty="0" err="1" smtClean="0"/>
              <a:t>Redis</a:t>
            </a:r>
            <a:endParaRPr lang="en-US" dirty="0"/>
          </a:p>
          <a:p>
            <a:endParaRPr lang="en-US" dirty="0">
              <a:solidFill>
                <a:srgbClr val="4D4D4D"/>
              </a:solidFill>
            </a:endParaRPr>
          </a:p>
          <a:p>
            <a:endParaRPr lang="en-US" dirty="0"/>
          </a:p>
        </p:txBody>
      </p:sp>
      <p:sp>
        <p:nvSpPr>
          <p:cNvPr id="2" name="Title 1"/>
          <p:cNvSpPr>
            <a:spLocks noGrp="1"/>
          </p:cNvSpPr>
          <p:nvPr>
            <p:ph type="title"/>
          </p:nvPr>
        </p:nvSpPr>
        <p:spPr/>
        <p:txBody>
          <a:bodyPr/>
          <a:lstStyle/>
          <a:p>
            <a:r>
              <a:rPr lang="en-US" sz="2800" dirty="0" err="1" smtClean="0"/>
              <a:t>Redis</a:t>
            </a:r>
            <a:r>
              <a:rPr lang="en-US" sz="2800" dirty="0" smtClean="0"/>
              <a:t> for </a:t>
            </a:r>
            <a:r>
              <a:rPr lang="en-US" sz="2800" dirty="0"/>
              <a:t>Pivotal </a:t>
            </a:r>
            <a:r>
              <a:rPr lang="en-US" sz="2800" dirty="0" smtClean="0"/>
              <a:t>Cloud Foundry </a:t>
            </a:r>
            <a:endParaRPr lang="en-US" sz="2800" dirty="0"/>
          </a:p>
        </p:txBody>
      </p:sp>
      <p:sp>
        <p:nvSpPr>
          <p:cNvPr id="4" name="Content Placeholder 3"/>
          <p:cNvSpPr>
            <a:spLocks noGrp="1"/>
          </p:cNvSpPr>
          <p:nvPr>
            <p:ph sz="quarter" idx="10"/>
          </p:nvPr>
        </p:nvSpPr>
        <p:spPr>
          <a:xfrm>
            <a:off x="366716" y="1451519"/>
            <a:ext cx="5037072" cy="3006179"/>
          </a:xfrm>
        </p:spPr>
        <p:txBody>
          <a:bodyPr/>
          <a:lstStyle/>
          <a:p>
            <a:pPr marL="342900" indent="-342900"/>
            <a:r>
              <a:rPr lang="en-US" sz="2000" dirty="0" smtClean="0"/>
              <a:t>Push-button deployment and upgrades</a:t>
            </a:r>
          </a:p>
          <a:p>
            <a:pPr marL="342900" indent="-342900"/>
            <a:r>
              <a:rPr lang="en-US" sz="2000" dirty="0" smtClean="0"/>
              <a:t>Pre</a:t>
            </a:r>
            <a:r>
              <a:rPr lang="en-US" sz="2000" dirty="0"/>
              <a:t>-provision a pool of </a:t>
            </a:r>
            <a:r>
              <a:rPr lang="en-US" sz="2000" dirty="0" err="1"/>
              <a:t>Redis</a:t>
            </a:r>
            <a:r>
              <a:rPr lang="en-US" sz="2000" dirty="0"/>
              <a:t> </a:t>
            </a:r>
            <a:r>
              <a:rPr lang="en-US" sz="2000" dirty="0" smtClean="0"/>
              <a:t>VMs</a:t>
            </a:r>
          </a:p>
          <a:p>
            <a:pPr marL="342900" indent="-342900"/>
            <a:r>
              <a:rPr lang="en-US" sz="2000" dirty="0" smtClean="0"/>
              <a:t>Automated back-ups</a:t>
            </a:r>
          </a:p>
          <a:p>
            <a:pPr marL="342900" indent="-342900"/>
            <a:r>
              <a:rPr lang="en-US" sz="2000" dirty="0" smtClean="0"/>
              <a:t>Consolidated </a:t>
            </a:r>
            <a:r>
              <a:rPr lang="en-US" sz="2000" dirty="0"/>
              <a:t>logging and </a:t>
            </a:r>
            <a:r>
              <a:rPr lang="en-US" sz="2000" dirty="0" smtClean="0"/>
              <a:t>monitoring</a:t>
            </a:r>
          </a:p>
          <a:p>
            <a:pPr marL="342900" indent="-342900"/>
            <a:r>
              <a:rPr lang="en-US" sz="2000" dirty="0" smtClean="0"/>
              <a:t>VM </a:t>
            </a:r>
            <a:r>
              <a:rPr lang="en-US" sz="2000" dirty="0"/>
              <a:t>health monitoring, and </a:t>
            </a:r>
            <a:r>
              <a:rPr lang="en-US" sz="2000" dirty="0" smtClean="0"/>
              <a:t>recovery</a:t>
            </a:r>
          </a:p>
          <a:p>
            <a:endParaRPr lang="en-US" sz="1400" dirty="0"/>
          </a:p>
          <a:p>
            <a:endParaRPr lang="en-US" sz="1400" dirty="0"/>
          </a:p>
        </p:txBody>
      </p:sp>
      <p:pic>
        <p:nvPicPr>
          <p:cNvPr id="8" name="Picture 7"/>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835024" y="3"/>
            <a:ext cx="951111" cy="1036797"/>
          </a:xfrm>
          <a:prstGeom prst="rect">
            <a:avLst/>
          </a:prstGeom>
        </p:spPr>
      </p:pic>
      <p:grpSp>
        <p:nvGrpSpPr>
          <p:cNvPr id="55" name="Group 54"/>
          <p:cNvGrpSpPr/>
          <p:nvPr/>
        </p:nvGrpSpPr>
        <p:grpSpPr>
          <a:xfrm>
            <a:off x="5524500" y="1451519"/>
            <a:ext cx="3032497" cy="2792397"/>
            <a:chOff x="6225584" y="1543456"/>
            <a:chExt cx="2702975" cy="3005504"/>
          </a:xfrm>
        </p:grpSpPr>
        <p:sp>
          <p:nvSpPr>
            <p:cNvPr id="34" name="Shape 191"/>
            <p:cNvSpPr txBox="1"/>
            <p:nvPr/>
          </p:nvSpPr>
          <p:spPr>
            <a:xfrm>
              <a:off x="6469892" y="3810172"/>
              <a:ext cx="2458667" cy="738788"/>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1" u="none" strike="noStrike" cap="none" baseline="0" dirty="0">
                  <a:solidFill>
                    <a:schemeClr val="accent3"/>
                  </a:solidFill>
                  <a:latin typeface="Arial"/>
                  <a:ea typeface="Arial"/>
                  <a:cs typeface="Arial"/>
                  <a:sym typeface="Arial"/>
                  <a:rtl val="0"/>
                </a:rPr>
                <a:t>Pre-provisioned VMs in the ‘pool’</a:t>
              </a:r>
            </a:p>
            <a:p>
              <a:pPr marL="0" marR="0" lvl="0" indent="0" algn="ctr" rtl="0">
                <a:lnSpc>
                  <a:spcPct val="100000"/>
                </a:lnSpc>
                <a:spcBef>
                  <a:spcPts val="0"/>
                </a:spcBef>
                <a:spcAft>
                  <a:spcPts val="0"/>
                </a:spcAft>
                <a:buClr>
                  <a:srgbClr val="000000"/>
                </a:buClr>
                <a:buSzPct val="25000"/>
                <a:buFont typeface="Arial"/>
                <a:buNone/>
              </a:pPr>
              <a:r>
                <a:rPr lang="en-US" sz="1200" b="0" i="1" u="none" strike="noStrike" cap="none" baseline="0" dirty="0">
                  <a:solidFill>
                    <a:schemeClr val="accent3"/>
                  </a:solidFill>
                  <a:latin typeface="Arial"/>
                  <a:ea typeface="Arial"/>
                  <a:cs typeface="Arial"/>
                  <a:sym typeface="Arial"/>
                  <a:rtl val="0"/>
                </a:rPr>
                <a:t>Ready to be created as instances and bound </a:t>
              </a:r>
              <a:r>
                <a:rPr lang="en-US" sz="1200" i="1" dirty="0" smtClean="0">
                  <a:solidFill>
                    <a:schemeClr val="accent3"/>
                  </a:solidFill>
                  <a:latin typeface="Arial"/>
                  <a:ea typeface="Arial"/>
                  <a:cs typeface="Arial"/>
                  <a:sym typeface="Arial"/>
                  <a:rtl val="0"/>
                </a:rPr>
                <a:t>with apps</a:t>
              </a:r>
              <a:endParaRPr lang="en-US" sz="1200" b="0" i="1" u="none" strike="noStrike" cap="none" baseline="0" dirty="0">
                <a:solidFill>
                  <a:schemeClr val="accent3"/>
                </a:solidFill>
                <a:latin typeface="Arial"/>
                <a:ea typeface="Arial"/>
                <a:cs typeface="Arial"/>
                <a:sym typeface="Arial"/>
                <a:rtl val="0"/>
              </a:endParaRPr>
            </a:p>
          </p:txBody>
        </p:sp>
        <p:grpSp>
          <p:nvGrpSpPr>
            <p:cNvPr id="35" name="Group 34"/>
            <p:cNvGrpSpPr/>
            <p:nvPr/>
          </p:nvGrpSpPr>
          <p:grpSpPr>
            <a:xfrm>
              <a:off x="6225584" y="1543456"/>
              <a:ext cx="2562768" cy="2629664"/>
              <a:chOff x="6155410" y="584201"/>
              <a:chExt cx="2991875" cy="3387974"/>
            </a:xfrm>
          </p:grpSpPr>
          <p:sp>
            <p:nvSpPr>
              <p:cNvPr id="36" name="Shape 183"/>
              <p:cNvSpPr txBox="1"/>
              <p:nvPr/>
            </p:nvSpPr>
            <p:spPr>
              <a:xfrm>
                <a:off x="6155410" y="1059746"/>
                <a:ext cx="1258498" cy="384598"/>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0" u="none" strike="noStrike" cap="none" baseline="0" dirty="0">
                    <a:solidFill>
                      <a:srgbClr val="000000"/>
                    </a:solidFill>
                    <a:latin typeface="Arial"/>
                    <a:ea typeface="Arial"/>
                    <a:cs typeface="Arial"/>
                    <a:sym typeface="Arial"/>
                    <a:rtl val="0"/>
                  </a:rPr>
                  <a:t>Binding</a:t>
                </a:r>
              </a:p>
            </p:txBody>
          </p:sp>
          <p:sp>
            <p:nvSpPr>
              <p:cNvPr id="37" name="Shape 184"/>
              <p:cNvSpPr/>
              <p:nvPr/>
            </p:nvSpPr>
            <p:spPr>
              <a:xfrm>
                <a:off x="7087080" y="584201"/>
                <a:ext cx="1447722" cy="475544"/>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0" u="none" strike="noStrike" cap="none" baseline="0" dirty="0" smtClean="0">
                    <a:solidFill>
                      <a:srgbClr val="000000"/>
                    </a:solidFill>
                    <a:latin typeface="Arial"/>
                    <a:ea typeface="Arial"/>
                    <a:cs typeface="Arial"/>
                    <a:sym typeface="Arial"/>
                    <a:rtl val="0"/>
                  </a:rPr>
                  <a:t>User</a:t>
                </a:r>
                <a:r>
                  <a:rPr lang="en-US" sz="1200" b="0" i="0" u="none" strike="noStrike" cap="none" dirty="0" smtClean="0">
                    <a:solidFill>
                      <a:srgbClr val="000000"/>
                    </a:solidFill>
                    <a:latin typeface="Arial"/>
                    <a:ea typeface="Arial"/>
                    <a:cs typeface="Arial"/>
                    <a:sym typeface="Arial"/>
                    <a:rtl val="0"/>
                  </a:rPr>
                  <a:t> </a:t>
                </a:r>
                <a:r>
                  <a:rPr lang="en-US" sz="1200" b="0" i="0" u="none" strike="noStrike" cap="none" baseline="0" dirty="0" smtClean="0">
                    <a:solidFill>
                      <a:srgbClr val="000000"/>
                    </a:solidFill>
                    <a:latin typeface="Arial"/>
                    <a:ea typeface="Arial"/>
                    <a:cs typeface="Arial"/>
                    <a:sym typeface="Arial"/>
                    <a:rtl val="0"/>
                  </a:rPr>
                  <a:t>Application</a:t>
                </a:r>
                <a:endParaRPr lang="en-US" sz="1200" b="0" i="0" u="none" strike="noStrike" cap="none" baseline="0" dirty="0">
                  <a:solidFill>
                    <a:srgbClr val="000000"/>
                  </a:solidFill>
                  <a:latin typeface="Arial"/>
                  <a:ea typeface="Arial"/>
                  <a:cs typeface="Arial"/>
                  <a:sym typeface="Arial"/>
                  <a:rtl val="0"/>
                </a:endParaRPr>
              </a:p>
            </p:txBody>
          </p:sp>
          <p:cxnSp>
            <p:nvCxnSpPr>
              <p:cNvPr id="38" name="Shape 185"/>
              <p:cNvCxnSpPr>
                <a:stCxn id="37" idx="2"/>
                <a:endCxn id="43" idx="0"/>
              </p:cNvCxnSpPr>
              <p:nvPr/>
            </p:nvCxnSpPr>
            <p:spPr>
              <a:xfrm>
                <a:off x="7810942" y="1059747"/>
                <a:ext cx="7045" cy="560606"/>
              </a:xfrm>
              <a:prstGeom prst="straightConnector1">
                <a:avLst/>
              </a:prstGeom>
              <a:noFill/>
              <a:ln w="38100" cap="flat">
                <a:solidFill>
                  <a:srgbClr val="33928A"/>
                </a:solidFill>
                <a:prstDash val="solid"/>
                <a:round/>
                <a:headEnd type="none" w="med" len="med"/>
                <a:tailEnd type="triangle" w="lg" len="lg"/>
              </a:ln>
            </p:spPr>
          </p:cxnSp>
          <p:grpSp>
            <p:nvGrpSpPr>
              <p:cNvPr id="39" name="Shape 186"/>
              <p:cNvGrpSpPr/>
              <p:nvPr/>
            </p:nvGrpSpPr>
            <p:grpSpPr>
              <a:xfrm>
                <a:off x="6606069" y="1541158"/>
                <a:ext cx="2447417" cy="589355"/>
                <a:chOff x="8256494" y="2180712"/>
                <a:chExt cx="722350" cy="589355"/>
              </a:xfrm>
            </p:grpSpPr>
            <p:sp>
              <p:nvSpPr>
                <p:cNvPr id="47" name="Shape 187"/>
                <p:cNvSpPr/>
                <p:nvPr/>
              </p:nvSpPr>
              <p:spPr>
                <a:xfrm>
                  <a:off x="8256494" y="2180712"/>
                  <a:ext cx="722350" cy="512687"/>
                </a:xfrm>
                <a:prstGeom prst="rect">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rtl val="0"/>
                  </a:endParaRPr>
                </a:p>
              </p:txBody>
            </p:sp>
            <p:sp>
              <p:nvSpPr>
                <p:cNvPr id="48" name="Shape 188"/>
                <p:cNvSpPr txBox="1"/>
                <p:nvPr/>
              </p:nvSpPr>
              <p:spPr>
                <a:xfrm>
                  <a:off x="8535108" y="2516152"/>
                  <a:ext cx="225529" cy="253915"/>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050" b="0" i="0" u="none" strike="noStrike" cap="none" baseline="0" dirty="0">
                      <a:solidFill>
                        <a:srgbClr val="000000"/>
                      </a:solidFill>
                      <a:latin typeface="Arial"/>
                      <a:ea typeface="Arial"/>
                      <a:cs typeface="Arial"/>
                      <a:sym typeface="Arial"/>
                      <a:rtl val="0"/>
                    </a:rPr>
                    <a:t>VM</a:t>
                  </a:r>
                </a:p>
              </p:txBody>
            </p:sp>
          </p:grpSp>
          <p:sp>
            <p:nvSpPr>
              <p:cNvPr id="41" name="Shape 190"/>
              <p:cNvSpPr/>
              <p:nvPr/>
            </p:nvSpPr>
            <p:spPr>
              <a:xfrm>
                <a:off x="6266992" y="2184185"/>
                <a:ext cx="234146" cy="1216177"/>
              </a:xfrm>
              <a:prstGeom prst="leftBrace">
                <a:avLst>
                  <a:gd name="adj1" fmla="val 8333"/>
                  <a:gd name="adj2" fmla="val 50000"/>
                </a:avLst>
              </a:prstGeom>
              <a:noFill/>
              <a:ln w="25400" cap="flat">
                <a:solidFill>
                  <a:schemeClr val="accent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chemeClr val="dk1"/>
                  </a:solidFill>
                  <a:latin typeface="Arial"/>
                  <a:ea typeface="Arial"/>
                  <a:cs typeface="Arial"/>
                  <a:sym typeface="Arial"/>
                  <a:rtl val="0"/>
                </a:endParaRPr>
              </a:p>
            </p:txBody>
          </p:sp>
          <p:cxnSp>
            <p:nvCxnSpPr>
              <p:cNvPr id="42" name="Shape 192"/>
              <p:cNvCxnSpPr>
                <a:stCxn id="41" idx="1"/>
              </p:cNvCxnSpPr>
              <p:nvPr/>
            </p:nvCxnSpPr>
            <p:spPr>
              <a:xfrm>
                <a:off x="6266992" y="2792276"/>
                <a:ext cx="233100" cy="1179899"/>
              </a:xfrm>
              <a:prstGeom prst="curvedConnector3">
                <a:avLst>
                  <a:gd name="adj1" fmla="val -98069"/>
                </a:avLst>
              </a:prstGeom>
              <a:noFill/>
              <a:ln w="25400" cap="flat">
                <a:solidFill>
                  <a:schemeClr val="accent1"/>
                </a:solidFill>
                <a:prstDash val="solid"/>
                <a:round/>
                <a:headEnd type="none" w="med" len="med"/>
                <a:tailEnd type="stealth" w="lg" len="lg"/>
              </a:ln>
            </p:spPr>
          </p:cxnSp>
          <p:sp>
            <p:nvSpPr>
              <p:cNvPr id="43" name="Shape 193"/>
              <p:cNvSpPr/>
              <p:nvPr/>
            </p:nvSpPr>
            <p:spPr>
              <a:xfrm>
                <a:off x="6488688" y="1620353"/>
                <a:ext cx="2658597" cy="329025"/>
              </a:xfrm>
              <a:prstGeom prst="rect">
                <a:avLst/>
              </a:prstGeom>
              <a:solidFill>
                <a:schemeClr val="accent2"/>
              </a:solidFill>
              <a:ln w="19050" cap="flat">
                <a:solidFill>
                  <a:schemeClr val="dk1"/>
                </a:solidFill>
                <a:prstDash val="dot"/>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baseline="0">
                    <a:solidFill>
                      <a:srgbClr val="000000"/>
                    </a:solidFill>
                    <a:latin typeface="Arial"/>
                    <a:ea typeface="Arial"/>
                    <a:cs typeface="Arial"/>
                    <a:sym typeface="Arial"/>
                    <a:rtl val="0"/>
                  </a:rPr>
                  <a:t>Instance </a:t>
                </a:r>
                <a:r>
                  <a:rPr lang="en-US" sz="1100" b="0" i="0" u="none" strike="noStrike" cap="none" baseline="0">
                    <a:solidFill>
                      <a:srgbClr val="000000"/>
                    </a:solidFill>
                    <a:latin typeface="Arial"/>
                    <a:ea typeface="Arial"/>
                    <a:cs typeface="Arial"/>
                    <a:sym typeface="Arial"/>
                    <a:rtl val="0"/>
                  </a:rPr>
                  <a:t>(Redis process)</a:t>
                </a:r>
              </a:p>
            </p:txBody>
          </p:sp>
          <p:sp>
            <p:nvSpPr>
              <p:cNvPr id="44" name="Shape 194"/>
              <p:cNvSpPr/>
              <p:nvPr/>
            </p:nvSpPr>
            <p:spPr>
              <a:xfrm>
                <a:off x="6607041" y="3032531"/>
                <a:ext cx="2418336" cy="353497"/>
              </a:xfrm>
              <a:prstGeom prst="rect">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tl val="0"/>
                  </a:rPr>
                  <a:t>VM</a:t>
                </a:r>
              </a:p>
            </p:txBody>
          </p:sp>
          <p:sp>
            <p:nvSpPr>
              <p:cNvPr id="45" name="Shape 195"/>
              <p:cNvSpPr/>
              <p:nvPr/>
            </p:nvSpPr>
            <p:spPr>
              <a:xfrm>
                <a:off x="6607041" y="2630741"/>
                <a:ext cx="2418336" cy="353497"/>
              </a:xfrm>
              <a:prstGeom prst="rect">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tl val="0"/>
                  </a:rPr>
                  <a:t>VM</a:t>
                </a:r>
              </a:p>
            </p:txBody>
          </p:sp>
          <p:sp>
            <p:nvSpPr>
              <p:cNvPr id="46" name="Shape 196"/>
              <p:cNvSpPr/>
              <p:nvPr/>
            </p:nvSpPr>
            <p:spPr>
              <a:xfrm>
                <a:off x="6607041" y="2229270"/>
                <a:ext cx="2418336" cy="353497"/>
              </a:xfrm>
              <a:prstGeom prst="rect">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0" u="none" strike="noStrike" cap="none" baseline="0" dirty="0">
                    <a:solidFill>
                      <a:srgbClr val="000000"/>
                    </a:solidFill>
                    <a:latin typeface="Arial"/>
                    <a:ea typeface="Arial"/>
                    <a:cs typeface="Arial"/>
                    <a:sym typeface="Arial"/>
                    <a:rtl val="0"/>
                  </a:rPr>
                  <a:t>VM</a:t>
                </a:r>
              </a:p>
            </p:txBody>
          </p:sp>
        </p:grpSp>
      </p:grpSp>
    </p:spTree>
    <p:extLst>
      <p:ext uri="{BB962C8B-B14F-4D97-AF65-F5344CB8AC3E}">
        <p14:creationId xmlns:p14="http://schemas.microsoft.com/office/powerpoint/2010/main" val="22548518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idx="1"/>
          </p:nvPr>
        </p:nvSpPr>
        <p:spPr/>
        <p:txBody>
          <a:bodyPr/>
          <a:lstStyle/>
          <a:p>
            <a:r>
              <a:rPr lang="en-US" dirty="0" smtClean="0"/>
              <a:t>Apps safely send </a:t>
            </a:r>
            <a:r>
              <a:rPr lang="en-US" dirty="0"/>
              <a:t>and receive </a:t>
            </a:r>
            <a:r>
              <a:rPr lang="en-US" dirty="0" smtClean="0"/>
              <a:t>messages at scale</a:t>
            </a:r>
            <a:endParaRPr lang="en-US" dirty="0"/>
          </a:p>
          <a:p>
            <a:endParaRPr lang="en-US" dirty="0">
              <a:solidFill>
                <a:srgbClr val="4D4D4D"/>
              </a:solidFill>
            </a:endParaRPr>
          </a:p>
          <a:p>
            <a:endParaRPr lang="en-US" dirty="0"/>
          </a:p>
        </p:txBody>
      </p:sp>
      <p:sp>
        <p:nvSpPr>
          <p:cNvPr id="2" name="Title 1"/>
          <p:cNvSpPr>
            <a:spLocks noGrp="1"/>
          </p:cNvSpPr>
          <p:nvPr>
            <p:ph type="title"/>
          </p:nvPr>
        </p:nvSpPr>
        <p:spPr/>
        <p:txBody>
          <a:bodyPr/>
          <a:lstStyle/>
          <a:p>
            <a:r>
              <a:rPr lang="en-US" sz="2800" dirty="0" err="1" smtClean="0"/>
              <a:t>RabbitMQ</a:t>
            </a:r>
            <a:r>
              <a:rPr lang="en-US" sz="2800" dirty="0" smtClean="0"/>
              <a:t> for </a:t>
            </a:r>
            <a:r>
              <a:rPr lang="en-US" sz="2800" dirty="0"/>
              <a:t>Pivotal </a:t>
            </a:r>
            <a:r>
              <a:rPr lang="en-US" sz="2800" dirty="0" smtClean="0"/>
              <a:t>Cloud Foundry</a:t>
            </a:r>
            <a:endParaRPr lang="en-US" sz="2800" dirty="0"/>
          </a:p>
        </p:txBody>
      </p:sp>
      <p:sp>
        <p:nvSpPr>
          <p:cNvPr id="4" name="Content Placeholder 3"/>
          <p:cNvSpPr>
            <a:spLocks noGrp="1"/>
          </p:cNvSpPr>
          <p:nvPr>
            <p:ph sz="quarter" idx="10"/>
          </p:nvPr>
        </p:nvSpPr>
        <p:spPr>
          <a:xfrm>
            <a:off x="366715" y="1419224"/>
            <a:ext cx="4058155" cy="3038475"/>
          </a:xfrm>
        </p:spPr>
        <p:txBody>
          <a:bodyPr anchor="t"/>
          <a:lstStyle/>
          <a:p>
            <a:pPr marL="285750" lvl="0" indent="-285750">
              <a:spcBef>
                <a:spcPts val="0"/>
              </a:spcBef>
              <a:spcAft>
                <a:spcPts val="600"/>
              </a:spcAft>
            </a:pPr>
            <a:r>
              <a:rPr lang="en-US" sz="1600" dirty="0"/>
              <a:t>Push-button deployment and </a:t>
            </a:r>
            <a:r>
              <a:rPr lang="en-US" sz="1600" dirty="0" smtClean="0"/>
              <a:t>upgrades</a:t>
            </a:r>
          </a:p>
          <a:p>
            <a:pPr marL="285750" indent="-285750">
              <a:spcBef>
                <a:spcPts val="0"/>
              </a:spcBef>
              <a:spcAft>
                <a:spcPts val="600"/>
              </a:spcAft>
            </a:pPr>
            <a:r>
              <a:rPr lang="en-US" sz="1600" dirty="0" smtClean="0"/>
              <a:t>Load balanced connections across the cluster</a:t>
            </a:r>
          </a:p>
          <a:p>
            <a:pPr marL="285750" indent="-285750">
              <a:spcBef>
                <a:spcPts val="0"/>
              </a:spcBef>
              <a:spcAft>
                <a:spcPts val="600"/>
              </a:spcAft>
            </a:pPr>
            <a:r>
              <a:rPr lang="en-US" sz="1600" dirty="0" smtClean="0"/>
              <a:t>Mirrored queues</a:t>
            </a:r>
          </a:p>
          <a:p>
            <a:pPr marL="285750" indent="-285750">
              <a:spcBef>
                <a:spcPts val="0"/>
              </a:spcBef>
              <a:spcAft>
                <a:spcPts val="600"/>
              </a:spcAft>
            </a:pPr>
            <a:r>
              <a:rPr lang="en-US" sz="1600" dirty="0" smtClean="0"/>
              <a:t>Scalable</a:t>
            </a:r>
          </a:p>
          <a:p>
            <a:pPr marL="285750" indent="-285750">
              <a:spcBef>
                <a:spcPts val="0"/>
              </a:spcBef>
              <a:spcAft>
                <a:spcPts val="600"/>
              </a:spcAft>
            </a:pPr>
            <a:r>
              <a:rPr lang="en-US" sz="1600" dirty="0" smtClean="0"/>
              <a:t>Management UI for metrics and monitoring</a:t>
            </a:r>
          </a:p>
        </p:txBody>
      </p:sp>
      <p:pic>
        <p:nvPicPr>
          <p:cNvPr id="9" name="Picture 8"/>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763302" y="36774"/>
            <a:ext cx="1121385" cy="1018285"/>
          </a:xfrm>
          <a:prstGeom prst="rect">
            <a:avLst/>
          </a:prstGeom>
        </p:spPr>
      </p:pic>
      <p:pic>
        <p:nvPicPr>
          <p:cNvPr id="3" name="Picture 2"/>
          <p:cNvPicPr>
            <a:picLocks noChangeAspect="1"/>
          </p:cNvPicPr>
          <p:nvPr/>
        </p:nvPicPr>
        <p:blipFill>
          <a:blip r:embed="rId4"/>
          <a:stretch>
            <a:fillRect/>
          </a:stretch>
        </p:blipFill>
        <p:spPr>
          <a:xfrm>
            <a:off x="4424870" y="1280214"/>
            <a:ext cx="4459817" cy="2953905"/>
          </a:xfrm>
          <a:prstGeom prst="rect">
            <a:avLst/>
          </a:prstGeom>
        </p:spPr>
      </p:pic>
    </p:spTree>
    <p:extLst>
      <p:ext uri="{BB962C8B-B14F-4D97-AF65-F5344CB8AC3E}">
        <p14:creationId xmlns:p14="http://schemas.microsoft.com/office/powerpoint/2010/main" val="1464390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DeconstructingMobileMyths.png"/>
          <p:cNvPicPr>
            <a:picLocks noChangeAspect="1"/>
          </p:cNvPicPr>
          <p:nvPr/>
        </p:nvPicPr>
        <p:blipFill rotWithShape="1">
          <a:blip r:embed="rId3" cstate="screen">
            <a:grayscl/>
            <a:extLst>
              <a:ext uri="{28A0092B-C50C-407E-A947-70E740481C1C}">
                <a14:useLocalDpi xmlns:a14="http://schemas.microsoft.com/office/drawing/2010/main"/>
              </a:ext>
            </a:extLst>
          </a:blip>
          <a:srcRect/>
          <a:stretch/>
        </p:blipFill>
        <p:spPr>
          <a:xfrm>
            <a:off x="0" y="0"/>
            <a:ext cx="9144000" cy="5143500"/>
          </a:xfrm>
          <a:prstGeom prst="rect">
            <a:avLst/>
          </a:prstGeom>
        </p:spPr>
      </p:pic>
      <p:sp>
        <p:nvSpPr>
          <p:cNvPr id="4" name="TextBox 3"/>
          <p:cNvSpPr txBox="1"/>
          <p:nvPr/>
        </p:nvSpPr>
        <p:spPr>
          <a:xfrm>
            <a:off x="0" y="3529829"/>
            <a:ext cx="5615465" cy="1015663"/>
          </a:xfrm>
          <a:prstGeom prst="rect">
            <a:avLst/>
          </a:prstGeom>
          <a:solidFill>
            <a:schemeClr val="tx1">
              <a:alpha val="74000"/>
            </a:schemeClr>
          </a:solidFill>
        </p:spPr>
        <p:txBody>
          <a:bodyPr wrap="none" rtlCol="0">
            <a:spAutoFit/>
          </a:bodyPr>
          <a:lstStyle/>
          <a:p>
            <a:r>
              <a:rPr lang="en-US" sz="6000" dirty="0" smtClean="0">
                <a:solidFill>
                  <a:schemeClr val="bg1"/>
                </a:solidFill>
              </a:rPr>
              <a:t>Mobile Services</a:t>
            </a:r>
            <a:endParaRPr lang="en-US" sz="6000" dirty="0">
              <a:solidFill>
                <a:schemeClr val="bg1"/>
              </a:solidFill>
            </a:endParaRPr>
          </a:p>
        </p:txBody>
      </p:sp>
    </p:spTree>
    <p:extLst>
      <p:ext uri="{BB962C8B-B14F-4D97-AF65-F5344CB8AC3E}">
        <p14:creationId xmlns:p14="http://schemas.microsoft.com/office/powerpoint/2010/main" val="240711620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2" name="pasted-image.pdf"/>
          <p:cNvPicPr/>
          <p:nvPr/>
        </p:nvPicPr>
        <p:blipFill>
          <a:blip r:embed="rId3">
            <a:extLst/>
          </a:blip>
          <a:stretch>
            <a:fillRect/>
          </a:stretch>
        </p:blipFill>
        <p:spPr>
          <a:xfrm>
            <a:off x="6849439" y="2271745"/>
            <a:ext cx="850901" cy="1016001"/>
          </a:xfrm>
          <a:prstGeom prst="rect">
            <a:avLst/>
          </a:prstGeom>
          <a:ln w="12700">
            <a:miter lim="400000"/>
          </a:ln>
        </p:spPr>
      </p:pic>
      <p:pic>
        <p:nvPicPr>
          <p:cNvPr id="153" name="pasted-image.pdf"/>
          <p:cNvPicPr/>
          <p:nvPr/>
        </p:nvPicPr>
        <p:blipFill>
          <a:blip r:embed="rId4">
            <a:extLst/>
          </a:blip>
          <a:stretch>
            <a:fillRect/>
          </a:stretch>
        </p:blipFill>
        <p:spPr>
          <a:xfrm>
            <a:off x="5244453" y="2408484"/>
            <a:ext cx="546101" cy="914401"/>
          </a:xfrm>
          <a:prstGeom prst="rect">
            <a:avLst/>
          </a:prstGeom>
          <a:ln w="12700">
            <a:miter lim="400000"/>
          </a:ln>
        </p:spPr>
      </p:pic>
      <p:pic>
        <p:nvPicPr>
          <p:cNvPr id="154" name="pasted-image.pdf"/>
          <p:cNvPicPr/>
          <p:nvPr/>
        </p:nvPicPr>
        <p:blipFill>
          <a:blip r:embed="rId5">
            <a:extLst/>
          </a:blip>
          <a:stretch>
            <a:fillRect/>
          </a:stretch>
        </p:blipFill>
        <p:spPr>
          <a:xfrm>
            <a:off x="3356439" y="2351334"/>
            <a:ext cx="825501" cy="1003301"/>
          </a:xfrm>
          <a:prstGeom prst="rect">
            <a:avLst/>
          </a:prstGeom>
          <a:ln w="12700">
            <a:miter lim="400000"/>
          </a:ln>
        </p:spPr>
      </p:pic>
      <p:pic>
        <p:nvPicPr>
          <p:cNvPr id="155" name="pasted-image.pdf"/>
          <p:cNvPicPr/>
          <p:nvPr/>
        </p:nvPicPr>
        <p:blipFill>
          <a:blip r:embed="rId6">
            <a:extLst/>
          </a:blip>
          <a:stretch>
            <a:fillRect/>
          </a:stretch>
        </p:blipFill>
        <p:spPr>
          <a:xfrm>
            <a:off x="1443025" y="2374900"/>
            <a:ext cx="850901" cy="1028700"/>
          </a:xfrm>
          <a:prstGeom prst="rect">
            <a:avLst/>
          </a:prstGeom>
          <a:ln w="12700">
            <a:miter lim="400000"/>
          </a:ln>
        </p:spPr>
      </p:pic>
      <p:sp>
        <p:nvSpPr>
          <p:cNvPr id="156" name="Shape 156"/>
          <p:cNvSpPr>
            <a:spLocks noGrp="1"/>
          </p:cNvSpPr>
          <p:nvPr>
            <p:ph type="title"/>
          </p:nvPr>
        </p:nvSpPr>
        <p:spPr>
          <a:prstGeom prst="rect">
            <a:avLst/>
          </a:prstGeom>
        </p:spPr>
        <p:txBody>
          <a:bodyPr/>
          <a:lstStyle/>
          <a:p>
            <a:pPr lvl="0">
              <a:defRPr sz="1800">
                <a:solidFill>
                  <a:srgbClr val="000000"/>
                </a:solidFill>
                <a:uFillTx/>
              </a:defRPr>
            </a:pPr>
            <a:r>
              <a:rPr sz="3200" dirty="0">
                <a:solidFill>
                  <a:srgbClr val="008881"/>
                </a:solidFill>
                <a:uFill>
                  <a:solidFill>
                    <a:srgbClr val="008881"/>
                  </a:solidFill>
                </a:uFill>
              </a:rPr>
              <a:t>Diversity of </a:t>
            </a:r>
            <a:r>
              <a:rPr lang="en-US" sz="3200" dirty="0" smtClean="0">
                <a:solidFill>
                  <a:srgbClr val="008881"/>
                </a:solidFill>
                <a:uFill>
                  <a:solidFill>
                    <a:srgbClr val="008881"/>
                  </a:solidFill>
                </a:uFill>
              </a:rPr>
              <a:t>cl</a:t>
            </a:r>
            <a:r>
              <a:rPr sz="3200" dirty="0" smtClean="0">
                <a:solidFill>
                  <a:srgbClr val="008881"/>
                </a:solidFill>
                <a:uFill>
                  <a:solidFill>
                    <a:srgbClr val="008881"/>
                  </a:solidFill>
                </a:uFill>
              </a:rPr>
              <a:t>ients</a:t>
            </a:r>
            <a:r>
              <a:rPr lang="en-US" sz="3200" dirty="0" smtClean="0">
                <a:solidFill>
                  <a:srgbClr val="008881"/>
                </a:solidFill>
                <a:uFill>
                  <a:solidFill>
                    <a:srgbClr val="008881"/>
                  </a:solidFill>
                </a:uFill>
              </a:rPr>
              <a:t>, more load</a:t>
            </a:r>
            <a:endParaRPr sz="3200" dirty="0">
              <a:solidFill>
                <a:srgbClr val="008881"/>
              </a:solidFill>
              <a:uFill>
                <a:solidFill>
                  <a:srgbClr val="008881"/>
                </a:solidFill>
              </a:uFill>
            </a:endParaRPr>
          </a:p>
        </p:txBody>
      </p:sp>
      <p:sp>
        <p:nvSpPr>
          <p:cNvPr id="157" name="Shape 157"/>
          <p:cNvSpPr>
            <a:spLocks noGrp="1"/>
          </p:cNvSpPr>
          <p:nvPr>
            <p:ph type="sldNum" sz="quarter" idx="4294967295"/>
          </p:nvPr>
        </p:nvSpPr>
        <p:spPr>
          <a:xfrm>
            <a:off x="8553450" y="5021495"/>
            <a:ext cx="533400" cy="127001"/>
          </a:xfrm>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t>24</a:t>
            </a:fld>
            <a:endParaRPr sz="800">
              <a:solidFill>
                <a:srgbClr val="808080"/>
              </a:solidFill>
              <a:uFill>
                <a:solidFill>
                  <a:srgbClr val="808080"/>
                </a:solidFill>
              </a:uFill>
            </a:endParaRPr>
          </a:p>
        </p:txBody>
      </p:sp>
      <p:sp>
        <p:nvSpPr>
          <p:cNvPr id="158" name="Shape 158"/>
          <p:cNvSpPr/>
          <p:nvPr/>
        </p:nvSpPr>
        <p:spPr>
          <a:xfrm>
            <a:off x="479806" y="3673159"/>
            <a:ext cx="8192009" cy="408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Avenir Next Regular"/>
                <a:ea typeface="Avenir Next Regular"/>
                <a:cs typeface="Avenir Next Regular"/>
                <a:sym typeface="Avenir Next Regular"/>
              </a:defRPr>
            </a:lvl1pPr>
          </a:lstStyle>
          <a:p>
            <a:pPr lvl="0">
              <a:defRPr>
                <a:solidFill>
                  <a:srgbClr val="000000"/>
                </a:solidFill>
                <a:uFillTx/>
              </a:defRPr>
            </a:pPr>
            <a:r>
              <a:rPr>
                <a:solidFill>
                  <a:srgbClr val="4D4D4D"/>
                </a:solidFill>
                <a:uFill>
                  <a:solidFill>
                    <a:srgbClr val="4D4D4D"/>
                  </a:solidFill>
                </a:uFill>
              </a:rPr>
              <a:t>http://money.cnn.com/2014/02/28/technology/mobile/mobile-apps-internet/</a:t>
            </a:r>
          </a:p>
        </p:txBody>
      </p:sp>
      <p:sp>
        <p:nvSpPr>
          <p:cNvPr id="159" name="Shape 159"/>
          <p:cNvSpPr/>
          <p:nvPr/>
        </p:nvSpPr>
        <p:spPr>
          <a:xfrm>
            <a:off x="146481" y="1061400"/>
            <a:ext cx="8673670" cy="92333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i="1">
                <a:latin typeface="Avenir Next Regular"/>
                <a:ea typeface="Avenir Next Regular"/>
                <a:cs typeface="Avenir Next Regular"/>
                <a:sym typeface="Avenir Next Regular"/>
              </a:defRPr>
            </a:lvl1pPr>
          </a:lstStyle>
          <a:p>
            <a:pPr lvl="0">
              <a:defRPr i="0">
                <a:solidFill>
                  <a:srgbClr val="000000"/>
                </a:solidFill>
                <a:uFillTx/>
              </a:defRPr>
            </a:pPr>
            <a:r>
              <a:rPr i="1" dirty="0">
                <a:solidFill>
                  <a:srgbClr val="4D4D4D"/>
                </a:solidFill>
                <a:uFill>
                  <a:solidFill>
                    <a:srgbClr val="4D4D4D"/>
                  </a:solidFill>
                </a:uFill>
              </a:rPr>
              <a:t>In January 2014, mobile devices accounted for 55% of Internet usage in the United States. Apps made up 47% of Internet traffic and 8% of traffic came from mobile browsers.</a:t>
            </a:r>
          </a:p>
        </p:txBody>
      </p:sp>
    </p:spTree>
    <p:extLst>
      <p:ext uri="{BB962C8B-B14F-4D97-AF65-F5344CB8AC3E}">
        <p14:creationId xmlns:p14="http://schemas.microsoft.com/office/powerpoint/2010/main" val="213469981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713" y="241043"/>
            <a:ext cx="8410575" cy="460375"/>
          </a:xfrm>
        </p:spPr>
        <p:txBody>
          <a:bodyPr/>
          <a:lstStyle/>
          <a:p>
            <a:r>
              <a:rPr lang="en-US" dirty="0" smtClean="0"/>
              <a:t>Pivotal CF Mobile Services</a:t>
            </a:r>
            <a:endParaRPr lang="en-US" dirty="0"/>
          </a:p>
        </p:txBody>
      </p:sp>
      <p:pic>
        <p:nvPicPr>
          <p:cNvPr id="16" name="Content Placeholder 15" descr="tablet-phone.jpeg"/>
          <p:cNvPicPr>
            <a:picLocks noGrp="1" noChangeAspect="1"/>
          </p:cNvPicPr>
          <p:nvPr>
            <p:ph sz="quarter" idx="10"/>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a:ext>
            </a:extLst>
          </a:blip>
          <a:srcRect l="-77933" r="-77933"/>
          <a:stretch>
            <a:fillRect/>
          </a:stretch>
        </p:blipFill>
        <p:spPr>
          <a:xfrm>
            <a:off x="5562600" y="3486150"/>
            <a:ext cx="2376487" cy="955888"/>
          </a:xfrm>
        </p:spPr>
      </p:pic>
      <p:sp>
        <p:nvSpPr>
          <p:cNvPr id="19" name="Rounded Rectangle 18"/>
          <p:cNvSpPr/>
          <p:nvPr/>
        </p:nvSpPr>
        <p:spPr>
          <a:xfrm>
            <a:off x="4724400" y="857250"/>
            <a:ext cx="4165600" cy="381000"/>
          </a:xfrm>
          <a:prstGeom prst="round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45720" rtlCol="0" anchor="t" anchorCtr="0"/>
          <a:lstStyle/>
          <a:p>
            <a:pPr algn="ctr"/>
            <a:r>
              <a:rPr lang="en-US" sz="1600" dirty="0" smtClean="0">
                <a:solidFill>
                  <a:schemeClr val="accent5"/>
                </a:solidFill>
              </a:rPr>
              <a:t>Enterprise Backend Applications</a:t>
            </a:r>
            <a:endParaRPr lang="en-US" sz="1600" dirty="0">
              <a:solidFill>
                <a:schemeClr val="accent5"/>
              </a:solidFill>
            </a:endParaRPr>
          </a:p>
        </p:txBody>
      </p:sp>
      <p:sp>
        <p:nvSpPr>
          <p:cNvPr id="20" name="Up-Down Arrow 19"/>
          <p:cNvSpPr/>
          <p:nvPr/>
        </p:nvSpPr>
        <p:spPr>
          <a:xfrm>
            <a:off x="6553200" y="1314450"/>
            <a:ext cx="304800" cy="495300"/>
          </a:xfrm>
          <a:prstGeom prst="upDown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1" name="Up-Down Arrow 20"/>
          <p:cNvSpPr/>
          <p:nvPr/>
        </p:nvSpPr>
        <p:spPr>
          <a:xfrm>
            <a:off x="6553200" y="3028950"/>
            <a:ext cx="304800" cy="440790"/>
          </a:xfrm>
          <a:prstGeom prst="upDown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2" name="Content Placeholder 2"/>
          <p:cNvSpPr txBox="1">
            <a:spLocks/>
          </p:cNvSpPr>
          <p:nvPr/>
        </p:nvSpPr>
        <p:spPr bwMode="gray">
          <a:xfrm>
            <a:off x="289858" y="919253"/>
            <a:ext cx="4495800" cy="2819400"/>
          </a:xfrm>
          <a:prstGeom prst="rect">
            <a:avLst/>
          </a:prstGeom>
          <a:noFill/>
        </p:spPr>
        <p:txBody>
          <a:bodyPr lIns="0" tIns="0" rIns="0" bIns="0">
            <a:noAutofit/>
          </a:bodyPr>
          <a:lstStyle>
            <a:lvl1pPr marL="228600" indent="-228600" algn="l" defTabSz="914400" rtl="0" eaLnBrk="1" latinLnBrk="0" hangingPunct="1">
              <a:spcBef>
                <a:spcPts val="1200"/>
              </a:spcBef>
              <a:buClr>
                <a:srgbClr val="ADC339"/>
              </a:buClr>
              <a:buFont typeface="Wingdings" pitchFamily="2" charset="2"/>
              <a:buChar char=""/>
              <a:defRPr sz="2400" kern="1200">
                <a:solidFill>
                  <a:schemeClr val="bg2"/>
                </a:solidFill>
                <a:latin typeface="Arial"/>
                <a:ea typeface="+mn-ea"/>
                <a:cs typeface="Arial"/>
              </a:defRPr>
            </a:lvl1pPr>
            <a:lvl2pPr marL="742950" indent="-285750" algn="l" defTabSz="914400" rtl="0" eaLnBrk="1" latinLnBrk="0" hangingPunct="1">
              <a:spcBef>
                <a:spcPts val="300"/>
              </a:spcBef>
              <a:buClr>
                <a:srgbClr val="ADC339"/>
              </a:buClr>
              <a:buFont typeface="Verdana" pitchFamily="34" charset="0"/>
              <a:buChar char="–"/>
              <a:defRPr sz="2000" kern="1200">
                <a:solidFill>
                  <a:schemeClr val="bg2"/>
                </a:solidFill>
                <a:latin typeface="Arial"/>
                <a:ea typeface="+mn-ea"/>
                <a:cs typeface="Arial"/>
              </a:defRPr>
            </a:lvl2pPr>
            <a:lvl3pPr marL="1143000" indent="-228600" algn="l" defTabSz="914400" rtl="0" eaLnBrk="1" latinLnBrk="0" hangingPunct="1">
              <a:spcBef>
                <a:spcPts val="300"/>
              </a:spcBef>
              <a:buClr>
                <a:srgbClr val="ADC339"/>
              </a:buClr>
              <a:buFont typeface="Verdana" pitchFamily="34" charset="0"/>
              <a:buChar char="▪"/>
              <a:defRPr sz="1600" kern="1200">
                <a:solidFill>
                  <a:schemeClr val="bg2"/>
                </a:solidFill>
                <a:latin typeface="Arial"/>
                <a:ea typeface="+mn-ea"/>
                <a:cs typeface="Arial"/>
              </a:defRPr>
            </a:lvl3pPr>
            <a:lvl4pPr marL="1658938" indent="-287338" algn="l" defTabSz="914400" rtl="0" eaLnBrk="1" latinLnBrk="0" hangingPunct="1">
              <a:spcBef>
                <a:spcPts val="300"/>
              </a:spcBef>
              <a:buClr>
                <a:srgbClr val="ADC339"/>
              </a:buClr>
              <a:buFont typeface="Verdana" pitchFamily="34" charset="0"/>
              <a:buChar char="—"/>
              <a:defRPr sz="1200" kern="1200">
                <a:solidFill>
                  <a:schemeClr val="bg2"/>
                </a:solidFill>
                <a:latin typeface="Arial"/>
                <a:ea typeface="+mn-ea"/>
                <a:cs typeface="Arial"/>
              </a:defRPr>
            </a:lvl4pPr>
            <a:lvl5pPr marL="2057400" indent="-228600" algn="l" defTabSz="914400" rtl="0" eaLnBrk="1" latinLnBrk="0" hangingPunct="1">
              <a:spcBef>
                <a:spcPts val="300"/>
              </a:spcBef>
              <a:buClr>
                <a:srgbClr val="ADC339"/>
              </a:buClr>
              <a:buFont typeface="Verdana" pitchFamily="34" charset="0"/>
              <a:buChar char="»"/>
              <a:defRPr sz="1100" kern="1200">
                <a:solidFill>
                  <a:schemeClr val="bg2"/>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30000"/>
              </a:lnSpc>
            </a:pPr>
            <a:r>
              <a:rPr lang="en-US" sz="2000" dirty="0" smtClean="0"/>
              <a:t>Consumer-grade, mobile backend services built for the enterprise</a:t>
            </a:r>
          </a:p>
          <a:p>
            <a:pPr lvl="0">
              <a:lnSpc>
                <a:spcPct val="130000"/>
              </a:lnSpc>
            </a:pPr>
            <a:r>
              <a:rPr lang="en-US" sz="2000" dirty="0"/>
              <a:t>Built on Pivotal CF for simplified </a:t>
            </a:r>
            <a:r>
              <a:rPr lang="en-US" sz="2000" dirty="0" smtClean="0"/>
              <a:t>deployment </a:t>
            </a:r>
            <a:r>
              <a:rPr lang="en-US" sz="2000" dirty="0"/>
              <a:t>and operation </a:t>
            </a:r>
            <a:r>
              <a:rPr lang="en-US" sz="2000" dirty="0" smtClean="0"/>
              <a:t>in private cloud</a:t>
            </a:r>
            <a:endParaRPr lang="en-US" sz="2000" dirty="0"/>
          </a:p>
          <a:p>
            <a:pPr lvl="0">
              <a:lnSpc>
                <a:spcPct val="130000"/>
              </a:lnSpc>
            </a:pPr>
            <a:r>
              <a:rPr lang="en-US" sz="2000" dirty="0"/>
              <a:t>Enables businesses to apply the power of </a:t>
            </a:r>
            <a:r>
              <a:rPr lang="en-US" sz="2000" dirty="0" err="1"/>
              <a:t>Pivotal’s</a:t>
            </a:r>
            <a:r>
              <a:rPr lang="en-US" sz="2000" dirty="0"/>
              <a:t> Big Data Suite to mobile solutions </a:t>
            </a:r>
          </a:p>
          <a:p>
            <a:pPr>
              <a:lnSpc>
                <a:spcPct val="130000"/>
              </a:lnSpc>
            </a:pPr>
            <a:endParaRPr lang="en-US" sz="2000" dirty="0" smtClean="0"/>
          </a:p>
        </p:txBody>
      </p:sp>
      <p:sp>
        <p:nvSpPr>
          <p:cNvPr id="13" name="Rounded Rectangle 12"/>
          <p:cNvSpPr/>
          <p:nvPr/>
        </p:nvSpPr>
        <p:spPr>
          <a:xfrm>
            <a:off x="4724400" y="1885950"/>
            <a:ext cx="4165600" cy="762000"/>
          </a:xfrm>
          <a:prstGeom prst="roundRect">
            <a:avLst>
              <a:gd name="adj" fmla="val 9429"/>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tlCol="0" anchor="t" anchorCtr="0"/>
          <a:lstStyle/>
          <a:p>
            <a:pPr algn="ctr"/>
            <a:r>
              <a:rPr lang="en-US" sz="1200" dirty="0" smtClean="0">
                <a:solidFill>
                  <a:schemeClr val="accent5"/>
                </a:solidFill>
              </a:rPr>
              <a:t>Pivotal CF Mobile Services</a:t>
            </a:r>
            <a:endParaRPr lang="en-US" sz="1200" dirty="0">
              <a:solidFill>
                <a:schemeClr val="accent5"/>
              </a:solidFill>
            </a:endParaRPr>
          </a:p>
        </p:txBody>
      </p:sp>
      <p:sp>
        <p:nvSpPr>
          <p:cNvPr id="14" name="Rounded Rectangle 13"/>
          <p:cNvSpPr/>
          <p:nvPr/>
        </p:nvSpPr>
        <p:spPr>
          <a:xfrm>
            <a:off x="4876800" y="2190750"/>
            <a:ext cx="914400" cy="405826"/>
          </a:xfrm>
          <a:prstGeom prst="round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Push</a:t>
            </a:r>
          </a:p>
          <a:p>
            <a:pPr algn="ctr"/>
            <a:r>
              <a:rPr lang="en-US" sz="1000" dirty="0" smtClean="0"/>
              <a:t>Notifications</a:t>
            </a:r>
            <a:endParaRPr lang="en-US" sz="1000" dirty="0"/>
          </a:p>
        </p:txBody>
      </p:sp>
      <p:sp>
        <p:nvSpPr>
          <p:cNvPr id="15" name="Rounded Rectangle 14"/>
          <p:cNvSpPr/>
          <p:nvPr/>
        </p:nvSpPr>
        <p:spPr>
          <a:xfrm>
            <a:off x="5867400" y="2190750"/>
            <a:ext cx="914400" cy="381000"/>
          </a:xfrm>
          <a:prstGeom prst="round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API</a:t>
            </a:r>
          </a:p>
          <a:p>
            <a:pPr algn="ctr"/>
            <a:r>
              <a:rPr lang="en-US" sz="1000" dirty="0" smtClean="0"/>
              <a:t>Gateway</a:t>
            </a:r>
            <a:endParaRPr lang="en-US" sz="1000" dirty="0"/>
          </a:p>
        </p:txBody>
      </p:sp>
      <p:sp>
        <p:nvSpPr>
          <p:cNvPr id="26" name="Rounded Rectangle 25"/>
          <p:cNvSpPr/>
          <p:nvPr/>
        </p:nvSpPr>
        <p:spPr>
          <a:xfrm>
            <a:off x="6858000" y="2190750"/>
            <a:ext cx="914400" cy="381000"/>
          </a:xfrm>
          <a:prstGeom prst="round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Data</a:t>
            </a:r>
          </a:p>
          <a:p>
            <a:pPr algn="ctr"/>
            <a:r>
              <a:rPr lang="en-US" sz="1000" dirty="0" smtClean="0"/>
              <a:t>Sync</a:t>
            </a:r>
            <a:endParaRPr lang="en-US" sz="1000" dirty="0"/>
          </a:p>
        </p:txBody>
      </p:sp>
      <p:sp>
        <p:nvSpPr>
          <p:cNvPr id="12" name="Rounded Rectangle 11"/>
          <p:cNvSpPr/>
          <p:nvPr/>
        </p:nvSpPr>
        <p:spPr>
          <a:xfrm>
            <a:off x="4724400" y="2724150"/>
            <a:ext cx="4142442" cy="253426"/>
          </a:xfrm>
          <a:prstGeom prst="roundRect">
            <a:avLst>
              <a:gd name="adj" fmla="val 9429"/>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tlCol="0" anchor="t" anchorCtr="0"/>
          <a:lstStyle/>
          <a:p>
            <a:pPr algn="ctr"/>
            <a:r>
              <a:rPr lang="en-US" sz="1200" dirty="0" smtClean="0">
                <a:solidFill>
                  <a:schemeClr val="accent5"/>
                </a:solidFill>
              </a:rPr>
              <a:t>Pivotal CF</a:t>
            </a:r>
            <a:endParaRPr lang="en-US" sz="1200" dirty="0">
              <a:solidFill>
                <a:schemeClr val="accent5"/>
              </a:solidFill>
            </a:endParaRPr>
          </a:p>
        </p:txBody>
      </p:sp>
      <p:sp>
        <p:nvSpPr>
          <p:cNvPr id="17" name="Rounded Rectangle 16"/>
          <p:cNvSpPr/>
          <p:nvPr/>
        </p:nvSpPr>
        <p:spPr>
          <a:xfrm>
            <a:off x="7848600" y="2190750"/>
            <a:ext cx="914400" cy="381000"/>
          </a:xfrm>
          <a:prstGeom prst="round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App</a:t>
            </a:r>
          </a:p>
          <a:p>
            <a:pPr algn="ctr"/>
            <a:r>
              <a:rPr lang="en-US" sz="1000" dirty="0" smtClean="0"/>
              <a:t>Distribution</a:t>
            </a:r>
            <a:endParaRPr lang="en-US" sz="1000" dirty="0"/>
          </a:p>
        </p:txBody>
      </p:sp>
    </p:spTree>
    <p:extLst>
      <p:ext uri="{BB962C8B-B14F-4D97-AF65-F5344CB8AC3E}">
        <p14:creationId xmlns:p14="http://schemas.microsoft.com/office/powerpoint/2010/main" val="83868388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Push Notifications</a:t>
            </a:r>
            <a:endParaRPr lang="en-US" dirty="0"/>
          </a:p>
        </p:txBody>
      </p:sp>
      <p:sp>
        <p:nvSpPr>
          <p:cNvPr id="3" name="Content Placeholder 2"/>
          <p:cNvSpPr>
            <a:spLocks noGrp="1"/>
          </p:cNvSpPr>
          <p:nvPr>
            <p:ph sz="quarter" idx="10"/>
          </p:nvPr>
        </p:nvSpPr>
        <p:spPr>
          <a:xfrm>
            <a:off x="352200" y="869950"/>
            <a:ext cx="6250478" cy="3382962"/>
          </a:xfrm>
        </p:spPr>
        <p:txBody>
          <a:bodyPr/>
          <a:lstStyle/>
          <a:p>
            <a:r>
              <a:rPr lang="en-US" sz="2000" dirty="0" smtClean="0"/>
              <a:t>Problem</a:t>
            </a:r>
          </a:p>
          <a:p>
            <a:pPr lvl="1"/>
            <a:r>
              <a:rPr lang="en-US" sz="1800" dirty="0" smtClean="0"/>
              <a:t>Push is difficult to implement across platforms and at scale</a:t>
            </a:r>
          </a:p>
          <a:p>
            <a:pPr lvl="1"/>
            <a:r>
              <a:rPr lang="en-US" sz="1800" dirty="0" smtClean="0"/>
              <a:t>Most existing push solutions are public / shared</a:t>
            </a:r>
          </a:p>
          <a:p>
            <a:pPr lvl="2"/>
            <a:r>
              <a:rPr lang="en-US" sz="1400" dirty="0" smtClean="0"/>
              <a:t>Data owned by </a:t>
            </a:r>
            <a:r>
              <a:rPr lang="en-US" sz="1400" dirty="0" err="1" smtClean="0"/>
              <a:t>SaaS</a:t>
            </a:r>
            <a:r>
              <a:rPr lang="en-US" sz="1400" dirty="0" smtClean="0"/>
              <a:t> provider and cannot be fully leveraged by enterprise</a:t>
            </a:r>
          </a:p>
          <a:p>
            <a:pPr lvl="1"/>
            <a:r>
              <a:rPr lang="en-US" sz="1800" dirty="0" smtClean="0"/>
              <a:t>Difficult to integrate </a:t>
            </a:r>
            <a:r>
              <a:rPr lang="en-US" sz="1800" dirty="0" err="1" smtClean="0"/>
              <a:t>SaaS</a:t>
            </a:r>
            <a:r>
              <a:rPr lang="en-US" sz="1800" dirty="0" smtClean="0"/>
              <a:t> push providers with services behind the firewall</a:t>
            </a:r>
          </a:p>
          <a:p>
            <a:r>
              <a:rPr lang="en-US" sz="2000" dirty="0"/>
              <a:t>Solution / Benefits</a:t>
            </a:r>
          </a:p>
          <a:p>
            <a:pPr lvl="1"/>
            <a:r>
              <a:rPr lang="en-US" sz="1800" dirty="0"/>
              <a:t>Dedicated, comprehensive solution built to scale</a:t>
            </a:r>
          </a:p>
          <a:p>
            <a:pPr lvl="2"/>
            <a:r>
              <a:rPr lang="en-US" sz="1400" dirty="0"/>
              <a:t>Full control of data and comprehensive logging / tracing</a:t>
            </a:r>
          </a:p>
          <a:p>
            <a:pPr lvl="2"/>
            <a:r>
              <a:rPr lang="en-US" sz="1400" dirty="0"/>
              <a:t>Direct integration with enterprise services</a:t>
            </a:r>
            <a:endParaRPr lang="en-US" sz="2200" dirty="0"/>
          </a:p>
          <a:p>
            <a:endParaRPr lang="en-US" sz="2200" dirty="0" smtClean="0"/>
          </a:p>
          <a:p>
            <a:endParaRPr lang="en-US" sz="2000" dirty="0"/>
          </a:p>
        </p:txBody>
      </p:sp>
      <p:pic>
        <p:nvPicPr>
          <p:cNvPr id="4" name="Picture 3" descr="notifcation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2800" y="742949"/>
            <a:ext cx="1600200" cy="3378199"/>
          </a:xfrm>
          <a:prstGeom prst="rect">
            <a:avLst/>
          </a:prstGeom>
        </p:spPr>
      </p:pic>
    </p:spTree>
    <p:extLst>
      <p:ext uri="{BB962C8B-B14F-4D97-AF65-F5344CB8AC3E}">
        <p14:creationId xmlns:p14="http://schemas.microsoft.com/office/powerpoint/2010/main" val="260177478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 Sync</a:t>
            </a:r>
            <a:endParaRPr lang="en-US" dirty="0"/>
          </a:p>
        </p:txBody>
      </p:sp>
      <p:sp>
        <p:nvSpPr>
          <p:cNvPr id="3" name="Content Placeholder 2"/>
          <p:cNvSpPr>
            <a:spLocks noGrp="1"/>
          </p:cNvSpPr>
          <p:nvPr>
            <p:ph sz="quarter" idx="10"/>
          </p:nvPr>
        </p:nvSpPr>
        <p:spPr>
          <a:xfrm>
            <a:off x="366716" y="898980"/>
            <a:ext cx="4582655" cy="3382962"/>
          </a:xfrm>
        </p:spPr>
        <p:txBody>
          <a:bodyPr/>
          <a:lstStyle/>
          <a:p>
            <a:r>
              <a:rPr lang="en-US" sz="1800" dirty="0" smtClean="0"/>
              <a:t>Problem</a:t>
            </a:r>
          </a:p>
          <a:p>
            <a:pPr lvl="1"/>
            <a:r>
              <a:rPr lang="en-US" sz="1600" dirty="0"/>
              <a:t>Apps</a:t>
            </a:r>
            <a:r>
              <a:rPr lang="en-US" sz="1600" dirty="0" smtClean="0">
                <a:solidFill>
                  <a:schemeClr val="tx2"/>
                </a:solidFill>
              </a:rPr>
              <a:t> </a:t>
            </a:r>
            <a:r>
              <a:rPr lang="en-US" sz="1600" dirty="0"/>
              <a:t>need to store mobile-specific data, but the existing backend cannot accommodate </a:t>
            </a:r>
          </a:p>
          <a:p>
            <a:pPr lvl="1"/>
            <a:r>
              <a:rPr lang="en-US" sz="1600" dirty="0" smtClean="0"/>
              <a:t>Data sync / store is difficult for an app developer to set up</a:t>
            </a:r>
          </a:p>
          <a:p>
            <a:pPr lvl="1"/>
            <a:r>
              <a:rPr lang="en-US" sz="1600" dirty="0" smtClean="0"/>
              <a:t>Existing services provide public cloud “black box” storage</a:t>
            </a:r>
          </a:p>
          <a:p>
            <a:r>
              <a:rPr lang="en-US" sz="1800" dirty="0"/>
              <a:t>Solution / Benefits</a:t>
            </a:r>
          </a:p>
          <a:p>
            <a:pPr lvl="1"/>
            <a:r>
              <a:rPr lang="en-US" sz="1600" dirty="0"/>
              <a:t>Mobile-optimized API for access to multiple types of storage </a:t>
            </a:r>
          </a:p>
          <a:p>
            <a:pPr lvl="1"/>
            <a:r>
              <a:rPr lang="en-US" sz="1600" dirty="0"/>
              <a:t>Simple for developers, yet enterprise-grade and highly scalable</a:t>
            </a:r>
          </a:p>
          <a:p>
            <a:endParaRPr lang="en-US" sz="2000" dirty="0" smtClean="0"/>
          </a:p>
        </p:txBody>
      </p:sp>
      <p:sp>
        <p:nvSpPr>
          <p:cNvPr id="6" name="Rounded Rectangle 5"/>
          <p:cNvSpPr/>
          <p:nvPr/>
        </p:nvSpPr>
        <p:spPr>
          <a:xfrm>
            <a:off x="5025572" y="1653722"/>
            <a:ext cx="3962400" cy="762000"/>
          </a:xfrm>
          <a:prstGeom prst="round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tlCol="0" anchor="t" anchorCtr="0"/>
          <a:lstStyle/>
          <a:p>
            <a:r>
              <a:rPr lang="en-US" sz="1200" dirty="0" smtClean="0">
                <a:solidFill>
                  <a:schemeClr val="accent5"/>
                </a:solidFill>
              </a:rPr>
              <a:t>Pivotal CF</a:t>
            </a:r>
            <a:endParaRPr lang="en-US" sz="1200" dirty="0">
              <a:solidFill>
                <a:schemeClr val="accent5"/>
              </a:solidFill>
            </a:endParaRPr>
          </a:p>
        </p:txBody>
      </p:sp>
      <p:sp>
        <p:nvSpPr>
          <p:cNvPr id="7" name="Rounded Rectangle 6"/>
          <p:cNvSpPr/>
          <p:nvPr/>
        </p:nvSpPr>
        <p:spPr>
          <a:xfrm>
            <a:off x="5939972" y="1806122"/>
            <a:ext cx="1981200" cy="381001"/>
          </a:xfrm>
          <a:prstGeom prst="roundRect">
            <a:avLst/>
          </a:prstGeom>
          <a:solidFill>
            <a:schemeClr val="tx1"/>
          </a:solidFill>
          <a:ln w="28575"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API Gateway</a:t>
            </a:r>
            <a:endParaRPr lang="en-US" sz="1400" dirty="0"/>
          </a:p>
        </p:txBody>
      </p:sp>
      <p:sp>
        <p:nvSpPr>
          <p:cNvPr id="8" name="Up-Down Arrow 7"/>
          <p:cNvSpPr/>
          <p:nvPr/>
        </p:nvSpPr>
        <p:spPr>
          <a:xfrm>
            <a:off x="6892472" y="2491922"/>
            <a:ext cx="228600" cy="304800"/>
          </a:xfrm>
          <a:prstGeom prst="upDownArrow">
            <a:avLst/>
          </a:prstGeom>
          <a:solidFill>
            <a:schemeClr val="tx2">
              <a:lumMod val="50000"/>
              <a:lumOff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tablet.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63972" y="3253922"/>
            <a:ext cx="457200" cy="365760"/>
          </a:xfrm>
          <a:prstGeom prst="rect">
            <a:avLst/>
          </a:prstGeom>
        </p:spPr>
      </p:pic>
      <p:pic>
        <p:nvPicPr>
          <p:cNvPr id="10" name="Picture 9" descr="smartphone.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8572" y="3253922"/>
            <a:ext cx="323604" cy="323604"/>
          </a:xfrm>
          <a:prstGeom prst="rect">
            <a:avLst/>
          </a:prstGeom>
        </p:spPr>
      </p:pic>
      <p:pic>
        <p:nvPicPr>
          <p:cNvPr id="11" name="Picture 10" descr="laptop2.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49572" y="3101522"/>
            <a:ext cx="785857" cy="728882"/>
          </a:xfrm>
          <a:prstGeom prst="rect">
            <a:avLst/>
          </a:prstGeom>
        </p:spPr>
      </p:pic>
      <p:sp>
        <p:nvSpPr>
          <p:cNvPr id="12" name="Rounded Rectangle 11"/>
          <p:cNvSpPr/>
          <p:nvPr/>
        </p:nvSpPr>
        <p:spPr>
          <a:xfrm>
            <a:off x="6016172" y="1882322"/>
            <a:ext cx="1981200" cy="381001"/>
          </a:xfrm>
          <a:prstGeom prst="roundRect">
            <a:avLst/>
          </a:prstGeom>
          <a:solidFill>
            <a:schemeClr val="tx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Data Sync</a:t>
            </a:r>
            <a:endParaRPr lang="en-US" sz="1400" dirty="0"/>
          </a:p>
        </p:txBody>
      </p:sp>
      <p:sp>
        <p:nvSpPr>
          <p:cNvPr id="13" name="Can 12"/>
          <p:cNvSpPr/>
          <p:nvPr/>
        </p:nvSpPr>
        <p:spPr>
          <a:xfrm>
            <a:off x="8302172" y="1806122"/>
            <a:ext cx="580233" cy="457200"/>
          </a:xfrm>
          <a:prstGeom prst="can">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smtClean="0"/>
              <a:t>Redis</a:t>
            </a:r>
            <a:endParaRPr lang="en-US" sz="900" dirty="0" smtClean="0"/>
          </a:p>
        </p:txBody>
      </p:sp>
      <p:cxnSp>
        <p:nvCxnSpPr>
          <p:cNvPr id="14" name="Straight Connector 13"/>
          <p:cNvCxnSpPr>
            <a:endCxn id="13" idx="2"/>
          </p:cNvCxnSpPr>
          <p:nvPr/>
        </p:nvCxnSpPr>
        <p:spPr>
          <a:xfrm>
            <a:off x="7997372" y="2034722"/>
            <a:ext cx="304800"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15" name="Up-Down Arrow 14"/>
          <p:cNvSpPr/>
          <p:nvPr/>
        </p:nvSpPr>
        <p:spPr>
          <a:xfrm>
            <a:off x="6892472" y="1272721"/>
            <a:ext cx="228600" cy="304800"/>
          </a:xfrm>
          <a:prstGeom prst="upDownArrow">
            <a:avLst/>
          </a:prstGeom>
          <a:solidFill>
            <a:schemeClr val="tx2">
              <a:lumMod val="50000"/>
              <a:lumOff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025572" y="739321"/>
            <a:ext cx="3962400" cy="381000"/>
          </a:xfrm>
          <a:prstGeom prst="round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45720" rtlCol="0" anchor="t" anchorCtr="0"/>
          <a:lstStyle/>
          <a:p>
            <a:pPr algn="ctr"/>
            <a:r>
              <a:rPr lang="en-US" sz="1600" dirty="0" smtClean="0">
                <a:solidFill>
                  <a:schemeClr val="accent5"/>
                </a:solidFill>
              </a:rPr>
              <a:t>Enterprise Backend</a:t>
            </a:r>
            <a:endParaRPr lang="en-US" sz="1600" dirty="0">
              <a:solidFill>
                <a:schemeClr val="accent5"/>
              </a:solidFill>
            </a:endParaRPr>
          </a:p>
        </p:txBody>
      </p:sp>
    </p:spTree>
    <p:extLst>
      <p:ext uri="{BB962C8B-B14F-4D97-AF65-F5344CB8AC3E}">
        <p14:creationId xmlns:p14="http://schemas.microsoft.com/office/powerpoint/2010/main" val="167333556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Gateway</a:t>
            </a:r>
            <a:endParaRPr lang="en-US" dirty="0"/>
          </a:p>
        </p:txBody>
      </p:sp>
      <p:sp>
        <p:nvSpPr>
          <p:cNvPr id="3" name="Content Placeholder 2"/>
          <p:cNvSpPr>
            <a:spLocks noGrp="1"/>
          </p:cNvSpPr>
          <p:nvPr>
            <p:ph sz="quarter" idx="10"/>
          </p:nvPr>
        </p:nvSpPr>
        <p:spPr>
          <a:xfrm>
            <a:off x="381000" y="884464"/>
            <a:ext cx="6038501" cy="2362200"/>
          </a:xfrm>
        </p:spPr>
        <p:txBody>
          <a:bodyPr/>
          <a:lstStyle/>
          <a:p>
            <a:r>
              <a:rPr lang="en-US" sz="2000" dirty="0" smtClean="0"/>
              <a:t>Problem</a:t>
            </a:r>
          </a:p>
          <a:p>
            <a:pPr lvl="1"/>
            <a:r>
              <a:rPr lang="en-US" sz="1800" dirty="0" smtClean="0"/>
              <a:t>Legacy APIs are not optimized for mobile</a:t>
            </a:r>
          </a:p>
          <a:p>
            <a:pPr lvl="1"/>
            <a:r>
              <a:rPr lang="en-US" sz="1800" dirty="0" smtClean="0"/>
              <a:t>Too much unnecessary content delivered to devices</a:t>
            </a:r>
          </a:p>
          <a:p>
            <a:pPr lvl="1"/>
            <a:r>
              <a:rPr lang="en-US" sz="1800" dirty="0"/>
              <a:t>Mobile very sensitive to latency (often weak or no signal)</a:t>
            </a:r>
          </a:p>
          <a:p>
            <a:pPr lvl="1"/>
            <a:r>
              <a:rPr lang="en-US" sz="1800" dirty="0" smtClean="0"/>
              <a:t>Mobile apps often require several API calls to display a single page of content</a:t>
            </a:r>
          </a:p>
          <a:p>
            <a:r>
              <a:rPr lang="en-US" sz="2000" dirty="0"/>
              <a:t>Solution / Benefits</a:t>
            </a:r>
          </a:p>
          <a:p>
            <a:pPr lvl="1"/>
            <a:r>
              <a:rPr lang="en-US" sz="1800" dirty="0"/>
              <a:t>Allows mobile developers to easily transform APIs</a:t>
            </a:r>
          </a:p>
          <a:p>
            <a:pPr lvl="2"/>
            <a:r>
              <a:rPr lang="en-US" sz="1400" dirty="0"/>
              <a:t>Deliver mobile-optimized, device specific content </a:t>
            </a:r>
          </a:p>
          <a:p>
            <a:pPr lvl="1"/>
            <a:r>
              <a:rPr lang="en-US" sz="1800" dirty="0">
                <a:sym typeface="Wingdings"/>
              </a:rPr>
              <a:t>Results in improved performance and user experience</a:t>
            </a:r>
            <a:endParaRPr lang="en-US" sz="1800" dirty="0"/>
          </a:p>
          <a:p>
            <a:endParaRPr lang="en-US" sz="2200" dirty="0" smtClean="0"/>
          </a:p>
        </p:txBody>
      </p:sp>
    </p:spTree>
    <p:extLst>
      <p:ext uri="{BB962C8B-B14F-4D97-AF65-F5344CB8AC3E}">
        <p14:creationId xmlns:p14="http://schemas.microsoft.com/office/powerpoint/2010/main" val="240730328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165160118"/>
      </p:ext>
    </p:extLst>
  </p:cSld>
  <p:clrMapOvr>
    <a:masterClrMapping/>
  </p:clrMapOvr>
  <p:transition xmlns:p14="http://schemas.microsoft.com/office/powerpoint/2010/mai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Marketplace Basics</a:t>
            </a:r>
            <a:endParaRPr lang="en-US" dirty="0"/>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1031367823"/>
      </p:ext>
    </p:extLst>
  </p:cSld>
  <p:clrMapOvr>
    <a:masterClrMapping/>
  </p:clrMapOvr>
  <p:transition xmlns:p14="http://schemas.microsoft.com/office/powerpoint/2010/main">
    <p:fade/>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0" name="Shape 510"/>
          <p:cNvSpPr>
            <a:spLocks noGrp="1"/>
          </p:cNvSpPr>
          <p:nvPr>
            <p:ph type="title"/>
          </p:nvPr>
        </p:nvSpPr>
        <p:spPr>
          <a:xfrm>
            <a:off x="366713" y="332695"/>
            <a:ext cx="8410576" cy="623888"/>
          </a:xfrm>
          <a:prstGeom prst="rect">
            <a:avLst/>
          </a:prstGeom>
        </p:spPr>
        <p:txBody>
          <a:bodyPr/>
          <a:lstStyle/>
          <a:p>
            <a:pPr lvl="0">
              <a:defRPr sz="1800">
                <a:solidFill>
                  <a:srgbClr val="000000"/>
                </a:solidFill>
                <a:uFillTx/>
              </a:defRPr>
            </a:pPr>
            <a:r>
              <a:rPr lang="en-US" sz="2000" dirty="0" smtClean="0">
                <a:solidFill>
                  <a:srgbClr val="008881"/>
                </a:solidFill>
                <a:uFill>
                  <a:solidFill>
                    <a:srgbClr val="008881"/>
                  </a:solidFill>
                </a:uFill>
              </a:rPr>
              <a:t>How do services fit into </a:t>
            </a:r>
            <a:r>
              <a:rPr lang="en-US" sz="2000" dirty="0" err="1" smtClean="0">
                <a:solidFill>
                  <a:srgbClr val="008881"/>
                </a:solidFill>
                <a:uFill>
                  <a:solidFill>
                    <a:srgbClr val="008881"/>
                  </a:solidFill>
                </a:uFill>
              </a:rPr>
              <a:t>Pivotal’s</a:t>
            </a:r>
            <a:r>
              <a:rPr lang="en-US" sz="2000" dirty="0" smtClean="0">
                <a:solidFill>
                  <a:srgbClr val="008881"/>
                </a:solidFill>
                <a:uFill>
                  <a:solidFill>
                    <a:srgbClr val="008881"/>
                  </a:solidFill>
                </a:uFill>
              </a:rPr>
              <a:t> solution for cloud-native apps?</a:t>
            </a:r>
            <a:endParaRPr sz="2000" dirty="0">
              <a:solidFill>
                <a:srgbClr val="008881"/>
              </a:solidFill>
              <a:uFill>
                <a:solidFill>
                  <a:srgbClr val="008881"/>
                </a:solidFill>
              </a:uFill>
            </a:endParaRPr>
          </a:p>
        </p:txBody>
      </p:sp>
      <p:sp>
        <p:nvSpPr>
          <p:cNvPr id="19" name="Freeform 16"/>
          <p:cNvSpPr>
            <a:spLocks/>
          </p:cNvSpPr>
          <p:nvPr/>
        </p:nvSpPr>
        <p:spPr bwMode="gray">
          <a:xfrm>
            <a:off x="3993663" y="2207710"/>
            <a:ext cx="2186742" cy="2186742"/>
          </a:xfrm>
          <a:custGeom>
            <a:avLst/>
            <a:gdLst>
              <a:gd name="T0" fmla="*/ 0 w 75"/>
              <a:gd name="T1" fmla="*/ 2147483647 h 75"/>
              <a:gd name="T2" fmla="*/ 0 w 75"/>
              <a:gd name="T3" fmla="*/ 0 h 75"/>
              <a:gd name="T4" fmla="*/ 2147483647 w 75"/>
              <a:gd name="T5" fmla="*/ 0 h 75"/>
              <a:gd name="T6" fmla="*/ 2147483647 w 75"/>
              <a:gd name="T7" fmla="*/ 2147483647 h 75"/>
              <a:gd name="T8" fmla="*/ 2147483647 w 75"/>
              <a:gd name="T9" fmla="*/ 2147483647 h 75"/>
              <a:gd name="T10" fmla="*/ 0 w 75"/>
              <a:gd name="T11" fmla="*/ 2147483647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solidFill>
            <a:srgbClr val="008881">
              <a:alpha val="70000"/>
            </a:srgbClr>
          </a:solidFill>
          <a:ln w="19050">
            <a:solidFill>
              <a:srgbClr val="FFFF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0" name="Text Box 29"/>
          <p:cNvSpPr txBox="1">
            <a:spLocks noChangeArrowheads="1"/>
          </p:cNvSpPr>
          <p:nvPr/>
        </p:nvSpPr>
        <p:spPr bwMode="gray">
          <a:xfrm>
            <a:off x="4808482" y="3197017"/>
            <a:ext cx="1366847" cy="720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Spring </a:t>
            </a:r>
          </a:p>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Cloud</a:t>
            </a:r>
          </a:p>
          <a:p>
            <a:pPr marL="0" marR="0" lvl="0" indent="0" algn="ctr" defTabSz="914400" eaLnBrk="1" fontAlgn="auto" latinLnBrk="0" hangingPunct="1">
              <a:lnSpc>
                <a:spcPct val="85000"/>
              </a:lnSpc>
              <a:spcBef>
                <a:spcPts val="0"/>
              </a:spcBef>
              <a:spcAft>
                <a:spcPts val="0"/>
              </a:spcAft>
              <a:buClrTx/>
              <a:buSzTx/>
              <a:buFontTx/>
              <a:buNone/>
              <a:tabLst/>
              <a:defRPr/>
            </a:pPr>
            <a:r>
              <a:rPr lang="en-US" dirty="0" smtClean="0">
                <a:solidFill>
                  <a:srgbClr val="FFFFFF"/>
                </a:solidFill>
                <a:uFillTx/>
              </a:rPr>
              <a:t>Services</a:t>
            </a:r>
            <a:endParaRPr kumimoji="0" lang="en-US" b="0" i="0" u="none" strike="noStrike" kern="0" cap="none" spc="0" normalizeH="0" baseline="0" noProof="0" dirty="0" smtClean="0">
              <a:ln>
                <a:noFill/>
              </a:ln>
              <a:solidFill>
                <a:srgbClr val="FFFFFF"/>
              </a:solidFill>
              <a:effectLst/>
              <a:uLnTx/>
              <a:uFillTx/>
              <a:latin typeface="Arial" charset="0"/>
              <a:cs typeface="Arial Unicode MS" charset="0"/>
            </a:endParaRPr>
          </a:p>
        </p:txBody>
      </p:sp>
      <p:sp>
        <p:nvSpPr>
          <p:cNvPr id="21" name="Freeform 62"/>
          <p:cNvSpPr>
            <a:spLocks/>
          </p:cNvSpPr>
          <p:nvPr/>
        </p:nvSpPr>
        <p:spPr bwMode="gray">
          <a:xfrm flipH="1">
            <a:off x="2776885" y="2207710"/>
            <a:ext cx="2186742" cy="2186742"/>
          </a:xfrm>
          <a:custGeom>
            <a:avLst/>
            <a:gdLst>
              <a:gd name="T0" fmla="*/ 0 w 75"/>
              <a:gd name="T1" fmla="*/ 2147483647 h 75"/>
              <a:gd name="T2" fmla="*/ 0 w 75"/>
              <a:gd name="T3" fmla="*/ 0 h 75"/>
              <a:gd name="T4" fmla="*/ 2147483647 w 75"/>
              <a:gd name="T5" fmla="*/ 0 h 75"/>
              <a:gd name="T6" fmla="*/ 2147483647 w 75"/>
              <a:gd name="T7" fmla="*/ 2147483647 h 75"/>
              <a:gd name="T8" fmla="*/ 2147483647 w 75"/>
              <a:gd name="T9" fmla="*/ 2147483647 h 75"/>
              <a:gd name="T10" fmla="*/ 0 w 75"/>
              <a:gd name="T11" fmla="*/ 2147483647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solidFill>
            <a:srgbClr val="008881">
              <a:alpha val="70000"/>
            </a:srgbClr>
          </a:solidFill>
          <a:ln w="19050">
            <a:solidFill>
              <a:srgbClr val="FFFF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2" name="Freeform 63"/>
          <p:cNvSpPr>
            <a:spLocks/>
          </p:cNvSpPr>
          <p:nvPr/>
        </p:nvSpPr>
        <p:spPr bwMode="gray">
          <a:xfrm flipV="1">
            <a:off x="3993663" y="922030"/>
            <a:ext cx="2186742" cy="2186742"/>
          </a:xfrm>
          <a:custGeom>
            <a:avLst/>
            <a:gdLst>
              <a:gd name="T0" fmla="*/ 0 w 75"/>
              <a:gd name="T1" fmla="*/ 2147483647 h 75"/>
              <a:gd name="T2" fmla="*/ 0 w 75"/>
              <a:gd name="T3" fmla="*/ 0 h 75"/>
              <a:gd name="T4" fmla="*/ 2147483647 w 75"/>
              <a:gd name="T5" fmla="*/ 0 h 75"/>
              <a:gd name="T6" fmla="*/ 2147483647 w 75"/>
              <a:gd name="T7" fmla="*/ 2147483647 h 75"/>
              <a:gd name="T8" fmla="*/ 2147483647 w 75"/>
              <a:gd name="T9" fmla="*/ 2147483647 h 75"/>
              <a:gd name="T10" fmla="*/ 0 w 75"/>
              <a:gd name="T11" fmla="*/ 2147483647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solidFill>
            <a:srgbClr val="008881">
              <a:alpha val="70000"/>
            </a:srgbClr>
          </a:solidFill>
          <a:ln w="19050">
            <a:solidFill>
              <a:srgbClr val="FFFF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3" name="Freeform 64"/>
          <p:cNvSpPr>
            <a:spLocks/>
          </p:cNvSpPr>
          <p:nvPr/>
        </p:nvSpPr>
        <p:spPr bwMode="gray">
          <a:xfrm flipH="1" flipV="1">
            <a:off x="2763237" y="922030"/>
            <a:ext cx="2186742" cy="2186742"/>
          </a:xfrm>
          <a:custGeom>
            <a:avLst/>
            <a:gdLst>
              <a:gd name="T0" fmla="*/ 0 w 75"/>
              <a:gd name="T1" fmla="*/ 2147483647 h 75"/>
              <a:gd name="T2" fmla="*/ 0 w 75"/>
              <a:gd name="T3" fmla="*/ 0 h 75"/>
              <a:gd name="T4" fmla="*/ 2147483647 w 75"/>
              <a:gd name="T5" fmla="*/ 0 h 75"/>
              <a:gd name="T6" fmla="*/ 2147483647 w 75"/>
              <a:gd name="T7" fmla="*/ 2147483647 h 75"/>
              <a:gd name="T8" fmla="*/ 2147483647 w 75"/>
              <a:gd name="T9" fmla="*/ 2147483647 h 75"/>
              <a:gd name="T10" fmla="*/ 0 w 75"/>
              <a:gd name="T11" fmla="*/ 2147483647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solidFill>
            <a:srgbClr val="008881">
              <a:alpha val="70000"/>
            </a:srgbClr>
          </a:solidFill>
          <a:ln w="19050">
            <a:solidFill>
              <a:srgbClr val="FFFF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nvGrpSpPr>
          <p:cNvPr id="24" name="Group 69"/>
          <p:cNvGrpSpPr>
            <a:grpSpLocks/>
          </p:cNvGrpSpPr>
          <p:nvPr/>
        </p:nvGrpSpPr>
        <p:grpSpPr bwMode="auto">
          <a:xfrm>
            <a:off x="2771174" y="922031"/>
            <a:ext cx="3409145" cy="3473351"/>
            <a:chOff x="-199" y="1185"/>
            <a:chExt cx="2761" cy="2813"/>
          </a:xfrm>
        </p:grpSpPr>
        <p:sp>
          <p:nvSpPr>
            <p:cNvPr id="25" name="Freeform 65"/>
            <p:cNvSpPr>
              <a:spLocks/>
            </p:cNvSpPr>
            <p:nvPr/>
          </p:nvSpPr>
          <p:spPr bwMode="gray">
            <a:xfrm>
              <a:off x="791" y="2227"/>
              <a:ext cx="1771" cy="1771"/>
            </a:xfrm>
            <a:custGeom>
              <a:avLst/>
              <a:gdLst>
                <a:gd name="T0" fmla="*/ 0 w 75"/>
                <a:gd name="T1" fmla="*/ 21181 h 75"/>
                <a:gd name="T2" fmla="*/ 0 w 75"/>
                <a:gd name="T3" fmla="*/ 0 h 75"/>
                <a:gd name="T4" fmla="*/ 21181 w 75"/>
                <a:gd name="T5" fmla="*/ 0 h 75"/>
                <a:gd name="T6" fmla="*/ 41819 w 75"/>
                <a:gd name="T7" fmla="*/ 21181 h 75"/>
                <a:gd name="T8" fmla="*/ 21181 w 75"/>
                <a:gd name="T9" fmla="*/ 41819 h 75"/>
                <a:gd name="T10" fmla="*/ 0 w 75"/>
                <a:gd name="T11" fmla="*/ 21181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noFill/>
            <a:ln w="19050">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6" name="Freeform 66"/>
            <p:cNvSpPr>
              <a:spLocks/>
            </p:cNvSpPr>
            <p:nvPr/>
          </p:nvSpPr>
          <p:spPr bwMode="gray">
            <a:xfrm flipH="1">
              <a:off x="-199" y="2227"/>
              <a:ext cx="1771" cy="1771"/>
            </a:xfrm>
            <a:custGeom>
              <a:avLst/>
              <a:gdLst>
                <a:gd name="T0" fmla="*/ 0 w 75"/>
                <a:gd name="T1" fmla="*/ 21181 h 75"/>
                <a:gd name="T2" fmla="*/ 0 w 75"/>
                <a:gd name="T3" fmla="*/ 0 h 75"/>
                <a:gd name="T4" fmla="*/ 21181 w 75"/>
                <a:gd name="T5" fmla="*/ 0 h 75"/>
                <a:gd name="T6" fmla="*/ 41819 w 75"/>
                <a:gd name="T7" fmla="*/ 21181 h 75"/>
                <a:gd name="T8" fmla="*/ 21181 w 75"/>
                <a:gd name="T9" fmla="*/ 41819 h 75"/>
                <a:gd name="T10" fmla="*/ 0 w 75"/>
                <a:gd name="T11" fmla="*/ 21181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noFill/>
            <a:ln w="19050">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7" name="Freeform 67"/>
            <p:cNvSpPr>
              <a:spLocks/>
            </p:cNvSpPr>
            <p:nvPr/>
          </p:nvSpPr>
          <p:spPr bwMode="gray">
            <a:xfrm flipV="1">
              <a:off x="791" y="1185"/>
              <a:ext cx="1771" cy="1771"/>
            </a:xfrm>
            <a:custGeom>
              <a:avLst/>
              <a:gdLst>
                <a:gd name="T0" fmla="*/ 0 w 75"/>
                <a:gd name="T1" fmla="*/ 21181 h 75"/>
                <a:gd name="T2" fmla="*/ 0 w 75"/>
                <a:gd name="T3" fmla="*/ 0 h 75"/>
                <a:gd name="T4" fmla="*/ 21181 w 75"/>
                <a:gd name="T5" fmla="*/ 0 h 75"/>
                <a:gd name="T6" fmla="*/ 41819 w 75"/>
                <a:gd name="T7" fmla="*/ 21181 h 75"/>
                <a:gd name="T8" fmla="*/ 21181 w 75"/>
                <a:gd name="T9" fmla="*/ 41819 h 75"/>
                <a:gd name="T10" fmla="*/ 0 w 75"/>
                <a:gd name="T11" fmla="*/ 21181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noFill/>
            <a:ln w="19050">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8" name="Freeform 68"/>
            <p:cNvSpPr>
              <a:spLocks/>
            </p:cNvSpPr>
            <p:nvPr/>
          </p:nvSpPr>
          <p:spPr bwMode="gray">
            <a:xfrm flipH="1" flipV="1">
              <a:off x="-199" y="1185"/>
              <a:ext cx="1771" cy="1771"/>
            </a:xfrm>
            <a:custGeom>
              <a:avLst/>
              <a:gdLst>
                <a:gd name="T0" fmla="*/ 0 w 75"/>
                <a:gd name="T1" fmla="*/ 21181 h 75"/>
                <a:gd name="T2" fmla="*/ 0 w 75"/>
                <a:gd name="T3" fmla="*/ 0 h 75"/>
                <a:gd name="T4" fmla="*/ 21181 w 75"/>
                <a:gd name="T5" fmla="*/ 0 h 75"/>
                <a:gd name="T6" fmla="*/ 41819 w 75"/>
                <a:gd name="T7" fmla="*/ 21181 h 75"/>
                <a:gd name="T8" fmla="*/ 21181 w 75"/>
                <a:gd name="T9" fmla="*/ 41819 h 75"/>
                <a:gd name="T10" fmla="*/ 0 w 75"/>
                <a:gd name="T11" fmla="*/ 21181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noFill/>
            <a:ln w="19050">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sp>
        <p:nvSpPr>
          <p:cNvPr id="29" name="Text Box 29"/>
          <p:cNvSpPr txBox="1">
            <a:spLocks noChangeArrowheads="1"/>
          </p:cNvSpPr>
          <p:nvPr/>
        </p:nvSpPr>
        <p:spPr bwMode="gray">
          <a:xfrm>
            <a:off x="2970538" y="1485613"/>
            <a:ext cx="1243393" cy="510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BDS</a:t>
            </a:r>
          </a:p>
          <a:p>
            <a:pPr marL="0" marR="0" lvl="0" indent="0" algn="ctr" defTabSz="914400" eaLnBrk="1" fontAlgn="auto" latinLnBrk="0" hangingPunct="1">
              <a:lnSpc>
                <a:spcPct val="85000"/>
              </a:lnSpc>
              <a:spcBef>
                <a:spcPts val="0"/>
              </a:spcBef>
              <a:spcAft>
                <a:spcPts val="0"/>
              </a:spcAft>
              <a:buClrTx/>
              <a:buSzTx/>
              <a:buFontTx/>
              <a:buNone/>
              <a:tabLst/>
              <a:defRPr/>
            </a:pPr>
            <a:r>
              <a:rPr lang="en-US" kern="0" dirty="0" smtClean="0">
                <a:solidFill>
                  <a:srgbClr val="FFFFFF"/>
                </a:solidFill>
              </a:rPr>
              <a:t>Services</a:t>
            </a:r>
            <a:endParaRPr kumimoji="0" lang="en-US" b="0" i="0" u="none" strike="noStrike" kern="0" cap="none" spc="0" normalizeH="0" baseline="0" noProof="0" dirty="0" smtClean="0">
              <a:ln>
                <a:noFill/>
              </a:ln>
              <a:solidFill>
                <a:srgbClr val="FFFFFF"/>
              </a:solidFill>
              <a:effectLst/>
              <a:uLnTx/>
              <a:uFillTx/>
              <a:latin typeface="Arial" charset="0"/>
              <a:cs typeface="Arial Unicode MS" charset="0"/>
            </a:endParaRPr>
          </a:p>
        </p:txBody>
      </p:sp>
      <p:sp>
        <p:nvSpPr>
          <p:cNvPr id="30" name="Text Box 29"/>
          <p:cNvSpPr txBox="1">
            <a:spLocks noChangeArrowheads="1"/>
          </p:cNvSpPr>
          <p:nvPr/>
        </p:nvSpPr>
        <p:spPr bwMode="gray">
          <a:xfrm>
            <a:off x="4916972" y="1534996"/>
            <a:ext cx="1243393" cy="720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Pivotal</a:t>
            </a:r>
            <a:endParaRPr lang="en-US" dirty="0">
              <a:solidFill>
                <a:srgbClr val="FFFFFF"/>
              </a:solidFill>
              <a:uFillTx/>
            </a:endParaRPr>
          </a:p>
          <a:p>
            <a:pPr marL="0" marR="0" lvl="0" indent="0" algn="ctr" defTabSz="914400" eaLnBrk="1" fontAlgn="auto" latinLnBrk="0" hangingPunct="1">
              <a:lnSpc>
                <a:spcPct val="85000"/>
              </a:lnSpc>
              <a:spcBef>
                <a:spcPts val="0"/>
              </a:spcBef>
              <a:spcAft>
                <a:spcPts val="0"/>
              </a:spcAft>
              <a:buClrTx/>
              <a:buSzTx/>
              <a:buFontTx/>
              <a:buNone/>
              <a:tabLst/>
              <a:defRPr/>
            </a:pPr>
            <a:r>
              <a:rPr lang="en-US" dirty="0" smtClean="0">
                <a:solidFill>
                  <a:srgbClr val="FFFFFF"/>
                </a:solidFill>
                <a:uFillTx/>
              </a:rPr>
              <a:t>Labs</a:t>
            </a:r>
          </a:p>
          <a:p>
            <a:pPr marL="0" marR="0" lvl="0" indent="0" algn="ctr" defTabSz="914400" eaLnBrk="1" fontAlgn="auto" latinLnBrk="0" hangingPunct="1">
              <a:lnSpc>
                <a:spcPct val="85000"/>
              </a:lnSpc>
              <a:spcBef>
                <a:spcPts val="0"/>
              </a:spcBef>
              <a:spcAft>
                <a:spcPts val="0"/>
              </a:spcAft>
              <a:buClrTx/>
              <a:buSzTx/>
              <a:buFontTx/>
              <a:buNone/>
              <a:tabLst/>
              <a:defRPr/>
            </a:pPr>
            <a:endParaRPr kumimoji="0" lang="en-US" b="0" i="0" u="none" strike="noStrike" kern="0" cap="none" spc="0" normalizeH="0" baseline="0" noProof="0" dirty="0" smtClean="0">
              <a:ln>
                <a:noFill/>
              </a:ln>
              <a:solidFill>
                <a:srgbClr val="FFFFFF"/>
              </a:solidFill>
              <a:effectLst/>
              <a:uLnTx/>
              <a:uFillTx/>
              <a:latin typeface="Arial" charset="0"/>
              <a:cs typeface="Arial Unicode MS" charset="0"/>
            </a:endParaRPr>
          </a:p>
        </p:txBody>
      </p:sp>
      <p:sp>
        <p:nvSpPr>
          <p:cNvPr id="31" name="Text Box 29"/>
          <p:cNvSpPr txBox="1">
            <a:spLocks noChangeArrowheads="1"/>
          </p:cNvSpPr>
          <p:nvPr/>
        </p:nvSpPr>
        <p:spPr bwMode="gray">
          <a:xfrm>
            <a:off x="2970537" y="3280450"/>
            <a:ext cx="1243393" cy="720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PCF </a:t>
            </a:r>
          </a:p>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Mobile</a:t>
            </a:r>
          </a:p>
          <a:p>
            <a:pPr marL="0" marR="0" lvl="0" indent="0" algn="ctr" defTabSz="914400" eaLnBrk="1" fontAlgn="auto" latinLnBrk="0" hangingPunct="1">
              <a:lnSpc>
                <a:spcPct val="85000"/>
              </a:lnSpc>
              <a:spcBef>
                <a:spcPts val="0"/>
              </a:spcBef>
              <a:spcAft>
                <a:spcPts val="0"/>
              </a:spcAft>
              <a:buClrTx/>
              <a:buSzTx/>
              <a:buFontTx/>
              <a:buNone/>
              <a:tabLst/>
              <a:defRPr/>
            </a:pPr>
            <a:r>
              <a:rPr lang="en-US" kern="0" dirty="0" smtClean="0">
                <a:solidFill>
                  <a:srgbClr val="FFFFFF"/>
                </a:solidFill>
              </a:rPr>
              <a:t>Services</a:t>
            </a:r>
            <a:endParaRPr kumimoji="0" lang="en-US" b="0" i="0" u="none" strike="noStrike" kern="0" cap="none" spc="0" normalizeH="0" baseline="0" noProof="0" dirty="0" smtClean="0">
              <a:ln>
                <a:noFill/>
              </a:ln>
              <a:solidFill>
                <a:srgbClr val="FFFFFF"/>
              </a:solidFill>
              <a:effectLst/>
              <a:uLnTx/>
              <a:uFillTx/>
              <a:latin typeface="Arial" charset="0"/>
              <a:cs typeface="Arial Unicode MS" charset="0"/>
            </a:endParaRPr>
          </a:p>
        </p:txBody>
      </p:sp>
      <p:sp>
        <p:nvSpPr>
          <p:cNvPr id="50" name="Text Box 29"/>
          <p:cNvSpPr txBox="1">
            <a:spLocks noChangeArrowheads="1"/>
          </p:cNvSpPr>
          <p:nvPr/>
        </p:nvSpPr>
        <p:spPr bwMode="gray">
          <a:xfrm>
            <a:off x="3841980" y="2361127"/>
            <a:ext cx="1271775" cy="641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marL="0" marR="0" lvl="0" indent="0" algn="ctr" defTabSz="914400" eaLnBrk="1" fontAlgn="auto" latinLnBrk="0" hangingPunct="1">
              <a:lnSpc>
                <a:spcPct val="85000"/>
              </a:lnSpc>
              <a:spcBef>
                <a:spcPts val="0"/>
              </a:spcBef>
              <a:spcAft>
                <a:spcPts val="0"/>
              </a:spcAft>
              <a:buClrTx/>
              <a:buSzTx/>
              <a:buFontTx/>
              <a:buNone/>
              <a:tabLst/>
              <a:defRPr/>
            </a:pPr>
            <a:r>
              <a:rPr lang="en-US" sz="1400" kern="0" dirty="0" smtClean="0">
                <a:solidFill>
                  <a:srgbClr val="FFFFFF"/>
                </a:solidFill>
                <a:latin typeface="FreightSans Pro Medium"/>
                <a:cs typeface="FreightSans Pro Medium"/>
              </a:rPr>
              <a:t>Pivotal  Cloud Foundry</a:t>
            </a:r>
            <a:endParaRPr kumimoji="0" lang="en-US" sz="1400" i="0" u="none" strike="noStrike" kern="0" cap="none" spc="0" normalizeH="0" baseline="0" noProof="0" dirty="0" smtClean="0">
              <a:ln>
                <a:noFill/>
              </a:ln>
              <a:solidFill>
                <a:srgbClr val="FFFFFF"/>
              </a:solidFill>
              <a:effectLst/>
              <a:uLnTx/>
              <a:uFillTx/>
              <a:latin typeface="FreightSans Pro Medium"/>
              <a:cs typeface="FreightSans Pro Medium"/>
            </a:endParaRPr>
          </a:p>
        </p:txBody>
      </p:sp>
      <p:grpSp>
        <p:nvGrpSpPr>
          <p:cNvPr id="12" name="Group 11"/>
          <p:cNvGrpSpPr/>
          <p:nvPr/>
        </p:nvGrpSpPr>
        <p:grpSpPr>
          <a:xfrm>
            <a:off x="242738" y="1128594"/>
            <a:ext cx="8267805" cy="3172735"/>
            <a:chOff x="242738" y="1128594"/>
            <a:chExt cx="8267805" cy="3172735"/>
          </a:xfrm>
        </p:grpSpPr>
        <p:cxnSp>
          <p:nvCxnSpPr>
            <p:cNvPr id="3" name="Straight Connector 2"/>
            <p:cNvCxnSpPr>
              <a:endCxn id="31" idx="1"/>
            </p:cNvCxnSpPr>
            <p:nvPr/>
          </p:nvCxnSpPr>
          <p:spPr>
            <a:xfrm flipV="1">
              <a:off x="2009775" y="3640549"/>
              <a:ext cx="960762" cy="255454"/>
            </a:xfrm>
            <a:prstGeom prst="line">
              <a:avLst/>
            </a:prstGeom>
            <a:noFill/>
            <a:ln w="25400" cap="flat">
              <a:solidFill>
                <a:srgbClr val="33928A"/>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32" name="TextBox 31"/>
            <p:cNvSpPr txBox="1"/>
            <p:nvPr/>
          </p:nvSpPr>
          <p:spPr>
            <a:xfrm>
              <a:off x="242738" y="3770678"/>
              <a:ext cx="2320389" cy="461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00000"/>
                </a:lnSpc>
                <a:spcBef>
                  <a:spcPts val="0"/>
                </a:spcBef>
                <a:spcAft>
                  <a:spcPts val="0"/>
                </a:spcAft>
                <a:buClrTx/>
                <a:buSzTx/>
                <a:buFontTx/>
                <a:buNone/>
                <a:tabLst/>
              </a:pPr>
              <a:r>
                <a:rPr lang="en-US" sz="1200" b="1" dirty="0" smtClean="0">
                  <a:solidFill>
                    <a:srgbClr val="008881"/>
                  </a:solidFill>
                </a:rPr>
                <a:t>Cloud Native </a:t>
              </a:r>
            </a:p>
            <a:p>
              <a:pPr marL="0" marR="0" indent="0" algn="ctr" defTabSz="914400" rtl="0" fontAlgn="auto" latinLnBrk="1" hangingPunct="0">
                <a:lnSpc>
                  <a:spcPct val="100000"/>
                </a:lnSpc>
                <a:spcBef>
                  <a:spcPts val="0"/>
                </a:spcBef>
                <a:spcAft>
                  <a:spcPts val="0"/>
                </a:spcAft>
                <a:buClrTx/>
                <a:buSzTx/>
                <a:buFontTx/>
                <a:buNone/>
                <a:tabLst/>
              </a:pPr>
              <a:r>
                <a:rPr lang="en-US" sz="1200" b="1" dirty="0" smtClean="0">
                  <a:solidFill>
                    <a:srgbClr val="008881"/>
                  </a:solidFill>
                </a:rPr>
                <a:t>Mobile Services</a:t>
              </a:r>
            </a:p>
          </p:txBody>
        </p:sp>
        <p:sp>
          <p:nvSpPr>
            <p:cNvPr id="33" name="TextBox 32"/>
            <p:cNvSpPr txBox="1"/>
            <p:nvPr/>
          </p:nvSpPr>
          <p:spPr>
            <a:xfrm>
              <a:off x="6376542" y="3839666"/>
              <a:ext cx="1989759" cy="461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rtl="0" latinLnBrk="1" hangingPunct="0"/>
              <a:r>
                <a:rPr lang="en-US" sz="1200" b="1" dirty="0" smtClean="0">
                  <a:solidFill>
                    <a:srgbClr val="008881"/>
                  </a:solidFill>
                </a:rPr>
                <a:t>Cloud Native </a:t>
              </a:r>
            </a:p>
            <a:p>
              <a:pPr algn="ctr" rtl="0" latinLnBrk="1" hangingPunct="0"/>
              <a:r>
                <a:rPr lang="en-US" sz="1200" b="1" dirty="0" smtClean="0">
                  <a:solidFill>
                    <a:srgbClr val="008881"/>
                  </a:solidFill>
                </a:rPr>
                <a:t>Application Framework</a:t>
              </a:r>
            </a:p>
          </p:txBody>
        </p:sp>
        <p:cxnSp>
          <p:nvCxnSpPr>
            <p:cNvPr id="37" name="Straight Connector 36"/>
            <p:cNvCxnSpPr/>
            <p:nvPr/>
          </p:nvCxnSpPr>
          <p:spPr>
            <a:xfrm>
              <a:off x="5948223" y="3662042"/>
              <a:ext cx="796813" cy="339468"/>
            </a:xfrm>
            <a:prstGeom prst="line">
              <a:avLst/>
            </a:prstGeom>
            <a:noFill/>
            <a:ln w="25400" cap="flat">
              <a:solidFill>
                <a:srgbClr val="33928A"/>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38" name="TextBox 37"/>
            <p:cNvSpPr txBox="1"/>
            <p:nvPr/>
          </p:nvSpPr>
          <p:spPr>
            <a:xfrm>
              <a:off x="6446978" y="1128594"/>
              <a:ext cx="2063565" cy="461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00000"/>
                </a:lnSpc>
                <a:spcBef>
                  <a:spcPts val="0"/>
                </a:spcBef>
                <a:spcAft>
                  <a:spcPts val="0"/>
                </a:spcAft>
                <a:buClrTx/>
                <a:buSzTx/>
                <a:buFontTx/>
                <a:buNone/>
                <a:tabLst/>
              </a:pPr>
              <a:r>
                <a:rPr lang="en-US" sz="1200" b="1" dirty="0" smtClean="0">
                  <a:solidFill>
                    <a:srgbClr val="008881"/>
                  </a:solidFill>
                </a:rPr>
                <a:t>Professional Services  for Agile, CI/CD</a:t>
              </a:r>
            </a:p>
          </p:txBody>
        </p:sp>
        <p:cxnSp>
          <p:nvCxnSpPr>
            <p:cNvPr id="39" name="Straight Connector 38"/>
            <p:cNvCxnSpPr/>
            <p:nvPr/>
          </p:nvCxnSpPr>
          <p:spPr>
            <a:xfrm flipV="1">
              <a:off x="5957625" y="1493861"/>
              <a:ext cx="787411" cy="48839"/>
            </a:xfrm>
            <a:prstGeom prst="line">
              <a:avLst/>
            </a:prstGeom>
            <a:noFill/>
            <a:ln w="25400" cap="flat">
              <a:solidFill>
                <a:srgbClr val="33928A"/>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40" name="TextBox 39"/>
            <p:cNvSpPr txBox="1"/>
            <p:nvPr/>
          </p:nvSpPr>
          <p:spPr>
            <a:xfrm>
              <a:off x="848293" y="1347686"/>
              <a:ext cx="1563708" cy="461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00000"/>
                </a:lnSpc>
                <a:spcBef>
                  <a:spcPts val="0"/>
                </a:spcBef>
                <a:spcAft>
                  <a:spcPts val="0"/>
                </a:spcAft>
                <a:buClrTx/>
                <a:buSzTx/>
                <a:buFontTx/>
                <a:buNone/>
                <a:tabLst/>
              </a:pPr>
              <a:r>
                <a:rPr lang="en-US" sz="1200" b="1" dirty="0" smtClean="0">
                  <a:solidFill>
                    <a:srgbClr val="008881"/>
                  </a:solidFill>
                </a:rPr>
                <a:t>Cloud Native</a:t>
              </a:r>
            </a:p>
            <a:p>
              <a:pPr marL="0" marR="0" indent="0" algn="ctr" defTabSz="914400" rtl="0" fontAlgn="auto" latinLnBrk="1" hangingPunct="0">
                <a:lnSpc>
                  <a:spcPct val="100000"/>
                </a:lnSpc>
                <a:spcBef>
                  <a:spcPts val="0"/>
                </a:spcBef>
                <a:spcAft>
                  <a:spcPts val="0"/>
                </a:spcAft>
                <a:buClrTx/>
                <a:buSzTx/>
                <a:buFontTx/>
                <a:buNone/>
                <a:tabLst/>
              </a:pPr>
              <a:r>
                <a:rPr lang="en-US" sz="1200" b="1" dirty="0" smtClean="0">
                  <a:solidFill>
                    <a:srgbClr val="008881"/>
                  </a:solidFill>
                </a:rPr>
                <a:t>Data Services</a:t>
              </a:r>
            </a:p>
          </p:txBody>
        </p:sp>
        <p:cxnSp>
          <p:nvCxnSpPr>
            <p:cNvPr id="41" name="Straight Connector 40"/>
            <p:cNvCxnSpPr/>
            <p:nvPr/>
          </p:nvCxnSpPr>
          <p:spPr>
            <a:xfrm>
              <a:off x="2245360" y="1554480"/>
              <a:ext cx="725178" cy="41175"/>
            </a:xfrm>
            <a:prstGeom prst="line">
              <a:avLst/>
            </a:prstGeom>
            <a:noFill/>
            <a:ln w="25400" cap="flat">
              <a:solidFill>
                <a:srgbClr val="33928A"/>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841527199"/>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Marketplace Service?</a:t>
            </a:r>
            <a:endParaRPr lang="en-US" dirty="0"/>
          </a:p>
        </p:txBody>
      </p:sp>
      <p:sp>
        <p:nvSpPr>
          <p:cNvPr id="3" name="Text Placeholder 2"/>
          <p:cNvSpPr>
            <a:spLocks noGrp="1"/>
          </p:cNvSpPr>
          <p:nvPr>
            <p:ph sz="quarter" idx="10"/>
          </p:nvPr>
        </p:nvSpPr>
        <p:spPr>
          <a:xfrm>
            <a:off x="366715" y="1074738"/>
            <a:ext cx="4464592" cy="3382962"/>
          </a:xfrm>
        </p:spPr>
        <p:txBody>
          <a:bodyPr/>
          <a:lstStyle/>
          <a:p>
            <a:pPr marL="342900" indent="-342900">
              <a:buClr>
                <a:schemeClr val="bg2"/>
              </a:buClr>
              <a:buFont typeface="Arial"/>
              <a:buChar char="•"/>
            </a:pPr>
            <a:r>
              <a:rPr lang="en-US" dirty="0" smtClean="0"/>
              <a:t>Allows </a:t>
            </a:r>
            <a:r>
              <a:rPr lang="en-US" dirty="0"/>
              <a:t>resources to be easily provisioned on-</a:t>
            </a:r>
            <a:r>
              <a:rPr lang="en-US" dirty="0" smtClean="0"/>
              <a:t>demand</a:t>
            </a:r>
          </a:p>
          <a:p>
            <a:pPr marL="342900" indent="-342900">
              <a:buClr>
                <a:schemeClr val="bg2"/>
              </a:buClr>
              <a:buFont typeface="Arial"/>
              <a:buChar char="•"/>
            </a:pPr>
            <a:r>
              <a:rPr lang="en-US" dirty="0" smtClean="0"/>
              <a:t>Typically </a:t>
            </a:r>
            <a:r>
              <a:rPr lang="en-US" dirty="0"/>
              <a:t>middleware, frameworks, and other “components” </a:t>
            </a:r>
            <a:r>
              <a:rPr lang="en-US" dirty="0" smtClean="0"/>
              <a:t>necessary for applications</a:t>
            </a:r>
          </a:p>
          <a:p>
            <a:pPr marL="342900" indent="-342900">
              <a:buClr>
                <a:schemeClr val="bg2"/>
              </a:buClr>
              <a:buFont typeface="Arial"/>
              <a:buChar char="•"/>
            </a:pPr>
            <a:r>
              <a:rPr lang="en-US" dirty="0" smtClean="0"/>
              <a:t>Can be a persistent, </a:t>
            </a:r>
            <a:r>
              <a:rPr lang="en-US" dirty="0" err="1" smtClean="0"/>
              <a:t>stateful</a:t>
            </a:r>
            <a:r>
              <a:rPr lang="en-US" dirty="0" smtClean="0"/>
              <a:t> layer</a:t>
            </a:r>
            <a:endParaRPr lang="en-US" dirty="0"/>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058377" y="1460311"/>
            <a:ext cx="3546762" cy="199380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159835366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P900289335.JPG"/>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78559" y="1333244"/>
            <a:ext cx="4905594" cy="2757494"/>
          </a:xfrm>
          <a:prstGeom prst="rect">
            <a:avLst/>
          </a:prstGeom>
        </p:spPr>
      </p:pic>
      <p:sp>
        <p:nvSpPr>
          <p:cNvPr id="2" name="Title 1"/>
          <p:cNvSpPr>
            <a:spLocks noGrp="1"/>
          </p:cNvSpPr>
          <p:nvPr>
            <p:ph type="title"/>
          </p:nvPr>
        </p:nvSpPr>
        <p:spPr/>
        <p:txBody>
          <a:bodyPr/>
          <a:lstStyle/>
          <a:p>
            <a:r>
              <a:rPr lang="en-US" dirty="0" smtClean="0"/>
              <a:t>Two Types of Services</a:t>
            </a:r>
            <a:endParaRPr lang="en-US" dirty="0"/>
          </a:p>
        </p:txBody>
      </p:sp>
      <p:sp>
        <p:nvSpPr>
          <p:cNvPr id="6" name="Text Placeholder 2"/>
          <p:cNvSpPr txBox="1">
            <a:spLocks/>
          </p:cNvSpPr>
          <p:nvPr/>
        </p:nvSpPr>
        <p:spPr>
          <a:xfrm>
            <a:off x="5423626" y="1204625"/>
            <a:ext cx="3551658" cy="3393599"/>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marL="342900" indent="-342900">
              <a:buClr>
                <a:schemeClr val="bg2"/>
              </a:buClr>
              <a:buSzPct val="100000"/>
              <a:buFont typeface="Arial"/>
              <a:buChar char="•"/>
            </a:pPr>
            <a:r>
              <a:rPr lang="en-US" sz="2400" b="1" dirty="0" smtClean="0">
                <a:solidFill>
                  <a:schemeClr val="dk1"/>
                </a:solidFill>
              </a:rPr>
              <a:t>Marketplace</a:t>
            </a:r>
            <a:r>
              <a:rPr lang="en-US" sz="2400" dirty="0" smtClean="0">
                <a:solidFill>
                  <a:schemeClr val="dk1"/>
                </a:solidFill>
              </a:rPr>
              <a:t>- Fully integrated, with full lifecycle management</a:t>
            </a:r>
          </a:p>
          <a:p>
            <a:pPr marL="342900" indent="-342900">
              <a:buClr>
                <a:schemeClr val="bg2"/>
              </a:buClr>
              <a:buSzPct val="100000"/>
              <a:buFont typeface="Arial"/>
              <a:buChar char="•"/>
            </a:pPr>
            <a:endParaRPr lang="en-US" sz="2400" dirty="0">
              <a:solidFill>
                <a:schemeClr val="dk1"/>
              </a:solidFill>
            </a:endParaRPr>
          </a:p>
          <a:p>
            <a:pPr marL="342900" indent="-342900">
              <a:buClr>
                <a:schemeClr val="bg2"/>
              </a:buClr>
              <a:buSzPct val="100000"/>
              <a:buFont typeface="Arial"/>
              <a:buChar char="•"/>
            </a:pPr>
            <a:r>
              <a:rPr lang="en-US" sz="2400" b="1" dirty="0" smtClean="0">
                <a:solidFill>
                  <a:schemeClr val="dk1"/>
                </a:solidFill>
              </a:rPr>
              <a:t>User-Provided </a:t>
            </a:r>
            <a:r>
              <a:rPr lang="en-US" sz="2400" dirty="0" smtClean="0">
                <a:solidFill>
                  <a:schemeClr val="dk1"/>
                </a:solidFill>
              </a:rPr>
              <a:t>– Created and managed external to the platform</a:t>
            </a:r>
            <a:endParaRPr lang="en-US" sz="2400" dirty="0">
              <a:solidFill>
                <a:schemeClr val="dk1"/>
              </a:solidFill>
            </a:endParaRPr>
          </a:p>
        </p:txBody>
      </p:sp>
    </p:spTree>
    <p:extLst>
      <p:ext uri="{BB962C8B-B14F-4D97-AF65-F5344CB8AC3E}">
        <p14:creationId xmlns:p14="http://schemas.microsoft.com/office/powerpoint/2010/main" val="104715759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5-08-10 at 2.37.24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8980" y="0"/>
            <a:ext cx="6791862" cy="5143500"/>
          </a:xfrm>
          <a:prstGeom prst="rect">
            <a:avLst/>
          </a:prstGeom>
        </p:spPr>
      </p:pic>
    </p:spTree>
    <p:extLst>
      <p:ext uri="{BB962C8B-B14F-4D97-AF65-F5344CB8AC3E}">
        <p14:creationId xmlns:p14="http://schemas.microsoft.com/office/powerpoint/2010/main" val="2309935509"/>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and Binding a </a:t>
            </a:r>
            <a:r>
              <a:rPr lang="en-US" dirty="0" smtClean="0"/>
              <a:t>Marketplace Service</a:t>
            </a:r>
            <a:endParaRPr lang="en-US" dirty="0"/>
          </a:p>
        </p:txBody>
      </p:sp>
      <p:sp>
        <p:nvSpPr>
          <p:cNvPr id="4" name="Rounded Rectangle 3"/>
          <p:cNvSpPr/>
          <p:nvPr/>
        </p:nvSpPr>
        <p:spPr>
          <a:xfrm>
            <a:off x="1981201" y="1276349"/>
            <a:ext cx="3276600" cy="3124200"/>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008881"/>
              </a:solidFill>
            </a:endParaRPr>
          </a:p>
        </p:txBody>
      </p:sp>
      <p:sp>
        <p:nvSpPr>
          <p:cNvPr id="5" name="Rounded Rectangle 4"/>
          <p:cNvSpPr/>
          <p:nvPr/>
        </p:nvSpPr>
        <p:spPr bwMode="auto">
          <a:xfrm rot="16200000">
            <a:off x="668804" y="2651435"/>
            <a:ext cx="3276600" cy="374030"/>
          </a:xfrm>
          <a:prstGeom prst="roundRect">
            <a:avLst>
              <a:gd name="adj" fmla="val 8685"/>
            </a:avLst>
          </a:prstGeom>
          <a:solidFill>
            <a:srgbClr val="0A1831">
              <a:alpha val="25000"/>
            </a:srgbClr>
          </a:solidFill>
          <a:ln w="41275">
            <a:noFill/>
            <a:round/>
            <a:headEnd/>
            <a:tailEnd/>
          </a:ln>
        </p:spPr>
        <p:txBody>
          <a:bodyPr wrap="none" lIns="182880" tIns="0" rIns="0" bIns="0" rtlCol="0" anchor="ctr"/>
          <a:lstStyle/>
          <a:p>
            <a:pPr fontAlgn="auto">
              <a:spcBef>
                <a:spcPts val="0"/>
              </a:spcBef>
              <a:spcAft>
                <a:spcPts val="0"/>
              </a:spcAft>
            </a:pPr>
            <a:r>
              <a:rPr lang="en-US" sz="1600" dirty="0" smtClean="0">
                <a:solidFill>
                  <a:prstClr val="white">
                    <a:lumMod val="95000"/>
                  </a:prstClr>
                </a:solidFill>
                <a:latin typeface="Calibri"/>
                <a:ea typeface="+mn-ea"/>
              </a:rPr>
              <a:t>Router</a:t>
            </a:r>
          </a:p>
        </p:txBody>
      </p:sp>
      <p:sp>
        <p:nvSpPr>
          <p:cNvPr id="6" name="Rectangle 5"/>
          <p:cNvSpPr/>
          <p:nvPr/>
        </p:nvSpPr>
        <p:spPr>
          <a:xfrm>
            <a:off x="2422396" y="3823960"/>
            <a:ext cx="2720673" cy="646331"/>
          </a:xfrm>
          <a:prstGeom prst="rect">
            <a:avLst/>
          </a:prstGeom>
        </p:spPr>
        <p:txBody>
          <a:bodyPr wrap="square">
            <a:spAutoFit/>
          </a:bodyPr>
          <a:lstStyle/>
          <a:p>
            <a:pPr algn="r" fontAlgn="auto">
              <a:spcBef>
                <a:spcPts val="0"/>
              </a:spcBef>
              <a:spcAft>
                <a:spcPts val="0"/>
              </a:spcAft>
            </a:pPr>
            <a:r>
              <a:rPr lang="en-US" dirty="0" smtClean="0">
                <a:solidFill>
                  <a:prstClr val="black"/>
                </a:solidFill>
                <a:latin typeface="Calibri"/>
              </a:rPr>
              <a:t>Pivotal Cloud Foundry</a:t>
            </a:r>
          </a:p>
          <a:p>
            <a:pPr algn="r" fontAlgn="auto">
              <a:spcBef>
                <a:spcPts val="0"/>
              </a:spcBef>
              <a:spcAft>
                <a:spcPts val="0"/>
              </a:spcAft>
            </a:pPr>
            <a:r>
              <a:rPr lang="en-US" dirty="0" smtClean="0">
                <a:solidFill>
                  <a:prstClr val="black"/>
                </a:solidFill>
                <a:latin typeface="Calibri"/>
              </a:rPr>
              <a:t>Elastic Runtime</a:t>
            </a:r>
            <a:endParaRPr lang="en-US" dirty="0">
              <a:solidFill>
                <a:prstClr val="black"/>
              </a:solidFill>
              <a:latin typeface="Calibri"/>
            </a:endParaRPr>
          </a:p>
        </p:txBody>
      </p:sp>
      <p:sp>
        <p:nvSpPr>
          <p:cNvPr id="7" name="Oval 42"/>
          <p:cNvSpPr/>
          <p:nvPr/>
        </p:nvSpPr>
        <p:spPr>
          <a:xfrm>
            <a:off x="2191812" y="3464721"/>
            <a:ext cx="230584" cy="230584"/>
          </a:xfrm>
          <a:custGeom>
            <a:avLst/>
            <a:gdLst/>
            <a:ahLst/>
            <a:cxnLst/>
            <a:rect l="l" t="t" r="r" b="b"/>
            <a:pathLst>
              <a:path w="763984" h="763984">
                <a:moveTo>
                  <a:pt x="335323" y="444979"/>
                </a:moveTo>
                <a:lnTo>
                  <a:pt x="335323" y="590998"/>
                </a:lnTo>
                <a:lnTo>
                  <a:pt x="261293" y="590998"/>
                </a:lnTo>
                <a:lnTo>
                  <a:pt x="381992" y="747629"/>
                </a:lnTo>
                <a:lnTo>
                  <a:pt x="502691" y="590998"/>
                </a:lnTo>
                <a:lnTo>
                  <a:pt x="428661" y="590998"/>
                </a:lnTo>
                <a:lnTo>
                  <a:pt x="428661" y="444979"/>
                </a:lnTo>
                <a:close/>
                <a:moveTo>
                  <a:pt x="578572" y="261293"/>
                </a:moveTo>
                <a:lnTo>
                  <a:pt x="421941" y="381992"/>
                </a:lnTo>
                <a:lnTo>
                  <a:pt x="578572" y="502691"/>
                </a:lnTo>
                <a:lnTo>
                  <a:pt x="578572" y="428661"/>
                </a:lnTo>
                <a:lnTo>
                  <a:pt x="724591" y="428661"/>
                </a:lnTo>
                <a:lnTo>
                  <a:pt x="724591" y="335323"/>
                </a:lnTo>
                <a:lnTo>
                  <a:pt x="578572" y="335323"/>
                </a:lnTo>
                <a:close/>
                <a:moveTo>
                  <a:pt x="185411" y="261293"/>
                </a:moveTo>
                <a:lnTo>
                  <a:pt x="185411" y="335323"/>
                </a:lnTo>
                <a:lnTo>
                  <a:pt x="39392" y="335323"/>
                </a:lnTo>
                <a:lnTo>
                  <a:pt x="39392" y="428661"/>
                </a:lnTo>
                <a:lnTo>
                  <a:pt x="185411" y="428661"/>
                </a:lnTo>
                <a:lnTo>
                  <a:pt x="185411" y="502691"/>
                </a:lnTo>
                <a:lnTo>
                  <a:pt x="342042" y="381992"/>
                </a:lnTo>
                <a:close/>
                <a:moveTo>
                  <a:pt x="381992" y="16356"/>
                </a:moveTo>
                <a:lnTo>
                  <a:pt x="261293" y="172987"/>
                </a:lnTo>
                <a:lnTo>
                  <a:pt x="335323" y="172987"/>
                </a:lnTo>
                <a:lnTo>
                  <a:pt x="335323" y="319006"/>
                </a:lnTo>
                <a:lnTo>
                  <a:pt x="428661" y="319006"/>
                </a:lnTo>
                <a:lnTo>
                  <a:pt x="428661" y="172987"/>
                </a:lnTo>
                <a:lnTo>
                  <a:pt x="502691" y="172987"/>
                </a:lnTo>
                <a:close/>
                <a:moveTo>
                  <a:pt x="381992" y="0"/>
                </a:moveTo>
                <a:cubicBezTo>
                  <a:pt x="592960" y="0"/>
                  <a:pt x="763984" y="171024"/>
                  <a:pt x="763984" y="381992"/>
                </a:cubicBezTo>
                <a:cubicBezTo>
                  <a:pt x="763984" y="592960"/>
                  <a:pt x="592960" y="763984"/>
                  <a:pt x="381992" y="763984"/>
                </a:cubicBezTo>
                <a:cubicBezTo>
                  <a:pt x="171024" y="763984"/>
                  <a:pt x="0" y="592960"/>
                  <a:pt x="0" y="381992"/>
                </a:cubicBezTo>
                <a:cubicBezTo>
                  <a:pt x="0" y="171024"/>
                  <a:pt x="171024" y="0"/>
                  <a:pt x="381992"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2831917" y="1437660"/>
            <a:ext cx="2273483" cy="443726"/>
            <a:chOff x="3448049" y="1498378"/>
            <a:chExt cx="2590799" cy="443726"/>
          </a:xfrm>
        </p:grpSpPr>
        <p:sp>
          <p:nvSpPr>
            <p:cNvPr id="16" name="Rounded Rectangle 15"/>
            <p:cNvSpPr>
              <a:spLocks noChangeArrowheads="1"/>
            </p:cNvSpPr>
            <p:nvPr/>
          </p:nvSpPr>
          <p:spPr bwMode="auto">
            <a:xfrm>
              <a:off x="3448049" y="1498378"/>
              <a:ext cx="2590799" cy="443726"/>
            </a:xfrm>
            <a:prstGeom prst="roundRect">
              <a:avLst>
                <a:gd name="adj" fmla="val 4579"/>
              </a:avLst>
            </a:prstGeom>
            <a:solidFill>
              <a:schemeClr val="bg1">
                <a:lumMod val="65000"/>
              </a:schemeClr>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DB</a:t>
              </a:r>
              <a:endParaRPr lang="en-US" sz="1200" b="1" dirty="0">
                <a:solidFill>
                  <a:schemeClr val="bg1"/>
                </a:solidFill>
                <a:latin typeface="+mn-lt"/>
                <a:ea typeface="+mn-ea"/>
              </a:endParaRPr>
            </a:p>
          </p:txBody>
        </p:sp>
        <p:sp>
          <p:nvSpPr>
            <p:cNvPr id="17" name="Oval 194"/>
            <p:cNvSpPr/>
            <p:nvPr/>
          </p:nvSpPr>
          <p:spPr>
            <a:xfrm>
              <a:off x="3511555" y="1612382"/>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p:cNvSpPr txBox="1"/>
          <p:nvPr/>
        </p:nvSpPr>
        <p:spPr>
          <a:xfrm>
            <a:off x="4114800" y="1428750"/>
            <a:ext cx="925253" cy="461665"/>
          </a:xfrm>
          <a:prstGeom prst="rect">
            <a:avLst/>
          </a:prstGeom>
          <a:noFill/>
        </p:spPr>
        <p:txBody>
          <a:bodyPr wrap="none" rtlCol="0">
            <a:spAutoFit/>
          </a:bodyPr>
          <a:lstStyle/>
          <a:p>
            <a:r>
              <a:rPr lang="en-US" sz="1200" dirty="0" smtClean="0">
                <a:solidFill>
                  <a:schemeClr val="bg1"/>
                </a:solidFill>
              </a:rPr>
              <a:t>Service</a:t>
            </a:r>
          </a:p>
          <a:p>
            <a:r>
              <a:rPr lang="en-US" sz="1200" dirty="0" smtClean="0">
                <a:solidFill>
                  <a:schemeClr val="bg1"/>
                </a:solidFill>
              </a:rPr>
              <a:t>credentials</a:t>
            </a:r>
          </a:p>
        </p:txBody>
      </p:sp>
      <p:sp>
        <p:nvSpPr>
          <p:cNvPr id="35" name="Right Arrow 34"/>
          <p:cNvSpPr/>
          <p:nvPr/>
        </p:nvSpPr>
        <p:spPr>
          <a:xfrm rot="10800000">
            <a:off x="3746317" y="2496745"/>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Arrow 36"/>
          <p:cNvSpPr/>
          <p:nvPr/>
        </p:nvSpPr>
        <p:spPr>
          <a:xfrm rot="10800000">
            <a:off x="3746317" y="3122397"/>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ight Arrow 47"/>
          <p:cNvSpPr/>
          <p:nvPr/>
        </p:nvSpPr>
        <p:spPr>
          <a:xfrm rot="10800000">
            <a:off x="1217143" y="2496745"/>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ight Arrow 49"/>
          <p:cNvSpPr/>
          <p:nvPr/>
        </p:nvSpPr>
        <p:spPr>
          <a:xfrm rot="10800000">
            <a:off x="1217143" y="3122397"/>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p:cNvSpPr/>
          <p:nvPr/>
        </p:nvSpPr>
        <p:spPr>
          <a:xfrm rot="10800000">
            <a:off x="6271377" y="2496745"/>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rot="10800000">
            <a:off x="6271377" y="3122397"/>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ight Arrow 58"/>
          <p:cNvSpPr/>
          <p:nvPr/>
        </p:nvSpPr>
        <p:spPr>
          <a:xfrm>
            <a:off x="6271377" y="2183919"/>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a:solidFill>
                  <a:schemeClr val="bg1"/>
                </a:solidFill>
              </a:rPr>
              <a:t>reserve resources</a:t>
            </a:r>
          </a:p>
        </p:txBody>
      </p:sp>
      <p:sp>
        <p:nvSpPr>
          <p:cNvPr id="63" name="Right Arrow 62"/>
          <p:cNvSpPr/>
          <p:nvPr/>
        </p:nvSpPr>
        <p:spPr>
          <a:xfrm>
            <a:off x="1220008" y="2183919"/>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a:solidFill>
                  <a:schemeClr val="bg1"/>
                </a:solidFill>
              </a:rPr>
              <a:t>create service (HTTP)</a:t>
            </a:r>
          </a:p>
        </p:txBody>
      </p:sp>
      <p:sp>
        <p:nvSpPr>
          <p:cNvPr id="64" name="Right Arrow 63"/>
          <p:cNvSpPr/>
          <p:nvPr/>
        </p:nvSpPr>
        <p:spPr>
          <a:xfrm>
            <a:off x="3744260" y="2183919"/>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a:solidFill>
                  <a:schemeClr val="bg1"/>
                </a:solidFill>
              </a:rPr>
              <a:t>create service (HTTP)</a:t>
            </a:r>
          </a:p>
        </p:txBody>
      </p:sp>
      <p:sp>
        <p:nvSpPr>
          <p:cNvPr id="65" name="Right Arrow 64"/>
          <p:cNvSpPr/>
          <p:nvPr/>
        </p:nvSpPr>
        <p:spPr>
          <a:xfrm>
            <a:off x="3746317" y="2819005"/>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smtClean="0">
                <a:solidFill>
                  <a:schemeClr val="bg1"/>
                </a:solidFill>
              </a:rPr>
              <a:t>bind </a:t>
            </a:r>
            <a:r>
              <a:rPr lang="en-US" sz="1000" b="1" dirty="0">
                <a:solidFill>
                  <a:schemeClr val="bg1"/>
                </a:solidFill>
              </a:rPr>
              <a:t>service (HTTP)</a:t>
            </a:r>
          </a:p>
        </p:txBody>
      </p:sp>
      <p:sp>
        <p:nvSpPr>
          <p:cNvPr id="66" name="Right Arrow 65"/>
          <p:cNvSpPr/>
          <p:nvPr/>
        </p:nvSpPr>
        <p:spPr>
          <a:xfrm>
            <a:off x="1222065" y="2822094"/>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smtClean="0">
                <a:solidFill>
                  <a:schemeClr val="bg1"/>
                </a:solidFill>
              </a:rPr>
              <a:t>bind </a:t>
            </a:r>
            <a:r>
              <a:rPr lang="en-US" sz="1000" b="1" dirty="0">
                <a:solidFill>
                  <a:schemeClr val="bg1"/>
                </a:solidFill>
              </a:rPr>
              <a:t>service (HTTP)</a:t>
            </a:r>
          </a:p>
        </p:txBody>
      </p:sp>
      <p:sp>
        <p:nvSpPr>
          <p:cNvPr id="67" name="Right Arrow 66"/>
          <p:cNvSpPr/>
          <p:nvPr/>
        </p:nvSpPr>
        <p:spPr>
          <a:xfrm>
            <a:off x="6271377" y="2822094"/>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dirty="0">
                <a:solidFill>
                  <a:schemeClr val="bg1"/>
                </a:solidFill>
              </a:rPr>
              <a:t>obtain connection data</a:t>
            </a:r>
          </a:p>
        </p:txBody>
      </p:sp>
      <p:sp>
        <p:nvSpPr>
          <p:cNvPr id="9" name="Rounded Rectangle 8"/>
          <p:cNvSpPr>
            <a:spLocks noChangeArrowheads="1"/>
          </p:cNvSpPr>
          <p:nvPr/>
        </p:nvSpPr>
        <p:spPr bwMode="auto">
          <a:xfrm>
            <a:off x="304800"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CLI</a:t>
            </a:r>
            <a:endParaRPr lang="en-US" sz="1200" b="1" dirty="0">
              <a:solidFill>
                <a:schemeClr val="bg1"/>
              </a:solidFill>
              <a:latin typeface="+mn-lt"/>
              <a:ea typeface="+mn-ea"/>
            </a:endParaRPr>
          </a:p>
        </p:txBody>
      </p:sp>
      <p:sp>
        <p:nvSpPr>
          <p:cNvPr id="30" name="Rounded Rectangle 29"/>
          <p:cNvSpPr>
            <a:spLocks noChangeArrowheads="1"/>
          </p:cNvSpPr>
          <p:nvPr/>
        </p:nvSpPr>
        <p:spPr bwMode="auto">
          <a:xfrm>
            <a:off x="2831917"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Cloud Controller</a:t>
            </a:r>
            <a:endParaRPr lang="en-US" sz="1200" b="1" dirty="0">
              <a:solidFill>
                <a:schemeClr val="bg1"/>
              </a:solidFill>
              <a:latin typeface="+mn-lt"/>
              <a:ea typeface="+mn-ea"/>
            </a:endParaRPr>
          </a:p>
        </p:txBody>
      </p:sp>
      <p:sp>
        <p:nvSpPr>
          <p:cNvPr id="31" name="Rounded Rectangle 30"/>
          <p:cNvSpPr>
            <a:spLocks noChangeArrowheads="1"/>
          </p:cNvSpPr>
          <p:nvPr/>
        </p:nvSpPr>
        <p:spPr bwMode="auto">
          <a:xfrm>
            <a:off x="5359034"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Service</a:t>
            </a:r>
          </a:p>
          <a:p>
            <a:pPr algn="ctr" fontAlgn="auto">
              <a:spcBef>
                <a:spcPts val="0"/>
              </a:spcBef>
              <a:spcAft>
                <a:spcPts val="0"/>
              </a:spcAft>
              <a:defRPr/>
            </a:pPr>
            <a:r>
              <a:rPr lang="en-US" sz="1200" b="1" dirty="0" smtClean="0">
                <a:solidFill>
                  <a:schemeClr val="bg1"/>
                </a:solidFill>
              </a:rPr>
              <a:t>Broker</a:t>
            </a:r>
            <a:endParaRPr lang="en-US" sz="1200" b="1" dirty="0">
              <a:solidFill>
                <a:schemeClr val="bg1"/>
              </a:solidFill>
              <a:latin typeface="+mn-lt"/>
              <a:ea typeface="+mn-ea"/>
            </a:endParaRPr>
          </a:p>
        </p:txBody>
      </p:sp>
      <p:sp>
        <p:nvSpPr>
          <p:cNvPr id="32" name="Rounded Rectangle 31"/>
          <p:cNvSpPr>
            <a:spLocks noChangeArrowheads="1"/>
          </p:cNvSpPr>
          <p:nvPr/>
        </p:nvSpPr>
        <p:spPr bwMode="auto">
          <a:xfrm>
            <a:off x="7886151"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Data</a:t>
            </a:r>
          </a:p>
          <a:p>
            <a:pPr algn="ctr" fontAlgn="auto">
              <a:spcBef>
                <a:spcPts val="0"/>
              </a:spcBef>
              <a:spcAft>
                <a:spcPts val="0"/>
              </a:spcAft>
              <a:defRPr/>
            </a:pPr>
            <a:r>
              <a:rPr lang="en-US" sz="1200" b="1" dirty="0" smtClean="0">
                <a:solidFill>
                  <a:schemeClr val="bg1"/>
                </a:solidFill>
              </a:rPr>
              <a:t>Service</a:t>
            </a:r>
            <a:endParaRPr lang="en-US" sz="1200" b="1" dirty="0">
              <a:solidFill>
                <a:schemeClr val="bg1"/>
              </a:solidFill>
              <a:latin typeface="+mn-lt"/>
              <a:ea typeface="+mn-ea"/>
            </a:endParaRPr>
          </a:p>
        </p:txBody>
      </p:sp>
      <p:sp>
        <p:nvSpPr>
          <p:cNvPr id="10" name="Rectangle 76"/>
          <p:cNvSpPr/>
          <p:nvPr/>
        </p:nvSpPr>
        <p:spPr>
          <a:xfrm>
            <a:off x="3189576" y="2785379"/>
            <a:ext cx="199082" cy="265671"/>
          </a:xfrm>
          <a:custGeom>
            <a:avLst/>
            <a:gdLst/>
            <a:ahLst/>
            <a:cxnLst/>
            <a:rect l="l" t="t" r="r" b="b"/>
            <a:pathLst>
              <a:path w="661988" h="883413">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75"/>
          <p:cNvSpPr/>
          <p:nvPr/>
        </p:nvSpPr>
        <p:spPr>
          <a:xfrm>
            <a:off x="5702459" y="2785379"/>
            <a:ext cx="227549" cy="227546"/>
          </a:xfrm>
          <a:custGeom>
            <a:avLst/>
            <a:gdLst/>
            <a:ahLst/>
            <a:cxnLst/>
            <a:rect l="l" t="t" r="r" b="b"/>
            <a:pathLst>
              <a:path w="3195025" h="3194985">
                <a:moveTo>
                  <a:pt x="683252" y="2245091"/>
                </a:moveTo>
                <a:cubicBezTo>
                  <a:pt x="526024" y="2245091"/>
                  <a:pt x="398566" y="2372549"/>
                  <a:pt x="398566" y="2529777"/>
                </a:cubicBezTo>
                <a:lnTo>
                  <a:pt x="398563" y="2529777"/>
                </a:lnTo>
                <a:cubicBezTo>
                  <a:pt x="398563" y="2687004"/>
                  <a:pt x="526021" y="2814463"/>
                  <a:pt x="683249" y="2814463"/>
                </a:cubicBezTo>
                <a:cubicBezTo>
                  <a:pt x="840476" y="2814463"/>
                  <a:pt x="967935" y="2687004"/>
                  <a:pt x="967935" y="2529777"/>
                </a:cubicBezTo>
                <a:lnTo>
                  <a:pt x="967935" y="2245091"/>
                </a:lnTo>
                <a:close/>
                <a:moveTo>
                  <a:pt x="2244948" y="2226032"/>
                </a:moveTo>
                <a:lnTo>
                  <a:pt x="2244948" y="2510715"/>
                </a:lnTo>
                <a:cubicBezTo>
                  <a:pt x="2244948" y="2667943"/>
                  <a:pt x="2372406" y="2795401"/>
                  <a:pt x="2529634" y="2795401"/>
                </a:cubicBezTo>
                <a:lnTo>
                  <a:pt x="2529634" y="2795404"/>
                </a:lnTo>
                <a:cubicBezTo>
                  <a:pt x="2686861" y="2795404"/>
                  <a:pt x="2814320" y="2667945"/>
                  <a:pt x="2814320" y="2510718"/>
                </a:cubicBezTo>
                <a:cubicBezTo>
                  <a:pt x="2814320" y="2353491"/>
                  <a:pt x="2686861" y="2226032"/>
                  <a:pt x="2529634" y="2226032"/>
                </a:cubicBezTo>
                <a:close/>
                <a:moveTo>
                  <a:pt x="1324215" y="1318407"/>
                </a:moveTo>
                <a:lnTo>
                  <a:pt x="1324215" y="1321813"/>
                </a:lnTo>
                <a:lnTo>
                  <a:pt x="1321332" y="1321813"/>
                </a:lnTo>
                <a:lnTo>
                  <a:pt x="1321332" y="1873653"/>
                </a:lnTo>
                <a:lnTo>
                  <a:pt x="1873510" y="1873653"/>
                </a:lnTo>
                <a:lnTo>
                  <a:pt x="1873510" y="1872635"/>
                </a:lnTo>
                <a:lnTo>
                  <a:pt x="1876578" y="1872635"/>
                </a:lnTo>
                <a:lnTo>
                  <a:pt x="1876578" y="1321332"/>
                </a:lnTo>
                <a:lnTo>
                  <a:pt x="1873693" y="1321332"/>
                </a:lnTo>
                <a:lnTo>
                  <a:pt x="1873693" y="1318407"/>
                </a:lnTo>
                <a:close/>
                <a:moveTo>
                  <a:pt x="668091" y="399044"/>
                </a:moveTo>
                <a:cubicBezTo>
                  <a:pt x="510864" y="399044"/>
                  <a:pt x="383405" y="526503"/>
                  <a:pt x="383405" y="683730"/>
                </a:cubicBezTo>
                <a:cubicBezTo>
                  <a:pt x="383405" y="840957"/>
                  <a:pt x="510864" y="968416"/>
                  <a:pt x="668091" y="968416"/>
                </a:cubicBezTo>
                <a:lnTo>
                  <a:pt x="952777" y="968416"/>
                </a:lnTo>
                <a:lnTo>
                  <a:pt x="952777" y="683733"/>
                </a:lnTo>
                <a:cubicBezTo>
                  <a:pt x="952777" y="526505"/>
                  <a:pt x="825319" y="399047"/>
                  <a:pt x="668091" y="399047"/>
                </a:cubicBezTo>
                <a:close/>
                <a:moveTo>
                  <a:pt x="2511776" y="380522"/>
                </a:moveTo>
                <a:cubicBezTo>
                  <a:pt x="2354549" y="380522"/>
                  <a:pt x="2227090" y="507981"/>
                  <a:pt x="2227090" y="665208"/>
                </a:cubicBezTo>
                <a:lnTo>
                  <a:pt x="2227090" y="949894"/>
                </a:lnTo>
                <a:lnTo>
                  <a:pt x="2511773" y="949894"/>
                </a:lnTo>
                <a:cubicBezTo>
                  <a:pt x="2669001" y="949894"/>
                  <a:pt x="2796459" y="822436"/>
                  <a:pt x="2796459" y="665208"/>
                </a:cubicBezTo>
                <a:lnTo>
                  <a:pt x="2796462" y="665208"/>
                </a:lnTo>
                <a:cubicBezTo>
                  <a:pt x="2796462" y="507981"/>
                  <a:pt x="2669003" y="380522"/>
                  <a:pt x="2511776" y="380522"/>
                </a:cubicBezTo>
                <a:close/>
                <a:moveTo>
                  <a:pt x="2534359" y="0"/>
                </a:moveTo>
                <a:cubicBezTo>
                  <a:pt x="2899234" y="0"/>
                  <a:pt x="3195025" y="295791"/>
                  <a:pt x="3195025" y="660666"/>
                </a:cubicBezTo>
                <a:lnTo>
                  <a:pt x="3195022" y="660666"/>
                </a:lnTo>
                <a:cubicBezTo>
                  <a:pt x="3195022" y="1025541"/>
                  <a:pt x="2899231" y="1321332"/>
                  <a:pt x="2534356" y="1321332"/>
                </a:cubicBezTo>
                <a:lnTo>
                  <a:pt x="2227340" y="1321332"/>
                </a:lnTo>
                <a:lnTo>
                  <a:pt x="2227340" y="1872635"/>
                </a:lnTo>
                <a:lnTo>
                  <a:pt x="2534176" y="1872635"/>
                </a:lnTo>
                <a:cubicBezTo>
                  <a:pt x="2899051" y="1872635"/>
                  <a:pt x="3194842" y="2168426"/>
                  <a:pt x="3194842" y="2533301"/>
                </a:cubicBezTo>
                <a:cubicBezTo>
                  <a:pt x="3194842" y="2898176"/>
                  <a:pt x="2899051" y="3193967"/>
                  <a:pt x="2534176" y="3193967"/>
                </a:cubicBezTo>
                <a:lnTo>
                  <a:pt x="2534176" y="3193964"/>
                </a:lnTo>
                <a:cubicBezTo>
                  <a:pt x="2169301" y="3193964"/>
                  <a:pt x="1873510" y="2898174"/>
                  <a:pt x="1873510" y="2533298"/>
                </a:cubicBezTo>
                <a:lnTo>
                  <a:pt x="1873510" y="2245313"/>
                </a:lnTo>
                <a:lnTo>
                  <a:pt x="1321332" y="2245313"/>
                </a:lnTo>
                <a:lnTo>
                  <a:pt x="1321332" y="2534319"/>
                </a:lnTo>
                <a:cubicBezTo>
                  <a:pt x="1321332" y="2899194"/>
                  <a:pt x="1025541" y="3194985"/>
                  <a:pt x="660666" y="3194985"/>
                </a:cubicBezTo>
                <a:cubicBezTo>
                  <a:pt x="295791" y="3194985"/>
                  <a:pt x="0" y="2899194"/>
                  <a:pt x="0" y="2534319"/>
                </a:cubicBezTo>
                <a:lnTo>
                  <a:pt x="2" y="2534319"/>
                </a:lnTo>
                <a:cubicBezTo>
                  <a:pt x="2" y="2169444"/>
                  <a:pt x="295793" y="1873653"/>
                  <a:pt x="660668" y="1873653"/>
                </a:cubicBezTo>
                <a:lnTo>
                  <a:pt x="969070" y="1873653"/>
                </a:lnTo>
                <a:lnTo>
                  <a:pt x="969070" y="1321813"/>
                </a:lnTo>
                <a:lnTo>
                  <a:pt x="663549" y="1321813"/>
                </a:lnTo>
                <a:cubicBezTo>
                  <a:pt x="298674" y="1321813"/>
                  <a:pt x="2883" y="1026022"/>
                  <a:pt x="2883" y="661147"/>
                </a:cubicBezTo>
                <a:cubicBezTo>
                  <a:pt x="2883" y="296272"/>
                  <a:pt x="298674" y="481"/>
                  <a:pt x="663549" y="481"/>
                </a:cubicBezTo>
                <a:lnTo>
                  <a:pt x="663549" y="484"/>
                </a:lnTo>
                <a:cubicBezTo>
                  <a:pt x="1028424" y="484"/>
                  <a:pt x="1324215" y="296274"/>
                  <a:pt x="1324215" y="661150"/>
                </a:cubicBezTo>
                <a:lnTo>
                  <a:pt x="1324215" y="987043"/>
                </a:lnTo>
                <a:lnTo>
                  <a:pt x="1873693" y="987043"/>
                </a:lnTo>
                <a:lnTo>
                  <a:pt x="1873693" y="660666"/>
                </a:lnTo>
                <a:cubicBezTo>
                  <a:pt x="1873693" y="295791"/>
                  <a:pt x="2169484" y="0"/>
                  <a:pt x="2534359"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1"/>
          <p:cNvSpPr/>
          <p:nvPr/>
        </p:nvSpPr>
        <p:spPr>
          <a:xfrm>
            <a:off x="628650" y="2809875"/>
            <a:ext cx="266700" cy="212420"/>
          </a:xfrm>
          <a:custGeom>
            <a:avLst/>
            <a:gdLst/>
            <a:ahLst/>
            <a:cxnLst/>
            <a:rect l="l" t="t" r="r" b="b"/>
            <a:pathLst>
              <a:path w="266700" h="212420">
                <a:moveTo>
                  <a:pt x="133255" y="122545"/>
                </a:moveTo>
                <a:lnTo>
                  <a:pt x="133255" y="148126"/>
                </a:lnTo>
                <a:lnTo>
                  <a:pt x="210911" y="148126"/>
                </a:lnTo>
                <a:lnTo>
                  <a:pt x="210911" y="122545"/>
                </a:lnTo>
                <a:close/>
                <a:moveTo>
                  <a:pt x="33175" y="28452"/>
                </a:moveTo>
                <a:lnTo>
                  <a:pt x="33175" y="57271"/>
                </a:lnTo>
                <a:lnTo>
                  <a:pt x="93453" y="88214"/>
                </a:lnTo>
                <a:lnTo>
                  <a:pt x="33175" y="119157"/>
                </a:lnTo>
                <a:lnTo>
                  <a:pt x="33175" y="147975"/>
                </a:lnTo>
                <a:lnTo>
                  <a:pt x="125592" y="100534"/>
                </a:lnTo>
                <a:lnTo>
                  <a:pt x="125592" y="75894"/>
                </a:lnTo>
                <a:close/>
                <a:moveTo>
                  <a:pt x="21117" y="0"/>
                </a:moveTo>
                <a:lnTo>
                  <a:pt x="245583" y="0"/>
                </a:lnTo>
                <a:cubicBezTo>
                  <a:pt x="257246" y="0"/>
                  <a:pt x="266700" y="9454"/>
                  <a:pt x="266700" y="21117"/>
                </a:cubicBezTo>
                <a:lnTo>
                  <a:pt x="266700" y="191303"/>
                </a:lnTo>
                <a:cubicBezTo>
                  <a:pt x="266700" y="202966"/>
                  <a:pt x="257246" y="212420"/>
                  <a:pt x="245583" y="212420"/>
                </a:cubicBezTo>
                <a:lnTo>
                  <a:pt x="21117" y="212420"/>
                </a:lnTo>
                <a:cubicBezTo>
                  <a:pt x="9454" y="212420"/>
                  <a:pt x="0" y="202966"/>
                  <a:pt x="0" y="191303"/>
                </a:cubicBezTo>
                <a:lnTo>
                  <a:pt x="0" y="21117"/>
                </a:lnTo>
                <a:cubicBezTo>
                  <a:pt x="0" y="9454"/>
                  <a:pt x="9454" y="0"/>
                  <a:pt x="21117"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170"/>
          <p:cNvSpPr/>
          <p:nvPr/>
        </p:nvSpPr>
        <p:spPr>
          <a:xfrm>
            <a:off x="8227936" y="2800127"/>
            <a:ext cx="230829" cy="222168"/>
          </a:xfrm>
          <a:custGeom>
            <a:avLst/>
            <a:gdLst/>
            <a:ahLst/>
            <a:cxnLst/>
            <a:rect l="l" t="t" r="r" b="b"/>
            <a:pathLst>
              <a:path w="230829" h="222168">
                <a:moveTo>
                  <a:pt x="0" y="122119"/>
                </a:moveTo>
                <a:cubicBezTo>
                  <a:pt x="0" y="138438"/>
                  <a:pt x="46300" y="151666"/>
                  <a:pt x="103414" y="151666"/>
                </a:cubicBezTo>
                <a:lnTo>
                  <a:pt x="103414" y="215718"/>
                </a:lnTo>
                <a:cubicBezTo>
                  <a:pt x="46516" y="215718"/>
                  <a:pt x="350" y="202589"/>
                  <a:pt x="65" y="186355"/>
                </a:cubicBezTo>
                <a:lnTo>
                  <a:pt x="0" y="186355"/>
                </a:lnTo>
                <a:lnTo>
                  <a:pt x="0" y="186171"/>
                </a:lnTo>
                <a:close/>
                <a:moveTo>
                  <a:pt x="0" y="41010"/>
                </a:moveTo>
                <a:cubicBezTo>
                  <a:pt x="0" y="57328"/>
                  <a:pt x="46300" y="70557"/>
                  <a:pt x="103414" y="70557"/>
                </a:cubicBezTo>
                <a:lnTo>
                  <a:pt x="103414" y="134609"/>
                </a:lnTo>
                <a:cubicBezTo>
                  <a:pt x="46516" y="134609"/>
                  <a:pt x="350" y="121480"/>
                  <a:pt x="65" y="105246"/>
                </a:cubicBezTo>
                <a:lnTo>
                  <a:pt x="0" y="105246"/>
                </a:lnTo>
                <a:lnTo>
                  <a:pt x="0" y="105062"/>
                </a:lnTo>
                <a:close/>
                <a:moveTo>
                  <a:pt x="118336" y="0"/>
                </a:moveTo>
                <a:lnTo>
                  <a:pt x="127085" y="0"/>
                </a:lnTo>
                <a:cubicBezTo>
                  <a:pt x="130281" y="0"/>
                  <a:pt x="132871" y="2591"/>
                  <a:pt x="132871" y="5786"/>
                </a:cubicBezTo>
                <a:cubicBezTo>
                  <a:pt x="132871" y="12636"/>
                  <a:pt x="133896" y="18535"/>
                  <a:pt x="135109" y="25202"/>
                </a:cubicBezTo>
                <a:cubicBezTo>
                  <a:pt x="143884" y="26925"/>
                  <a:pt x="152199" y="29931"/>
                  <a:pt x="159722" y="34255"/>
                </a:cubicBezTo>
                <a:cubicBezTo>
                  <a:pt x="165117" y="29779"/>
                  <a:pt x="169825" y="25852"/>
                  <a:pt x="174350" y="20459"/>
                </a:cubicBezTo>
                <a:cubicBezTo>
                  <a:pt x="176404" y="18011"/>
                  <a:pt x="180054" y="17692"/>
                  <a:pt x="182502" y="19746"/>
                </a:cubicBezTo>
                <a:lnTo>
                  <a:pt x="189333" y="25478"/>
                </a:lnTo>
                <a:lnTo>
                  <a:pt x="190381" y="26357"/>
                </a:lnTo>
                <a:lnTo>
                  <a:pt x="197212" y="32089"/>
                </a:lnTo>
                <a:cubicBezTo>
                  <a:pt x="199660" y="34143"/>
                  <a:pt x="199979" y="37793"/>
                  <a:pt x="197925" y="40241"/>
                </a:cubicBezTo>
                <a:cubicBezTo>
                  <a:pt x="193510" y="45502"/>
                  <a:pt x="190499" y="50693"/>
                  <a:pt x="187132" y="56600"/>
                </a:cubicBezTo>
                <a:cubicBezTo>
                  <a:pt x="192683" y="63368"/>
                  <a:pt x="197246" y="70971"/>
                  <a:pt x="200399" y="79280"/>
                </a:cubicBezTo>
                <a:cubicBezTo>
                  <a:pt x="207506" y="79319"/>
                  <a:pt x="213695" y="79351"/>
                  <a:pt x="220704" y="78115"/>
                </a:cubicBezTo>
                <a:cubicBezTo>
                  <a:pt x="223851" y="77560"/>
                  <a:pt x="226852" y="79661"/>
                  <a:pt x="227407" y="82808"/>
                </a:cubicBezTo>
                <a:lnTo>
                  <a:pt x="228955" y="91590"/>
                </a:lnTo>
                <a:lnTo>
                  <a:pt x="229193" y="92937"/>
                </a:lnTo>
                <a:lnTo>
                  <a:pt x="230741" y="101719"/>
                </a:lnTo>
                <a:cubicBezTo>
                  <a:pt x="231296" y="104866"/>
                  <a:pt x="229195" y="107867"/>
                  <a:pt x="226048" y="108422"/>
                </a:cubicBezTo>
                <a:cubicBezTo>
                  <a:pt x="219251" y="109621"/>
                  <a:pt x="213585" y="111676"/>
                  <a:pt x="207170" y="114051"/>
                </a:cubicBezTo>
                <a:cubicBezTo>
                  <a:pt x="207083" y="123369"/>
                  <a:pt x="205567" y="132345"/>
                  <a:pt x="202673" y="140719"/>
                </a:cubicBezTo>
                <a:cubicBezTo>
                  <a:pt x="207974" y="145217"/>
                  <a:pt x="212637" y="149143"/>
                  <a:pt x="218693" y="152639"/>
                </a:cubicBezTo>
                <a:cubicBezTo>
                  <a:pt x="221461" y="154237"/>
                  <a:pt x="222409" y="157776"/>
                  <a:pt x="220811" y="160543"/>
                </a:cubicBezTo>
                <a:lnTo>
                  <a:pt x="216352" y="168266"/>
                </a:lnTo>
                <a:lnTo>
                  <a:pt x="215669" y="169450"/>
                </a:lnTo>
                <a:lnTo>
                  <a:pt x="211210" y="177173"/>
                </a:lnTo>
                <a:cubicBezTo>
                  <a:pt x="209612" y="179941"/>
                  <a:pt x="206073" y="180889"/>
                  <a:pt x="203306" y="179291"/>
                </a:cubicBezTo>
                <a:cubicBezTo>
                  <a:pt x="197338" y="175845"/>
                  <a:pt x="191685" y="173779"/>
                  <a:pt x="185257" y="171480"/>
                </a:cubicBezTo>
                <a:cubicBezTo>
                  <a:pt x="179562" y="178286"/>
                  <a:pt x="172757" y="184107"/>
                  <a:pt x="165190" y="188824"/>
                </a:cubicBezTo>
                <a:cubicBezTo>
                  <a:pt x="166330" y="195504"/>
                  <a:pt x="167384" y="201397"/>
                  <a:pt x="169727" y="207834"/>
                </a:cubicBezTo>
                <a:cubicBezTo>
                  <a:pt x="170820" y="210837"/>
                  <a:pt x="169272" y="214157"/>
                  <a:pt x="166269" y="215250"/>
                </a:cubicBezTo>
                <a:lnTo>
                  <a:pt x="157889" y="218300"/>
                </a:lnTo>
                <a:lnTo>
                  <a:pt x="156604" y="218768"/>
                </a:lnTo>
                <a:lnTo>
                  <a:pt x="148224" y="221818"/>
                </a:lnTo>
                <a:cubicBezTo>
                  <a:pt x="145222" y="222911"/>
                  <a:pt x="141901" y="221362"/>
                  <a:pt x="140808" y="218359"/>
                </a:cubicBezTo>
                <a:cubicBezTo>
                  <a:pt x="138516" y="212062"/>
                  <a:pt x="135614" y="206956"/>
                  <a:pt x="132286" y="201261"/>
                </a:cubicBezTo>
                <a:lnTo>
                  <a:pt x="118336" y="202496"/>
                </a:lnTo>
                <a:lnTo>
                  <a:pt x="118336" y="159214"/>
                </a:lnTo>
                <a:cubicBezTo>
                  <a:pt x="144027" y="159165"/>
                  <a:pt x="164829" y="138314"/>
                  <a:pt x="164829" y="112605"/>
                </a:cubicBezTo>
                <a:cubicBezTo>
                  <a:pt x="164829" y="86895"/>
                  <a:pt x="144027" y="66045"/>
                  <a:pt x="118336" y="65995"/>
                </a:cubicBezTo>
                <a:close/>
                <a:moveTo>
                  <a:pt x="103414" y="0"/>
                </a:moveTo>
                <a:lnTo>
                  <a:pt x="103414" y="55843"/>
                </a:lnTo>
                <a:cubicBezTo>
                  <a:pt x="49442" y="55843"/>
                  <a:pt x="5689" y="43342"/>
                  <a:pt x="5689" y="27922"/>
                </a:cubicBezTo>
                <a:cubicBezTo>
                  <a:pt x="5689" y="12501"/>
                  <a:pt x="49442" y="0"/>
                  <a:pt x="10341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ight Arrow 67"/>
          <p:cNvSpPr/>
          <p:nvPr/>
        </p:nvSpPr>
        <p:spPr>
          <a:xfrm rot="16200000">
            <a:off x="3134436" y="1883668"/>
            <a:ext cx="309363" cy="304800"/>
          </a:xfrm>
          <a:prstGeom prst="rightArrow">
            <a:avLst>
              <a:gd name="adj1" fmla="val 51014"/>
              <a:gd name="adj2" fmla="val 56403"/>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1215202"/>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wipe(left)">
                                      <p:cBhvr>
                                        <p:cTn id="7" dur="500"/>
                                        <p:tgtEl>
                                          <p:spTgt spid="6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wipe(left)">
                                      <p:cBhvr>
                                        <p:cTn id="11" dur="500"/>
                                        <p:tgtEl>
                                          <p:spTgt spid="6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wipe(left)">
                                      <p:cBhvr>
                                        <p:cTn id="16" dur="500"/>
                                        <p:tgtEl>
                                          <p:spTgt spid="59"/>
                                        </p:tgtEl>
                                      </p:cBhvr>
                                    </p:animEffect>
                                  </p:childTnLst>
                                </p:cTn>
                              </p:par>
                            </p:childTnLst>
                          </p:cTn>
                        </p:par>
                        <p:par>
                          <p:cTn id="17" fill="hold">
                            <p:stCondLst>
                              <p:cond delay="500"/>
                            </p:stCondLst>
                            <p:childTnLst>
                              <p:par>
                                <p:cTn id="18" presetID="22" presetClass="entr" presetSubtype="2" fill="hold" grpId="0" nodeType="afterEffect">
                                  <p:stCondLst>
                                    <p:cond delay="0"/>
                                  </p:stCondLst>
                                  <p:childTnLst>
                                    <p:set>
                                      <p:cBhvr>
                                        <p:cTn id="19" dur="1" fill="hold">
                                          <p:stCondLst>
                                            <p:cond delay="0"/>
                                          </p:stCondLst>
                                        </p:cTn>
                                        <p:tgtEl>
                                          <p:spTgt spid="55"/>
                                        </p:tgtEl>
                                        <p:attrNameLst>
                                          <p:attrName>style.visibility</p:attrName>
                                        </p:attrNameLst>
                                      </p:cBhvr>
                                      <p:to>
                                        <p:strVal val="visible"/>
                                      </p:to>
                                    </p:set>
                                    <p:animEffect transition="in" filter="wipe(right)">
                                      <p:cBhvr>
                                        <p:cTn id="20" dur="500"/>
                                        <p:tgtEl>
                                          <p:spTgt spid="55"/>
                                        </p:tgtEl>
                                      </p:cBhvr>
                                    </p:animEffect>
                                  </p:childTnLst>
                                </p:cTn>
                              </p:par>
                            </p:childTnLst>
                          </p:cTn>
                        </p:par>
                        <p:par>
                          <p:cTn id="21" fill="hold">
                            <p:stCondLst>
                              <p:cond delay="1000"/>
                            </p:stCondLst>
                            <p:childTnLst>
                              <p:par>
                                <p:cTn id="22" presetID="22" presetClass="entr" presetSubtype="2" fill="hold" grpId="0" nodeType="after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wipe(right)">
                                      <p:cBhvr>
                                        <p:cTn id="24" dur="500"/>
                                        <p:tgtEl>
                                          <p:spTgt spid="35"/>
                                        </p:tgtEl>
                                      </p:cBhvr>
                                    </p:animEffect>
                                  </p:childTnLst>
                                </p:cTn>
                              </p:par>
                            </p:childTnLst>
                          </p:cTn>
                        </p:par>
                        <p:par>
                          <p:cTn id="25" fill="hold">
                            <p:stCondLst>
                              <p:cond delay="1500"/>
                            </p:stCondLst>
                            <p:childTnLst>
                              <p:par>
                                <p:cTn id="26" presetID="22" presetClass="entr" presetSubtype="2" fill="hold" grpId="0" nodeType="after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wipe(right)">
                                      <p:cBhvr>
                                        <p:cTn id="28" dur="500"/>
                                        <p:tgtEl>
                                          <p:spTgt spid="4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66"/>
                                        </p:tgtEl>
                                        <p:attrNameLst>
                                          <p:attrName>style.visibility</p:attrName>
                                        </p:attrNameLst>
                                      </p:cBhvr>
                                      <p:to>
                                        <p:strVal val="visible"/>
                                      </p:to>
                                    </p:set>
                                    <p:animEffect transition="in" filter="wipe(left)">
                                      <p:cBhvr>
                                        <p:cTn id="33" dur="500"/>
                                        <p:tgtEl>
                                          <p:spTgt spid="66"/>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65"/>
                                        </p:tgtEl>
                                        <p:attrNameLst>
                                          <p:attrName>style.visibility</p:attrName>
                                        </p:attrNameLst>
                                      </p:cBhvr>
                                      <p:to>
                                        <p:strVal val="visible"/>
                                      </p:to>
                                    </p:set>
                                    <p:animEffect transition="in" filter="wipe(left)">
                                      <p:cBhvr>
                                        <p:cTn id="37" dur="500"/>
                                        <p:tgtEl>
                                          <p:spTgt spid="6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7"/>
                                        </p:tgtEl>
                                        <p:attrNameLst>
                                          <p:attrName>style.visibility</p:attrName>
                                        </p:attrNameLst>
                                      </p:cBhvr>
                                      <p:to>
                                        <p:strVal val="visible"/>
                                      </p:to>
                                    </p:set>
                                    <p:animEffect transition="in" filter="wipe(left)">
                                      <p:cBhvr>
                                        <p:cTn id="42" dur="500"/>
                                        <p:tgtEl>
                                          <p:spTgt spid="67"/>
                                        </p:tgtEl>
                                      </p:cBhvr>
                                    </p:animEffect>
                                  </p:childTnLst>
                                </p:cTn>
                              </p:par>
                            </p:childTnLst>
                          </p:cTn>
                        </p:par>
                        <p:par>
                          <p:cTn id="43" fill="hold">
                            <p:stCondLst>
                              <p:cond delay="500"/>
                            </p:stCondLst>
                            <p:childTnLst>
                              <p:par>
                                <p:cTn id="44" presetID="22" presetClass="entr" presetSubtype="2" fill="hold" grpId="0" nodeType="afterEffect">
                                  <p:stCondLst>
                                    <p:cond delay="0"/>
                                  </p:stCondLst>
                                  <p:childTnLst>
                                    <p:set>
                                      <p:cBhvr>
                                        <p:cTn id="45" dur="1" fill="hold">
                                          <p:stCondLst>
                                            <p:cond delay="0"/>
                                          </p:stCondLst>
                                        </p:cTn>
                                        <p:tgtEl>
                                          <p:spTgt spid="57"/>
                                        </p:tgtEl>
                                        <p:attrNameLst>
                                          <p:attrName>style.visibility</p:attrName>
                                        </p:attrNameLst>
                                      </p:cBhvr>
                                      <p:to>
                                        <p:strVal val="visible"/>
                                      </p:to>
                                    </p:set>
                                    <p:animEffect transition="in" filter="wipe(right)">
                                      <p:cBhvr>
                                        <p:cTn id="46" dur="500"/>
                                        <p:tgtEl>
                                          <p:spTgt spid="57"/>
                                        </p:tgtEl>
                                      </p:cBhvr>
                                    </p:animEffect>
                                  </p:childTnLst>
                                </p:cTn>
                              </p:par>
                            </p:childTnLst>
                          </p:cTn>
                        </p:par>
                        <p:par>
                          <p:cTn id="47" fill="hold">
                            <p:stCondLst>
                              <p:cond delay="1000"/>
                            </p:stCondLst>
                            <p:childTnLst>
                              <p:par>
                                <p:cTn id="48" presetID="22" presetClass="entr" presetSubtype="2" fill="hold" grpId="0" nodeType="afterEffect">
                                  <p:stCondLst>
                                    <p:cond delay="0"/>
                                  </p:stCondLst>
                                  <p:childTnLst>
                                    <p:set>
                                      <p:cBhvr>
                                        <p:cTn id="49" dur="1" fill="hold">
                                          <p:stCondLst>
                                            <p:cond delay="0"/>
                                          </p:stCondLst>
                                        </p:cTn>
                                        <p:tgtEl>
                                          <p:spTgt spid="37"/>
                                        </p:tgtEl>
                                        <p:attrNameLst>
                                          <p:attrName>style.visibility</p:attrName>
                                        </p:attrNameLst>
                                      </p:cBhvr>
                                      <p:to>
                                        <p:strVal val="visible"/>
                                      </p:to>
                                    </p:set>
                                    <p:animEffect transition="in" filter="wipe(right)">
                                      <p:cBhvr>
                                        <p:cTn id="50" dur="500"/>
                                        <p:tgtEl>
                                          <p:spTgt spid="3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68"/>
                                        </p:tgtEl>
                                        <p:attrNameLst>
                                          <p:attrName>style.visibility</p:attrName>
                                        </p:attrNameLst>
                                      </p:cBhvr>
                                      <p:to>
                                        <p:strVal val="visible"/>
                                      </p:to>
                                    </p:set>
                                    <p:animEffect transition="in" filter="wipe(down)">
                                      <p:cBhvr>
                                        <p:cTn id="55" dur="500"/>
                                        <p:tgtEl>
                                          <p:spTgt spid="68"/>
                                        </p:tgtEl>
                                      </p:cBhvr>
                                    </p:animEffect>
                                  </p:childTnLst>
                                </p:cTn>
                              </p:par>
                            </p:childTnLst>
                          </p:cTn>
                        </p:par>
                        <p:par>
                          <p:cTn id="56" fill="hold">
                            <p:stCondLst>
                              <p:cond delay="500"/>
                            </p:stCondLst>
                            <p:childTnLst>
                              <p:par>
                                <p:cTn id="57" presetID="10" presetClass="entr" presetSubtype="0" fill="hold" grpId="0" nodeType="after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fade">
                                      <p:cBhvr>
                                        <p:cTn id="59" dur="500"/>
                                        <p:tgtEl>
                                          <p:spTgt spid="18"/>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2" fill="hold" grpId="0" nodeType="clickEffect">
                                  <p:stCondLst>
                                    <p:cond delay="0"/>
                                  </p:stCondLst>
                                  <p:childTnLst>
                                    <p:set>
                                      <p:cBhvr>
                                        <p:cTn id="63" dur="1" fill="hold">
                                          <p:stCondLst>
                                            <p:cond delay="0"/>
                                          </p:stCondLst>
                                        </p:cTn>
                                        <p:tgtEl>
                                          <p:spTgt spid="50"/>
                                        </p:tgtEl>
                                        <p:attrNameLst>
                                          <p:attrName>style.visibility</p:attrName>
                                        </p:attrNameLst>
                                      </p:cBhvr>
                                      <p:to>
                                        <p:strVal val="visible"/>
                                      </p:to>
                                    </p:set>
                                    <p:animEffect transition="in" filter="wipe(right)">
                                      <p:cBhvr>
                                        <p:cTn id="64"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5" grpId="0" animBg="1"/>
      <p:bldP spid="37" grpId="0" animBg="1"/>
      <p:bldP spid="48" grpId="0" animBg="1"/>
      <p:bldP spid="50" grpId="0" animBg="1"/>
      <p:bldP spid="55" grpId="0" animBg="1"/>
      <p:bldP spid="57" grpId="0" animBg="1"/>
      <p:bldP spid="59" grpId="0" animBg="1"/>
      <p:bldP spid="63" grpId="0" animBg="1"/>
      <p:bldP spid="64" grpId="0" animBg="1"/>
      <p:bldP spid="65" grpId="0" animBg="1"/>
      <p:bldP spid="66" grpId="0" animBg="1"/>
      <p:bldP spid="67" grpId="0" animBg="1"/>
      <p:bldP spid="6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a:xfrm>
            <a:off x="2052320" y="894080"/>
            <a:ext cx="3098800" cy="3657600"/>
          </a:xfrm>
          <a:prstGeom prst="rect">
            <a:avLst/>
          </a:prstGeom>
          <a:solidFill>
            <a:schemeClr val="accent1">
              <a:lumMod val="60000"/>
              <a:lumOff val="40000"/>
            </a:schemeClr>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err="1" smtClean="0"/>
              <a:t>Datastore</a:t>
            </a:r>
            <a:endParaRPr lang="en-US" dirty="0" smtClean="0"/>
          </a:p>
        </p:txBody>
      </p:sp>
      <p:sp>
        <p:nvSpPr>
          <p:cNvPr id="2" name="Title 1"/>
          <p:cNvSpPr>
            <a:spLocks noGrp="1"/>
          </p:cNvSpPr>
          <p:nvPr>
            <p:ph type="title"/>
          </p:nvPr>
        </p:nvSpPr>
        <p:spPr/>
        <p:txBody>
          <a:bodyPr/>
          <a:lstStyle/>
          <a:p>
            <a:r>
              <a:rPr lang="en-US" dirty="0" smtClean="0"/>
              <a:t>Pivotal Cloud Foundry Marketplace Services</a:t>
            </a:r>
            <a:endParaRPr lang="en-US" i="1" dirty="0"/>
          </a:p>
        </p:txBody>
      </p:sp>
      <p:sp>
        <p:nvSpPr>
          <p:cNvPr id="3" name="Rectangle 2"/>
          <p:cNvSpPr/>
          <p:nvPr/>
        </p:nvSpPr>
        <p:spPr>
          <a:xfrm>
            <a:off x="142240" y="894080"/>
            <a:ext cx="1869440" cy="3657600"/>
          </a:xfrm>
          <a:prstGeom prst="rect">
            <a:avLst/>
          </a:prstGeom>
          <a:solidFill>
            <a:schemeClr val="accent1">
              <a:lumMod val="60000"/>
              <a:lumOff val="40000"/>
            </a:schemeClr>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smtClean="0"/>
              <a:t>Mobile</a:t>
            </a:r>
            <a:endParaRPr lang="en-US" dirty="0" smtClean="0"/>
          </a:p>
        </p:txBody>
      </p:sp>
      <p:sp>
        <p:nvSpPr>
          <p:cNvPr id="5" name="Rectangle 4"/>
          <p:cNvSpPr/>
          <p:nvPr/>
        </p:nvSpPr>
        <p:spPr>
          <a:xfrm>
            <a:off x="5191760" y="894080"/>
            <a:ext cx="1879600" cy="3647440"/>
          </a:xfrm>
          <a:prstGeom prst="rect">
            <a:avLst/>
          </a:prstGeom>
          <a:solidFill>
            <a:schemeClr val="accent1">
              <a:lumMod val="60000"/>
              <a:lumOff val="40000"/>
            </a:schemeClr>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smtClean="0"/>
              <a:t>Other</a:t>
            </a:r>
          </a:p>
          <a:p>
            <a:pPr algn="ctr"/>
            <a:endParaRPr lang="en-US" dirty="0"/>
          </a:p>
        </p:txBody>
      </p:sp>
      <p:sp>
        <p:nvSpPr>
          <p:cNvPr id="6" name="Rectangle 5"/>
          <p:cNvSpPr/>
          <p:nvPr/>
        </p:nvSpPr>
        <p:spPr>
          <a:xfrm>
            <a:off x="7122160" y="894080"/>
            <a:ext cx="1889760" cy="3637280"/>
          </a:xfrm>
          <a:prstGeom prst="rect">
            <a:avLst/>
          </a:prstGeom>
          <a:solidFill>
            <a:schemeClr val="accent1">
              <a:lumMod val="60000"/>
              <a:lumOff val="40000"/>
            </a:schemeClr>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err="1" smtClean="0"/>
              <a:t>SpringCloud</a:t>
            </a:r>
            <a:endParaRPr lang="en-US" sz="2000" b="1" dirty="0" smtClean="0"/>
          </a:p>
          <a:p>
            <a:pPr algn="ctr"/>
            <a:endParaRPr lang="en-US" dirty="0"/>
          </a:p>
        </p:txBody>
      </p:sp>
      <p:pic>
        <p:nvPicPr>
          <p:cNvPr id="18" name="Picture 17" descr="icon_apigateway_cf@2x.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35280" y="1625600"/>
            <a:ext cx="640080" cy="640080"/>
          </a:xfrm>
          <a:prstGeom prst="rect">
            <a:avLst/>
          </a:prstGeom>
        </p:spPr>
      </p:pic>
      <p:pic>
        <p:nvPicPr>
          <p:cNvPr id="19" name="Picture 18" descr="icon_cloudbees_cf@2x.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384800" y="2346960"/>
            <a:ext cx="640080" cy="640080"/>
          </a:xfrm>
          <a:prstGeom prst="rect">
            <a:avLst/>
          </a:prstGeom>
        </p:spPr>
      </p:pic>
      <p:pic>
        <p:nvPicPr>
          <p:cNvPr id="20" name="Picture 19" descr="icon_datastaxenterprise_cf@2x.pn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535680" y="1625600"/>
            <a:ext cx="640080" cy="640080"/>
          </a:xfrm>
          <a:prstGeom prst="rect">
            <a:avLst/>
          </a:prstGeom>
        </p:spPr>
      </p:pic>
      <p:pic>
        <p:nvPicPr>
          <p:cNvPr id="21" name="Picture 20" descr="icon_datasync_cf@2x.png"/>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335280" y="3097828"/>
            <a:ext cx="640080" cy="640080"/>
          </a:xfrm>
          <a:prstGeom prst="rect">
            <a:avLst/>
          </a:prstGeom>
        </p:spPr>
      </p:pic>
      <p:pic>
        <p:nvPicPr>
          <p:cNvPr id="22" name="Picture 21" descr="icon_gemfire_cf@2x.png"/>
          <p:cNvPicPr>
            <a:picLocks noChangeAspect="1"/>
          </p:cNvPicPr>
          <p:nvPr/>
        </p:nvPicPr>
        <p:blipFill>
          <a:blip r:embed="rId7" cstate="screen">
            <a:alphaModFix amt="47000"/>
            <a:extLst>
              <a:ext uri="{28A0092B-C50C-407E-A947-70E740481C1C}">
                <a14:useLocalDpi xmlns:a14="http://schemas.microsoft.com/office/drawing/2010/main"/>
              </a:ext>
            </a:extLst>
          </a:blip>
          <a:stretch>
            <a:fillRect/>
          </a:stretch>
        </p:blipFill>
        <p:spPr>
          <a:xfrm>
            <a:off x="3535680" y="2346960"/>
            <a:ext cx="640080" cy="640080"/>
          </a:xfrm>
          <a:prstGeom prst="rect">
            <a:avLst/>
          </a:prstGeom>
        </p:spPr>
      </p:pic>
      <p:pic>
        <p:nvPicPr>
          <p:cNvPr id="23" name="Picture 22" descr="icon_pushnotification_cf@2x.png"/>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335281" y="2357121"/>
            <a:ext cx="640079" cy="640079"/>
          </a:xfrm>
          <a:prstGeom prst="rect">
            <a:avLst/>
          </a:prstGeom>
        </p:spPr>
      </p:pic>
      <p:pic>
        <p:nvPicPr>
          <p:cNvPr id="24" name="Picture 23" descr="icon_rabbitmq_cf@2x.png"/>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5387340" y="1617980"/>
            <a:ext cx="637540" cy="637540"/>
          </a:xfrm>
          <a:prstGeom prst="rect">
            <a:avLst/>
          </a:prstGeom>
        </p:spPr>
      </p:pic>
      <p:pic>
        <p:nvPicPr>
          <p:cNvPr id="25" name="Picture 24" descr="icon_redis_cf@2x.png"/>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2135674" y="1628762"/>
            <a:ext cx="638006" cy="638006"/>
          </a:xfrm>
          <a:prstGeom prst="rect">
            <a:avLst/>
          </a:prstGeom>
        </p:spPr>
      </p:pic>
      <p:pic>
        <p:nvPicPr>
          <p:cNvPr id="26" name="Picture 25" descr="icon_springxd_cf@2x.png"/>
          <p:cNvPicPr>
            <a:picLocks noChangeAspect="1"/>
          </p:cNvPicPr>
          <p:nvPr/>
        </p:nvPicPr>
        <p:blipFill>
          <a:blip r:embed="rId11" cstate="screen">
            <a:alphaModFix/>
            <a:extLst>
              <a:ext uri="{28A0092B-C50C-407E-A947-70E740481C1C}">
                <a14:useLocalDpi xmlns:a14="http://schemas.microsoft.com/office/drawing/2010/main"/>
              </a:ext>
            </a:extLst>
          </a:blip>
          <a:stretch>
            <a:fillRect/>
          </a:stretch>
        </p:blipFill>
        <p:spPr>
          <a:xfrm>
            <a:off x="5384800" y="3088640"/>
            <a:ext cx="640080" cy="640080"/>
          </a:xfrm>
          <a:prstGeom prst="rect">
            <a:avLst/>
          </a:prstGeom>
        </p:spPr>
      </p:pic>
      <p:pic>
        <p:nvPicPr>
          <p:cNvPr id="27" name="Picture 26"/>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335280" y="3835400"/>
            <a:ext cx="635000" cy="635000"/>
          </a:xfrm>
          <a:prstGeom prst="rect">
            <a:avLst/>
          </a:prstGeom>
        </p:spPr>
      </p:pic>
      <p:pic>
        <p:nvPicPr>
          <p:cNvPr id="28" name="Picture 27"/>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2133898" y="2352040"/>
            <a:ext cx="639782" cy="639782"/>
          </a:xfrm>
          <a:prstGeom prst="rect">
            <a:avLst/>
          </a:prstGeom>
        </p:spPr>
      </p:pic>
      <p:pic>
        <p:nvPicPr>
          <p:cNvPr id="29" name="Picture 28"/>
          <p:cNvPicPr>
            <a:picLocks noChangeAspect="1"/>
          </p:cNvPicPr>
          <p:nvPr/>
        </p:nvPicPr>
        <p:blipFill>
          <a:blip r:embed="rId14" cstate="screen">
            <a:alphaModFix/>
            <a:extLst>
              <a:ext uri="{28A0092B-C50C-407E-A947-70E740481C1C}">
                <a14:useLocalDpi xmlns:a14="http://schemas.microsoft.com/office/drawing/2010/main"/>
              </a:ext>
            </a:extLst>
          </a:blip>
          <a:stretch>
            <a:fillRect/>
          </a:stretch>
        </p:blipFill>
        <p:spPr>
          <a:xfrm>
            <a:off x="5384800" y="3830320"/>
            <a:ext cx="635000" cy="635000"/>
          </a:xfrm>
          <a:prstGeom prst="rect">
            <a:avLst/>
          </a:prstGeom>
        </p:spPr>
      </p:pic>
      <p:pic>
        <p:nvPicPr>
          <p:cNvPr id="31" name="Picture 30"/>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2133600" y="3098800"/>
            <a:ext cx="640080" cy="640080"/>
          </a:xfrm>
          <a:prstGeom prst="rect">
            <a:avLst/>
          </a:prstGeom>
        </p:spPr>
      </p:pic>
      <p:pic>
        <p:nvPicPr>
          <p:cNvPr id="8" name="Picture 7" descr="icon_mongodb_cf@2x.png"/>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3535680" y="3799840"/>
            <a:ext cx="640080" cy="640080"/>
          </a:xfrm>
          <a:prstGeom prst="rect">
            <a:avLst/>
          </a:prstGeom>
        </p:spPr>
      </p:pic>
      <p:pic>
        <p:nvPicPr>
          <p:cNvPr id="9" name="Picture 8" descr="icon_node4j_cf@2x.png"/>
          <p:cNvPicPr>
            <a:picLocks noChangeAspect="1"/>
          </p:cNvPicPr>
          <p:nvPr/>
        </p:nvPicPr>
        <p:blipFill>
          <a:blip r:embed="rId17" cstate="screen">
            <a:extLst>
              <a:ext uri="{28A0092B-C50C-407E-A947-70E740481C1C}">
                <a14:useLocalDpi xmlns:a14="http://schemas.microsoft.com/office/drawing/2010/main"/>
              </a:ext>
            </a:extLst>
          </a:blip>
          <a:stretch>
            <a:fillRect/>
          </a:stretch>
        </p:blipFill>
        <p:spPr>
          <a:xfrm>
            <a:off x="2133600" y="3799840"/>
            <a:ext cx="640080" cy="640080"/>
          </a:xfrm>
          <a:prstGeom prst="rect">
            <a:avLst/>
          </a:prstGeom>
        </p:spPr>
      </p:pic>
      <p:pic>
        <p:nvPicPr>
          <p:cNvPr id="35" name="pasted-image.png"/>
          <p:cNvPicPr/>
          <p:nvPr/>
        </p:nvPicPr>
        <p:blipFill>
          <a:blip r:embed="rId18" cstate="screen">
            <a:extLst>
              <a:ext uri="{28A0092B-C50C-407E-A947-70E740481C1C}">
                <a14:useLocalDpi xmlns:a14="http://schemas.microsoft.com/office/drawing/2010/main"/>
              </a:ext>
            </a:extLst>
          </a:blip>
          <a:stretch>
            <a:fillRect/>
          </a:stretch>
        </p:blipFill>
        <p:spPr>
          <a:xfrm>
            <a:off x="7327059" y="1614831"/>
            <a:ext cx="640689" cy="640690"/>
          </a:xfrm>
          <a:prstGeom prst="rect">
            <a:avLst/>
          </a:prstGeom>
          <a:ln w="12700" cap="flat">
            <a:noFill/>
            <a:miter lim="400000"/>
          </a:ln>
          <a:effectLst/>
        </p:spPr>
      </p:pic>
      <p:pic>
        <p:nvPicPr>
          <p:cNvPr id="36" name="pasted-image.png"/>
          <p:cNvPicPr/>
          <p:nvPr/>
        </p:nvPicPr>
        <p:blipFill>
          <a:blip r:embed="rId19" cstate="screen">
            <a:extLst>
              <a:ext uri="{28A0092B-C50C-407E-A947-70E740481C1C}">
                <a14:useLocalDpi xmlns:a14="http://schemas.microsoft.com/office/drawing/2010/main"/>
              </a:ext>
            </a:extLst>
          </a:blip>
          <a:stretch>
            <a:fillRect/>
          </a:stretch>
        </p:blipFill>
        <p:spPr>
          <a:xfrm>
            <a:off x="7331951" y="2343467"/>
            <a:ext cx="633413" cy="633413"/>
          </a:xfrm>
          <a:prstGeom prst="rect">
            <a:avLst/>
          </a:prstGeom>
          <a:ln w="12700" cap="flat">
            <a:noFill/>
            <a:miter lim="400000"/>
          </a:ln>
          <a:effectLst/>
        </p:spPr>
      </p:pic>
      <p:pic>
        <p:nvPicPr>
          <p:cNvPr id="37" name="pasted-image.png"/>
          <p:cNvPicPr/>
          <p:nvPr/>
        </p:nvPicPr>
        <p:blipFill>
          <a:blip r:embed="rId20" cstate="screen">
            <a:extLst>
              <a:ext uri="{28A0092B-C50C-407E-A947-70E740481C1C}">
                <a14:useLocalDpi xmlns:a14="http://schemas.microsoft.com/office/drawing/2010/main"/>
              </a:ext>
            </a:extLst>
          </a:blip>
          <a:stretch>
            <a:fillRect/>
          </a:stretch>
        </p:blipFill>
        <p:spPr>
          <a:xfrm>
            <a:off x="7334131" y="3085163"/>
            <a:ext cx="633398" cy="633397"/>
          </a:xfrm>
          <a:prstGeom prst="rect">
            <a:avLst/>
          </a:prstGeom>
          <a:ln w="12700" cap="flat">
            <a:noFill/>
            <a:miter lim="400000"/>
          </a:ln>
          <a:effectLst/>
        </p:spPr>
      </p:pic>
      <p:pic>
        <p:nvPicPr>
          <p:cNvPr id="10" name="Picture 9" descr="icon_pivotalhd_cf@2x.png"/>
          <p:cNvPicPr>
            <a:picLocks noChangeAspect="1"/>
          </p:cNvPicPr>
          <p:nvPr/>
        </p:nvPicPr>
        <p:blipFill>
          <a:blip r:embed="rId21" cstate="screen">
            <a:extLst>
              <a:ext uri="{28A0092B-C50C-407E-A947-70E740481C1C}">
                <a14:useLocalDpi xmlns:a14="http://schemas.microsoft.com/office/drawing/2010/main"/>
              </a:ext>
            </a:extLst>
          </a:blip>
          <a:stretch>
            <a:fillRect/>
          </a:stretch>
        </p:blipFill>
        <p:spPr>
          <a:xfrm>
            <a:off x="3535680" y="3098800"/>
            <a:ext cx="632460" cy="632460"/>
          </a:xfrm>
          <a:prstGeom prst="rect">
            <a:avLst/>
          </a:prstGeom>
        </p:spPr>
      </p:pic>
      <p:sp>
        <p:nvSpPr>
          <p:cNvPr id="11" name="TextBox 10"/>
          <p:cNvSpPr txBox="1"/>
          <p:nvPr/>
        </p:nvSpPr>
        <p:spPr>
          <a:xfrm>
            <a:off x="985519" y="1625600"/>
            <a:ext cx="1005841" cy="276999"/>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API Gateway</a:t>
            </a:r>
          </a:p>
        </p:txBody>
      </p:sp>
      <p:sp>
        <p:nvSpPr>
          <p:cNvPr id="38" name="TextBox 37"/>
          <p:cNvSpPr txBox="1"/>
          <p:nvPr/>
        </p:nvSpPr>
        <p:spPr>
          <a:xfrm>
            <a:off x="975359" y="2336800"/>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Push Notification</a:t>
            </a:r>
          </a:p>
        </p:txBody>
      </p:sp>
      <p:sp>
        <p:nvSpPr>
          <p:cNvPr id="39" name="TextBox 38"/>
          <p:cNvSpPr txBox="1"/>
          <p:nvPr/>
        </p:nvSpPr>
        <p:spPr>
          <a:xfrm>
            <a:off x="985519" y="3108960"/>
            <a:ext cx="1005841" cy="276999"/>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Data Sync</a:t>
            </a:r>
          </a:p>
        </p:txBody>
      </p:sp>
      <p:sp>
        <p:nvSpPr>
          <p:cNvPr id="40" name="TextBox 39"/>
          <p:cNvSpPr txBox="1"/>
          <p:nvPr/>
        </p:nvSpPr>
        <p:spPr>
          <a:xfrm>
            <a:off x="985519" y="3840480"/>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App Distribution</a:t>
            </a:r>
          </a:p>
        </p:txBody>
      </p:sp>
      <p:sp>
        <p:nvSpPr>
          <p:cNvPr id="41" name="TextBox 40"/>
          <p:cNvSpPr txBox="1"/>
          <p:nvPr/>
        </p:nvSpPr>
        <p:spPr>
          <a:xfrm>
            <a:off x="6082096" y="1759284"/>
            <a:ext cx="1005841"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RabbitMQ</a:t>
            </a:r>
            <a:endParaRPr lang="en-US" sz="1200" dirty="0" smtClean="0">
              <a:solidFill>
                <a:schemeClr val="bg2"/>
              </a:solidFill>
              <a:latin typeface="FreightSans Pro Medium"/>
              <a:cs typeface="FreightSans Pro Medium"/>
            </a:endParaRPr>
          </a:p>
        </p:txBody>
      </p:sp>
      <p:sp>
        <p:nvSpPr>
          <p:cNvPr id="42" name="TextBox 41"/>
          <p:cNvSpPr txBox="1"/>
          <p:nvPr/>
        </p:nvSpPr>
        <p:spPr>
          <a:xfrm>
            <a:off x="6045199" y="2336800"/>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Jenkins Enterprise</a:t>
            </a:r>
          </a:p>
        </p:txBody>
      </p:sp>
      <p:sp>
        <p:nvSpPr>
          <p:cNvPr id="43" name="TextBox 42"/>
          <p:cNvSpPr txBox="1"/>
          <p:nvPr/>
        </p:nvSpPr>
        <p:spPr>
          <a:xfrm>
            <a:off x="6055359" y="3256012"/>
            <a:ext cx="1005841" cy="276999"/>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Spring XD</a:t>
            </a:r>
          </a:p>
        </p:txBody>
      </p:sp>
      <p:sp>
        <p:nvSpPr>
          <p:cNvPr id="44" name="TextBox 43"/>
          <p:cNvSpPr txBox="1"/>
          <p:nvPr/>
        </p:nvSpPr>
        <p:spPr>
          <a:xfrm>
            <a:off x="6055359" y="3840480"/>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Single Sign-on</a:t>
            </a:r>
          </a:p>
        </p:txBody>
      </p:sp>
      <p:sp>
        <p:nvSpPr>
          <p:cNvPr id="45" name="TextBox 44"/>
          <p:cNvSpPr txBox="1"/>
          <p:nvPr/>
        </p:nvSpPr>
        <p:spPr>
          <a:xfrm>
            <a:off x="8006079" y="1712227"/>
            <a:ext cx="1005841" cy="461665"/>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Config</a:t>
            </a:r>
            <a:r>
              <a:rPr lang="en-US" sz="1200" dirty="0" smtClean="0">
                <a:solidFill>
                  <a:schemeClr val="bg2"/>
                </a:solidFill>
                <a:latin typeface="FreightSans Pro Medium"/>
                <a:cs typeface="FreightSans Pro Medium"/>
              </a:rPr>
              <a:t> Server</a:t>
            </a:r>
          </a:p>
        </p:txBody>
      </p:sp>
      <p:sp>
        <p:nvSpPr>
          <p:cNvPr id="46" name="TextBox 45"/>
          <p:cNvSpPr txBox="1"/>
          <p:nvPr/>
        </p:nvSpPr>
        <p:spPr>
          <a:xfrm>
            <a:off x="8009287" y="2436796"/>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Service Directory</a:t>
            </a:r>
          </a:p>
        </p:txBody>
      </p:sp>
      <p:sp>
        <p:nvSpPr>
          <p:cNvPr id="47" name="TextBox 46"/>
          <p:cNvSpPr txBox="1"/>
          <p:nvPr/>
        </p:nvSpPr>
        <p:spPr>
          <a:xfrm>
            <a:off x="8006079" y="3155483"/>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Circuit Breaker</a:t>
            </a:r>
          </a:p>
        </p:txBody>
      </p:sp>
      <p:sp>
        <p:nvSpPr>
          <p:cNvPr id="49" name="TextBox 48"/>
          <p:cNvSpPr txBox="1"/>
          <p:nvPr/>
        </p:nvSpPr>
        <p:spPr>
          <a:xfrm>
            <a:off x="4185919" y="1625600"/>
            <a:ext cx="1005841" cy="461665"/>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DataStax</a:t>
            </a:r>
            <a:r>
              <a:rPr lang="en-US" sz="1200" dirty="0" smtClean="0">
                <a:solidFill>
                  <a:schemeClr val="bg2"/>
                </a:solidFill>
                <a:latin typeface="FreightSans Pro Medium"/>
                <a:cs typeface="FreightSans Pro Medium"/>
              </a:rPr>
              <a:t> Cassandra</a:t>
            </a:r>
          </a:p>
        </p:txBody>
      </p:sp>
      <p:sp>
        <p:nvSpPr>
          <p:cNvPr id="50" name="TextBox 49"/>
          <p:cNvSpPr txBox="1"/>
          <p:nvPr/>
        </p:nvSpPr>
        <p:spPr>
          <a:xfrm>
            <a:off x="4175759" y="2336800"/>
            <a:ext cx="1005841"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GemFire</a:t>
            </a:r>
            <a:endParaRPr lang="en-US" sz="1200" dirty="0" smtClean="0">
              <a:solidFill>
                <a:schemeClr val="bg2"/>
              </a:solidFill>
              <a:latin typeface="FreightSans Pro Medium"/>
              <a:cs typeface="FreightSans Pro Medium"/>
            </a:endParaRPr>
          </a:p>
        </p:txBody>
      </p:sp>
      <p:sp>
        <p:nvSpPr>
          <p:cNvPr id="51" name="TextBox 50"/>
          <p:cNvSpPr txBox="1"/>
          <p:nvPr/>
        </p:nvSpPr>
        <p:spPr>
          <a:xfrm>
            <a:off x="4185919" y="3957052"/>
            <a:ext cx="1005841"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MongoDB</a:t>
            </a:r>
            <a:endParaRPr lang="en-US" sz="1200" dirty="0" smtClean="0">
              <a:solidFill>
                <a:schemeClr val="bg2"/>
              </a:solidFill>
              <a:latin typeface="FreightSans Pro Medium"/>
              <a:cs typeface="FreightSans Pro Medium"/>
            </a:endParaRPr>
          </a:p>
        </p:txBody>
      </p:sp>
      <p:sp>
        <p:nvSpPr>
          <p:cNvPr id="52" name="TextBox 51"/>
          <p:cNvSpPr txBox="1"/>
          <p:nvPr/>
        </p:nvSpPr>
        <p:spPr>
          <a:xfrm>
            <a:off x="4185919" y="3259221"/>
            <a:ext cx="1005841"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PivotalHD</a:t>
            </a:r>
            <a:endParaRPr lang="en-US" sz="1200" dirty="0" smtClean="0">
              <a:solidFill>
                <a:schemeClr val="bg2"/>
              </a:solidFill>
              <a:latin typeface="FreightSans Pro Medium"/>
              <a:cs typeface="FreightSans Pro Medium"/>
            </a:endParaRPr>
          </a:p>
        </p:txBody>
      </p:sp>
      <p:sp>
        <p:nvSpPr>
          <p:cNvPr id="53" name="TextBox 52"/>
          <p:cNvSpPr txBox="1"/>
          <p:nvPr/>
        </p:nvSpPr>
        <p:spPr>
          <a:xfrm>
            <a:off x="2733039" y="1625600"/>
            <a:ext cx="1005841"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Redis</a:t>
            </a:r>
            <a:endParaRPr lang="en-US" sz="1200" dirty="0" smtClean="0">
              <a:solidFill>
                <a:schemeClr val="bg2"/>
              </a:solidFill>
              <a:latin typeface="FreightSans Pro Medium"/>
              <a:cs typeface="FreightSans Pro Medium"/>
            </a:endParaRPr>
          </a:p>
        </p:txBody>
      </p:sp>
      <p:sp>
        <p:nvSpPr>
          <p:cNvPr id="54" name="TextBox 53"/>
          <p:cNvSpPr txBox="1"/>
          <p:nvPr/>
        </p:nvSpPr>
        <p:spPr>
          <a:xfrm>
            <a:off x="2722879" y="2336800"/>
            <a:ext cx="1005841" cy="276999"/>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MySQL</a:t>
            </a:r>
          </a:p>
        </p:txBody>
      </p:sp>
      <p:sp>
        <p:nvSpPr>
          <p:cNvPr id="55" name="TextBox 54"/>
          <p:cNvSpPr txBox="1"/>
          <p:nvPr/>
        </p:nvSpPr>
        <p:spPr>
          <a:xfrm>
            <a:off x="2733039" y="3957053"/>
            <a:ext cx="1005841" cy="276999"/>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Neo4j</a:t>
            </a:r>
          </a:p>
        </p:txBody>
      </p:sp>
      <p:sp>
        <p:nvSpPr>
          <p:cNvPr id="56" name="TextBox 55"/>
          <p:cNvSpPr txBox="1"/>
          <p:nvPr/>
        </p:nvSpPr>
        <p:spPr>
          <a:xfrm>
            <a:off x="2733039" y="3098800"/>
            <a:ext cx="934721" cy="646331"/>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Session state caching</a:t>
            </a:r>
            <a:endParaRPr lang="en-US" sz="1000" dirty="0" smtClean="0">
              <a:solidFill>
                <a:schemeClr val="bg2"/>
              </a:solidFill>
              <a:latin typeface="FreightSans Pro Medium"/>
              <a:cs typeface="FreightSans Pro Medium"/>
            </a:endParaRPr>
          </a:p>
        </p:txBody>
      </p:sp>
    </p:spTree>
    <p:extLst>
      <p:ext uri="{BB962C8B-B14F-4D97-AF65-F5344CB8AC3E}">
        <p14:creationId xmlns:p14="http://schemas.microsoft.com/office/powerpoint/2010/main" val="167928460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Pivotal_PPT_Template_16x9_internal_02_2014">
  <a:themeElements>
    <a:clrScheme name="custom 19">
      <a:dk1>
        <a:srgbClr val="4D4D4D"/>
      </a:dk1>
      <a:lt1>
        <a:srgbClr val="FFFFFF"/>
      </a:lt1>
      <a:dk2>
        <a:srgbClr val="008881"/>
      </a:dk2>
      <a:lt2>
        <a:srgbClr val="000000"/>
      </a:lt2>
      <a:accent1>
        <a:srgbClr val="33928A"/>
      </a:accent1>
      <a:accent2>
        <a:srgbClr val="3EA7BC"/>
      </a:accent2>
      <a:accent3>
        <a:srgbClr val="F27C3A"/>
      </a:accent3>
      <a:accent4>
        <a:srgbClr val="AEBF2F"/>
      </a:accent4>
      <a:accent5>
        <a:srgbClr val="007CA2"/>
      </a:accent5>
      <a:accent6>
        <a:srgbClr val="705D8B"/>
      </a:accent6>
      <a:hlink>
        <a:srgbClr val="3EA7BC"/>
      </a:hlink>
      <a:folHlink>
        <a:srgbClr val="4D4D4D"/>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bg2"/>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ctr">
          <a:defRPr dirty="0" err="1" smtClean="0">
            <a:solidFill>
              <a:schemeClr val="bg2"/>
            </a:solidFill>
          </a:defRPr>
        </a:defPPr>
      </a:lstStyle>
    </a:txDef>
  </a:objectDefaults>
  <a:extraClrSchemeLst/>
</a:theme>
</file>

<file path=ppt/theme/theme2.xml><?xml version="1.0" encoding="utf-8"?>
<a:theme xmlns:a="http://schemas.openxmlformats.org/drawingml/2006/main" name="Office Theme">
  <a:themeElements>
    <a:clrScheme name="*Revised Palette">
      <a:dk1>
        <a:srgbClr val="000000"/>
      </a:dk1>
      <a:lt1>
        <a:srgbClr val="FFFFFF"/>
      </a:lt1>
      <a:dk2>
        <a:srgbClr val="3892D0"/>
      </a:dk2>
      <a:lt2>
        <a:srgbClr val="4D4D4D"/>
      </a:lt2>
      <a:accent1>
        <a:srgbClr val="3892D0"/>
      </a:accent1>
      <a:accent2>
        <a:srgbClr val="49A942"/>
      </a:accent2>
      <a:accent3>
        <a:srgbClr val="93C5FF"/>
      </a:accent3>
      <a:accent4>
        <a:srgbClr val="FFC425"/>
      </a:accent4>
      <a:accent5>
        <a:srgbClr val="E36F1E"/>
      </a:accent5>
      <a:accent6>
        <a:srgbClr val="B5121B"/>
      </a:accent6>
      <a:hlink>
        <a:srgbClr val="3892D0"/>
      </a:hlink>
      <a:folHlink>
        <a:srgbClr val="4D4D4D"/>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Revised Palette">
      <a:dk1>
        <a:srgbClr val="000000"/>
      </a:dk1>
      <a:lt1>
        <a:srgbClr val="FFFFFF"/>
      </a:lt1>
      <a:dk2>
        <a:srgbClr val="3892D0"/>
      </a:dk2>
      <a:lt2>
        <a:srgbClr val="4D4D4D"/>
      </a:lt2>
      <a:accent1>
        <a:srgbClr val="3892D0"/>
      </a:accent1>
      <a:accent2>
        <a:srgbClr val="49A942"/>
      </a:accent2>
      <a:accent3>
        <a:srgbClr val="93C5FF"/>
      </a:accent3>
      <a:accent4>
        <a:srgbClr val="FFC425"/>
      </a:accent4>
      <a:accent5>
        <a:srgbClr val="E36F1E"/>
      </a:accent5>
      <a:accent6>
        <a:srgbClr val="B5121B"/>
      </a:accent6>
      <a:hlink>
        <a:srgbClr val="3892D0"/>
      </a:hlink>
      <a:folHlink>
        <a:srgbClr val="4D4D4D"/>
      </a:folHlink>
    </a:clrScheme>
    <a:fontScheme name="Verdana-EMC New PPTX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Pivotal_PPT_Template_16x9_internal_02_2014.potx</Template>
  <TotalTime>13328</TotalTime>
  <Words>1597</Words>
  <Application>Microsoft Macintosh PowerPoint</Application>
  <PresentationFormat>On-screen Show (16:9)</PresentationFormat>
  <Paragraphs>259</Paragraphs>
  <Slides>29</Slides>
  <Notes>19</Notes>
  <HiddenSlides>1</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Pivotal_PPT_Template_16x9_internal_02_2014</vt:lpstr>
      <vt:lpstr>Pivotal Marketplace Overview</vt:lpstr>
      <vt:lpstr>Agenda</vt:lpstr>
      <vt:lpstr>Marketplace Basics</vt:lpstr>
      <vt:lpstr>How do services fit into Pivotal’s solution for cloud-native apps?</vt:lpstr>
      <vt:lpstr>What is a Marketplace Service?</vt:lpstr>
      <vt:lpstr>Two Types of Services</vt:lpstr>
      <vt:lpstr>PowerPoint Presentation</vt:lpstr>
      <vt:lpstr>Creating and Binding a Marketplace Service</vt:lpstr>
      <vt:lpstr>Pivotal Cloud Foundry Marketplace Services</vt:lpstr>
      <vt:lpstr>Pivotal Cloud Foundry Marketplace Services</vt:lpstr>
      <vt:lpstr>PCF Marketplace</vt:lpstr>
      <vt:lpstr>PowerPoint Presentation</vt:lpstr>
      <vt:lpstr>Companies want to be fast like Netflix</vt:lpstr>
      <vt:lpstr>Spring Cloud Services Suite</vt:lpstr>
      <vt:lpstr>Spring Cloud Config Server</vt:lpstr>
      <vt:lpstr>Spring Cloud Service Registry</vt:lpstr>
      <vt:lpstr>Spring Cloud Circuit Breaker</vt:lpstr>
      <vt:lpstr>PowerPoint Presentation</vt:lpstr>
      <vt:lpstr>BDS Vision: Make all data products cloud-ready.</vt:lpstr>
      <vt:lpstr>MySQL for Pivotal Cloud Foundry</vt:lpstr>
      <vt:lpstr>Redis for Pivotal Cloud Foundry </vt:lpstr>
      <vt:lpstr>RabbitMQ for Pivotal Cloud Foundry</vt:lpstr>
      <vt:lpstr>PowerPoint Presentation</vt:lpstr>
      <vt:lpstr>Diversity of clients, more load</vt:lpstr>
      <vt:lpstr>Pivotal CF Mobile Services</vt:lpstr>
      <vt:lpstr>Push Notifications</vt:lpstr>
      <vt:lpstr>Data Sync</vt:lpstr>
      <vt:lpstr>API Gateway</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Lynn Nelson</dc:creator>
  <cp:lastModifiedBy>John Gammon</cp:lastModifiedBy>
  <cp:revision>137</cp:revision>
  <dcterms:created xsi:type="dcterms:W3CDTF">2014-02-20T22:14:29Z</dcterms:created>
  <dcterms:modified xsi:type="dcterms:W3CDTF">2015-08-19T15:55:30Z</dcterms:modified>
</cp:coreProperties>
</file>