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8"/>
  </p:notesMasterIdLst>
  <p:handoutMasterIdLst>
    <p:handoutMasterId r:id="rId29"/>
  </p:handoutMasterIdLst>
  <p:sldIdLst>
    <p:sldId id="453" r:id="rId2"/>
    <p:sldId id="488" r:id="rId3"/>
    <p:sldId id="524" r:id="rId4"/>
    <p:sldId id="492" r:id="rId5"/>
    <p:sldId id="493" r:id="rId6"/>
    <p:sldId id="494" r:id="rId7"/>
    <p:sldId id="532" r:id="rId8"/>
    <p:sldId id="529" r:id="rId9"/>
    <p:sldId id="500" r:id="rId10"/>
    <p:sldId id="501" r:id="rId11"/>
    <p:sldId id="495" r:id="rId12"/>
    <p:sldId id="527" r:id="rId13"/>
    <p:sldId id="523" r:id="rId14"/>
    <p:sldId id="513" r:id="rId15"/>
    <p:sldId id="491" r:id="rId16"/>
    <p:sldId id="514" r:id="rId17"/>
    <p:sldId id="489" r:id="rId18"/>
    <p:sldId id="531" r:id="rId19"/>
    <p:sldId id="530" r:id="rId20"/>
    <p:sldId id="497" r:id="rId21"/>
    <p:sldId id="515" r:id="rId22"/>
    <p:sldId id="498" r:id="rId23"/>
    <p:sldId id="517" r:id="rId24"/>
    <p:sldId id="528" r:id="rId25"/>
    <p:sldId id="499" r:id="rId26"/>
    <p:sldId id="520" r:id="rId27"/>
  </p:sldIdLst>
  <p:sldSz cx="9144000" cy="5143500" type="screen16x9"/>
  <p:notesSz cx="6934200" cy="92202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34" autoAdjust="0"/>
  </p:normalViewPr>
  <p:slideViewPr>
    <p:cSldViewPr snapToGrid="0">
      <p:cViewPr varScale="1">
        <p:scale>
          <a:sx n="121" d="100"/>
          <a:sy n="121" d="100"/>
        </p:scale>
        <p:origin x="-544" y="-112"/>
      </p:cViewPr>
      <p:guideLst>
        <p:guide orient="horz" pos="1615"/>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113" y="8953500"/>
            <a:ext cx="361950" cy="215900"/>
          </a:xfrm>
          <a:prstGeom prst="rect">
            <a:avLst/>
          </a:prstGeom>
          <a:noFill/>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15DAD001-33CF-A646-9A58-5A1A3928F014}" type="slidenum">
              <a:rPr lang="en-US" sz="800" smtClean="0">
                <a:latin typeface="Verdana" charset="0"/>
                <a:cs typeface="Arial" charset="0"/>
              </a:rPr>
              <a:pPr eaLnBrk="1" hangingPunct="1">
                <a:defRPr/>
              </a:pPr>
              <a:t>‹#›</a:t>
            </a:fld>
            <a:endParaRPr lang="en-US" sz="800" smtClean="0">
              <a:latin typeface="Verdana" charset="0"/>
              <a:cs typeface="Arial" charset="0"/>
            </a:endParaRPr>
          </a:p>
        </p:txBody>
      </p:sp>
      <p:sp>
        <p:nvSpPr>
          <p:cNvPr id="55299" name="TextBox 5"/>
          <p:cNvSpPr txBox="1">
            <a:spLocks noChangeArrowheads="1"/>
          </p:cNvSpPr>
          <p:nvPr/>
        </p:nvSpPr>
        <p:spPr bwMode="auto">
          <a:xfrm>
            <a:off x="298450" y="174625"/>
            <a:ext cx="6337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288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smtClean="0">
                <a:latin typeface="Verdana" charset="0"/>
                <a:cs typeface="Arial" charset="0"/>
              </a:rPr>
              <a:t>TITLE</a:t>
            </a:r>
          </a:p>
          <a:p>
            <a:pPr algn="ctr" eaLnBrk="1" hangingPunct="1">
              <a:defRPr/>
            </a:pPr>
            <a:r>
              <a:rPr lang="en-US" sz="1000" smtClean="0">
                <a:latin typeface="Verdana" charset="0"/>
                <a:cs typeface="Arial" charset="0"/>
              </a:rPr>
              <a:t>Month Year</a:t>
            </a:r>
          </a:p>
        </p:txBody>
      </p:sp>
    </p:spTree>
    <p:extLst>
      <p:ext uri="{BB962C8B-B14F-4D97-AF65-F5344CB8AC3E}">
        <p14:creationId xmlns:p14="http://schemas.microsoft.com/office/powerpoint/2010/main" val="2337950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a:xfrm>
            <a:off x="298450" y="2997200"/>
            <a:ext cx="6337300" cy="5842000"/>
          </a:xfrm>
          <a:prstGeom prst="rect">
            <a:avLst/>
          </a:prstGeom>
        </p:spPr>
        <p:txBody>
          <a:bodyPr vert="horz" wrap="square" lIns="0" tIns="0" rIns="0" bIns="0" numCol="1" anchor="t" anchorCtr="0" compatLnSpc="1">
            <a:prstTxWarp prst="textNoShape">
              <a:avLst/>
            </a:prstTxWarp>
            <a:normAutofit/>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 name="TextBox 5"/>
          <p:cNvSpPr txBox="1"/>
          <p:nvPr/>
        </p:nvSpPr>
        <p:spPr>
          <a:xfrm>
            <a:off x="3313113" y="8953500"/>
            <a:ext cx="361950" cy="215900"/>
          </a:xfrm>
          <a:prstGeom prst="rect">
            <a:avLst/>
          </a:prstGeom>
          <a:noFill/>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5EAAF699-BFD7-564B-8271-F3BE0022C14E}" type="slidenum">
              <a:rPr lang="en-US" sz="800" smtClean="0">
                <a:latin typeface="Verdana" charset="0"/>
                <a:cs typeface="Arial" charset="0"/>
              </a:rPr>
              <a:pPr eaLnBrk="1" hangingPunct="1">
                <a:defRPr/>
              </a:pPr>
              <a:t>‹#›</a:t>
            </a:fld>
            <a:endParaRPr lang="en-US" sz="800" smtClean="0">
              <a:latin typeface="Verdana" charset="0"/>
              <a:cs typeface="Arial" charset="0"/>
            </a:endParaRPr>
          </a:p>
        </p:txBody>
      </p:sp>
      <p:sp>
        <p:nvSpPr>
          <p:cNvPr id="48133" name="TextBox 6"/>
          <p:cNvSpPr txBox="1">
            <a:spLocks noChangeArrowheads="1"/>
          </p:cNvSpPr>
          <p:nvPr/>
        </p:nvSpPr>
        <p:spPr bwMode="auto">
          <a:xfrm>
            <a:off x="298450" y="174625"/>
            <a:ext cx="6337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smtClean="0">
                <a:latin typeface="Verdana" charset="0"/>
                <a:cs typeface="Arial" charset="0"/>
              </a:rPr>
              <a:t>TITLE</a:t>
            </a:r>
          </a:p>
          <a:p>
            <a:pPr algn="ctr" eaLnBrk="1" hangingPunct="1">
              <a:defRPr/>
            </a:pPr>
            <a:r>
              <a:rPr lang="en-US" sz="1000" smtClean="0">
                <a:latin typeface="Verdana" charset="0"/>
                <a:cs typeface="Arial" charset="0"/>
              </a:rPr>
              <a:t>Month Year</a:t>
            </a:r>
          </a:p>
        </p:txBody>
      </p:sp>
    </p:spTree>
    <p:extLst>
      <p:ext uri="{BB962C8B-B14F-4D97-AF65-F5344CB8AC3E}">
        <p14:creationId xmlns:p14="http://schemas.microsoft.com/office/powerpoint/2010/main" val="2703440375"/>
      </p:ext>
    </p:extLst>
  </p:cSld>
  <p:clrMap bg1="lt1" tx1="dk1" bg2="lt2" tx2="dk2" accent1="accent1" accent2="accent2" accent3="accent3" accent4="accent4" accent5="accent5" accent6="accent6" hlink="hlink" folHlink="folHlink"/>
  <p:notesStyle>
    <a:lvl1pPr algn="l" rtl="0" eaLnBrk="0" fontAlgn="base" hangingPunct="0">
      <a:spcBef>
        <a:spcPts val="1200"/>
      </a:spcBef>
      <a:spcAft>
        <a:spcPct val="0"/>
      </a:spcAft>
      <a:buFont typeface="Arial" charset="0"/>
      <a:defRPr sz="1100" kern="1200">
        <a:solidFill>
          <a:schemeClr val="tx1"/>
        </a:solidFill>
        <a:latin typeface="Verdana" pitchFamily="34" charset="0"/>
        <a:ea typeface="ＭＳ Ｐゴシック" charset="0"/>
        <a:cs typeface="Arial" pitchFamily="34" charset="0"/>
      </a:defRPr>
    </a:lvl1pPr>
    <a:lvl2pPr marL="400050" indent="-174625" algn="l" rtl="0" eaLnBrk="0" fontAlgn="base" hangingPunct="0">
      <a:spcBef>
        <a:spcPts val="600"/>
      </a:spcBef>
      <a:spcAft>
        <a:spcPct val="0"/>
      </a:spcAft>
      <a:buFont typeface="Wingdings" charset="0"/>
      <a:buChar char=""/>
      <a:defRPr sz="1100" kern="1200">
        <a:solidFill>
          <a:schemeClr val="tx1"/>
        </a:solidFill>
        <a:latin typeface="Verdana" pitchFamily="34" charset="0"/>
        <a:ea typeface="ＭＳ Ｐゴシック" charset="0"/>
        <a:cs typeface="Arial" pitchFamily="34" charset="0"/>
      </a:defRPr>
    </a:lvl2pPr>
    <a:lvl3pPr marL="576263" indent="-176213" algn="l" rtl="0" eaLnBrk="0" fontAlgn="base" hangingPunct="0">
      <a:spcBef>
        <a:spcPts val="600"/>
      </a:spcBef>
      <a:spcAft>
        <a:spcPct val="0"/>
      </a:spcAft>
      <a:buFont typeface="Verdana" charset="0"/>
      <a:buChar char="–"/>
      <a:defRPr sz="1100" kern="1200">
        <a:solidFill>
          <a:schemeClr val="tx1"/>
        </a:solidFill>
        <a:latin typeface="Verdana" pitchFamily="34" charset="0"/>
        <a:ea typeface="ＭＳ Ｐゴシック" charset="0"/>
        <a:cs typeface="Arial" pitchFamily="34" charset="0"/>
      </a:defRPr>
    </a:lvl3pPr>
    <a:lvl4pPr marL="801688" indent="-174625" algn="l" rtl="0" eaLnBrk="0" fontAlgn="base" hangingPunct="0">
      <a:spcBef>
        <a:spcPts val="600"/>
      </a:spcBef>
      <a:spcAft>
        <a:spcPct val="0"/>
      </a:spcAft>
      <a:buFont typeface="Verdana" charset="0"/>
      <a:buChar char="▪"/>
      <a:defRPr sz="1100" kern="1200">
        <a:solidFill>
          <a:schemeClr val="tx1"/>
        </a:solidFill>
        <a:latin typeface="Verdana" pitchFamily="34" charset="0"/>
        <a:ea typeface="ＭＳ Ｐゴシック" charset="0"/>
        <a:cs typeface="Arial" pitchFamily="34" charset="0"/>
      </a:defRPr>
    </a:lvl4pPr>
    <a:lvl5pPr marL="1027113" indent="-225425" algn="l" rtl="0" eaLnBrk="0" fontAlgn="base" hangingPunct="0">
      <a:spcBef>
        <a:spcPts val="600"/>
      </a:spcBef>
      <a:spcAft>
        <a:spcPct val="0"/>
      </a:spcAft>
      <a:buFont typeface="Verdana" charset="0"/>
      <a:buChar char="—"/>
      <a:defRPr sz="1100" kern="1200">
        <a:solidFill>
          <a:schemeClr val="tx1"/>
        </a:solidFill>
        <a:latin typeface="Verdana" pitchFamily="34" charset="0"/>
        <a:ea typeface="ＭＳ Ｐゴシック"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Verdan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Cloud Controller metrics to ensure that the Cloud Controller is processing API requests in a timely manner. If the pending activity in your system increases significantly past the typical maximum and stays at an elevated level, Cloud Controller requests may be failing and additional troubleshooting may be necessary.</a:t>
            </a:r>
          </a:p>
          <a:p>
            <a:endParaRPr lang="en-US" dirty="0" smtClean="0"/>
          </a:p>
          <a:p>
            <a:r>
              <a:rPr lang="en-US" dirty="0" smtClean="0"/>
              <a:t>Use router metrics to ensure that the Router is passing requests to other components in a timely manner.</a:t>
            </a:r>
            <a:endParaRPr lang="en-US" dirty="0"/>
          </a:p>
        </p:txBody>
      </p:sp>
    </p:spTree>
    <p:extLst>
      <p:ext uri="{BB962C8B-B14F-4D97-AF65-F5344CB8AC3E}">
        <p14:creationId xmlns:p14="http://schemas.microsoft.com/office/powerpoint/2010/main" val="428721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collector will discover the various components on the message bus and query their /</a:t>
            </a:r>
            <a:r>
              <a:rPr lang="en-US" dirty="0" err="1" smtClean="0"/>
              <a:t>healthz</a:t>
            </a:r>
            <a:r>
              <a:rPr lang="en-US" dirty="0" smtClean="0"/>
              <a:t> and /</a:t>
            </a:r>
            <a:r>
              <a:rPr lang="en-US" dirty="0" err="1" smtClean="0"/>
              <a:t>varz</a:t>
            </a:r>
            <a:r>
              <a:rPr lang="en-US" dirty="0" smtClean="0"/>
              <a:t> interfaces.</a:t>
            </a:r>
          </a:p>
          <a:p>
            <a:pPr marL="171450" indent="-171450">
              <a:buFontTx/>
              <a:buChar char="-"/>
            </a:pPr>
            <a:r>
              <a:rPr lang="en-US" dirty="0" smtClean="0"/>
              <a:t>Once installed, component metrics automatically report to the JMX endpoint</a:t>
            </a:r>
          </a:p>
          <a:p>
            <a:pPr marL="171450" indent="-171450">
              <a:buFontTx/>
              <a:buChar char="-"/>
            </a:pPr>
            <a:r>
              <a:rPr lang="en-US" dirty="0" smtClean="0"/>
              <a:t>JMX client uses credentials supplied to connect to IP </a:t>
            </a:r>
            <a:r>
              <a:rPr lang="en-US" dirty="0" err="1" smtClean="0"/>
              <a:t>addy</a:t>
            </a:r>
            <a:r>
              <a:rPr lang="en-US" dirty="0" smtClean="0"/>
              <a:t> of Pivotal Ops Metrics JMX provider port 44444</a:t>
            </a:r>
          </a:p>
          <a:p>
            <a:pPr marL="171450" indent="-171450">
              <a:buFontTx/>
              <a:buChar char="-"/>
            </a:pPr>
            <a:r>
              <a:rPr lang="en-US" dirty="0" smtClean="0"/>
              <a:t>Metric</a:t>
            </a:r>
            <a:r>
              <a:rPr lang="en-US" baseline="0" dirty="0" smtClean="0"/>
              <a:t> </a:t>
            </a:r>
            <a:r>
              <a:rPr lang="en-US" dirty="0" smtClean="0"/>
              <a:t>data is also published to the collector plugins: </a:t>
            </a:r>
            <a:r>
              <a:rPr lang="en-US" dirty="0" err="1" smtClean="0"/>
              <a:t>OpenTSDB</a:t>
            </a:r>
            <a:r>
              <a:rPr lang="en-US" dirty="0" smtClean="0"/>
              <a:t>, </a:t>
            </a:r>
            <a:r>
              <a:rPr lang="en-US" dirty="0" err="1" smtClean="0"/>
              <a:t>CloudWatch</a:t>
            </a:r>
            <a:r>
              <a:rPr lang="en-US" dirty="0" smtClean="0"/>
              <a:t>,</a:t>
            </a:r>
            <a:r>
              <a:rPr lang="en-US" baseline="0" dirty="0" smtClean="0"/>
              <a:t> </a:t>
            </a:r>
            <a:r>
              <a:rPr lang="en-US" baseline="0" dirty="0" err="1" smtClean="0"/>
              <a:t>DataDog</a:t>
            </a:r>
            <a:r>
              <a:rPr lang="en-US" baseline="0" dirty="0" smtClean="0"/>
              <a:t>, Graphite</a:t>
            </a:r>
            <a:r>
              <a:rPr lang="en-US" dirty="0" smtClean="0"/>
              <a:t> </a:t>
            </a:r>
            <a:endParaRPr lang="en-US" dirty="0"/>
          </a:p>
        </p:txBody>
      </p:sp>
    </p:spTree>
    <p:extLst>
      <p:ext uri="{BB962C8B-B14F-4D97-AF65-F5344CB8AC3E}">
        <p14:creationId xmlns:p14="http://schemas.microsoft.com/office/powerpoint/2010/main" val="129239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594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at this point</a:t>
            </a:r>
            <a:r>
              <a:rPr lang="en-US" baseline="0" dirty="0" smtClean="0"/>
              <a:t> that customer/prospect/audience has a basic understand of Cloud Foundry and component architecture at a high level. </a:t>
            </a:r>
          </a:p>
          <a:p>
            <a:r>
              <a:rPr lang="en-US" baseline="0" dirty="0" smtClean="0"/>
              <a:t>Also familiarity with pushing apps and where service brokers fit in</a:t>
            </a:r>
            <a:endParaRPr lang="en-US" dirty="0"/>
          </a:p>
        </p:txBody>
      </p:sp>
    </p:spTree>
    <p:extLst>
      <p:ext uri="{BB962C8B-B14F-4D97-AF65-F5344CB8AC3E}">
        <p14:creationId xmlns:p14="http://schemas.microsoft.com/office/powerpoint/2010/main" val="296686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31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28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Broken down into two categories</a:t>
            </a:r>
            <a:endParaRPr lang="en-US" dirty="0"/>
          </a:p>
        </p:txBody>
      </p:sp>
    </p:spTree>
    <p:extLst>
      <p:ext uri="{BB962C8B-B14F-4D97-AF65-F5344CB8AC3E}">
        <p14:creationId xmlns:p14="http://schemas.microsoft.com/office/powerpoint/2010/main" val="197632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6329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Loggregator</a:t>
            </a:r>
            <a:r>
              <a:rPr lang="en-US" dirty="0" smtClean="0"/>
              <a:t> started with a single cluster of "</a:t>
            </a:r>
            <a:r>
              <a:rPr lang="en-US" dirty="0" err="1" smtClean="0"/>
              <a:t>loggregator</a:t>
            </a:r>
            <a:r>
              <a:rPr lang="en-US" dirty="0" smtClean="0"/>
              <a:t>" processes and without the </a:t>
            </a:r>
            <a:r>
              <a:rPr lang="en-US" dirty="0" err="1" smtClean="0"/>
              <a:t>Metron</a:t>
            </a:r>
            <a:r>
              <a:rPr lang="en-US" dirty="0" smtClean="0"/>
              <a:t> agent (that currently resides on each node). Therefore emitting to </a:t>
            </a:r>
            <a:r>
              <a:rPr lang="en-US" dirty="0" err="1" smtClean="0"/>
              <a:t>Loggregator</a:t>
            </a:r>
            <a:r>
              <a:rPr lang="en-US" dirty="0" smtClean="0"/>
              <a:t> involved the Cloud Foundry components having a dependency on an in-process library. Now, the </a:t>
            </a:r>
            <a:r>
              <a:rPr lang="en-US" dirty="0" err="1" smtClean="0"/>
              <a:t>Metron</a:t>
            </a:r>
            <a:r>
              <a:rPr lang="en-US" dirty="0" smtClean="0"/>
              <a:t> agent sits on every node, so it is easily discoverable on the local machine by components emitting logging and metrics. </a:t>
            </a:r>
            <a:r>
              <a:rPr lang="en-US" dirty="0" err="1" smtClean="0"/>
              <a:t>Metron</a:t>
            </a:r>
            <a:r>
              <a:rPr lang="en-US" dirty="0" smtClean="0"/>
              <a:t> itself finds the </a:t>
            </a:r>
            <a:r>
              <a:rPr lang="en-US" dirty="0" err="1" smtClean="0"/>
              <a:t>Loggregator</a:t>
            </a:r>
            <a:r>
              <a:rPr lang="en-US" dirty="0" smtClean="0"/>
              <a:t> (now named "Doppler") servers using service discovery facilitated by </a:t>
            </a:r>
            <a:r>
              <a:rPr lang="en-US" dirty="0" err="1" smtClean="0"/>
              <a:t>etcd</a:t>
            </a:r>
            <a:r>
              <a:rPr lang="en-US" dirty="0" smtClean="0"/>
              <a:t>. When a Doppler server comes online it registers itself with </a:t>
            </a:r>
            <a:r>
              <a:rPr lang="en-US" dirty="0" err="1" smtClean="0"/>
              <a:t>etcd</a:t>
            </a:r>
            <a:r>
              <a:rPr lang="en-US" dirty="0" smtClean="0"/>
              <a:t> to tell the cluster it is available and which zone it resides in. </a:t>
            </a:r>
            <a:r>
              <a:rPr lang="en-US" dirty="0" err="1" smtClean="0"/>
              <a:t>Metron</a:t>
            </a:r>
            <a:r>
              <a:rPr lang="en-US" dirty="0" smtClean="0"/>
              <a:t> agents listen to </a:t>
            </a:r>
            <a:r>
              <a:rPr lang="en-US" dirty="0" err="1" smtClean="0"/>
              <a:t>etcd</a:t>
            </a:r>
            <a:r>
              <a:rPr lang="en-US" dirty="0" smtClean="0"/>
              <a:t> for changes to the Doppler cluster and then directs logging and metrics to the available Doppler servers.</a:t>
            </a:r>
          </a:p>
          <a:p>
            <a:endParaRPr lang="en-US" dirty="0" smtClean="0"/>
          </a:p>
          <a:p>
            <a:r>
              <a:rPr lang="en-US" dirty="0" smtClean="0"/>
              <a:t>Added early last year (2014) was the ability to bind syslog drains for applications. </a:t>
            </a:r>
            <a:r>
              <a:rPr lang="en-US" smtClean="0"/>
              <a:t>TLS and HTTPS drains are also supported.</a:t>
            </a:r>
            <a:endParaRPr lang="en-US" dirty="0"/>
          </a:p>
        </p:txBody>
      </p:sp>
    </p:spTree>
    <p:extLst>
      <p:ext uri="{BB962C8B-B14F-4D97-AF65-F5344CB8AC3E}">
        <p14:creationId xmlns:p14="http://schemas.microsoft.com/office/powerpoint/2010/main" val="143111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003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968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8" name="TextBox 7"/>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D1872AE5-F7E3-5548-A423-45D71C1B5F33}" type="slidenum">
              <a:rPr lang="en-US" sz="800" smtClean="0">
                <a:solidFill>
                  <a:srgbClr val="7F7F7F"/>
                </a:solidFill>
                <a:cs typeface="Arial" charset="0"/>
              </a:rPr>
              <a:pPr algn="r" eaLnBrk="1" hangingPunct="1">
                <a:defRPr/>
              </a:pPr>
              <a:t>‹#›</a:t>
            </a:fld>
            <a:endParaRPr lang="en-US" sz="800" smtClean="0">
              <a:solidFill>
                <a:srgbClr val="7F7F7F"/>
              </a:solidFill>
              <a:cs typeface="Arial" charset="0"/>
            </a:endParaRPr>
          </a:p>
        </p:txBody>
      </p:sp>
      <p:sp>
        <p:nvSpPr>
          <p:cNvPr id="9" name="TextBox 8"/>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600" smtClean="0">
                <a:solidFill>
                  <a:srgbClr val="7F7F7F"/>
                </a:solidFill>
                <a:cs typeface="Arial" charset="0"/>
              </a:rPr>
              <a:t>© Copyright 2014 Pivotal. All rights reserved.</a:t>
            </a:r>
          </a:p>
        </p:txBody>
      </p:sp>
      <p:pic>
        <p:nvPicPr>
          <p:cNvPr id="10" name="Picture 13" descr="Pivotal_Logo_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Content Placeholder 6"/>
          <p:cNvSpPr>
            <a:spLocks noGrp="1"/>
          </p:cNvSpPr>
          <p:nvPr>
            <p:ph sz="quarter" idx="1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558425504"/>
      </p:ext>
    </p:extLst>
  </p:cSld>
  <p:clrMapOvr>
    <a:masterClrMapping/>
  </p:clrMapOvr>
  <p:transition xmlns:p14="http://schemas.microsoft.com/office/powerpoint/2010/mai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8"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3741351"/>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027671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361153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409383"/>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3"/>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75DD3749-589E-9B4B-AA50-E3170D1934DB}" type="slidenum">
              <a:rPr lang="en-US" sz="800" smtClean="0">
                <a:solidFill>
                  <a:srgbClr val="7F7F7F"/>
                </a:solidFill>
                <a:cs typeface="Arial" charset="0"/>
              </a:rPr>
              <a:pPr algn="r" eaLnBrk="1" hangingPunct="1">
                <a:defRPr/>
              </a:pPr>
              <a:t>‹#›</a:t>
            </a:fld>
            <a:endParaRPr lang="en-US" sz="800" smtClean="0">
              <a:solidFill>
                <a:srgbClr val="7F7F7F"/>
              </a:solidFill>
              <a:cs typeface="Arial" charset="0"/>
            </a:endParaRPr>
          </a:p>
        </p:txBody>
      </p:sp>
      <p:sp>
        <p:nvSpPr>
          <p:cNvPr id="5" name="TextBox 4"/>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600" smtClean="0">
                <a:solidFill>
                  <a:srgbClr val="7F7F7F"/>
                </a:solidFill>
                <a:cs typeface="Arial" charset="0"/>
              </a:rPr>
              <a:t>© Copyright 2014 Pivotal. All rights reserved.</a:t>
            </a:r>
          </a:p>
        </p:txBody>
      </p:sp>
      <p:pic>
        <p:nvPicPr>
          <p:cNvPr id="6" name="Picture 13" descr="Pivotal_Logo_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40212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Box 2"/>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mtClean="0">
                <a:solidFill>
                  <a:srgbClr val="F27C3A"/>
                </a:solidFill>
                <a:cs typeface="Arial" charset="0"/>
              </a:rPr>
              <a:t>A NEW PLATFORM </a:t>
            </a:r>
            <a:r>
              <a:rPr lang="en-US" smtClean="0">
                <a:solidFill>
                  <a:schemeClr val="accent2"/>
                </a:solidFill>
                <a:cs typeface="Arial" charset="0"/>
              </a:rPr>
              <a:t>FOR A NEW ERA</a:t>
            </a:r>
          </a:p>
        </p:txBody>
      </p:sp>
      <p:pic>
        <p:nvPicPr>
          <p:cNvPr id="4" name="Picture 10" descr="Pivotal_Logo_white.png"/>
          <p:cNvPicPr>
            <a:picLocks noChangeAspect="1"/>
          </p:cNvPicPr>
          <p:nvPr userDrawn="1"/>
        </p:nvPicPr>
        <p:blipFill>
          <a:blip r:embed="rId2">
            <a:extLst>
              <a:ext uri="{28A0092B-C50C-407E-A947-70E740481C1C}">
                <a14:useLocalDpi xmlns:a14="http://schemas.microsoft.com/office/drawing/2010/main" val="0"/>
              </a:ext>
            </a:extLst>
          </a:blip>
          <a:srcRect r="5548"/>
          <a:stretch>
            <a:fillRect/>
          </a:stretch>
        </p:blipFill>
        <p:spPr bwMode="auto">
          <a:xfrm>
            <a:off x="1973263" y="1658938"/>
            <a:ext cx="518953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382995"/>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49701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5"/>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A39B3157-7A56-4B44-B411-A51CE46E88BC}" type="slidenum">
              <a:rPr lang="en-US" sz="800" smtClean="0">
                <a:solidFill>
                  <a:srgbClr val="7F7F7F"/>
                </a:solidFill>
                <a:cs typeface="Arial" charset="0"/>
              </a:rPr>
              <a:pPr algn="r" eaLnBrk="1" hangingPunct="1">
                <a:defRPr/>
              </a:pPr>
              <a:t>‹#›</a:t>
            </a:fld>
            <a:endParaRPr lang="en-US" sz="800" smtClean="0">
              <a:solidFill>
                <a:srgbClr val="7F7F7F"/>
              </a:solidFill>
              <a:cs typeface="Arial" charset="0"/>
            </a:endParaRPr>
          </a:p>
        </p:txBody>
      </p:sp>
      <p:sp>
        <p:nvSpPr>
          <p:cNvPr id="7" name="TextBox 6"/>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600" smtClean="0">
                <a:solidFill>
                  <a:srgbClr val="7F7F7F"/>
                </a:solidFill>
                <a:cs typeface="Arial" charset="0"/>
              </a:rPr>
              <a:t>© Copyright 2014 Pivotal. All rights reserved.</a:t>
            </a:r>
          </a:p>
        </p:txBody>
      </p:sp>
      <p:pic>
        <p:nvPicPr>
          <p:cNvPr id="8" name="Picture 13" descr="Pivotal_Logo_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smtClean="0"/>
              <a:t>Click to edit Master title style</a:t>
            </a:r>
            <a:endParaRPr lang="en-US" dirty="0"/>
          </a:p>
        </p:txBody>
      </p:sp>
      <p:sp>
        <p:nvSpPr>
          <p:cNvPr id="18" name="Content Placeholder 3"/>
          <p:cNvSpPr>
            <a:spLocks noGrp="1"/>
          </p:cNvSpPr>
          <p:nvPr>
            <p:ph sz="quarter" idx="10"/>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smtClean="0"/>
              <a:t>Click to edit Master text styles</a:t>
            </a:r>
          </a:p>
        </p:txBody>
      </p:sp>
    </p:spTree>
    <p:extLst>
      <p:ext uri="{BB962C8B-B14F-4D97-AF65-F5344CB8AC3E}">
        <p14:creationId xmlns:p14="http://schemas.microsoft.com/office/powerpoint/2010/main" val="482643026"/>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Rectangle 3"/>
          <p:cNvSpPr/>
          <p:nvPr userDrawn="1"/>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2" name="Title 1"/>
          <p:cNvSpPr>
            <a:spLocks noGrp="1"/>
          </p:cNvSpPr>
          <p:nvPr>
            <p:ph type="ctrTitle"/>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32987567"/>
      </p:ext>
    </p:extLst>
  </p:cSld>
  <p:clrMapOvr>
    <a:masterClrMapping/>
  </p:clrMapOvr>
  <p:transition xmlns:p14="http://schemas.microsoft.com/office/powerpoint/2010/mai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4"/>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B2DBAC57-F652-9548-9826-38E5A6EB08DD}" type="slidenum">
              <a:rPr lang="en-US" sz="800" smtClean="0">
                <a:solidFill>
                  <a:srgbClr val="7F7F7F"/>
                </a:solidFill>
                <a:cs typeface="Arial" charset="0"/>
              </a:rPr>
              <a:pPr algn="r" eaLnBrk="1" hangingPunct="1">
                <a:defRPr/>
              </a:pPr>
              <a:t>‹#›</a:t>
            </a:fld>
            <a:endParaRPr lang="en-US" sz="800" smtClean="0">
              <a:solidFill>
                <a:srgbClr val="7F7F7F"/>
              </a:solidFill>
              <a:cs typeface="Arial" charset="0"/>
            </a:endParaRPr>
          </a:p>
        </p:txBody>
      </p:sp>
      <p:sp>
        <p:nvSpPr>
          <p:cNvPr id="6" name="TextBox 5"/>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600" smtClean="0">
                <a:solidFill>
                  <a:srgbClr val="7F7F7F"/>
                </a:solidFill>
                <a:cs typeface="Arial" charset="0"/>
              </a:rPr>
              <a:t>© Copyright 2014 Pivotal. All rights reserved.</a:t>
            </a:r>
          </a:p>
        </p:txBody>
      </p:sp>
      <p:pic>
        <p:nvPicPr>
          <p:cNvPr id="7" name="Picture 13" descr="Pivotal_Logo_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ctrTitle"/>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810280285"/>
      </p:ext>
    </p:extLst>
  </p:cSld>
  <p:clrMapOvr>
    <a:masterClrMapping/>
  </p:clrMapOvr>
  <p:transition xmlns:p14="http://schemas.microsoft.com/office/powerpoint/2010/mai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4850253"/>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4207146"/>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494939329"/>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4102462295"/>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4908979"/>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2" name="TextBox 11"/>
          <p:cNvSpPr txBox="1"/>
          <p:nvPr/>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D12F6883-B2A3-484B-96F3-1B17FD43E62B}" type="slidenum">
              <a:rPr lang="en-US" sz="800" smtClean="0">
                <a:solidFill>
                  <a:srgbClr val="7F7F7F"/>
                </a:solidFill>
                <a:cs typeface="Arial" charset="0"/>
              </a:rPr>
              <a:pPr algn="r" eaLnBrk="1" hangingPunct="1">
                <a:defRPr/>
              </a:pPr>
              <a:t>‹#›</a:t>
            </a:fld>
            <a:endParaRPr lang="en-US" sz="800" smtClean="0">
              <a:solidFill>
                <a:srgbClr val="7F7F7F"/>
              </a:solidFill>
              <a:cs typeface="Arial" charset="0"/>
            </a:endParaRPr>
          </a:p>
        </p:txBody>
      </p:sp>
      <p:sp>
        <p:nvSpPr>
          <p:cNvPr id="9" name="TextBox 8"/>
          <p:cNvSpPr txBox="1"/>
          <p:nvPr/>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37931725" indent="-37474525"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600" smtClean="0">
                <a:solidFill>
                  <a:srgbClr val="7F7F7F"/>
                </a:solidFill>
                <a:cs typeface="Arial" charset="0"/>
              </a:rPr>
              <a:t>© Copyright 2014 Pivotal. All rights reserved.</a:t>
            </a:r>
          </a:p>
        </p:txBody>
      </p:sp>
      <p:pic>
        <p:nvPicPr>
          <p:cNvPr id="1029" name="Picture 5" descr="Pivotal_Logo_white.png"/>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304" r:id="rId14"/>
    <p:sldLayoutId id="2147484305" r:id="rId15"/>
    <p:sldLayoutId id="2147484306"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3200" kern="1200">
          <a:solidFill>
            <a:srgbClr val="2C95DD"/>
          </a:solidFill>
          <a:latin typeface="MetaNormalLF-Roman" pitchFamily="34" charset="0"/>
          <a:ea typeface="ＭＳ Ｐゴシック" charset="0"/>
          <a:cs typeface="ＭＳ Ｐゴシック" charset="0"/>
        </a:defRPr>
      </a:lvl1pPr>
      <a:lvl2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2pPr>
      <a:lvl3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3pPr>
      <a:lvl4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4pPr>
      <a:lvl5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5pPr>
      <a:lvl6pPr marL="4572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6pPr>
      <a:lvl7pPr marL="9144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7pPr>
      <a:lvl8pPr marL="13716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8pPr>
      <a:lvl9pPr marL="18288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9pPr>
    </p:titleStyle>
    <p:bodyStyle>
      <a:lvl1pPr marL="228600" indent="-228600" algn="l" rtl="0" eaLnBrk="0" fontAlgn="base" hangingPunct="0">
        <a:spcBef>
          <a:spcPct val="20000"/>
        </a:spcBef>
        <a:spcAft>
          <a:spcPct val="0"/>
        </a:spcAft>
        <a:buClr>
          <a:srgbClr val="2C95DD"/>
        </a:buClr>
        <a:buFont typeface="Arial" charset="0"/>
        <a:buChar char="•"/>
        <a:defRPr sz="2800" kern="1200">
          <a:solidFill>
            <a:schemeClr val="tx1"/>
          </a:solidFill>
          <a:latin typeface="MetaNormalLF-Roman" pitchFamily="34" charset="0"/>
          <a:ea typeface="ＭＳ Ｐゴシック" charset="0"/>
          <a:cs typeface="ＭＳ Ｐゴシック" charset="0"/>
        </a:defRPr>
      </a:lvl1pPr>
      <a:lvl2pPr marL="742950" indent="-285750" algn="l" rtl="0" eaLnBrk="0" fontAlgn="base" hangingPunct="0">
        <a:spcBef>
          <a:spcPct val="20000"/>
        </a:spcBef>
        <a:spcAft>
          <a:spcPct val="0"/>
        </a:spcAft>
        <a:buClr>
          <a:srgbClr val="2C95DD"/>
        </a:buClr>
        <a:buFont typeface="Arial" charset="0"/>
        <a:buChar char="–"/>
        <a:defRPr sz="2400" kern="1200">
          <a:solidFill>
            <a:schemeClr val="tx1"/>
          </a:solidFill>
          <a:latin typeface="MetaNormalLF-Roman" pitchFamily="34" charset="0"/>
          <a:ea typeface="ＭＳ Ｐゴシック" charset="0"/>
          <a:cs typeface="ＭＳ Ｐゴシック" charset="0"/>
        </a:defRPr>
      </a:lvl2pPr>
      <a:lvl3pPr marL="1143000" indent="-228600" algn="l" rtl="0" eaLnBrk="0" fontAlgn="base" hangingPunct="0">
        <a:spcBef>
          <a:spcPct val="20000"/>
        </a:spcBef>
        <a:spcAft>
          <a:spcPct val="0"/>
        </a:spcAft>
        <a:buClr>
          <a:srgbClr val="2C95DD"/>
        </a:buClr>
        <a:buFont typeface="Arial" charset="0"/>
        <a:buChar char="•"/>
        <a:defRPr sz="2000" kern="1200">
          <a:solidFill>
            <a:schemeClr val="tx1"/>
          </a:solidFill>
          <a:latin typeface="MetaNormalLF-Roman" pitchFamily="34" charset="0"/>
          <a:ea typeface="ＭＳ Ｐゴシック" charset="0"/>
          <a:cs typeface="ＭＳ Ｐゴシック" charset="0"/>
        </a:defRPr>
      </a:lvl3pPr>
      <a:lvl4pPr marL="16002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ＭＳ Ｐゴシック" charset="0"/>
          <a:cs typeface="ＭＳ Ｐゴシック" charset="0"/>
        </a:defRPr>
      </a:lvl4pPr>
      <a:lvl5pPr marL="20574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splunk.com/" TargetMode="External"/><Relationship Id="rId4" Type="http://schemas.openxmlformats.org/officeDocument/2006/relationships/hyperlink" Target="https://papertrailapp.com/" TargetMode="External"/><Relationship Id="rId1" Type="http://schemas.openxmlformats.org/officeDocument/2006/relationships/slideLayout" Target="../slideLayouts/slideLayout6.xml"/><Relationship Id="rId2" Type="http://schemas.openxmlformats.org/officeDocument/2006/relationships/hyperlink" Target="http://logstash.n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hyperlink" Target="http://www.appdynamics.com/" TargetMode="External"/><Relationship Id="rId4" Type="http://schemas.openxmlformats.org/officeDocument/2006/relationships/hyperlink" Target="https://www.vmware.com/products/vrealize-hyperic/" TargetMode="External"/><Relationship Id="rId1" Type="http://schemas.openxmlformats.org/officeDocument/2006/relationships/slideLayout" Target="../slideLayouts/slideLayout6.xml"/><Relationship Id="rId2" Type="http://schemas.openxmlformats.org/officeDocument/2006/relationships/hyperlink" Target="http://newrelic.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datadoghq.com/" TargetMode="External"/><Relationship Id="rId4" Type="http://schemas.openxmlformats.org/officeDocument/2006/relationships/hyperlink" Target="http://aws.amazon.com/cloudwatch/" TargetMode="External"/><Relationship Id="rId1" Type="http://schemas.openxmlformats.org/officeDocument/2006/relationships/slideLayout" Target="../slideLayouts/slideLayout6.xml"/><Relationship Id="rId2" Type="http://schemas.openxmlformats.org/officeDocument/2006/relationships/hyperlink" Target="http://graphite.wikidot.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ctrTitle"/>
          </p:nvPr>
        </p:nvSpPr>
        <p:spPr>
          <a:xfrm>
            <a:off x="890587" y="1810798"/>
            <a:ext cx="7911065" cy="8371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r>
              <a:rPr lang="en-US" dirty="0" smtClean="0">
                <a:latin typeface="Arial" charset="0"/>
                <a:cs typeface="Arial" charset="0"/>
              </a:rPr>
              <a:t>Log Management, APM and Metrics</a:t>
            </a:r>
            <a:br>
              <a:rPr lang="en-US" dirty="0" smtClean="0">
                <a:latin typeface="Arial" charset="0"/>
                <a:cs typeface="Arial" charset="0"/>
              </a:rPr>
            </a:br>
            <a:r>
              <a:rPr lang="en-US" sz="2400" dirty="0" smtClean="0">
                <a:latin typeface="Arial" charset="0"/>
                <a:cs typeface="Arial" charset="0"/>
              </a:rPr>
              <a:t>Using Pivotal Cloud Foundry</a:t>
            </a:r>
            <a:endParaRPr lang="en-US" sz="2400" dirty="0">
              <a:latin typeface="Arial" charset="0"/>
              <a:cs typeface="Arial" charset="0"/>
            </a:endParaRPr>
          </a:p>
        </p:txBody>
      </p:sp>
      <p:sp>
        <p:nvSpPr>
          <p:cNvPr id="12290" name="Subtitle 6"/>
          <p:cNvSpPr>
            <a:spLocks noGrp="1"/>
          </p:cNvSpPr>
          <p:nvPr>
            <p:ph type="subTitle" idx="1"/>
          </p:nvPr>
        </p:nvSpPr>
        <p:spPr>
          <a:xfrm>
            <a:off x="890588" y="2962275"/>
            <a:ext cx="604837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en-US" dirty="0" smtClean="0">
                <a:solidFill>
                  <a:srgbClr val="008881"/>
                </a:solidFill>
                <a:latin typeface="Arial" charset="0"/>
                <a:cs typeface="Arial" charset="0"/>
              </a:rPr>
              <a:t>June 3</a:t>
            </a:r>
            <a:r>
              <a:rPr lang="en-US" baseline="30000" dirty="0" smtClean="0">
                <a:solidFill>
                  <a:srgbClr val="008881"/>
                </a:solidFill>
                <a:latin typeface="Arial" charset="0"/>
                <a:cs typeface="Arial" charset="0"/>
              </a:rPr>
              <a:t>rd</a:t>
            </a:r>
            <a:r>
              <a:rPr lang="en-US" dirty="0" smtClean="0">
                <a:solidFill>
                  <a:srgbClr val="008881"/>
                </a:solidFill>
                <a:latin typeface="Arial" charset="0"/>
                <a:cs typeface="Arial" charset="0"/>
              </a:rPr>
              <a:t>, 2015</a:t>
            </a:r>
            <a:endParaRPr lang="en-US" dirty="0">
              <a:solidFill>
                <a:srgbClr val="008881"/>
              </a:solidFill>
              <a:latin typeface="Arial" charset="0"/>
              <a:cs typeface="Arial" charset="0"/>
            </a:endParaRPr>
          </a:p>
        </p:txBody>
      </p:sp>
      <p:sp>
        <p:nvSpPr>
          <p:cNvPr id="4" name="Subtitle 6"/>
          <p:cNvSpPr txBox="1">
            <a:spLocks/>
          </p:cNvSpPr>
          <p:nvPr/>
        </p:nvSpPr>
        <p:spPr bwMode="gray">
          <a:xfrm>
            <a:off x="900894" y="3327829"/>
            <a:ext cx="6048375" cy="2462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0" fontAlgn="base" hangingPunct="0">
              <a:spcBef>
                <a:spcPts val="0"/>
              </a:spcBef>
              <a:spcAft>
                <a:spcPct val="0"/>
              </a:spcAft>
              <a:buClr>
                <a:srgbClr val="2C95DD"/>
              </a:buClr>
              <a:buFont typeface="Arial" charset="0"/>
              <a:buNone/>
              <a:defRPr sz="2400" kern="1200">
                <a:solidFill>
                  <a:schemeClr val="accent2"/>
                </a:solidFill>
                <a:latin typeface="Arial"/>
                <a:ea typeface="ＭＳ Ｐゴシック" charset="0"/>
                <a:cs typeface="Arial"/>
              </a:defRPr>
            </a:lvl1pPr>
            <a:lvl2pPr marL="457200" indent="0" algn="ctr" rtl="0" eaLnBrk="0" fontAlgn="base" hangingPunct="0">
              <a:spcBef>
                <a:spcPct val="20000"/>
              </a:spcBef>
              <a:spcAft>
                <a:spcPct val="0"/>
              </a:spcAft>
              <a:buClr>
                <a:srgbClr val="2C95DD"/>
              </a:buClr>
              <a:buFont typeface="Arial" charset="0"/>
              <a:buNone/>
              <a:defRPr sz="2400" kern="1200">
                <a:solidFill>
                  <a:schemeClr val="tx1">
                    <a:tint val="75000"/>
                  </a:schemeClr>
                </a:solidFill>
                <a:latin typeface="MetaNormalLF-Roman" pitchFamily="34" charset="0"/>
                <a:ea typeface="ＭＳ Ｐゴシック" charset="0"/>
                <a:cs typeface="ＭＳ Ｐゴシック" charset="0"/>
              </a:defRPr>
            </a:lvl2pPr>
            <a:lvl3pPr marL="914400" indent="0" algn="ctr" rtl="0" eaLnBrk="0" fontAlgn="base" hangingPunct="0">
              <a:spcBef>
                <a:spcPct val="20000"/>
              </a:spcBef>
              <a:spcAft>
                <a:spcPct val="0"/>
              </a:spcAft>
              <a:buClr>
                <a:srgbClr val="2C95DD"/>
              </a:buClr>
              <a:buFont typeface="Arial" charset="0"/>
              <a:buNone/>
              <a:defRPr sz="2000" kern="1200">
                <a:solidFill>
                  <a:schemeClr val="tx1">
                    <a:tint val="75000"/>
                  </a:schemeClr>
                </a:solidFill>
                <a:latin typeface="MetaNormalLF-Roman" pitchFamily="34" charset="0"/>
                <a:ea typeface="ＭＳ Ｐゴシック" charset="0"/>
                <a:cs typeface="ＭＳ Ｐゴシック" charset="0"/>
              </a:defRPr>
            </a:lvl3pPr>
            <a:lvl4pPr marL="1371600" indent="0" algn="ctr" rtl="0" eaLnBrk="0" fontAlgn="base" hangingPunct="0">
              <a:spcBef>
                <a:spcPct val="20000"/>
              </a:spcBef>
              <a:spcAft>
                <a:spcPct val="0"/>
              </a:spcAft>
              <a:buClr>
                <a:srgbClr val="2C95DD"/>
              </a:buClr>
              <a:buFont typeface="Arial" charset="0"/>
              <a:buNone/>
              <a:defRPr kern="1200">
                <a:solidFill>
                  <a:schemeClr val="tx1">
                    <a:tint val="75000"/>
                  </a:schemeClr>
                </a:solidFill>
                <a:latin typeface="MetaNormalLF-Roman" pitchFamily="34" charset="0"/>
                <a:ea typeface="ＭＳ Ｐゴシック" charset="0"/>
                <a:cs typeface="ＭＳ Ｐゴシック" charset="0"/>
              </a:defRPr>
            </a:lvl4pPr>
            <a:lvl5pPr marL="1828800" indent="0" algn="ctr" rtl="0" eaLnBrk="0" fontAlgn="base" hangingPunct="0">
              <a:spcBef>
                <a:spcPct val="20000"/>
              </a:spcBef>
              <a:spcAft>
                <a:spcPct val="0"/>
              </a:spcAft>
              <a:buClr>
                <a:srgbClr val="2C95DD"/>
              </a:buClr>
              <a:buFont typeface="Arial" charset="0"/>
              <a:buNone/>
              <a:defRPr kern="1200">
                <a:solidFill>
                  <a:schemeClr val="tx1">
                    <a:tint val="75000"/>
                  </a:schemeClr>
                </a:solidFill>
                <a:latin typeface="MetaNormalLF-Roman" pitchFamily="34" charset="0"/>
                <a:ea typeface="ＭＳ Ｐゴシック" charset="0"/>
                <a:cs typeface="ＭＳ Ｐゴシック"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ct val="0"/>
              </a:spcBef>
            </a:pPr>
            <a:r>
              <a:rPr lang="en-US" sz="1600" dirty="0" smtClean="0">
                <a:solidFill>
                  <a:srgbClr val="008881"/>
                </a:solidFill>
                <a:latin typeface="Arial" charset="0"/>
                <a:cs typeface="Arial" charset="0"/>
              </a:rPr>
              <a:t>Kyle Travis</a:t>
            </a:r>
            <a:endParaRPr lang="en-US" sz="1600" dirty="0">
              <a:solidFill>
                <a:srgbClr val="008881"/>
              </a:solidFill>
              <a:latin typeface="Arial" charset="0"/>
              <a:cs typeface="Arial" charset="0"/>
            </a:endParaRPr>
          </a:p>
        </p:txBody>
      </p:sp>
    </p:spTree>
  </p:cSld>
  <p:clrMapOvr>
    <a:masterClrMapping/>
  </p:clrMapOvr>
  <p:transition xmlns:p14="http://schemas.microsoft.com/office/powerpoint/2010/main" spd="med" advTm="864">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 CLI – Accessing App Logs</a:t>
            </a:r>
            <a:endParaRPr lang="en-US" dirty="0"/>
          </a:p>
        </p:txBody>
      </p:sp>
      <p:sp>
        <p:nvSpPr>
          <p:cNvPr id="3" name="Content Placeholder 2"/>
          <p:cNvSpPr>
            <a:spLocks noGrp="1"/>
          </p:cNvSpPr>
          <p:nvPr>
            <p:ph sz="quarter" idx="10"/>
          </p:nvPr>
        </p:nvSpPr>
        <p:spPr/>
        <p:txBody>
          <a:bodyPr/>
          <a:lstStyle/>
          <a:p>
            <a:r>
              <a:rPr lang="en-US" dirty="0" smtClean="0"/>
              <a:t>Tailing - provides real time tail of output from </a:t>
            </a:r>
            <a:r>
              <a:rPr lang="en-US" dirty="0" err="1" smtClean="0"/>
              <a:t>loggregator</a:t>
            </a:r>
            <a:endParaRPr lang="en-US" dirty="0" smtClean="0"/>
          </a:p>
          <a:p>
            <a:pPr lvl="1"/>
            <a:r>
              <a:rPr lang="en-US" dirty="0" smtClean="0"/>
              <a:t>&gt; </a:t>
            </a:r>
            <a:r>
              <a:rPr lang="en-US" dirty="0" err="1" smtClean="0"/>
              <a:t>cf</a:t>
            </a:r>
            <a:r>
              <a:rPr lang="en-US" dirty="0" smtClean="0"/>
              <a:t> logs &lt;&lt;</a:t>
            </a:r>
            <a:r>
              <a:rPr lang="en-US" dirty="0" err="1" smtClean="0"/>
              <a:t>app_name</a:t>
            </a:r>
            <a:r>
              <a:rPr lang="en-US" dirty="0" smtClean="0"/>
              <a:t>&gt;&gt; (note this only provides applications logs)</a:t>
            </a:r>
          </a:p>
          <a:p>
            <a:r>
              <a:rPr lang="en-US" dirty="0" smtClean="0"/>
              <a:t>Consolidated Summary – provides summary of application logs</a:t>
            </a:r>
          </a:p>
          <a:p>
            <a:pPr lvl="1"/>
            <a:r>
              <a:rPr lang="en-US" dirty="0" smtClean="0"/>
              <a:t>&gt;</a:t>
            </a:r>
            <a:r>
              <a:rPr lang="en-US" dirty="0" err="1" smtClean="0"/>
              <a:t>cf</a:t>
            </a:r>
            <a:r>
              <a:rPr lang="en-US" dirty="0"/>
              <a:t> </a:t>
            </a:r>
            <a:r>
              <a:rPr lang="en-US" dirty="0" smtClean="0"/>
              <a:t>logs &lt;&lt;</a:t>
            </a:r>
            <a:r>
              <a:rPr lang="en-US" dirty="0" err="1" smtClean="0"/>
              <a:t>app_name</a:t>
            </a:r>
            <a:r>
              <a:rPr lang="en-US" dirty="0" smtClean="0"/>
              <a:t>&gt;&gt; --recent</a:t>
            </a:r>
          </a:p>
        </p:txBody>
      </p:sp>
    </p:spTree>
    <p:extLst>
      <p:ext uri="{BB962C8B-B14F-4D97-AF65-F5344CB8AC3E}">
        <p14:creationId xmlns:p14="http://schemas.microsoft.com/office/powerpoint/2010/main" val="6253182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 Management: Popular Third Party </a:t>
            </a:r>
            <a:r>
              <a:rPr lang="en-US" dirty="0"/>
              <a:t>Products</a:t>
            </a:r>
          </a:p>
        </p:txBody>
      </p:sp>
      <p:sp>
        <p:nvSpPr>
          <p:cNvPr id="3" name="Content Placeholder 2"/>
          <p:cNvSpPr>
            <a:spLocks noGrp="1"/>
          </p:cNvSpPr>
          <p:nvPr>
            <p:ph sz="quarter" idx="10"/>
          </p:nvPr>
        </p:nvSpPr>
        <p:spPr/>
        <p:txBody>
          <a:bodyPr/>
          <a:lstStyle/>
          <a:p>
            <a:r>
              <a:rPr lang="en-US" dirty="0" err="1" smtClean="0"/>
              <a:t>logstash</a:t>
            </a:r>
            <a:endParaRPr lang="en-US" dirty="0" smtClean="0"/>
          </a:p>
          <a:p>
            <a:pPr lvl="1"/>
            <a:r>
              <a:rPr lang="en-US" dirty="0" smtClean="0">
                <a:hlinkClick r:id="rId2"/>
              </a:rPr>
              <a:t>http</a:t>
            </a:r>
            <a:r>
              <a:rPr lang="en-US" dirty="0">
                <a:hlinkClick r:id="rId2"/>
              </a:rPr>
              <a:t>://logstash.net</a:t>
            </a:r>
            <a:r>
              <a:rPr lang="en-US" dirty="0" smtClean="0">
                <a:hlinkClick r:id="rId2"/>
              </a:rPr>
              <a:t>/</a:t>
            </a:r>
            <a:endParaRPr lang="en-US" dirty="0" smtClean="0"/>
          </a:p>
          <a:p>
            <a:pPr lvl="1"/>
            <a:r>
              <a:rPr lang="en-US" dirty="0" smtClean="0"/>
              <a:t>Free! Very popular with developers</a:t>
            </a:r>
          </a:p>
          <a:p>
            <a:r>
              <a:rPr lang="en-US" dirty="0" err="1" smtClean="0"/>
              <a:t>Splunk</a:t>
            </a:r>
            <a:r>
              <a:rPr lang="en-US" dirty="0"/>
              <a:t>: </a:t>
            </a:r>
            <a:endParaRPr lang="en-US" dirty="0" smtClean="0"/>
          </a:p>
          <a:p>
            <a:pPr lvl="1"/>
            <a:r>
              <a:rPr lang="en-US" dirty="0" smtClean="0">
                <a:hlinkClick r:id="rId3"/>
              </a:rPr>
              <a:t>http</a:t>
            </a:r>
            <a:r>
              <a:rPr lang="en-US" dirty="0">
                <a:hlinkClick r:id="rId3"/>
              </a:rPr>
              <a:t>://www.splunk.com</a:t>
            </a:r>
            <a:r>
              <a:rPr lang="en-US" dirty="0" smtClean="0">
                <a:hlinkClick r:id="rId3"/>
              </a:rPr>
              <a:t>/</a:t>
            </a:r>
            <a:endParaRPr lang="en-US" dirty="0" smtClean="0"/>
          </a:p>
          <a:p>
            <a:pPr lvl="1"/>
            <a:r>
              <a:rPr lang="en-US" dirty="0" smtClean="0"/>
              <a:t>Most popular enterprise log management platform</a:t>
            </a:r>
          </a:p>
          <a:p>
            <a:r>
              <a:rPr lang="en-US" dirty="0" err="1" smtClean="0"/>
              <a:t>Papertrail</a:t>
            </a:r>
            <a:endParaRPr lang="en-US" dirty="0" smtClean="0"/>
          </a:p>
          <a:p>
            <a:pPr lvl="1"/>
            <a:r>
              <a:rPr lang="en-US" dirty="0">
                <a:hlinkClick r:id="rId4"/>
              </a:rPr>
              <a:t>https://papertrailapp.com</a:t>
            </a:r>
            <a:r>
              <a:rPr lang="en-US" dirty="0" smtClean="0">
                <a:hlinkClick r:id="rId4"/>
              </a:rPr>
              <a:t>/</a:t>
            </a:r>
            <a:endParaRPr lang="en-US" dirty="0" smtClean="0"/>
          </a:p>
          <a:p>
            <a:pPr lvl="1"/>
            <a:r>
              <a:rPr lang="en-US" dirty="0" smtClean="0"/>
              <a:t>Low cost, very similar to “tail” command in Linux/Unix</a:t>
            </a:r>
          </a:p>
        </p:txBody>
      </p:sp>
    </p:spTree>
    <p:extLst>
      <p:ext uri="{BB962C8B-B14F-4D97-AF65-F5344CB8AC3E}">
        <p14:creationId xmlns:p14="http://schemas.microsoft.com/office/powerpoint/2010/main" val="13340747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39930"/>
            <a:ext cx="9144000" cy="620683"/>
          </a:xfrm>
          <a:prstGeom prst="rect">
            <a:avLst/>
          </a:prstGeom>
        </p:spPr>
        <p:txBody>
          <a:bodyPr/>
          <a:lstStyle/>
          <a:p>
            <a:pPr algn="ctr"/>
            <a:r>
              <a:rPr lang="en-US" dirty="0" smtClean="0"/>
              <a:t>DEMO</a:t>
            </a:r>
            <a:endParaRPr lang="en-US" dirty="0"/>
          </a:p>
        </p:txBody>
      </p:sp>
      <p:sp>
        <p:nvSpPr>
          <p:cNvPr id="6" name="Content Placeholder 5"/>
          <p:cNvSpPr>
            <a:spLocks noGrp="1"/>
          </p:cNvSpPr>
          <p:nvPr>
            <p:ph sz="quarter" idx="10"/>
          </p:nvPr>
        </p:nvSpPr>
        <p:spPr>
          <a:xfrm>
            <a:off x="1" y="2447128"/>
            <a:ext cx="9144000" cy="562768"/>
          </a:xfrm>
        </p:spPr>
        <p:txBody>
          <a:bodyPr/>
          <a:lstStyle/>
          <a:p>
            <a:pPr algn="ctr"/>
            <a:r>
              <a:rPr lang="en-US" dirty="0" smtClean="0"/>
              <a:t>Log Management</a:t>
            </a:r>
            <a:endParaRPr lang="en-US" dirty="0"/>
          </a:p>
        </p:txBody>
      </p:sp>
    </p:spTree>
    <p:extLst>
      <p:ext uri="{BB962C8B-B14F-4D97-AF65-F5344CB8AC3E}">
        <p14:creationId xmlns:p14="http://schemas.microsoft.com/office/powerpoint/2010/main" val="40215036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Tracing</a:t>
            </a:r>
            <a:endParaRPr lang="en-US" dirty="0"/>
          </a:p>
        </p:txBody>
      </p:sp>
      <p:sp>
        <p:nvSpPr>
          <p:cNvPr id="3" name="Content Placeholder 2"/>
          <p:cNvSpPr>
            <a:spLocks noGrp="1"/>
          </p:cNvSpPr>
          <p:nvPr>
            <p:ph sz="quarter" idx="10"/>
          </p:nvPr>
        </p:nvSpPr>
        <p:spPr/>
        <p:txBody>
          <a:bodyPr/>
          <a:lstStyle/>
          <a:p>
            <a:r>
              <a:rPr lang="en-US" dirty="0" smtClean="0"/>
              <a:t>Nex</a:t>
            </a:r>
            <a:r>
              <a:rPr lang="en-US" dirty="0" smtClean="0"/>
              <a:t>t Gen APM </a:t>
            </a:r>
          </a:p>
          <a:p>
            <a:r>
              <a:rPr lang="en-US" sz="2000" dirty="0" smtClean="0">
                <a:solidFill>
                  <a:schemeClr val="bg1">
                    <a:lumMod val="65000"/>
                  </a:schemeClr>
                </a:solidFill>
              </a:rPr>
              <a:t>(Apache </a:t>
            </a:r>
            <a:r>
              <a:rPr lang="en-US" sz="2000" dirty="0" err="1" smtClean="0">
                <a:solidFill>
                  <a:schemeClr val="bg1">
                    <a:lumMod val="65000"/>
                  </a:schemeClr>
                </a:solidFill>
              </a:rPr>
              <a:t>Zipkin</a:t>
            </a:r>
            <a:r>
              <a:rPr lang="en-US" sz="2000" dirty="0" smtClean="0">
                <a:solidFill>
                  <a:schemeClr val="bg1">
                    <a:lumMod val="65000"/>
                  </a:schemeClr>
                </a:solidFill>
              </a:rPr>
              <a:t> / Spring Sleuth)</a:t>
            </a:r>
            <a:endParaRPr lang="en-US" sz="2000" dirty="0">
              <a:solidFill>
                <a:schemeClr val="bg1">
                  <a:lumMod val="65000"/>
                </a:schemeClr>
              </a:solidFill>
            </a:endParaRPr>
          </a:p>
        </p:txBody>
      </p:sp>
    </p:spTree>
    <p:extLst>
      <p:ext uri="{BB962C8B-B14F-4D97-AF65-F5344CB8AC3E}">
        <p14:creationId xmlns:p14="http://schemas.microsoft.com/office/powerpoint/2010/main" val="25411965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APM: Overview</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Acronym for “Application Performance Management”</a:t>
            </a:r>
          </a:p>
          <a:p>
            <a:r>
              <a:rPr lang="en-US" dirty="0" smtClean="0"/>
              <a:t>It is the monitoring and management of performance and availability of software applications</a:t>
            </a:r>
          </a:p>
          <a:p>
            <a:r>
              <a:rPr lang="en-US" dirty="0" smtClean="0"/>
              <a:t>Traditionally companies such as BMC, CA and HP provided this functionality for legacy applications in the enterprise</a:t>
            </a:r>
          </a:p>
          <a:p>
            <a:pPr lvl="1"/>
            <a:r>
              <a:rPr lang="en-US" dirty="0"/>
              <a:t>e</a:t>
            </a:r>
            <a:r>
              <a:rPr lang="en-US" dirty="0" smtClean="0"/>
              <a:t>x. HP </a:t>
            </a:r>
            <a:r>
              <a:rPr lang="en-US" dirty="0" err="1" smtClean="0"/>
              <a:t>OpenView</a:t>
            </a:r>
            <a:r>
              <a:rPr lang="en-US" dirty="0" smtClean="0"/>
              <a:t> (RDBMS like GPDB utilizing SNMP traps for events)</a:t>
            </a:r>
          </a:p>
          <a:p>
            <a:pPr lvl="1"/>
            <a:r>
              <a:rPr lang="en-US" dirty="0" smtClean="0"/>
              <a:t>Setup can be pretty cumbersome</a:t>
            </a:r>
          </a:p>
          <a:p>
            <a:r>
              <a:rPr lang="en-US" dirty="0" smtClean="0"/>
              <a:t>Third platform apps and modern languages</a:t>
            </a:r>
            <a:r>
              <a:rPr lang="en-US" dirty="0"/>
              <a:t> </a:t>
            </a:r>
            <a:r>
              <a:rPr lang="en-US" dirty="0" smtClean="0"/>
              <a:t>&amp; frameworks have driven the need for more modern, flexible APM solutions</a:t>
            </a:r>
          </a:p>
          <a:p>
            <a:pPr marL="0" indent="0">
              <a:buNone/>
            </a:pPr>
            <a:endParaRPr lang="en-US" dirty="0" smtClean="0"/>
          </a:p>
          <a:p>
            <a:endParaRPr lang="en-US" dirty="0" smtClean="0"/>
          </a:p>
        </p:txBody>
      </p:sp>
    </p:spTree>
    <p:extLst>
      <p:ext uri="{BB962C8B-B14F-4D97-AF65-F5344CB8AC3E}">
        <p14:creationId xmlns:p14="http://schemas.microsoft.com/office/powerpoint/2010/main" val="15806921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APM: Why Use It?</a:t>
            </a:r>
            <a:endParaRPr lang="en-US" dirty="0"/>
          </a:p>
        </p:txBody>
      </p:sp>
      <p:sp>
        <p:nvSpPr>
          <p:cNvPr id="3" name="Content Placeholder 2"/>
          <p:cNvSpPr>
            <a:spLocks noGrp="1"/>
          </p:cNvSpPr>
          <p:nvPr>
            <p:ph sz="quarter" idx="10"/>
          </p:nvPr>
        </p:nvSpPr>
        <p:spPr/>
        <p:txBody>
          <a:bodyPr/>
          <a:lstStyle/>
          <a:p>
            <a:r>
              <a:rPr lang="en-US" dirty="0"/>
              <a:t>Allows developer and operations teams to have “always-on” instrumentation of their applications, </a:t>
            </a:r>
            <a:r>
              <a:rPr lang="en-US" dirty="0" smtClean="0"/>
              <a:t>proactively detecting </a:t>
            </a:r>
            <a:r>
              <a:rPr lang="en-US" dirty="0"/>
              <a:t>performance issues to maintain expected SLA</a:t>
            </a:r>
          </a:p>
          <a:p>
            <a:r>
              <a:rPr lang="en-US" dirty="0" smtClean="0"/>
              <a:t>Two primary sets of metrics monitored</a:t>
            </a:r>
          </a:p>
          <a:p>
            <a:pPr lvl="1"/>
            <a:r>
              <a:rPr lang="en-US" dirty="0" smtClean="0"/>
              <a:t>Application Performance</a:t>
            </a:r>
          </a:p>
          <a:p>
            <a:pPr lvl="2"/>
            <a:r>
              <a:rPr lang="en-US" dirty="0"/>
              <a:t>e</a:t>
            </a:r>
            <a:r>
              <a:rPr lang="en-US" dirty="0" smtClean="0"/>
              <a:t>x: application end user response, transactions per second, etc.</a:t>
            </a:r>
          </a:p>
          <a:p>
            <a:pPr lvl="1"/>
            <a:r>
              <a:rPr lang="en-US" dirty="0" smtClean="0"/>
              <a:t>Computational Resources</a:t>
            </a:r>
          </a:p>
          <a:p>
            <a:pPr lvl="2"/>
            <a:r>
              <a:rPr lang="en-US" dirty="0"/>
              <a:t>e</a:t>
            </a:r>
            <a:r>
              <a:rPr lang="en-US" dirty="0" smtClean="0"/>
              <a:t>x: CPU, RAM, Network, etc.</a:t>
            </a:r>
          </a:p>
        </p:txBody>
      </p:sp>
    </p:spTree>
    <p:extLst>
      <p:ext uri="{BB962C8B-B14F-4D97-AF65-F5344CB8AC3E}">
        <p14:creationId xmlns:p14="http://schemas.microsoft.com/office/powerpoint/2010/main" val="3809108351"/>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93"/>
          <p:cNvSpPr txBox="1">
            <a:spLocks/>
          </p:cNvSpPr>
          <p:nvPr/>
        </p:nvSpPr>
        <p:spPr>
          <a:xfrm>
            <a:off x="194310" y="123428"/>
            <a:ext cx="8229600" cy="67032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a:solidFill>
                  <a:schemeClr val="tx2"/>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8881"/>
                </a:solidFill>
                <a:effectLst/>
                <a:uLnTx/>
                <a:uFillTx/>
                <a:latin typeface="Arial"/>
                <a:ea typeface="+mj-ea"/>
                <a:cs typeface="Arial"/>
              </a:rPr>
              <a:t>APM: Integration with Cloud Foundry</a:t>
            </a:r>
            <a:endParaRPr kumimoji="0" lang="en-US" sz="3200" b="0" i="0" u="none" strike="noStrike" kern="1200" cap="none" spc="0" normalizeH="0" baseline="0" noProof="0" dirty="0">
              <a:ln>
                <a:noFill/>
              </a:ln>
              <a:solidFill>
                <a:srgbClr val="008881"/>
              </a:solidFill>
              <a:effectLst/>
              <a:uLnTx/>
              <a:uFillTx/>
              <a:latin typeface="Arial"/>
              <a:ea typeface="+mj-ea"/>
              <a:cs typeface="Arial"/>
            </a:endParaRPr>
          </a:p>
        </p:txBody>
      </p:sp>
      <p:sp>
        <p:nvSpPr>
          <p:cNvPr id="10" name="Shape 161"/>
          <p:cNvSpPr txBox="1">
            <a:spLocks/>
          </p:cNvSpPr>
          <p:nvPr/>
        </p:nvSpPr>
        <p:spPr>
          <a:xfrm>
            <a:off x="265113" y="1023937"/>
            <a:ext cx="4205287" cy="3382961"/>
          </a:xfrm>
          <a:prstGeom prst="rect">
            <a:avLst/>
          </a:prstGeom>
          <a:noFill/>
          <a:ln>
            <a:noFill/>
          </a:ln>
        </p:spPr>
        <p:txBody>
          <a:bodyPr lIns="0" tIns="0" rIns="0" bIns="0" anchor="t" anchorCtr="0">
            <a:no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200"/>
              </a:spcBef>
              <a:spcAft>
                <a:spcPts val="0"/>
              </a:spcAft>
              <a:buClr>
                <a:srgbClr val="ADC339"/>
              </a:buClr>
              <a:buSzPct val="100000"/>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Pivotal CF currently provides health monitoring and foundational monitoring (CPU, memory, disk usage) and auditing for apps</a:t>
            </a:r>
          </a:p>
          <a:p>
            <a:pPr marL="228600" marR="0" lvl="0" indent="-228600" algn="l" defTabSz="914400" rtl="0" eaLnBrk="1" fontAlgn="auto" latinLnBrk="0" hangingPunct="1">
              <a:lnSpc>
                <a:spcPct val="100000"/>
              </a:lnSpc>
              <a:spcBef>
                <a:spcPts val="1200"/>
              </a:spcBef>
              <a:spcAft>
                <a:spcPts val="0"/>
              </a:spcAft>
              <a:buClr>
                <a:srgbClr val="ADC339"/>
              </a:buClr>
              <a:buSzPct val="100000"/>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3</a:t>
            </a:r>
            <a:r>
              <a:rPr kumimoji="0" lang="en-US" sz="2000" b="0" i="0" u="none" strike="noStrike" kern="1200" cap="none" spc="0" normalizeH="0" baseline="30000" noProof="0" dirty="0" smtClean="0">
                <a:ln>
                  <a:noFill/>
                </a:ln>
                <a:solidFill>
                  <a:srgbClr val="000000"/>
                </a:solidFill>
                <a:effectLst/>
                <a:uLnTx/>
                <a:uFillTx/>
                <a:latin typeface="Arial"/>
                <a:ea typeface="Arial"/>
                <a:cs typeface="Arial"/>
                <a:sym typeface="Arial"/>
              </a:rPr>
              <a:t>rd</a:t>
            </a: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 party</a:t>
            </a:r>
            <a:r>
              <a:rPr kumimoji="0" lang="en-US" sz="2000" b="0" i="0" u="none" strike="noStrike" kern="1200" cap="none" spc="0" normalizeH="0" noProof="0" dirty="0" smtClean="0">
                <a:ln>
                  <a:noFill/>
                </a:ln>
                <a:solidFill>
                  <a:srgbClr val="000000"/>
                </a:solidFill>
                <a:effectLst/>
                <a:uLnTx/>
                <a:uFillTx/>
                <a:latin typeface="Arial"/>
                <a:ea typeface="Arial"/>
                <a:cs typeface="Arial"/>
                <a:sym typeface="Arial"/>
              </a:rPr>
              <a:t> </a:t>
            </a: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APM tools can be easily integrated as services</a:t>
            </a:r>
          </a:p>
          <a:p>
            <a:pPr marL="228600" marR="0" lvl="0" indent="-228600" algn="l" defTabSz="914400" rtl="0" eaLnBrk="1" fontAlgn="auto" latinLnBrk="0" hangingPunct="1">
              <a:lnSpc>
                <a:spcPct val="100000"/>
              </a:lnSpc>
              <a:spcBef>
                <a:spcPts val="1200"/>
              </a:spcBef>
              <a:spcAft>
                <a:spcPts val="0"/>
              </a:spcAft>
              <a:buClr>
                <a:srgbClr val="ADC339"/>
              </a:buClr>
              <a:buSzPct val="100000"/>
              <a:buFont typeface="Arial"/>
              <a:buChar char="•"/>
              <a:tabLst/>
              <a:defRPr/>
            </a:pPr>
            <a:r>
              <a:rPr kumimoji="0" lang="en-US" sz="2000" b="0" i="0" u="none" strike="noStrike" kern="1200" cap="none" spc="0" normalizeH="0" baseline="0" noProof="0" dirty="0" err="1" smtClean="0">
                <a:ln>
                  <a:noFill/>
                </a:ln>
                <a:solidFill>
                  <a:srgbClr val="000000"/>
                </a:solidFill>
                <a:effectLst/>
                <a:uLnTx/>
                <a:uFillTx/>
                <a:latin typeface="Arial"/>
                <a:ea typeface="Arial"/>
                <a:cs typeface="Arial"/>
                <a:sym typeface="Arial"/>
              </a:rPr>
              <a:t>Buildpacks</a:t>
            </a: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 can be leveraged for automatically deploying agents co-located to application instances</a:t>
            </a:r>
          </a:p>
          <a:p>
            <a:pPr marL="0" marR="0" lvl="0" indent="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a:ea typeface="Arial"/>
              <a:cs typeface="Arial"/>
              <a:sym typeface="Arial"/>
            </a:endParaRPr>
          </a:p>
        </p:txBody>
      </p:sp>
      <p:pic>
        <p:nvPicPr>
          <p:cNvPr id="11" name="Picture 10"/>
          <p:cNvPicPr>
            <a:picLocks noChangeAspect="1"/>
          </p:cNvPicPr>
          <p:nvPr/>
        </p:nvPicPr>
        <p:blipFill>
          <a:blip r:embed="rId3"/>
          <a:stretch>
            <a:fillRect/>
          </a:stretch>
        </p:blipFill>
        <p:spPr>
          <a:xfrm>
            <a:off x="4572000" y="1447800"/>
            <a:ext cx="4498525" cy="1473788"/>
          </a:xfrm>
          <a:prstGeom prst="rect">
            <a:avLst/>
          </a:prstGeom>
        </p:spPr>
      </p:pic>
      <p:pic>
        <p:nvPicPr>
          <p:cNvPr id="12" name="Picture 11"/>
          <p:cNvPicPr>
            <a:picLocks noChangeAspect="1"/>
          </p:cNvPicPr>
          <p:nvPr/>
        </p:nvPicPr>
        <p:blipFill>
          <a:blip r:embed="rId4"/>
          <a:stretch>
            <a:fillRect/>
          </a:stretch>
        </p:blipFill>
        <p:spPr>
          <a:xfrm>
            <a:off x="4584700" y="3035300"/>
            <a:ext cx="4484910" cy="1269999"/>
          </a:xfrm>
          <a:prstGeom prst="rect">
            <a:avLst/>
          </a:prstGeom>
        </p:spPr>
      </p:pic>
    </p:spTree>
    <p:extLst>
      <p:ext uri="{BB962C8B-B14F-4D97-AF65-F5344CB8AC3E}">
        <p14:creationId xmlns:p14="http://schemas.microsoft.com/office/powerpoint/2010/main" val="13363522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APM: Popular Third Party </a:t>
            </a:r>
            <a:r>
              <a:rPr lang="en-US" dirty="0"/>
              <a:t>Products</a:t>
            </a:r>
          </a:p>
        </p:txBody>
      </p:sp>
      <p:sp>
        <p:nvSpPr>
          <p:cNvPr id="3" name="Content Placeholder 2"/>
          <p:cNvSpPr>
            <a:spLocks noGrp="1"/>
          </p:cNvSpPr>
          <p:nvPr>
            <p:ph sz="quarter" idx="10"/>
          </p:nvPr>
        </p:nvSpPr>
        <p:spPr/>
        <p:txBody>
          <a:bodyPr/>
          <a:lstStyle/>
          <a:p>
            <a:r>
              <a:rPr lang="en-US" dirty="0" err="1" smtClean="0"/>
              <a:t>NewRelic</a:t>
            </a:r>
            <a:r>
              <a:rPr lang="en-US" dirty="0" smtClean="0"/>
              <a:t> </a:t>
            </a:r>
          </a:p>
          <a:p>
            <a:pPr lvl="1"/>
            <a:r>
              <a:rPr lang="en-US" dirty="0" smtClean="0">
                <a:hlinkClick r:id="rId2"/>
              </a:rPr>
              <a:t>http</a:t>
            </a:r>
            <a:r>
              <a:rPr lang="en-US" dirty="0">
                <a:hlinkClick r:id="rId2"/>
              </a:rPr>
              <a:t>://newrelic.com</a:t>
            </a:r>
            <a:r>
              <a:rPr lang="en-US" dirty="0" smtClean="0">
                <a:hlinkClick r:id="rId2"/>
              </a:rPr>
              <a:t>/</a:t>
            </a:r>
            <a:endParaRPr lang="en-US" dirty="0" smtClean="0"/>
          </a:p>
          <a:p>
            <a:pPr lvl="1"/>
            <a:endParaRPr lang="en-US" dirty="0" smtClean="0"/>
          </a:p>
          <a:p>
            <a:r>
              <a:rPr lang="en-US" dirty="0" err="1" smtClean="0"/>
              <a:t>AppDynamics</a:t>
            </a:r>
            <a:endParaRPr lang="en-US" dirty="0" smtClean="0"/>
          </a:p>
          <a:p>
            <a:pPr lvl="1"/>
            <a:r>
              <a:rPr lang="en-US" dirty="0" smtClean="0">
                <a:hlinkClick r:id="rId3"/>
              </a:rPr>
              <a:t>http</a:t>
            </a:r>
            <a:r>
              <a:rPr lang="en-US" dirty="0">
                <a:hlinkClick r:id="rId3"/>
              </a:rPr>
              <a:t>://www.appdynamics.com</a:t>
            </a:r>
            <a:r>
              <a:rPr lang="en-US" dirty="0" smtClean="0">
                <a:hlinkClick r:id="rId3"/>
              </a:rPr>
              <a:t>/</a:t>
            </a:r>
            <a:endParaRPr lang="en-US" dirty="0" smtClean="0"/>
          </a:p>
          <a:p>
            <a:pPr lvl="1"/>
            <a:endParaRPr lang="en-US" dirty="0" smtClean="0"/>
          </a:p>
          <a:p>
            <a:r>
              <a:rPr lang="en-US" dirty="0" err="1" smtClean="0"/>
              <a:t>Hyperic</a:t>
            </a:r>
            <a:endParaRPr lang="en-US" dirty="0" smtClean="0"/>
          </a:p>
          <a:p>
            <a:pPr lvl="1"/>
            <a:r>
              <a:rPr lang="en-US" dirty="0" smtClean="0">
                <a:hlinkClick r:id="rId4"/>
              </a:rPr>
              <a:t>https</a:t>
            </a:r>
            <a:r>
              <a:rPr lang="en-US" dirty="0">
                <a:hlinkClick r:id="rId4"/>
              </a:rPr>
              <a:t>://www.vmware.com/products/vrealize-hyperic</a:t>
            </a:r>
            <a:r>
              <a:rPr lang="en-US" dirty="0" smtClean="0">
                <a:hlinkClick r:id="rId4"/>
              </a:rPr>
              <a:t>/</a:t>
            </a:r>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181273510"/>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39930"/>
            <a:ext cx="9144000" cy="620683"/>
          </a:xfrm>
          <a:prstGeom prst="rect">
            <a:avLst/>
          </a:prstGeom>
        </p:spPr>
        <p:txBody>
          <a:bodyPr/>
          <a:lstStyle/>
          <a:p>
            <a:pPr algn="ctr"/>
            <a:r>
              <a:rPr lang="en-US" dirty="0" smtClean="0"/>
              <a:t>DEMO</a:t>
            </a:r>
            <a:endParaRPr lang="en-US" dirty="0"/>
          </a:p>
        </p:txBody>
      </p:sp>
      <p:sp>
        <p:nvSpPr>
          <p:cNvPr id="6" name="Content Placeholder 5"/>
          <p:cNvSpPr>
            <a:spLocks noGrp="1"/>
          </p:cNvSpPr>
          <p:nvPr>
            <p:ph sz="quarter" idx="10"/>
          </p:nvPr>
        </p:nvSpPr>
        <p:spPr>
          <a:xfrm>
            <a:off x="1" y="2447128"/>
            <a:ext cx="9144000" cy="562768"/>
          </a:xfrm>
        </p:spPr>
        <p:txBody>
          <a:bodyPr/>
          <a:lstStyle/>
          <a:p>
            <a:pPr algn="ctr"/>
            <a:r>
              <a:rPr lang="en-US" dirty="0" smtClean="0"/>
              <a:t>Spring Sleuth</a:t>
            </a:r>
            <a:endParaRPr lang="en-US" dirty="0"/>
          </a:p>
        </p:txBody>
      </p:sp>
    </p:spTree>
    <p:extLst>
      <p:ext uri="{BB962C8B-B14F-4D97-AF65-F5344CB8AC3E}">
        <p14:creationId xmlns:p14="http://schemas.microsoft.com/office/powerpoint/2010/main" val="2830407383"/>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Metrics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615619534"/>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2"/>
          </p:nvPr>
        </p:nvSpPr>
        <p:spPr>
          <a:xfrm>
            <a:off x="366714" y="994800"/>
            <a:ext cx="4032465" cy="3382962"/>
          </a:xfrm>
        </p:spPr>
        <p:txBody>
          <a:bodyPr/>
          <a:lstStyle/>
          <a:p>
            <a:r>
              <a:rPr lang="en-US" sz="2000" dirty="0" smtClean="0"/>
              <a:t>Log Management</a:t>
            </a:r>
          </a:p>
          <a:p>
            <a:pPr lvl="1"/>
            <a:r>
              <a:rPr lang="en-US" sz="1800" dirty="0" smtClean="0"/>
              <a:t>Overview</a:t>
            </a:r>
            <a:endParaRPr lang="en-US" sz="1800" dirty="0"/>
          </a:p>
          <a:p>
            <a:pPr lvl="1"/>
            <a:r>
              <a:rPr lang="en-US" sz="1800" dirty="0" smtClean="0"/>
              <a:t>Cloud Foundry Integration</a:t>
            </a:r>
          </a:p>
          <a:p>
            <a:pPr lvl="2"/>
            <a:r>
              <a:rPr lang="en-US" sz="1400" dirty="0" err="1" smtClean="0"/>
              <a:t>Loggegrator</a:t>
            </a:r>
            <a:endParaRPr lang="en-US" sz="1400" dirty="0" smtClean="0"/>
          </a:p>
          <a:p>
            <a:pPr lvl="1"/>
            <a:r>
              <a:rPr lang="en-US" sz="1800" dirty="0" smtClean="0"/>
              <a:t>CLI Examples</a:t>
            </a:r>
          </a:p>
          <a:p>
            <a:pPr lvl="1"/>
            <a:r>
              <a:rPr lang="en-US" sz="1800" dirty="0" smtClean="0"/>
              <a:t>Third Party Products</a:t>
            </a:r>
          </a:p>
          <a:p>
            <a:pPr lvl="1"/>
            <a:r>
              <a:rPr lang="en-US" sz="1800" dirty="0" smtClean="0"/>
              <a:t>Demo</a:t>
            </a:r>
          </a:p>
          <a:p>
            <a:r>
              <a:rPr lang="en-US" sz="2000" dirty="0"/>
              <a:t>APM </a:t>
            </a:r>
          </a:p>
          <a:p>
            <a:pPr lvl="1"/>
            <a:r>
              <a:rPr lang="en-US" sz="1800" dirty="0"/>
              <a:t>Overview</a:t>
            </a:r>
          </a:p>
          <a:p>
            <a:pPr lvl="1"/>
            <a:r>
              <a:rPr lang="en-US" sz="1800" dirty="0"/>
              <a:t>Cloud Foundry Integration</a:t>
            </a:r>
          </a:p>
          <a:p>
            <a:pPr marL="457200" lvl="1" indent="0">
              <a:buNone/>
            </a:pPr>
            <a:endParaRPr lang="en-US" sz="1800" dirty="0" smtClean="0"/>
          </a:p>
          <a:p>
            <a:endParaRPr lang="en-US" sz="2000" dirty="0" smtClean="0"/>
          </a:p>
        </p:txBody>
      </p:sp>
      <p:sp>
        <p:nvSpPr>
          <p:cNvPr id="4" name="Content Placeholder 3"/>
          <p:cNvSpPr>
            <a:spLocks noGrp="1"/>
          </p:cNvSpPr>
          <p:nvPr>
            <p:ph sz="quarter" idx="13"/>
          </p:nvPr>
        </p:nvSpPr>
        <p:spPr>
          <a:xfrm>
            <a:off x="4744823" y="994800"/>
            <a:ext cx="4032465" cy="3382962"/>
          </a:xfrm>
        </p:spPr>
        <p:txBody>
          <a:bodyPr>
            <a:normAutofit fontScale="92500" lnSpcReduction="10000"/>
          </a:bodyPr>
          <a:lstStyle/>
          <a:p>
            <a:r>
              <a:rPr lang="en-US" dirty="0" smtClean="0"/>
              <a:t>APM (cont’d)</a:t>
            </a:r>
          </a:p>
          <a:p>
            <a:pPr lvl="1"/>
            <a:r>
              <a:rPr lang="en-US" dirty="0" smtClean="0"/>
              <a:t>Third Party </a:t>
            </a:r>
            <a:r>
              <a:rPr lang="en-US" dirty="0"/>
              <a:t>Products</a:t>
            </a:r>
            <a:endParaRPr lang="en-US" dirty="0" smtClean="0"/>
          </a:p>
          <a:p>
            <a:pPr lvl="1"/>
            <a:r>
              <a:rPr lang="en-US" dirty="0" smtClean="0"/>
              <a:t>Demo</a:t>
            </a:r>
          </a:p>
          <a:p>
            <a:r>
              <a:rPr lang="en-US" dirty="0" smtClean="0"/>
              <a:t>Metrics</a:t>
            </a:r>
          </a:p>
          <a:p>
            <a:pPr lvl="1"/>
            <a:r>
              <a:rPr lang="en-US" dirty="0"/>
              <a:t>Overview</a:t>
            </a:r>
          </a:p>
          <a:p>
            <a:pPr lvl="1"/>
            <a:r>
              <a:rPr lang="en-US" dirty="0"/>
              <a:t>Cloud Foundry </a:t>
            </a:r>
            <a:r>
              <a:rPr lang="en-US" dirty="0" smtClean="0"/>
              <a:t>Integration</a:t>
            </a:r>
          </a:p>
          <a:p>
            <a:pPr lvl="2"/>
            <a:r>
              <a:rPr lang="en-US" dirty="0" smtClean="0"/>
              <a:t>Collector</a:t>
            </a:r>
          </a:p>
          <a:p>
            <a:pPr lvl="2"/>
            <a:r>
              <a:rPr lang="en-US" dirty="0" smtClean="0"/>
              <a:t>Pivotal Ops Metrics</a:t>
            </a:r>
          </a:p>
          <a:p>
            <a:pPr lvl="2"/>
            <a:r>
              <a:rPr lang="en-US" dirty="0" err="1" smtClean="0"/>
              <a:t>Firehose</a:t>
            </a:r>
            <a:endParaRPr lang="en-US" dirty="0"/>
          </a:p>
          <a:p>
            <a:pPr lvl="1"/>
            <a:r>
              <a:rPr lang="en-US" dirty="0"/>
              <a:t>Third Party Products</a:t>
            </a:r>
          </a:p>
          <a:p>
            <a:pPr lvl="1"/>
            <a:r>
              <a:rPr lang="en-US" dirty="0" smtClean="0"/>
              <a:t>Demo</a:t>
            </a:r>
            <a:endParaRPr lang="en-US" dirty="0"/>
          </a:p>
        </p:txBody>
      </p:sp>
    </p:spTree>
    <p:extLst>
      <p:ext uri="{BB962C8B-B14F-4D97-AF65-F5344CB8AC3E}">
        <p14:creationId xmlns:p14="http://schemas.microsoft.com/office/powerpoint/2010/main" val="137679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Why Are They Important?</a:t>
            </a:r>
            <a:endParaRPr lang="en-US" dirty="0"/>
          </a:p>
        </p:txBody>
      </p:sp>
      <p:sp>
        <p:nvSpPr>
          <p:cNvPr id="3" name="Content Placeholder 2"/>
          <p:cNvSpPr>
            <a:spLocks noGrp="1"/>
          </p:cNvSpPr>
          <p:nvPr>
            <p:ph sz="quarter" idx="10"/>
          </p:nvPr>
        </p:nvSpPr>
        <p:spPr>
          <a:xfrm>
            <a:off x="366714" y="1074738"/>
            <a:ext cx="8611879" cy="3382962"/>
          </a:xfrm>
        </p:spPr>
        <p:txBody>
          <a:bodyPr>
            <a:normAutofit lnSpcReduction="10000"/>
          </a:bodyPr>
          <a:lstStyle/>
          <a:p>
            <a:r>
              <a:rPr lang="en-US" dirty="0" smtClean="0"/>
              <a:t>Developers have the need for a real time, detailed view into system measures </a:t>
            </a:r>
          </a:p>
          <a:p>
            <a:r>
              <a:rPr lang="en-US" dirty="0" smtClean="0"/>
              <a:t>Compare typical activity to peak load and historical data for performance tuning</a:t>
            </a:r>
          </a:p>
          <a:p>
            <a:r>
              <a:rPr lang="en-US" dirty="0" smtClean="0"/>
              <a:t>Very important to understand when to scale your app or DEA</a:t>
            </a:r>
          </a:p>
          <a:p>
            <a:r>
              <a:rPr lang="en-US" dirty="0" smtClean="0"/>
              <a:t>Example</a:t>
            </a:r>
          </a:p>
          <a:p>
            <a:pPr lvl="1"/>
            <a:r>
              <a:rPr lang="en-US" dirty="0" smtClean="0"/>
              <a:t>Number of requests sent but not completed == pending activity</a:t>
            </a:r>
          </a:p>
          <a:p>
            <a:pPr lvl="1"/>
            <a:r>
              <a:rPr lang="en-US" dirty="0" smtClean="0"/>
              <a:t>Pending activity increases under load</a:t>
            </a:r>
          </a:p>
          <a:p>
            <a:pPr lvl="1"/>
            <a:r>
              <a:rPr lang="en-US" dirty="0" smtClean="0"/>
              <a:t>Good indicator that application and/or DEA scaling may be required</a:t>
            </a:r>
          </a:p>
        </p:txBody>
      </p:sp>
    </p:spTree>
    <p:extLst>
      <p:ext uri="{BB962C8B-B14F-4D97-AF65-F5344CB8AC3E}">
        <p14:creationId xmlns:p14="http://schemas.microsoft.com/office/powerpoint/2010/main" val="2198491826"/>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3"/>
          <p:cNvSpPr txBox="1">
            <a:spLocks/>
          </p:cNvSpPr>
          <p:nvPr/>
        </p:nvSpPr>
        <p:spPr>
          <a:xfrm>
            <a:off x="194310" y="136128"/>
            <a:ext cx="8229600" cy="67032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a:solidFill>
                  <a:schemeClr val="tx2"/>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8881"/>
                </a:solidFill>
                <a:effectLst/>
                <a:uLnTx/>
                <a:uFillTx/>
                <a:latin typeface="Arial"/>
                <a:ea typeface="+mj-ea"/>
                <a:cs typeface="Arial"/>
              </a:rPr>
              <a:t>Pivotal Ops Metrics Tile</a:t>
            </a:r>
            <a:endParaRPr kumimoji="0" lang="en-US" sz="3200" b="0" i="0" u="none" strike="noStrike" kern="1200" cap="none" spc="0" normalizeH="0" baseline="0" noProof="0" dirty="0">
              <a:ln>
                <a:noFill/>
              </a:ln>
              <a:solidFill>
                <a:srgbClr val="008881"/>
              </a:solidFill>
              <a:effectLst/>
              <a:uLnTx/>
              <a:uFillTx/>
              <a:latin typeface="Arial"/>
              <a:ea typeface="+mj-ea"/>
              <a:cs typeface="Arial"/>
            </a:endParaRPr>
          </a:p>
        </p:txBody>
      </p:sp>
      <p:sp>
        <p:nvSpPr>
          <p:cNvPr id="15" name="Shape 161"/>
          <p:cNvSpPr txBox="1">
            <a:spLocks/>
          </p:cNvSpPr>
          <p:nvPr/>
        </p:nvSpPr>
        <p:spPr>
          <a:xfrm>
            <a:off x="265113" y="1023937"/>
            <a:ext cx="5183187" cy="3382961"/>
          </a:xfrm>
          <a:prstGeom prst="rect">
            <a:avLst/>
          </a:prstGeom>
          <a:noFill/>
          <a:ln>
            <a:noFill/>
          </a:ln>
        </p:spPr>
        <p:txBody>
          <a:bodyPr lIns="0" tIns="0" rIns="0" bIns="0" anchor="t" anchorCtr="0">
            <a:no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
                <a:srgbClr val="ADC339"/>
              </a:buClr>
              <a:buSzPct val="25000"/>
              <a:buFont typeface="Arial"/>
              <a:buNone/>
              <a:tabLst/>
              <a:defRPr/>
            </a:pPr>
            <a:r>
              <a:rPr kumimoji="0" lang="en-US" sz="2000" b="1" i="0" u="none" strike="noStrike" kern="1200" cap="none" spc="0" normalizeH="0" baseline="0" noProof="0" dirty="0" smtClean="0">
                <a:ln>
                  <a:noFill/>
                </a:ln>
                <a:solidFill>
                  <a:srgbClr val="000000"/>
                </a:solidFill>
                <a:effectLst/>
                <a:uLnTx/>
                <a:uFillTx/>
                <a:latin typeface="Arial"/>
                <a:ea typeface="Arial"/>
                <a:cs typeface="Arial"/>
                <a:sym typeface="Arial"/>
              </a:rPr>
              <a:t>Ops Metrics </a:t>
            </a: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provides a JMX interface to access metrics from different Pivotal CF components</a:t>
            </a:r>
          </a:p>
          <a:p>
            <a:pPr marL="228600" marR="0" lvl="0" indent="-228600" algn="l" defTabSz="914400" rtl="0" eaLnBrk="1" fontAlgn="auto" latinLnBrk="0" hangingPunct="1">
              <a:lnSpc>
                <a:spcPct val="100000"/>
              </a:lnSpc>
              <a:spcBef>
                <a:spcPts val="1200"/>
              </a:spcBef>
              <a:spcAft>
                <a:spcPts val="0"/>
              </a:spcAft>
              <a:buClr>
                <a:srgbClr val="ADC339"/>
              </a:buClr>
              <a:buSzPct val="100000"/>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Cloud Controller</a:t>
            </a:r>
          </a:p>
          <a:p>
            <a:pPr marL="228600" marR="0" lvl="0" indent="-228600" algn="l" defTabSz="914400" rtl="0" eaLnBrk="1" fontAlgn="auto" latinLnBrk="0" hangingPunct="1">
              <a:lnSpc>
                <a:spcPct val="100000"/>
              </a:lnSpc>
              <a:spcBef>
                <a:spcPts val="1200"/>
              </a:spcBef>
              <a:spcAft>
                <a:spcPts val="0"/>
              </a:spcAft>
              <a:buClr>
                <a:srgbClr val="ADC339"/>
              </a:buClr>
              <a:buSzPct val="100000"/>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Router</a:t>
            </a:r>
          </a:p>
          <a:p>
            <a:pPr marL="228600" marR="0" lvl="0" indent="-228600" algn="l" defTabSz="914400" rtl="0" eaLnBrk="1" fontAlgn="auto" latinLnBrk="0" hangingPunct="1">
              <a:lnSpc>
                <a:spcPct val="100000"/>
              </a:lnSpc>
              <a:spcBef>
                <a:spcPts val="1200"/>
              </a:spcBef>
              <a:spcAft>
                <a:spcPts val="0"/>
              </a:spcAft>
              <a:buClr>
                <a:srgbClr val="ADC339"/>
              </a:buClr>
              <a:buSzPct val="100000"/>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DEAs</a:t>
            </a:r>
          </a:p>
          <a:p>
            <a:pPr marL="228600" marR="0" lvl="0" indent="-228600" algn="l" defTabSz="914400" rtl="0" eaLnBrk="1" fontAlgn="auto" latinLnBrk="0" hangingPunct="1">
              <a:lnSpc>
                <a:spcPct val="100000"/>
              </a:lnSpc>
              <a:spcBef>
                <a:spcPts val="1200"/>
              </a:spcBef>
              <a:spcAft>
                <a:spcPts val="0"/>
              </a:spcAft>
              <a:buClr>
                <a:srgbClr val="ADC339"/>
              </a:buClr>
              <a:buSzPct val="100000"/>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Arial"/>
                <a:cs typeface="Arial"/>
                <a:sym typeface="Arial"/>
              </a:rPr>
              <a:t>All VMs</a:t>
            </a:r>
          </a:p>
          <a:p>
            <a:pPr marL="0" marR="0" lvl="0" indent="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a:ea typeface="Arial"/>
              <a:cs typeface="Arial"/>
              <a:sym typeface="Arial"/>
            </a:endParaRPr>
          </a:p>
        </p:txBody>
      </p:sp>
      <p:pic>
        <p:nvPicPr>
          <p:cNvPr id="2" name="Picture 1" descr="Screen Shot 2015-04-23 at 11.54.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943" y="1162117"/>
            <a:ext cx="2844800" cy="2844800"/>
          </a:xfrm>
          <a:prstGeom prst="rect">
            <a:avLst/>
          </a:prstGeom>
        </p:spPr>
      </p:pic>
    </p:spTree>
    <p:extLst>
      <p:ext uri="{BB962C8B-B14F-4D97-AF65-F5344CB8AC3E}">
        <p14:creationId xmlns:p14="http://schemas.microsoft.com/office/powerpoint/2010/main" val="2378087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Metrics: Integration with Cloud Foundry</a:t>
            </a:r>
            <a:endParaRPr lang="en-US" dirty="0"/>
          </a:p>
        </p:txBody>
      </p:sp>
      <p:sp>
        <p:nvSpPr>
          <p:cNvPr id="3" name="Content Placeholder 2"/>
          <p:cNvSpPr>
            <a:spLocks noGrp="1"/>
          </p:cNvSpPr>
          <p:nvPr>
            <p:ph sz="quarter" idx="10"/>
          </p:nvPr>
        </p:nvSpPr>
        <p:spPr>
          <a:xfrm>
            <a:off x="366714" y="1074737"/>
            <a:ext cx="8585236" cy="3579169"/>
          </a:xfrm>
        </p:spPr>
        <p:txBody>
          <a:bodyPr>
            <a:normAutofit fontScale="85000" lnSpcReduction="20000"/>
          </a:bodyPr>
          <a:lstStyle/>
          <a:p>
            <a:r>
              <a:rPr lang="en-US" dirty="0" smtClean="0"/>
              <a:t>JMX (Java Management Extensions) endpoint for Elastic Runtime</a:t>
            </a:r>
          </a:p>
          <a:p>
            <a:pPr lvl="1"/>
            <a:r>
              <a:rPr lang="en-US" dirty="0"/>
              <a:t>http://</a:t>
            </a:r>
            <a:r>
              <a:rPr lang="en-US" dirty="0" err="1"/>
              <a:t>docs.pivotal.io</a:t>
            </a:r>
            <a:r>
              <a:rPr lang="en-US" dirty="0"/>
              <a:t>/</a:t>
            </a:r>
            <a:r>
              <a:rPr lang="en-US" dirty="0" err="1"/>
              <a:t>pivotalcf</a:t>
            </a:r>
            <a:r>
              <a:rPr lang="en-US" dirty="0"/>
              <a:t>/customizing/use-</a:t>
            </a:r>
            <a:r>
              <a:rPr lang="en-US" dirty="0" err="1"/>
              <a:t>metrics.html</a:t>
            </a:r>
            <a:endParaRPr lang="en-US" dirty="0" smtClean="0"/>
          </a:p>
          <a:p>
            <a:r>
              <a:rPr lang="en-US" dirty="0" smtClean="0"/>
              <a:t>Collects and exposes system measures from CF components</a:t>
            </a:r>
          </a:p>
          <a:p>
            <a:pPr lvl="1"/>
            <a:r>
              <a:rPr lang="en-US" dirty="0" smtClean="0"/>
              <a:t>Cloud Controller</a:t>
            </a:r>
          </a:p>
          <a:p>
            <a:pPr lvl="2"/>
            <a:r>
              <a:rPr lang="en-US" dirty="0" smtClean="0"/>
              <a:t>Completed </a:t>
            </a:r>
            <a:r>
              <a:rPr lang="en-US" dirty="0" err="1" smtClean="0"/>
              <a:t>vs</a:t>
            </a:r>
            <a:r>
              <a:rPr lang="en-US" dirty="0" smtClean="0"/>
              <a:t> Pending API calls</a:t>
            </a:r>
          </a:p>
          <a:p>
            <a:pPr lvl="1"/>
            <a:r>
              <a:rPr lang="en-US" dirty="0" smtClean="0"/>
              <a:t>Router</a:t>
            </a:r>
          </a:p>
          <a:p>
            <a:pPr lvl="2"/>
            <a:r>
              <a:rPr lang="en-US" dirty="0" smtClean="0"/>
              <a:t>Received </a:t>
            </a:r>
            <a:r>
              <a:rPr lang="en-US" dirty="0" err="1" smtClean="0"/>
              <a:t>vs</a:t>
            </a:r>
            <a:r>
              <a:rPr lang="en-US" dirty="0" smtClean="0"/>
              <a:t> Completed requests + HTTP status</a:t>
            </a:r>
          </a:p>
          <a:p>
            <a:pPr lvl="1"/>
            <a:r>
              <a:rPr lang="en-US" dirty="0" smtClean="0"/>
              <a:t>DEA</a:t>
            </a:r>
          </a:p>
          <a:p>
            <a:pPr lvl="2"/>
            <a:r>
              <a:rPr lang="en-US" dirty="0" smtClean="0"/>
              <a:t>Metrics reported per DEA instance</a:t>
            </a:r>
          </a:p>
          <a:p>
            <a:pPr lvl="2"/>
            <a:r>
              <a:rPr lang="en-US" dirty="0" smtClean="0"/>
              <a:t>Efficient way to validate that CF has enough memory and disk to deploy/run your apps</a:t>
            </a:r>
          </a:p>
          <a:p>
            <a:pPr lvl="1"/>
            <a:r>
              <a:rPr lang="en-US" dirty="0" smtClean="0"/>
              <a:t>VM – monitor health</a:t>
            </a:r>
          </a:p>
          <a:p>
            <a:pPr lvl="2"/>
            <a:r>
              <a:rPr lang="en-US" dirty="0" smtClean="0"/>
              <a:t>CPU</a:t>
            </a:r>
          </a:p>
          <a:p>
            <a:pPr lvl="2"/>
            <a:r>
              <a:rPr lang="en-US" dirty="0" smtClean="0"/>
              <a:t>Memory</a:t>
            </a:r>
          </a:p>
          <a:p>
            <a:pPr lvl="2"/>
            <a:r>
              <a:rPr lang="en-US" dirty="0" smtClean="0"/>
              <a:t>Swap</a:t>
            </a:r>
          </a:p>
          <a:p>
            <a:pPr lvl="2"/>
            <a:r>
              <a:rPr lang="en-US" dirty="0" smtClean="0"/>
              <a:t>Disk</a:t>
            </a:r>
          </a:p>
        </p:txBody>
      </p:sp>
    </p:spTree>
    <p:extLst>
      <p:ext uri="{BB962C8B-B14F-4D97-AF65-F5344CB8AC3E}">
        <p14:creationId xmlns:p14="http://schemas.microsoft.com/office/powerpoint/2010/main" val="2953639311"/>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124200" y="971549"/>
            <a:ext cx="5676351" cy="3200402"/>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14" name="Rounded Rectangle 13"/>
          <p:cNvSpPr>
            <a:spLocks noChangeArrowheads="1"/>
          </p:cNvSpPr>
          <p:nvPr/>
        </p:nvSpPr>
        <p:spPr bwMode="auto">
          <a:xfrm>
            <a:off x="6705600" y="1962150"/>
            <a:ext cx="1676400" cy="5961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65760" tIns="45720" rIns="0" bIns="0" anchor="t" anchorCtr="0"/>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15" name="Rectangle 76"/>
          <p:cNvSpPr/>
          <p:nvPr/>
        </p:nvSpPr>
        <p:spPr>
          <a:xfrm>
            <a:off x="6781800" y="2038350"/>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a:spLocks noChangeArrowheads="1"/>
          </p:cNvSpPr>
          <p:nvPr/>
        </p:nvSpPr>
        <p:spPr bwMode="auto">
          <a:xfrm>
            <a:off x="6705599" y="1200150"/>
            <a:ext cx="1676401" cy="629908"/>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17" name="Heart 16"/>
          <p:cNvSpPr/>
          <p:nvPr/>
        </p:nvSpPr>
        <p:spPr>
          <a:xfrm>
            <a:off x="6739351" y="1309761"/>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a:spLocks noChangeArrowheads="1"/>
          </p:cNvSpPr>
          <p:nvPr/>
        </p:nvSpPr>
        <p:spPr bwMode="auto">
          <a:xfrm>
            <a:off x="6705600" y="2647950"/>
            <a:ext cx="1676400" cy="609600"/>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45720" rIns="0" bIns="0" anchor="t" anchorCtr="0"/>
          <a:lstStyle/>
          <a:p>
            <a:pPr fontAlgn="auto">
              <a:spcBef>
                <a:spcPts val="0"/>
              </a:spcBef>
              <a:spcAft>
                <a:spcPts val="0"/>
              </a:spcAft>
              <a:defRPr/>
            </a:pPr>
            <a:r>
              <a:rPr lang="en-US" sz="1200" b="1" dirty="0" smtClean="0">
                <a:solidFill>
                  <a:schemeClr val="bg1"/>
                </a:solidFill>
                <a:latin typeface="+mn-lt"/>
                <a:ea typeface="+mn-ea"/>
              </a:rPr>
              <a:t>Messaging</a:t>
            </a:r>
            <a:r>
              <a:rPr lang="en-US" sz="1200" b="1" dirty="0">
                <a:solidFill>
                  <a:schemeClr val="bg1"/>
                </a:solidFill>
              </a:rPr>
              <a:t> </a:t>
            </a:r>
            <a:r>
              <a:rPr lang="en-US" sz="1200" b="1" dirty="0" smtClean="0">
                <a:solidFill>
                  <a:schemeClr val="bg1"/>
                </a:solidFill>
              </a:rPr>
              <a:t>(NATS)</a:t>
            </a:r>
            <a:endParaRPr lang="en-US" sz="1200" b="1" dirty="0">
              <a:solidFill>
                <a:schemeClr val="bg1"/>
              </a:solidFill>
              <a:latin typeface="+mn-lt"/>
              <a:ea typeface="+mn-ea"/>
            </a:endParaRPr>
          </a:p>
        </p:txBody>
      </p:sp>
      <p:sp>
        <p:nvSpPr>
          <p:cNvPr id="25" name="Teardrop 133"/>
          <p:cNvSpPr/>
          <p:nvPr/>
        </p:nvSpPr>
        <p:spPr>
          <a:xfrm rot="11254553">
            <a:off x="6761829" y="2738986"/>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a:spLocks noChangeArrowheads="1"/>
          </p:cNvSpPr>
          <p:nvPr/>
        </p:nvSpPr>
        <p:spPr bwMode="auto">
          <a:xfrm>
            <a:off x="3505200" y="1885950"/>
            <a:ext cx="1895709" cy="914400"/>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0" rIns="0" bIns="0" anchor="ctr" anchorCtr="0"/>
          <a:lstStyle/>
          <a:p>
            <a:pPr fontAlgn="auto">
              <a:spcBef>
                <a:spcPts val="0"/>
              </a:spcBef>
              <a:spcAft>
                <a:spcPts val="0"/>
              </a:spcAft>
              <a:defRPr/>
            </a:pPr>
            <a:r>
              <a:rPr lang="en-US" sz="1200" b="1" dirty="0" smtClean="0">
                <a:solidFill>
                  <a:schemeClr val="bg1"/>
                </a:solidFill>
              </a:rPr>
              <a:t>Collector</a:t>
            </a:r>
            <a:endParaRPr lang="en-US" sz="1200" b="1" dirty="0">
              <a:solidFill>
                <a:schemeClr val="bg1"/>
              </a:solidFill>
              <a:latin typeface="+mn-lt"/>
              <a:ea typeface="+mn-ea"/>
            </a:endParaRPr>
          </a:p>
        </p:txBody>
      </p:sp>
      <p:sp>
        <p:nvSpPr>
          <p:cNvPr id="33" name="Rounded Rectangle 32"/>
          <p:cNvSpPr>
            <a:spLocks noChangeArrowheads="1"/>
          </p:cNvSpPr>
          <p:nvPr/>
        </p:nvSpPr>
        <p:spPr bwMode="auto">
          <a:xfrm>
            <a:off x="6705600" y="3333750"/>
            <a:ext cx="1676400" cy="6286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45720"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34" name="Oval 170"/>
          <p:cNvSpPr/>
          <p:nvPr/>
        </p:nvSpPr>
        <p:spPr>
          <a:xfrm>
            <a:off x="6769702" y="34163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a:spLocks noChangeArrowheads="1"/>
          </p:cNvSpPr>
          <p:nvPr/>
        </p:nvSpPr>
        <p:spPr bwMode="auto">
          <a:xfrm>
            <a:off x="7010400" y="1574578"/>
            <a:ext cx="533400" cy="235172"/>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0" tIns="0" rIns="0" bIns="0" anchor="ctr"/>
          <a:lstStyle/>
          <a:p>
            <a:pPr algn="ctr" fontAlgn="auto">
              <a:spcBef>
                <a:spcPts val="0"/>
              </a:spcBef>
              <a:spcAft>
                <a:spcPts val="0"/>
              </a:spcAft>
              <a:defRPr/>
            </a:pPr>
            <a:r>
              <a:rPr lang="en-US" sz="1000" b="1" dirty="0" smtClean="0">
                <a:solidFill>
                  <a:schemeClr val="bg1"/>
                </a:solidFill>
              </a:rPr>
              <a:t>/</a:t>
            </a:r>
            <a:r>
              <a:rPr lang="en-US" sz="1000" b="1" dirty="0" err="1" smtClean="0">
                <a:solidFill>
                  <a:schemeClr val="bg1"/>
                </a:solidFill>
              </a:rPr>
              <a:t>varz</a:t>
            </a:r>
            <a:endParaRPr lang="en-US" sz="1000" b="1" dirty="0">
              <a:solidFill>
                <a:schemeClr val="bg1"/>
              </a:solidFill>
            </a:endParaRPr>
          </a:p>
        </p:txBody>
      </p:sp>
      <p:sp>
        <p:nvSpPr>
          <p:cNvPr id="67" name="Rounded Rectangle 66"/>
          <p:cNvSpPr>
            <a:spLocks noChangeArrowheads="1"/>
          </p:cNvSpPr>
          <p:nvPr/>
        </p:nvSpPr>
        <p:spPr bwMode="auto">
          <a:xfrm>
            <a:off x="7010400" y="2266950"/>
            <a:ext cx="533400" cy="235172"/>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0" tIns="0" rIns="0" bIns="0" anchor="ctr"/>
          <a:lstStyle/>
          <a:p>
            <a:pPr algn="ctr" fontAlgn="auto">
              <a:spcBef>
                <a:spcPts val="0"/>
              </a:spcBef>
              <a:spcAft>
                <a:spcPts val="0"/>
              </a:spcAft>
              <a:defRPr/>
            </a:pPr>
            <a:r>
              <a:rPr lang="en-US" sz="1000" b="1" dirty="0" smtClean="0">
                <a:solidFill>
                  <a:schemeClr val="bg1"/>
                </a:solidFill>
              </a:rPr>
              <a:t>/</a:t>
            </a:r>
            <a:r>
              <a:rPr lang="en-US" sz="1000" b="1" dirty="0" err="1" smtClean="0">
                <a:solidFill>
                  <a:schemeClr val="bg1"/>
                </a:solidFill>
              </a:rPr>
              <a:t>varz</a:t>
            </a:r>
            <a:endParaRPr lang="en-US" sz="1000" b="1" dirty="0">
              <a:solidFill>
                <a:schemeClr val="bg1"/>
              </a:solidFill>
            </a:endParaRPr>
          </a:p>
        </p:txBody>
      </p:sp>
      <p:sp>
        <p:nvSpPr>
          <p:cNvPr id="68" name="Rounded Rectangle 67"/>
          <p:cNvSpPr>
            <a:spLocks noChangeArrowheads="1"/>
          </p:cNvSpPr>
          <p:nvPr/>
        </p:nvSpPr>
        <p:spPr bwMode="auto">
          <a:xfrm>
            <a:off x="7010400" y="2946178"/>
            <a:ext cx="533400" cy="235172"/>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0" tIns="0" rIns="0" bIns="0" anchor="ctr"/>
          <a:lstStyle/>
          <a:p>
            <a:pPr algn="ctr" fontAlgn="auto">
              <a:spcBef>
                <a:spcPts val="0"/>
              </a:spcBef>
              <a:spcAft>
                <a:spcPts val="0"/>
              </a:spcAft>
              <a:defRPr/>
            </a:pPr>
            <a:r>
              <a:rPr lang="en-US" sz="1000" b="1" dirty="0" smtClean="0">
                <a:solidFill>
                  <a:schemeClr val="bg1"/>
                </a:solidFill>
              </a:rPr>
              <a:t>/</a:t>
            </a:r>
            <a:r>
              <a:rPr lang="en-US" sz="1000" b="1" dirty="0" err="1" smtClean="0">
                <a:solidFill>
                  <a:schemeClr val="bg1"/>
                </a:solidFill>
              </a:rPr>
              <a:t>varz</a:t>
            </a:r>
            <a:endParaRPr lang="en-US" sz="1000" b="1" dirty="0">
              <a:solidFill>
                <a:schemeClr val="bg1"/>
              </a:solidFill>
            </a:endParaRPr>
          </a:p>
        </p:txBody>
      </p:sp>
      <p:sp>
        <p:nvSpPr>
          <p:cNvPr id="70" name="Rounded Rectangle 69"/>
          <p:cNvSpPr>
            <a:spLocks noChangeArrowheads="1"/>
          </p:cNvSpPr>
          <p:nvPr/>
        </p:nvSpPr>
        <p:spPr bwMode="auto">
          <a:xfrm>
            <a:off x="7010400" y="3625406"/>
            <a:ext cx="533400" cy="235172"/>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0" tIns="0" rIns="0" bIns="0" anchor="ctr"/>
          <a:lstStyle/>
          <a:p>
            <a:pPr algn="ctr" fontAlgn="auto">
              <a:spcBef>
                <a:spcPts val="0"/>
              </a:spcBef>
              <a:spcAft>
                <a:spcPts val="0"/>
              </a:spcAft>
              <a:defRPr/>
            </a:pPr>
            <a:r>
              <a:rPr lang="en-US" sz="1000" b="1" dirty="0" smtClean="0">
                <a:solidFill>
                  <a:schemeClr val="bg1"/>
                </a:solidFill>
              </a:rPr>
              <a:t>/</a:t>
            </a:r>
            <a:r>
              <a:rPr lang="en-US" sz="1000" b="1" dirty="0" err="1" smtClean="0">
                <a:solidFill>
                  <a:schemeClr val="bg1"/>
                </a:solidFill>
              </a:rPr>
              <a:t>varz</a:t>
            </a:r>
            <a:endParaRPr lang="en-US" sz="1000" b="1" dirty="0">
              <a:solidFill>
                <a:schemeClr val="bg1"/>
              </a:solidFill>
            </a:endParaRPr>
          </a:p>
        </p:txBody>
      </p:sp>
      <p:sp>
        <p:nvSpPr>
          <p:cNvPr id="72" name="Rounded Rectangle 71"/>
          <p:cNvSpPr>
            <a:spLocks noChangeArrowheads="1"/>
          </p:cNvSpPr>
          <p:nvPr/>
        </p:nvSpPr>
        <p:spPr bwMode="auto">
          <a:xfrm>
            <a:off x="762000" y="1200150"/>
            <a:ext cx="1895709" cy="781049"/>
          </a:xfrm>
          <a:prstGeom prst="roundRect">
            <a:avLst>
              <a:gd name="adj" fmla="val 4579"/>
            </a:avLst>
          </a:prstGeom>
          <a:solidFill>
            <a:srgbClr val="A6A6A6"/>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91440" tIns="118872" rIns="91440" bIns="0" anchor="t"/>
          <a:lstStyle/>
          <a:p>
            <a:pPr fontAlgn="auto">
              <a:spcBef>
                <a:spcPts val="0"/>
              </a:spcBef>
              <a:spcAft>
                <a:spcPts val="0"/>
              </a:spcAft>
              <a:defRPr/>
            </a:pPr>
            <a:r>
              <a:rPr lang="en-US" sz="1200" b="1" dirty="0" smtClean="0">
                <a:solidFill>
                  <a:schemeClr val="bg1"/>
                </a:solidFill>
              </a:rPr>
              <a:t>Customer Monitoring JMX-compatible tool </a:t>
            </a:r>
            <a:r>
              <a:rPr lang="en-US" sz="1200" b="1" smtClean="0">
                <a:solidFill>
                  <a:schemeClr val="bg1"/>
                </a:solidFill>
              </a:rPr>
              <a:t>of choice</a:t>
            </a:r>
            <a:endParaRPr lang="en-US" sz="1200" b="1" dirty="0">
              <a:solidFill>
                <a:schemeClr val="bg1"/>
              </a:solidFill>
              <a:latin typeface="+mn-lt"/>
              <a:ea typeface="+mn-ea"/>
            </a:endParaRPr>
          </a:p>
        </p:txBody>
      </p:sp>
      <p:cxnSp>
        <p:nvCxnSpPr>
          <p:cNvPr id="4" name="Curved Connector 3"/>
          <p:cNvCxnSpPr>
            <a:stCxn id="58" idx="1"/>
            <a:endCxn id="27" idx="3"/>
          </p:cNvCxnSpPr>
          <p:nvPr/>
        </p:nvCxnSpPr>
        <p:spPr>
          <a:xfrm rot="10800000" flipV="1">
            <a:off x="5400910" y="1692164"/>
            <a:ext cx="1609491" cy="650986"/>
          </a:xfrm>
          <a:prstGeom prst="curvedConnector3">
            <a:avLst/>
          </a:prstGeom>
          <a:ln w="19050">
            <a:solidFill>
              <a:schemeClr val="bg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67" idx="1"/>
            <a:endCxn id="27" idx="3"/>
          </p:cNvCxnSpPr>
          <p:nvPr/>
        </p:nvCxnSpPr>
        <p:spPr>
          <a:xfrm rot="10800000">
            <a:off x="5400910" y="2343150"/>
            <a:ext cx="1609491" cy="41386"/>
          </a:xfrm>
          <a:prstGeom prst="curvedConnector3">
            <a:avLst/>
          </a:prstGeom>
          <a:ln w="19050">
            <a:solidFill>
              <a:schemeClr val="bg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68" idx="1"/>
            <a:endCxn id="27" idx="3"/>
          </p:cNvCxnSpPr>
          <p:nvPr/>
        </p:nvCxnSpPr>
        <p:spPr>
          <a:xfrm rot="10800000">
            <a:off x="5400910" y="2343150"/>
            <a:ext cx="1609491" cy="720614"/>
          </a:xfrm>
          <a:prstGeom prst="curvedConnector3">
            <a:avLst/>
          </a:prstGeom>
          <a:ln w="19050">
            <a:solidFill>
              <a:schemeClr val="bg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70" idx="1"/>
            <a:endCxn id="27" idx="3"/>
          </p:cNvCxnSpPr>
          <p:nvPr/>
        </p:nvCxnSpPr>
        <p:spPr>
          <a:xfrm rot="10800000">
            <a:off x="5400910" y="2343150"/>
            <a:ext cx="1609491" cy="1399842"/>
          </a:xfrm>
          <a:prstGeom prst="curvedConnector3">
            <a:avLst/>
          </a:prstGeom>
          <a:ln w="19050">
            <a:solidFill>
              <a:schemeClr val="bg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Rounded Rectangle 30"/>
          <p:cNvSpPr>
            <a:spLocks noChangeArrowheads="1"/>
          </p:cNvSpPr>
          <p:nvPr/>
        </p:nvSpPr>
        <p:spPr bwMode="auto">
          <a:xfrm>
            <a:off x="3733800" y="2495550"/>
            <a:ext cx="990600" cy="235172"/>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0" tIns="0" rIns="0" bIns="0" anchor="ctr"/>
          <a:lstStyle/>
          <a:p>
            <a:pPr algn="ctr" fontAlgn="auto">
              <a:spcBef>
                <a:spcPts val="0"/>
              </a:spcBef>
              <a:spcAft>
                <a:spcPts val="0"/>
              </a:spcAft>
              <a:defRPr/>
            </a:pPr>
            <a:r>
              <a:rPr lang="en-US" sz="1000" b="1" dirty="0" err="1" smtClean="0">
                <a:solidFill>
                  <a:schemeClr val="bg1"/>
                </a:solidFill>
              </a:rPr>
              <a:t>Datadog</a:t>
            </a:r>
            <a:r>
              <a:rPr lang="en-US" sz="1000" b="1" dirty="0" smtClean="0">
                <a:solidFill>
                  <a:schemeClr val="bg1"/>
                </a:solidFill>
              </a:rPr>
              <a:t> (~1.0)</a:t>
            </a:r>
            <a:endParaRPr lang="en-US" sz="1000" b="1" dirty="0">
              <a:solidFill>
                <a:schemeClr val="bg1"/>
              </a:solidFill>
            </a:endParaRPr>
          </a:p>
        </p:txBody>
      </p:sp>
      <p:sp>
        <p:nvSpPr>
          <p:cNvPr id="35" name="Rounded Rectangle 34"/>
          <p:cNvSpPr>
            <a:spLocks noChangeArrowheads="1"/>
          </p:cNvSpPr>
          <p:nvPr/>
        </p:nvSpPr>
        <p:spPr bwMode="auto">
          <a:xfrm>
            <a:off x="3733800" y="1962150"/>
            <a:ext cx="990600" cy="235172"/>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0" tIns="0" rIns="0" bIns="0" anchor="ctr"/>
          <a:lstStyle/>
          <a:p>
            <a:pPr algn="ctr" fontAlgn="auto">
              <a:spcBef>
                <a:spcPts val="0"/>
              </a:spcBef>
              <a:spcAft>
                <a:spcPts val="0"/>
              </a:spcAft>
              <a:defRPr/>
            </a:pPr>
            <a:r>
              <a:rPr lang="en-US" sz="1000" b="1" dirty="0" smtClean="0">
                <a:solidFill>
                  <a:schemeClr val="bg1"/>
                </a:solidFill>
              </a:rPr>
              <a:t>JMX (1.1)</a:t>
            </a:r>
            <a:endParaRPr lang="en-US" sz="1000" b="1" dirty="0">
              <a:solidFill>
                <a:schemeClr val="bg1"/>
              </a:solidFill>
            </a:endParaRPr>
          </a:p>
        </p:txBody>
      </p:sp>
      <p:grpSp>
        <p:nvGrpSpPr>
          <p:cNvPr id="11" name="Group 10"/>
          <p:cNvGrpSpPr/>
          <p:nvPr/>
        </p:nvGrpSpPr>
        <p:grpSpPr>
          <a:xfrm>
            <a:off x="762000" y="2800350"/>
            <a:ext cx="1895709" cy="781049"/>
            <a:chOff x="1143000" y="2952750"/>
            <a:chExt cx="1895709" cy="781049"/>
          </a:xfrm>
          <a:solidFill>
            <a:schemeClr val="bg1">
              <a:lumMod val="65000"/>
            </a:schemeClr>
          </a:solidFill>
        </p:grpSpPr>
        <p:sp>
          <p:nvSpPr>
            <p:cNvPr id="73" name="Rounded Rectangle 72"/>
            <p:cNvSpPr>
              <a:spLocks noChangeArrowheads="1"/>
            </p:cNvSpPr>
            <p:nvPr/>
          </p:nvSpPr>
          <p:spPr bwMode="auto">
            <a:xfrm>
              <a:off x="1143000" y="2952750"/>
              <a:ext cx="1895709" cy="781049"/>
            </a:xfrm>
            <a:prstGeom prst="roundRect">
              <a:avLst>
                <a:gd name="adj" fmla="val 4579"/>
              </a:avLst>
            </a:prstGeom>
            <a:grp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endParaRPr lang="en-US" sz="1200" b="1" dirty="0">
                <a:solidFill>
                  <a:schemeClr val="bg1"/>
                </a:solidFill>
                <a:latin typeface="+mn-lt"/>
                <a:ea typeface="+mn-ea"/>
              </a:endParaRPr>
            </a:p>
          </p:txBody>
        </p:sp>
        <p:pic>
          <p:nvPicPr>
            <p:cNvPr id="10" name="Picture 9"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05150"/>
              <a:ext cx="438150" cy="438150"/>
            </a:xfrm>
            <a:prstGeom prst="rect">
              <a:avLst/>
            </a:prstGeom>
            <a:grpFill/>
          </p:spPr>
        </p:pic>
      </p:grpSp>
      <p:cxnSp>
        <p:nvCxnSpPr>
          <p:cNvPr id="13" name="Curved Connector 12"/>
          <p:cNvCxnSpPr>
            <a:stCxn id="31" idx="1"/>
            <a:endCxn id="73" idx="3"/>
          </p:cNvCxnSpPr>
          <p:nvPr/>
        </p:nvCxnSpPr>
        <p:spPr>
          <a:xfrm rot="10800000" flipV="1">
            <a:off x="2657710" y="2613135"/>
            <a:ext cx="1076091" cy="577739"/>
          </a:xfrm>
          <a:prstGeom prst="curvedConnector3">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5" idx="1"/>
            <a:endCxn id="72" idx="3"/>
          </p:cNvCxnSpPr>
          <p:nvPr/>
        </p:nvCxnSpPr>
        <p:spPr>
          <a:xfrm rot="10800000">
            <a:off x="2657710" y="1590676"/>
            <a:ext cx="1076091" cy="489061"/>
          </a:xfrm>
          <a:prstGeom prst="curvedConnector3">
            <a:avLst>
              <a:gd name="adj1" fmla="val 5000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20" name="Picture 19" descr="Datadog_Dashboar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2883381"/>
            <a:ext cx="762000" cy="598371"/>
          </a:xfrm>
          <a:prstGeom prst="rect">
            <a:avLst/>
          </a:prstGeom>
        </p:spPr>
      </p:pic>
      <p:sp>
        <p:nvSpPr>
          <p:cNvPr id="32" name="Rectangle 31"/>
          <p:cNvSpPr/>
          <p:nvPr/>
        </p:nvSpPr>
        <p:spPr>
          <a:xfrm>
            <a:off x="3429000" y="3425044"/>
            <a:ext cx="1696681" cy="646331"/>
          </a:xfrm>
          <a:prstGeom prst="rect">
            <a:avLst/>
          </a:prstGeom>
        </p:spPr>
        <p:txBody>
          <a:bodyPr wrap="square">
            <a:spAutoFit/>
          </a:bodyPr>
          <a:lstStyle/>
          <a:p>
            <a:pPr fontAlgn="auto">
              <a:spcBef>
                <a:spcPts val="0"/>
              </a:spcBef>
              <a:spcAft>
                <a:spcPts val="0"/>
              </a:spcAft>
            </a:pPr>
            <a:r>
              <a:rPr lang="en-US" dirty="0" smtClean="0">
                <a:solidFill>
                  <a:prstClr val="black"/>
                </a:solidFill>
                <a:latin typeface="Calibri"/>
              </a:rPr>
              <a:t>Pivotal CF Elastic Runtime</a:t>
            </a:r>
            <a:endParaRPr lang="en-US" dirty="0">
              <a:solidFill>
                <a:prstClr val="black"/>
              </a:solidFill>
              <a:latin typeface="Calibri"/>
            </a:endParaRPr>
          </a:p>
        </p:txBody>
      </p:sp>
      <p:sp>
        <p:nvSpPr>
          <p:cNvPr id="38" name="Title 1"/>
          <p:cNvSpPr>
            <a:spLocks noGrp="1"/>
          </p:cNvSpPr>
          <p:nvPr>
            <p:ph type="title"/>
          </p:nvPr>
        </p:nvSpPr>
        <p:spPr>
          <a:xfrm>
            <a:off x="366713" y="325438"/>
            <a:ext cx="8410575" cy="460375"/>
          </a:xfrm>
        </p:spPr>
        <p:txBody>
          <a:bodyPr/>
          <a:lstStyle/>
          <a:p>
            <a:r>
              <a:rPr lang="en-US" dirty="0" smtClean="0"/>
              <a:t>Cloud Foundry Collector Architecture</a:t>
            </a:r>
            <a:endParaRPr lang="en-US" dirty="0"/>
          </a:p>
        </p:txBody>
      </p:sp>
    </p:spTree>
    <p:extLst>
      <p:ext uri="{BB962C8B-B14F-4D97-AF65-F5344CB8AC3E}">
        <p14:creationId xmlns:p14="http://schemas.microsoft.com/office/powerpoint/2010/main" val="244512304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 Cloud Foundry </a:t>
            </a:r>
            <a:r>
              <a:rPr lang="en-US" dirty="0" err="1" smtClean="0"/>
              <a:t>Firehose</a:t>
            </a:r>
            <a:endParaRPr lang="en-US" dirty="0"/>
          </a:p>
        </p:txBody>
      </p:sp>
      <p:sp>
        <p:nvSpPr>
          <p:cNvPr id="3" name="Content Placeholder 2"/>
          <p:cNvSpPr>
            <a:spLocks noGrp="1"/>
          </p:cNvSpPr>
          <p:nvPr>
            <p:ph sz="quarter" idx="10"/>
          </p:nvPr>
        </p:nvSpPr>
        <p:spPr/>
        <p:txBody>
          <a:bodyPr>
            <a:normAutofit/>
          </a:bodyPr>
          <a:lstStyle/>
          <a:p>
            <a:r>
              <a:rPr lang="en-US" dirty="0" smtClean="0"/>
              <a:t>Operators and administrators can access the combined stream of logs from all apps plus metrics data from CF components</a:t>
            </a:r>
          </a:p>
          <a:p>
            <a:r>
              <a:rPr lang="en-US" dirty="0" smtClean="0"/>
              <a:t>Exposed by the Traffic Controller component of </a:t>
            </a:r>
            <a:r>
              <a:rPr lang="en-US" dirty="0" err="1" smtClean="0"/>
              <a:t>loggregator</a:t>
            </a:r>
            <a:r>
              <a:rPr lang="en-US" dirty="0" smtClean="0"/>
              <a:t> via web socket endpoint</a:t>
            </a:r>
          </a:p>
          <a:p>
            <a:r>
              <a:rPr lang="en-US" dirty="0" smtClean="0"/>
              <a:t>Can be accessed by </a:t>
            </a:r>
          </a:p>
          <a:p>
            <a:pPr lvl="1"/>
            <a:r>
              <a:rPr lang="en-US" dirty="0" smtClean="0"/>
              <a:t>CF admin </a:t>
            </a:r>
          </a:p>
          <a:p>
            <a:pPr lvl="1"/>
            <a:r>
              <a:rPr lang="en-US" dirty="0"/>
              <a:t>d</a:t>
            </a:r>
            <a:r>
              <a:rPr lang="en-US" dirty="0" smtClean="0"/>
              <a:t>eveloper (restricted to logs and metrics of their app only)</a:t>
            </a:r>
          </a:p>
        </p:txBody>
      </p:sp>
    </p:spTree>
    <p:extLst>
      <p:ext uri="{BB962C8B-B14F-4D97-AF65-F5344CB8AC3E}">
        <p14:creationId xmlns:p14="http://schemas.microsoft.com/office/powerpoint/2010/main" val="3785284435"/>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Popular Third Party Products</a:t>
            </a:r>
            <a:endParaRPr lang="en-US" dirty="0"/>
          </a:p>
        </p:txBody>
      </p:sp>
      <p:sp>
        <p:nvSpPr>
          <p:cNvPr id="3" name="Content Placeholder 2"/>
          <p:cNvSpPr>
            <a:spLocks noGrp="1"/>
          </p:cNvSpPr>
          <p:nvPr>
            <p:ph sz="quarter" idx="10"/>
          </p:nvPr>
        </p:nvSpPr>
        <p:spPr/>
        <p:txBody>
          <a:bodyPr/>
          <a:lstStyle/>
          <a:p>
            <a:r>
              <a:rPr lang="en-US" dirty="0" smtClean="0"/>
              <a:t>Graphite</a:t>
            </a:r>
          </a:p>
          <a:p>
            <a:pPr lvl="1"/>
            <a:r>
              <a:rPr lang="en-US" dirty="0">
                <a:hlinkClick r:id="rId2"/>
              </a:rPr>
              <a:t>http://graphite.wikidot.com</a:t>
            </a:r>
            <a:r>
              <a:rPr lang="en-US" dirty="0" smtClean="0">
                <a:hlinkClick r:id="rId2"/>
              </a:rPr>
              <a:t>/</a:t>
            </a:r>
            <a:endParaRPr lang="en-US" dirty="0"/>
          </a:p>
          <a:p>
            <a:pPr lvl="1"/>
            <a:r>
              <a:rPr lang="en-US" dirty="0" smtClean="0"/>
              <a:t>Free; easily integrated with CF collector</a:t>
            </a:r>
          </a:p>
          <a:p>
            <a:r>
              <a:rPr lang="en-US" dirty="0" err="1" smtClean="0"/>
              <a:t>Datadog</a:t>
            </a:r>
            <a:endParaRPr lang="en-US" dirty="0" smtClean="0"/>
          </a:p>
          <a:p>
            <a:pPr lvl="1"/>
            <a:r>
              <a:rPr lang="en-US" dirty="0">
                <a:hlinkClick r:id="rId3"/>
              </a:rPr>
              <a:t>https://www.datadoghq.com</a:t>
            </a:r>
            <a:r>
              <a:rPr lang="en-US" dirty="0" smtClean="0">
                <a:hlinkClick r:id="rId3"/>
              </a:rPr>
              <a:t>/</a:t>
            </a:r>
            <a:endParaRPr lang="en-US" dirty="0" smtClean="0"/>
          </a:p>
          <a:p>
            <a:pPr lvl="1"/>
            <a:r>
              <a:rPr lang="en-US" dirty="0" smtClean="0"/>
              <a:t>Low cost; used internally by PWS</a:t>
            </a:r>
          </a:p>
          <a:p>
            <a:r>
              <a:rPr lang="en-US" dirty="0" err="1" smtClean="0"/>
              <a:t>CloudWatch</a:t>
            </a:r>
            <a:endParaRPr lang="en-US" dirty="0" smtClean="0"/>
          </a:p>
          <a:p>
            <a:pPr lvl="1"/>
            <a:r>
              <a:rPr lang="en-US" dirty="0">
                <a:hlinkClick r:id="rId4"/>
              </a:rPr>
              <a:t>http://aws.amazon.com/cloudwatch</a:t>
            </a:r>
            <a:r>
              <a:rPr lang="en-US" dirty="0" smtClean="0">
                <a:hlinkClick r:id="rId4"/>
              </a:rPr>
              <a:t>/</a:t>
            </a:r>
            <a:endParaRPr lang="en-US" dirty="0" smtClean="0"/>
          </a:p>
          <a:p>
            <a:pPr lvl="1"/>
            <a:r>
              <a:rPr lang="en-US" dirty="0" smtClean="0"/>
              <a:t>Amazon’s offering</a:t>
            </a:r>
          </a:p>
        </p:txBody>
      </p:sp>
    </p:spTree>
    <p:extLst>
      <p:ext uri="{BB962C8B-B14F-4D97-AF65-F5344CB8AC3E}">
        <p14:creationId xmlns:p14="http://schemas.microsoft.com/office/powerpoint/2010/main" val="165153660"/>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39930"/>
            <a:ext cx="9144000" cy="620683"/>
          </a:xfrm>
          <a:prstGeom prst="rect">
            <a:avLst/>
          </a:prstGeom>
        </p:spPr>
        <p:txBody>
          <a:bodyPr/>
          <a:lstStyle/>
          <a:p>
            <a:pPr algn="ctr"/>
            <a:r>
              <a:rPr lang="en-US" dirty="0" smtClean="0"/>
              <a:t>DEMO</a:t>
            </a:r>
            <a:endParaRPr lang="en-US" dirty="0"/>
          </a:p>
        </p:txBody>
      </p:sp>
      <p:sp>
        <p:nvSpPr>
          <p:cNvPr id="6" name="Content Placeholder 5"/>
          <p:cNvSpPr>
            <a:spLocks noGrp="1"/>
          </p:cNvSpPr>
          <p:nvPr>
            <p:ph sz="quarter" idx="10"/>
          </p:nvPr>
        </p:nvSpPr>
        <p:spPr>
          <a:xfrm>
            <a:off x="1" y="2447128"/>
            <a:ext cx="9144000" cy="562768"/>
          </a:xfrm>
        </p:spPr>
        <p:txBody>
          <a:bodyPr/>
          <a:lstStyle/>
          <a:p>
            <a:pPr algn="ctr"/>
            <a:r>
              <a:rPr lang="en-US" dirty="0" smtClean="0"/>
              <a:t>Metrics</a:t>
            </a:r>
            <a:endParaRPr lang="en-US" dirty="0"/>
          </a:p>
        </p:txBody>
      </p:sp>
    </p:spTree>
    <p:extLst>
      <p:ext uri="{BB962C8B-B14F-4D97-AF65-F5344CB8AC3E}">
        <p14:creationId xmlns:p14="http://schemas.microsoft.com/office/powerpoint/2010/main" val="1120570537"/>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 Management</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9895783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Management: Overview</a:t>
            </a:r>
            <a:endParaRPr lang="en-US" dirty="0"/>
          </a:p>
        </p:txBody>
      </p:sp>
      <p:sp>
        <p:nvSpPr>
          <p:cNvPr id="3" name="Content Placeholder 2"/>
          <p:cNvSpPr>
            <a:spLocks noGrp="1"/>
          </p:cNvSpPr>
          <p:nvPr>
            <p:ph sz="quarter" idx="10"/>
          </p:nvPr>
        </p:nvSpPr>
        <p:spPr/>
        <p:txBody>
          <a:bodyPr/>
          <a:lstStyle/>
          <a:p>
            <a:r>
              <a:rPr lang="en-US" dirty="0" smtClean="0"/>
              <a:t>Modern approach to dealing with large volumes of computer or device generated log messages</a:t>
            </a:r>
          </a:p>
          <a:p>
            <a:r>
              <a:rPr lang="en-US" dirty="0" smtClean="0"/>
              <a:t>Legacy applications typically write to a custom log using custom format or /</a:t>
            </a:r>
            <a:r>
              <a:rPr lang="en-US" dirty="0" err="1" smtClean="0"/>
              <a:t>var</a:t>
            </a:r>
            <a:r>
              <a:rPr lang="en-US" dirty="0" smtClean="0"/>
              <a:t>/log on *nix using syslog protocol</a:t>
            </a:r>
          </a:p>
          <a:p>
            <a:r>
              <a:rPr lang="en-US" dirty="0"/>
              <a:t>Key tenants of </a:t>
            </a:r>
            <a:r>
              <a:rPr lang="en-US" dirty="0" smtClean="0"/>
              <a:t>modern log </a:t>
            </a:r>
            <a:r>
              <a:rPr lang="en-US" dirty="0"/>
              <a:t>management solutions:</a:t>
            </a:r>
          </a:p>
          <a:p>
            <a:pPr lvl="1"/>
            <a:r>
              <a:rPr lang="en-US" dirty="0"/>
              <a:t>Centralized collection</a:t>
            </a:r>
          </a:p>
          <a:p>
            <a:pPr lvl="1"/>
            <a:r>
              <a:rPr lang="en-US" dirty="0"/>
              <a:t>Long term retention</a:t>
            </a:r>
          </a:p>
          <a:p>
            <a:pPr lvl="1"/>
            <a:r>
              <a:rPr lang="en-US" dirty="0"/>
              <a:t>Analysis and visualization</a:t>
            </a:r>
          </a:p>
          <a:p>
            <a:pPr lvl="1"/>
            <a:r>
              <a:rPr lang="en-US" dirty="0"/>
              <a:t>Search and reporting</a:t>
            </a:r>
          </a:p>
          <a:p>
            <a:endParaRPr lang="en-US" dirty="0" smtClean="0"/>
          </a:p>
        </p:txBody>
      </p:sp>
    </p:spTree>
    <p:extLst>
      <p:ext uri="{BB962C8B-B14F-4D97-AF65-F5344CB8AC3E}">
        <p14:creationId xmlns:p14="http://schemas.microsoft.com/office/powerpoint/2010/main" val="3651273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Management: Why Use It?</a:t>
            </a:r>
            <a:endParaRPr lang="en-US" dirty="0"/>
          </a:p>
        </p:txBody>
      </p:sp>
      <p:sp>
        <p:nvSpPr>
          <p:cNvPr id="3" name="Content Placeholder 2"/>
          <p:cNvSpPr>
            <a:spLocks noGrp="1"/>
          </p:cNvSpPr>
          <p:nvPr>
            <p:ph sz="quarter" idx="10"/>
          </p:nvPr>
        </p:nvSpPr>
        <p:spPr/>
        <p:txBody>
          <a:bodyPr/>
          <a:lstStyle/>
          <a:p>
            <a:r>
              <a:rPr lang="en-US" dirty="0" smtClean="0"/>
              <a:t>Log data volume grows rapidly as application instances scale – can be hundreds of GB or more per day</a:t>
            </a:r>
          </a:p>
          <a:p>
            <a:pPr marL="228600" lvl="1" indent="-228600">
              <a:spcBef>
                <a:spcPts val="1200"/>
              </a:spcBef>
              <a:buFont typeface="Wingdings" pitchFamily="2" charset="2"/>
              <a:buChar char=""/>
            </a:pPr>
            <a:r>
              <a:rPr lang="en-US" sz="2400" dirty="0"/>
              <a:t>Difficulties arise </a:t>
            </a:r>
            <a:r>
              <a:rPr lang="en-US" sz="2400" dirty="0" smtClean="0"/>
              <a:t>in </a:t>
            </a:r>
            <a:r>
              <a:rPr lang="en-US" sz="2400" dirty="0"/>
              <a:t>management and monitoring </a:t>
            </a:r>
            <a:r>
              <a:rPr lang="en-US" sz="2400" dirty="0" smtClean="0"/>
              <a:t>logs when </a:t>
            </a:r>
            <a:r>
              <a:rPr lang="en-US" sz="2400" dirty="0"/>
              <a:t>deploying thousands of application </a:t>
            </a:r>
            <a:r>
              <a:rPr lang="en-US" sz="2400" dirty="0" smtClean="0"/>
              <a:t>instances</a:t>
            </a:r>
          </a:p>
          <a:p>
            <a:pPr marL="228600" lvl="1" indent="-228600">
              <a:spcBef>
                <a:spcPts val="1200"/>
              </a:spcBef>
              <a:buFont typeface="Wingdings" pitchFamily="2" charset="2"/>
              <a:buChar char=""/>
            </a:pPr>
            <a:r>
              <a:rPr lang="en-US" sz="2400" dirty="0" smtClean="0"/>
              <a:t>Developers need a centralized location to rapidly search and analyze diverse format of log entries in real time to identify bugs, analyze issues and develop new features</a:t>
            </a:r>
          </a:p>
          <a:p>
            <a:endParaRPr lang="en-US" dirty="0" smtClean="0"/>
          </a:p>
        </p:txBody>
      </p:sp>
    </p:spTree>
    <p:extLst>
      <p:ext uri="{BB962C8B-B14F-4D97-AF65-F5344CB8AC3E}">
        <p14:creationId xmlns:p14="http://schemas.microsoft.com/office/powerpoint/2010/main" val="28340087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 Management: Integration with Cloud Foundry</a:t>
            </a:r>
            <a:endParaRPr lang="en-US" dirty="0"/>
          </a:p>
        </p:txBody>
      </p:sp>
      <p:sp>
        <p:nvSpPr>
          <p:cNvPr id="3" name="Content Placeholder 2"/>
          <p:cNvSpPr>
            <a:spLocks noGrp="1"/>
          </p:cNvSpPr>
          <p:nvPr>
            <p:ph sz="quarter" idx="10"/>
          </p:nvPr>
        </p:nvSpPr>
        <p:spPr>
          <a:xfrm>
            <a:off x="366714" y="1074738"/>
            <a:ext cx="8647403" cy="3570288"/>
          </a:xfrm>
        </p:spPr>
        <p:txBody>
          <a:bodyPr>
            <a:normAutofit/>
          </a:bodyPr>
          <a:lstStyle/>
          <a:p>
            <a:pPr marL="457200" indent="-457200">
              <a:buFont typeface="+mj-lt"/>
              <a:buAutoNum type="arabicPeriod"/>
            </a:pPr>
            <a:r>
              <a:rPr lang="en-US" dirty="0" smtClean="0"/>
              <a:t>CF </a:t>
            </a:r>
            <a:r>
              <a:rPr lang="en-US" dirty="0"/>
              <a:t>System </a:t>
            </a:r>
            <a:r>
              <a:rPr lang="en-US" dirty="0" smtClean="0"/>
              <a:t>Component Logs</a:t>
            </a:r>
            <a:endParaRPr lang="en-US" dirty="0"/>
          </a:p>
          <a:p>
            <a:pPr lvl="1"/>
            <a:r>
              <a:rPr lang="en-US" dirty="0"/>
              <a:t>E</a:t>
            </a:r>
            <a:r>
              <a:rPr lang="en-US" dirty="0" smtClean="0"/>
              <a:t>ndpoint </a:t>
            </a:r>
            <a:r>
              <a:rPr lang="en-US" dirty="0"/>
              <a:t>can be </a:t>
            </a:r>
            <a:r>
              <a:rPr lang="en-US" dirty="0" smtClean="0"/>
              <a:t>configured to send CF platform logs to centralized drain</a:t>
            </a:r>
          </a:p>
          <a:p>
            <a:pPr lvl="1"/>
            <a:r>
              <a:rPr lang="en-US" dirty="0" smtClean="0"/>
              <a:t>TCP, UDP or RELP (</a:t>
            </a:r>
            <a:r>
              <a:rPr lang="en-US" dirty="0" err="1" smtClean="0"/>
              <a:t>rsyslogd</a:t>
            </a:r>
            <a:r>
              <a:rPr lang="en-US" dirty="0" smtClean="0"/>
              <a:t>) protocols supported</a:t>
            </a:r>
          </a:p>
          <a:p>
            <a:pPr marL="457200" indent="-457200">
              <a:buFont typeface="+mj-lt"/>
              <a:buAutoNum type="arabicPeriod"/>
            </a:pPr>
            <a:r>
              <a:rPr lang="en-US" dirty="0" smtClean="0"/>
              <a:t>User Application Logs</a:t>
            </a:r>
          </a:p>
          <a:p>
            <a:pPr lvl="1"/>
            <a:r>
              <a:rPr lang="en-US" dirty="0"/>
              <a:t>Every new application instances writes logs to STDOUT/STDERR and starts streaming logs </a:t>
            </a:r>
            <a:r>
              <a:rPr lang="en-US" dirty="0" smtClean="0"/>
              <a:t>instantly</a:t>
            </a:r>
          </a:p>
          <a:p>
            <a:pPr lvl="1"/>
            <a:r>
              <a:rPr lang="en-US" dirty="0" smtClean="0"/>
              <a:t>12 Factor App</a:t>
            </a:r>
          </a:p>
          <a:p>
            <a:pPr lvl="1"/>
            <a:endParaRPr lang="en-US" dirty="0" smtClean="0"/>
          </a:p>
        </p:txBody>
      </p:sp>
    </p:spTree>
    <p:extLst>
      <p:ext uri="{BB962C8B-B14F-4D97-AF65-F5344CB8AC3E}">
        <p14:creationId xmlns:p14="http://schemas.microsoft.com/office/powerpoint/2010/main" val="40397262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 Management: Integration with Cloud Foundry</a:t>
            </a:r>
            <a:endParaRPr lang="en-US" dirty="0"/>
          </a:p>
        </p:txBody>
      </p:sp>
      <p:sp>
        <p:nvSpPr>
          <p:cNvPr id="3" name="Content Placeholder 2"/>
          <p:cNvSpPr>
            <a:spLocks noGrp="1"/>
          </p:cNvSpPr>
          <p:nvPr>
            <p:ph sz="quarter" idx="10"/>
          </p:nvPr>
        </p:nvSpPr>
        <p:spPr>
          <a:xfrm>
            <a:off x="366714" y="1074738"/>
            <a:ext cx="8647403" cy="3570288"/>
          </a:xfrm>
        </p:spPr>
        <p:txBody>
          <a:bodyPr>
            <a:normAutofit/>
          </a:bodyPr>
          <a:lstStyle/>
          <a:p>
            <a:r>
              <a:rPr lang="en-US" dirty="0" err="1" smtClean="0"/>
              <a:t>Loggregator</a:t>
            </a:r>
            <a:r>
              <a:rPr lang="en-US" dirty="0" smtClean="0"/>
              <a:t> (aka Doppler) Overview</a:t>
            </a:r>
          </a:p>
          <a:p>
            <a:pPr lvl="1"/>
            <a:r>
              <a:rPr lang="en-US" dirty="0" smtClean="0"/>
              <a:t>User application logging subsystem of Cloud Foundry</a:t>
            </a:r>
          </a:p>
          <a:p>
            <a:pPr lvl="1"/>
            <a:r>
              <a:rPr lang="en-US" dirty="0" smtClean="0"/>
              <a:t>Tail application logs</a:t>
            </a:r>
          </a:p>
          <a:p>
            <a:pPr lvl="1"/>
            <a:r>
              <a:rPr lang="en-US" dirty="0" smtClean="0"/>
              <a:t>Dump a recent set of application logs</a:t>
            </a:r>
          </a:p>
          <a:p>
            <a:pPr lvl="1"/>
            <a:r>
              <a:rPr lang="en-US" dirty="0" smtClean="0"/>
              <a:t>Drain application logs to third party service</a:t>
            </a:r>
          </a:p>
          <a:p>
            <a:pPr lvl="1"/>
            <a:r>
              <a:rPr lang="en-US" dirty="0" smtClean="0"/>
              <a:t>No longer single point of failure; can be configured to survive AZ failure</a:t>
            </a:r>
          </a:p>
          <a:p>
            <a:pPr lvl="1"/>
            <a:endParaRPr lang="en-US" dirty="0" smtClean="0"/>
          </a:p>
        </p:txBody>
      </p:sp>
    </p:spTree>
    <p:extLst>
      <p:ext uri="{BB962C8B-B14F-4D97-AF65-F5344CB8AC3E}">
        <p14:creationId xmlns:p14="http://schemas.microsoft.com/office/powerpoint/2010/main" val="36861597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 Management: Integration with Cloud Foundry</a:t>
            </a:r>
            <a:endParaRPr lang="en-US" dirty="0"/>
          </a:p>
        </p:txBody>
      </p:sp>
      <p:sp>
        <p:nvSpPr>
          <p:cNvPr id="3" name="Content Placeholder 2"/>
          <p:cNvSpPr>
            <a:spLocks noGrp="1"/>
          </p:cNvSpPr>
          <p:nvPr>
            <p:ph sz="quarter" idx="10"/>
          </p:nvPr>
        </p:nvSpPr>
        <p:spPr/>
        <p:txBody>
          <a:bodyPr>
            <a:normAutofit/>
          </a:bodyPr>
          <a:lstStyle/>
          <a:p>
            <a:r>
              <a:rPr lang="en-US" dirty="0" err="1" smtClean="0"/>
              <a:t>Loggregator</a:t>
            </a:r>
            <a:r>
              <a:rPr lang="en-US" dirty="0" smtClean="0"/>
              <a:t> Components</a:t>
            </a:r>
          </a:p>
          <a:p>
            <a:pPr lvl="1"/>
            <a:r>
              <a:rPr lang="en-US" b="1" u="sng" dirty="0" smtClean="0"/>
              <a:t>Sources</a:t>
            </a:r>
            <a:r>
              <a:rPr lang="en-US" dirty="0" smtClean="0"/>
              <a:t>: Process logs from the CF components</a:t>
            </a:r>
          </a:p>
          <a:p>
            <a:pPr lvl="1"/>
            <a:r>
              <a:rPr lang="en-US" b="1" u="sng" dirty="0" err="1" smtClean="0"/>
              <a:t>Metron</a:t>
            </a:r>
            <a:r>
              <a:rPr lang="en-US" dirty="0" smtClean="0"/>
              <a:t>: Agents co-located with sources, collecting logs</a:t>
            </a:r>
          </a:p>
          <a:p>
            <a:pPr lvl="1"/>
            <a:r>
              <a:rPr lang="en-US" b="1" u="sng" dirty="0" smtClean="0"/>
              <a:t>Doppler</a:t>
            </a:r>
            <a:r>
              <a:rPr lang="en-US" dirty="0" smtClean="0"/>
              <a:t>: Gather logs from </a:t>
            </a:r>
            <a:r>
              <a:rPr lang="en-US" dirty="0" err="1" smtClean="0"/>
              <a:t>Metron</a:t>
            </a:r>
            <a:r>
              <a:rPr lang="en-US" dirty="0" smtClean="0"/>
              <a:t> agents, storing them in buffers and forwarding to 3</a:t>
            </a:r>
            <a:r>
              <a:rPr lang="en-US" baseline="30000" dirty="0" smtClean="0"/>
              <a:t>rd</a:t>
            </a:r>
            <a:r>
              <a:rPr lang="en-US" dirty="0" smtClean="0"/>
              <a:t> party syslog drains</a:t>
            </a:r>
          </a:p>
          <a:p>
            <a:pPr lvl="1"/>
            <a:r>
              <a:rPr lang="en-US" b="1" u="sng" dirty="0" smtClean="0"/>
              <a:t>Traffic Controller</a:t>
            </a:r>
            <a:r>
              <a:rPr lang="en-US" dirty="0" smtClean="0"/>
              <a:t>: stateless; handles client (HTTP &amp; </a:t>
            </a:r>
            <a:r>
              <a:rPr lang="en-US" dirty="0" err="1" smtClean="0"/>
              <a:t>WebSocket</a:t>
            </a:r>
            <a:r>
              <a:rPr lang="en-US" dirty="0" smtClean="0"/>
              <a:t>) requests for logs by </a:t>
            </a:r>
            <a:r>
              <a:rPr lang="en-US" dirty="0" err="1" smtClean="0"/>
              <a:t>proxying</a:t>
            </a:r>
            <a:r>
              <a:rPr lang="en-US" dirty="0" smtClean="0"/>
              <a:t> to </a:t>
            </a:r>
            <a:r>
              <a:rPr lang="en-US" dirty="0" err="1" smtClean="0"/>
              <a:t>doppler</a:t>
            </a:r>
            <a:r>
              <a:rPr lang="en-US" dirty="0" smtClean="0"/>
              <a:t>(s)</a:t>
            </a:r>
          </a:p>
          <a:p>
            <a:pPr lvl="1"/>
            <a:endParaRPr lang="en-US" dirty="0" smtClean="0"/>
          </a:p>
        </p:txBody>
      </p:sp>
    </p:spTree>
    <p:extLst>
      <p:ext uri="{BB962C8B-B14F-4D97-AF65-F5344CB8AC3E}">
        <p14:creationId xmlns:p14="http://schemas.microsoft.com/office/powerpoint/2010/main" val="2516395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 </a:t>
            </a:r>
            <a:r>
              <a:rPr lang="en-US" dirty="0" err="1" smtClean="0"/>
              <a:t>Loggregator</a:t>
            </a:r>
            <a:r>
              <a:rPr lang="en-US" dirty="0" smtClean="0"/>
              <a:t> Architecture</a:t>
            </a:r>
            <a:endParaRPr lang="en-US" dirty="0"/>
          </a:p>
        </p:txBody>
      </p:sp>
      <p:pic>
        <p:nvPicPr>
          <p:cNvPr id="6" name="Content Placeholder 5"/>
          <p:cNvPicPr>
            <a:picLocks noGrp="1" noChangeAspect="1"/>
          </p:cNvPicPr>
          <p:nvPr>
            <p:ph sz="quarter" idx="10"/>
          </p:nvPr>
        </p:nvPicPr>
        <p:blipFill>
          <a:blip r:embed="rId3"/>
          <a:srcRect t="825" b="825"/>
          <a:stretch>
            <a:fillRect/>
          </a:stretch>
        </p:blipFill>
        <p:spPr/>
      </p:pic>
    </p:spTree>
    <p:extLst>
      <p:ext uri="{BB962C8B-B14F-4D97-AF65-F5344CB8AC3E}">
        <p14:creationId xmlns:p14="http://schemas.microsoft.com/office/powerpoint/2010/main" val="3551511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76245</TotalTime>
  <Words>1381</Words>
  <Application>Microsoft Macintosh PowerPoint</Application>
  <PresentationFormat>On-screen Show (16:9)</PresentationFormat>
  <Paragraphs>184</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Pivotal_interim_040113_template_</vt:lpstr>
      <vt:lpstr>Log Management, APM and Metrics Using Pivotal Cloud Foundry</vt:lpstr>
      <vt:lpstr>Agenda</vt:lpstr>
      <vt:lpstr>Log Management</vt:lpstr>
      <vt:lpstr>Log Management: Overview</vt:lpstr>
      <vt:lpstr>Log Management: Why Use It?</vt:lpstr>
      <vt:lpstr>Log Management: Integration with Cloud Foundry</vt:lpstr>
      <vt:lpstr>Log Management: Integration with Cloud Foundry</vt:lpstr>
      <vt:lpstr>Log Management: Integration with Cloud Foundry</vt:lpstr>
      <vt:lpstr>Cloud Foundry Loggregator Architecture</vt:lpstr>
      <vt:lpstr>Cloud Foundry CLI – Accessing App Logs</vt:lpstr>
      <vt:lpstr>Log Management: Popular Third Party Products</vt:lpstr>
      <vt:lpstr>DEMO</vt:lpstr>
      <vt:lpstr>Distributed Tracing</vt:lpstr>
      <vt:lpstr>APM: Overview</vt:lpstr>
      <vt:lpstr>APM: Why Use It?</vt:lpstr>
      <vt:lpstr>PowerPoint Presentation</vt:lpstr>
      <vt:lpstr>APM: Popular Third Party Products</vt:lpstr>
      <vt:lpstr>DEMO</vt:lpstr>
      <vt:lpstr>Metrics</vt:lpstr>
      <vt:lpstr>Metrics: Why Are They Important?</vt:lpstr>
      <vt:lpstr>PowerPoint Presentation</vt:lpstr>
      <vt:lpstr>Ops Metrics: Integration with Cloud Foundry</vt:lpstr>
      <vt:lpstr>Cloud Foundry Collector Architecture</vt:lpstr>
      <vt:lpstr>New Feature: Cloud Foundry Firehose</vt:lpstr>
      <vt:lpstr>Metrics: Popular Third Party Products</vt:lpstr>
      <vt:lpstr>DEMO</vt:lpstr>
    </vt:vector>
  </TitlesOfParts>
  <Manager/>
  <Company>Pivotal Software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Pivotal Company Overview</dc:title>
  <dc:subject>EBC</dc:subject>
  <dc:creator>Sanjay Dwivedi</dc:creator>
  <cp:keywords/>
  <dc:description/>
  <cp:lastModifiedBy>Vinod D'Souza</cp:lastModifiedBy>
  <cp:revision>334</cp:revision>
  <dcterms:created xsi:type="dcterms:W3CDTF">2014-02-10T21:43:20Z</dcterms:created>
  <dcterms:modified xsi:type="dcterms:W3CDTF">2015-10-01T19:42:27Z</dcterms:modified>
  <cp:category/>
</cp:coreProperties>
</file>