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81" r:id="rId4"/>
    <p:sldMasterId id="214748368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934200" cy="9220200"/>
  <p:embeddedFontLst>
    <p:embeddedFont>
      <p:font typeface="Calibri"/>
      <p:regular r:id="rId36"/>
      <p:bold r:id="rId37"/>
      <p:italic r:id="rId38"/>
      <p:boldItalic r:id="rId39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Calibri-bold.fntdata"/><Relationship Id="rId14" Type="http://schemas.openxmlformats.org/officeDocument/2006/relationships/slide" Target="slides/slide8.xml"/><Relationship Id="rId36" Type="http://schemas.openxmlformats.org/officeDocument/2006/relationships/font" Target="fonts/Calibri-regular.fntdata"/><Relationship Id="rId17" Type="http://schemas.openxmlformats.org/officeDocument/2006/relationships/slide" Target="slides/slide11.xml"/><Relationship Id="rId39" Type="http://schemas.openxmlformats.org/officeDocument/2006/relationships/font" Target="fonts/Calibri-boldItalic.fntdata"/><Relationship Id="rId16" Type="http://schemas.openxmlformats.org/officeDocument/2006/relationships/slide" Target="slides/slide10.xml"/><Relationship Id="rId38" Type="http://schemas.openxmlformats.org/officeDocument/2006/relationships/font" Target="fonts/Calibri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628775" y="692150"/>
            <a:ext cx="3733800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 txBox="1"/>
          <p:nvPr/>
        </p:nvSpPr>
        <p:spPr>
          <a:xfrm>
            <a:off x="3313853" y="8953500"/>
            <a:ext cx="360996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baseline="0" i="0" lang="en-US" sz="1800" u="none" cap="none" strike="noStrike"/>
              <a:t> </a:t>
            </a:r>
          </a:p>
        </p:txBody>
      </p:sp>
      <p:sp>
        <p:nvSpPr>
          <p:cNvPr id="5" name="Shape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Font typeface="Verdana"/>
              <a:buNone/>
            </a:pPr>
            <a:r>
              <a:rPr b="0" baseline="0" i="0" lang="en-US" sz="1400" u="none" cap="none" strike="noStrike">
                <a:latin typeface="Verdana"/>
                <a:ea typeface="Verdana"/>
                <a:cs typeface="Verdana"/>
                <a:sym typeface="Verdana"/>
              </a:rPr>
              <a:t>TITLE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Font typeface="Verdana"/>
              <a:buNone/>
            </a:pPr>
            <a:r>
              <a:rPr b="0" baseline="0" i="0" lang="en-US" sz="1000" u="none" cap="none" strike="noStrike">
                <a:latin typeface="Verdana"/>
                <a:ea typeface="Verdana"/>
                <a:cs typeface="Verdana"/>
                <a:sym typeface="Verdana"/>
              </a:rPr>
              <a:t>Month Year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628775" y="692150"/>
            <a:ext cx="3733800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393" name="Shape 393"/>
          <p:cNvSpPr/>
          <p:nvPr>
            <p:ph idx="2" type="sldImg"/>
          </p:nvPr>
        </p:nvSpPr>
        <p:spPr>
          <a:xfrm>
            <a:off x="1628775" y="692150"/>
            <a:ext cx="3733800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399" name="Shape 399"/>
          <p:cNvSpPr/>
          <p:nvPr>
            <p:ph idx="2" type="sldImg"/>
          </p:nvPr>
        </p:nvSpPr>
        <p:spPr>
          <a:xfrm>
            <a:off x="1628775" y="692150"/>
            <a:ext cx="3733800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1628775" y="692150"/>
            <a:ext cx="3733800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1628775" y="692150"/>
            <a:ext cx="3733800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502" name="Shape 502"/>
          <p:cNvSpPr/>
          <p:nvPr>
            <p:ph idx="2" type="sldImg"/>
          </p:nvPr>
        </p:nvSpPr>
        <p:spPr>
          <a:xfrm>
            <a:off x="1628775" y="692150"/>
            <a:ext cx="3733800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509" name="Shape 509"/>
          <p:cNvSpPr/>
          <p:nvPr>
            <p:ph idx="2" type="sldImg"/>
          </p:nvPr>
        </p:nvSpPr>
        <p:spPr>
          <a:xfrm>
            <a:off x="1628775" y="692150"/>
            <a:ext cx="3733800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515" name="Shape 515"/>
          <p:cNvSpPr/>
          <p:nvPr>
            <p:ph idx="2" type="sldImg"/>
          </p:nvPr>
        </p:nvSpPr>
        <p:spPr>
          <a:xfrm>
            <a:off x="1628775" y="692150"/>
            <a:ext cx="3733800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522" name="Shape 522"/>
          <p:cNvSpPr/>
          <p:nvPr>
            <p:ph idx="2" type="sldImg"/>
          </p:nvPr>
        </p:nvSpPr>
        <p:spPr>
          <a:xfrm>
            <a:off x="1628775" y="692150"/>
            <a:ext cx="3733800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528" name="Shape 528"/>
          <p:cNvSpPr/>
          <p:nvPr>
            <p:ph idx="2" type="sldImg"/>
          </p:nvPr>
        </p:nvSpPr>
        <p:spPr>
          <a:xfrm>
            <a:off x="1628775" y="692150"/>
            <a:ext cx="3733800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1628775" y="692150"/>
            <a:ext cx="3733800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1" baseline="0" i="0" sz="14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93700" y="690562"/>
            <a:ext cx="6146799" cy="345757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2000" u="none" cap="none" strike="noStrike"/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3928017" y="8758245"/>
            <a:ext cx="3004609" cy="460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rIns="90700" tIns="453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baseline="0" i="0" lang="en-US" sz="18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idx="2" type="sldImg"/>
          </p:nvPr>
        </p:nvSpPr>
        <p:spPr>
          <a:xfrm>
            <a:off x="1628775" y="692150"/>
            <a:ext cx="3733800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648" name="Shape 648"/>
          <p:cNvSpPr/>
          <p:nvPr>
            <p:ph idx="2" type="sldImg"/>
          </p:nvPr>
        </p:nvSpPr>
        <p:spPr>
          <a:xfrm>
            <a:off x="1628775" y="692150"/>
            <a:ext cx="3733800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682" name="Shape 682"/>
          <p:cNvSpPr/>
          <p:nvPr>
            <p:ph idx="2" type="sldImg"/>
          </p:nvPr>
        </p:nvSpPr>
        <p:spPr>
          <a:xfrm>
            <a:off x="1628775" y="692150"/>
            <a:ext cx="3733800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693" name="Shape 693"/>
          <p:cNvSpPr/>
          <p:nvPr>
            <p:ph idx="2" type="sldImg"/>
          </p:nvPr>
        </p:nvSpPr>
        <p:spPr>
          <a:xfrm>
            <a:off x="1628775" y="692150"/>
            <a:ext cx="3733800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700" name="Shape 700"/>
          <p:cNvSpPr/>
          <p:nvPr>
            <p:ph idx="2" type="sldImg"/>
          </p:nvPr>
        </p:nvSpPr>
        <p:spPr>
          <a:xfrm>
            <a:off x="1628775" y="692150"/>
            <a:ext cx="3733800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706" name="Shape 706"/>
          <p:cNvSpPr/>
          <p:nvPr>
            <p:ph idx="2" type="sldImg"/>
          </p:nvPr>
        </p:nvSpPr>
        <p:spPr>
          <a:xfrm>
            <a:off x="1628775" y="692150"/>
            <a:ext cx="3733800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713" name="Shape 713"/>
          <p:cNvSpPr/>
          <p:nvPr>
            <p:ph idx="2" type="sldImg"/>
          </p:nvPr>
        </p:nvSpPr>
        <p:spPr>
          <a:xfrm>
            <a:off x="1628775" y="692150"/>
            <a:ext cx="3733800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>
            <p:ph idx="2" type="sldImg"/>
          </p:nvPr>
        </p:nvSpPr>
        <p:spPr>
          <a:xfrm>
            <a:off x="1628775" y="692150"/>
            <a:ext cx="3733800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1" name="Shape 721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/>
          <p:nvPr>
            <p:ph idx="2" type="sldImg"/>
          </p:nvPr>
        </p:nvSpPr>
        <p:spPr>
          <a:xfrm>
            <a:off x="1628775" y="692150"/>
            <a:ext cx="3733800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9" name="Shape 729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>
            <p:ph idx="2" type="sldImg"/>
          </p:nvPr>
        </p:nvSpPr>
        <p:spPr>
          <a:xfrm>
            <a:off x="1628775" y="692150"/>
            <a:ext cx="3733800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3" name="Shape 733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628775" y="692150"/>
            <a:ext cx="3733800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628775" y="692150"/>
            <a:ext cx="3733800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628775" y="692150"/>
            <a:ext cx="3733800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628775" y="692150"/>
            <a:ext cx="3733800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628775" y="692150"/>
            <a:ext cx="3733800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628775" y="692150"/>
            <a:ext cx="3733800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351" name="Shape 351"/>
          <p:cNvSpPr/>
          <p:nvPr>
            <p:ph idx="2" type="sldImg"/>
          </p:nvPr>
        </p:nvSpPr>
        <p:spPr>
          <a:xfrm>
            <a:off x="1628775" y="692150"/>
            <a:ext cx="3733800" cy="21002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890587" y="1312907"/>
            <a:ext cx="4384145" cy="10064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890587" y="2633383"/>
            <a:ext cx="60483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1pPr>
            <a:lvl2pPr indent="0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3pPr>
            <a:lvl4pPr indent="0" marL="13716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4pPr>
            <a:lvl5pPr indent="0" marL="18288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5pPr>
            <a:lvl6pPr indent="0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8B3"/>
              </a:buClr>
              <a:buFont typeface="Arial"/>
              <a:buNone/>
              <a:defRPr/>
            </a:lvl6pPr>
            <a:lvl7pPr indent="0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8B3"/>
              </a:buClr>
              <a:buFont typeface="Arial"/>
              <a:buNone/>
              <a:defRPr/>
            </a:lvl7pPr>
            <a:lvl8pPr indent="0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8B3"/>
              </a:buClr>
              <a:buFont typeface="Arial"/>
              <a:buNone/>
              <a:defRPr/>
            </a:lvl8pPr>
            <a:lvl9pPr indent="0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8B3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x="908582" y="3710101"/>
            <a:ext cx="502655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rgbClr val="7F7F7F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7" name="Shape 17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1410" y="4686262"/>
            <a:ext cx="899575" cy="25536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/>
        </p:nvSpPr>
        <p:spPr>
          <a:xfrm>
            <a:off x="366712" y="5018448"/>
            <a:ext cx="2274886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baseline="0" i="0" lang="en-US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2014 Pivotal. All rights reserved.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with Subtitle and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366712" y="785812"/>
            <a:ext cx="8410574" cy="3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366713" y="1419224"/>
            <a:ext cx="8410574" cy="3038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▪"/>
              <a:defRPr/>
            </a:lvl3pPr>
            <a:lvl4pPr indent="-122238" marL="1658938" rtl="0">
              <a:spcBef>
                <a:spcPts val="300"/>
              </a:spcBef>
              <a:buClr>
                <a:schemeClr val="accent1"/>
              </a:buClr>
              <a:buFont typeface="Arial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59" name="Shape 59"/>
          <p:cNvPicPr preferRelativeResize="0"/>
          <p:nvPr/>
        </p:nvPicPr>
        <p:blipFill rotWithShape="1">
          <a:blip r:embed="rId2">
            <a:alphaModFix/>
          </a:blip>
          <a:srcRect b="0" l="52000" r="0" t="0"/>
          <a:stretch/>
        </p:blipFill>
        <p:spPr>
          <a:xfrm rot="10800000">
            <a:off x="8991600" y="344823"/>
            <a:ext cx="152399" cy="156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Content, graphic area on lef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pic"/>
          </p:nvPr>
        </p:nvSpPr>
        <p:spPr>
          <a:xfrm>
            <a:off x="366712" y="1074737"/>
            <a:ext cx="2073274" cy="3382961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Shape 62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2728913" y="1074737"/>
            <a:ext cx="6048376" cy="3382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▪"/>
              <a:defRPr/>
            </a:lvl3pPr>
            <a:lvl4pPr indent="-122238" marL="1658938" rtl="0">
              <a:spcBef>
                <a:spcPts val="300"/>
              </a:spcBef>
              <a:buClr>
                <a:schemeClr val="accent1"/>
              </a:buClr>
              <a:buFont typeface="Arial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64" name="Shape 64"/>
          <p:cNvPicPr preferRelativeResize="0"/>
          <p:nvPr/>
        </p:nvPicPr>
        <p:blipFill rotWithShape="1">
          <a:blip r:embed="rId2">
            <a:alphaModFix/>
          </a:blip>
          <a:srcRect b="0" l="52000" r="0" t="0"/>
          <a:stretch/>
        </p:blipFill>
        <p:spPr>
          <a:xfrm rot="10800000">
            <a:off x="8991600" y="344823"/>
            <a:ext cx="152399" cy="156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Subtitle, and Content with graphic area at lef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pic"/>
          </p:nvPr>
        </p:nvSpPr>
        <p:spPr>
          <a:xfrm>
            <a:off x="366712" y="1419225"/>
            <a:ext cx="2073274" cy="303847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66712" y="785812"/>
            <a:ext cx="8410574" cy="3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3" type="body"/>
          </p:nvPr>
        </p:nvSpPr>
        <p:spPr>
          <a:xfrm>
            <a:off x="2728913" y="1419224"/>
            <a:ext cx="6048376" cy="3038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▪"/>
              <a:defRPr/>
            </a:lvl3pPr>
            <a:lvl4pPr indent="-122238" marL="1658938" rtl="0">
              <a:spcBef>
                <a:spcPts val="300"/>
              </a:spcBef>
              <a:buClr>
                <a:schemeClr val="accent1"/>
              </a:buClr>
              <a:buFont typeface="Arial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70" name="Shape 70"/>
          <p:cNvPicPr preferRelativeResize="0"/>
          <p:nvPr/>
        </p:nvPicPr>
        <p:blipFill rotWithShape="1">
          <a:blip r:embed="rId2">
            <a:alphaModFix/>
          </a:blip>
          <a:srcRect b="0" l="52000" r="0" t="0"/>
          <a:stretch/>
        </p:blipFill>
        <p:spPr>
          <a:xfrm rot="10800000">
            <a:off x="8991600" y="344823"/>
            <a:ext cx="152399" cy="156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66712" y="1074737"/>
            <a:ext cx="4032464" cy="3382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▪"/>
              <a:defRPr/>
            </a:lvl3pPr>
            <a:lvl4pPr indent="-122238" marL="1658938" rtl="0">
              <a:spcBef>
                <a:spcPts val="300"/>
              </a:spcBef>
              <a:buClr>
                <a:schemeClr val="accent1"/>
              </a:buClr>
              <a:buFont typeface="Arial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744823" y="1074737"/>
            <a:ext cx="4032464" cy="3382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▪"/>
              <a:defRPr/>
            </a:lvl3pPr>
            <a:lvl4pPr indent="-122238" marL="1658938" rtl="0">
              <a:spcBef>
                <a:spcPts val="300"/>
              </a:spcBef>
              <a:buClr>
                <a:schemeClr val="accent1"/>
              </a:buClr>
              <a:buFont typeface="Arial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 b="0" l="52000" r="0" t="0"/>
          <a:stretch/>
        </p:blipFill>
        <p:spPr>
          <a:xfrm rot="10800000">
            <a:off x="8991600" y="344823"/>
            <a:ext cx="152399" cy="156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ooter bar only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ck background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0" name="Shape 80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366712" y="5018448"/>
            <a:ext cx="2274886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baseline="0" i="0" lang="en-US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2014 Pivotal. All rights reserved.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votal Title Slide">
    <p:bg>
      <p:bgPr>
        <a:solidFill>
          <a:schemeClr val="accen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2">
            <a:alphaModFix amt="31000"/>
          </a:blip>
          <a:srcRect b="0" l="0" r="0" t="0"/>
          <a:stretch/>
        </p:blipFill>
        <p:spPr>
          <a:xfrm>
            <a:off x="1934108" y="1452325"/>
            <a:ext cx="5152488" cy="136254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1701800" y="2984500"/>
            <a:ext cx="5689600" cy="477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NEW</a:t>
            </a:r>
            <a:r>
              <a:rPr b="0" baseline="0" i="0" lang="en-US" sz="2400" u="none" cap="none" strike="noStrike">
                <a:solidFill>
                  <a:srgbClr val="E96C42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b="0" baseline="0" i="0" lang="en-US" sz="2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PLATFORM</a:t>
            </a:r>
            <a:r>
              <a:rPr b="0" baseline="0" i="0" lang="en-US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b="0" baseline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 A NEW ERA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73" name="Shape 573"/>
          <p:cNvSpPr txBox="1"/>
          <p:nvPr>
            <p:ph type="ctrTitle"/>
          </p:nvPr>
        </p:nvSpPr>
        <p:spPr>
          <a:xfrm>
            <a:off x="890587" y="1312907"/>
            <a:ext cx="4384145" cy="10064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4" name="Shape 574"/>
          <p:cNvSpPr txBox="1"/>
          <p:nvPr>
            <p:ph idx="1" type="subTitle"/>
          </p:nvPr>
        </p:nvSpPr>
        <p:spPr>
          <a:xfrm>
            <a:off x="890587" y="2633383"/>
            <a:ext cx="60483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1pPr>
            <a:lvl2pPr indent="0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3pPr>
            <a:lvl4pPr indent="0" marL="13716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4pPr>
            <a:lvl5pPr indent="0" marL="18288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5pPr>
            <a:lvl6pPr indent="0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ACAC"/>
              </a:buClr>
              <a:buFont typeface="Arial"/>
              <a:buNone/>
              <a:defRPr/>
            </a:lvl6pPr>
            <a:lvl7pPr indent="0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ACAC"/>
              </a:buClr>
              <a:buFont typeface="Arial"/>
              <a:buNone/>
              <a:defRPr/>
            </a:lvl7pPr>
            <a:lvl8pPr indent="0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ACAC"/>
              </a:buClr>
              <a:buFont typeface="Arial"/>
              <a:buNone/>
              <a:defRPr/>
            </a:lvl8pPr>
            <a:lvl9pPr indent="0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ACAC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75" name="Shape 575"/>
          <p:cNvSpPr txBox="1"/>
          <p:nvPr>
            <p:ph idx="2" type="body"/>
          </p:nvPr>
        </p:nvSpPr>
        <p:spPr>
          <a:xfrm>
            <a:off x="908582" y="3710101"/>
            <a:ext cx="502655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rgbClr val="7F7F7F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6" name="Shape 576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77" name="Shape 577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pic>
        <p:nvPicPr>
          <p:cNvPr id="578" name="Shape 5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732" y="4713966"/>
            <a:ext cx="957260" cy="219454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Shape 579"/>
          <p:cNvSpPr txBox="1"/>
          <p:nvPr/>
        </p:nvSpPr>
        <p:spPr>
          <a:xfrm>
            <a:off x="365125" y="5025750"/>
            <a:ext cx="2274886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baseline="0" i="0" lang="en-US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2014 Pivotal. All rights reserved.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82" name="Shape 582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83" name="Shape 583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584" name="Shape 584"/>
          <p:cNvSpPr txBox="1"/>
          <p:nvPr>
            <p:ph type="ctrTitle"/>
          </p:nvPr>
        </p:nvSpPr>
        <p:spPr>
          <a:xfrm>
            <a:off x="1017587" y="1739930"/>
            <a:ext cx="6048376" cy="62068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5" name="Shape 585"/>
          <p:cNvSpPr txBox="1"/>
          <p:nvPr>
            <p:ph idx="1" type="body"/>
          </p:nvPr>
        </p:nvSpPr>
        <p:spPr>
          <a:xfrm>
            <a:off x="1026053" y="2447126"/>
            <a:ext cx="6048374" cy="5627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1200"/>
              </a:spcBef>
              <a:buClr>
                <a:srgbClr val="1C7B70"/>
              </a:buClr>
              <a:buFont typeface="Arial"/>
              <a:buNone/>
              <a:defRPr/>
            </a:lvl1pPr>
            <a:lvl2pPr rtl="0">
              <a:spcBef>
                <a:spcPts val="300"/>
              </a:spcBef>
              <a:buClr>
                <a:srgbClr val="1C7B70"/>
              </a:buClr>
              <a:buFont typeface="Arial"/>
              <a:buNone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586" name="Shape 5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732" y="4713966"/>
            <a:ext cx="957260" cy="219454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Shape 587"/>
          <p:cNvSpPr txBox="1"/>
          <p:nvPr/>
        </p:nvSpPr>
        <p:spPr>
          <a:xfrm>
            <a:off x="365125" y="5025750"/>
            <a:ext cx="2274886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baseline="0" i="0" lang="en-US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2014 Pivotal. All rights reserved.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1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/>
        </p:nvSpPr>
        <p:spPr>
          <a:xfrm>
            <a:off x="0" y="0"/>
            <a:ext cx="9144000" cy="2168501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392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90" name="Shape 590"/>
          <p:cNvSpPr txBox="1"/>
          <p:nvPr>
            <p:ph type="ctrTitle"/>
          </p:nvPr>
        </p:nvSpPr>
        <p:spPr>
          <a:xfrm>
            <a:off x="2728910" y="1006879"/>
            <a:ext cx="6048376" cy="121879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1" name="Shape 591"/>
          <p:cNvSpPr txBox="1"/>
          <p:nvPr>
            <p:ph idx="1" type="subTitle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1pPr>
            <a:lvl2pPr indent="0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3pPr>
            <a:lvl4pPr indent="0" marL="13716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4pPr>
            <a:lvl5pPr indent="0" marL="18288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5pPr>
            <a:lvl6pPr indent="0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ACAC"/>
              </a:buClr>
              <a:buFont typeface="Arial"/>
              <a:buNone/>
              <a:defRPr/>
            </a:lvl6pPr>
            <a:lvl7pPr indent="0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ACAC"/>
              </a:buClr>
              <a:buFont typeface="Arial"/>
              <a:buNone/>
              <a:defRPr/>
            </a:lvl7pPr>
            <a:lvl8pPr indent="0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ACAC"/>
              </a:buClr>
              <a:buFont typeface="Arial"/>
              <a:buNone/>
              <a:defRPr/>
            </a:lvl8pPr>
            <a:lvl9pPr indent="0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ACAC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3" name="Shape 23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4" name="Shape 24"/>
          <p:cNvSpPr txBox="1"/>
          <p:nvPr/>
        </p:nvSpPr>
        <p:spPr>
          <a:xfrm>
            <a:off x="366712" y="5018448"/>
            <a:ext cx="2274886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baseline="0" i="0" lang="en-US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2014 Pivotal. All rights reserved.</a:t>
            </a:r>
          </a:p>
        </p:txBody>
      </p:sp>
      <p:sp>
        <p:nvSpPr>
          <p:cNvPr id="25" name="Shape 25"/>
          <p:cNvSpPr txBox="1"/>
          <p:nvPr>
            <p:ph type="ctrTitle"/>
          </p:nvPr>
        </p:nvSpPr>
        <p:spPr>
          <a:xfrm>
            <a:off x="1017587" y="1739930"/>
            <a:ext cx="6048376" cy="62068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1026053" y="2447126"/>
            <a:ext cx="6048374" cy="5627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1200"/>
              </a:spcBef>
              <a:buClr>
                <a:srgbClr val="1C7B70"/>
              </a:buClr>
              <a:buFont typeface="Arial"/>
              <a:buNone/>
              <a:defRPr/>
            </a:lvl1pPr>
            <a:lvl2pPr rtl="0">
              <a:spcBef>
                <a:spcPts val="300"/>
              </a:spcBef>
              <a:buClr>
                <a:srgbClr val="1C7B70"/>
              </a:buClr>
              <a:buFont typeface="Arial"/>
              <a:buNone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1410" y="4686262"/>
            <a:ext cx="899575" cy="255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3 -Large Text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94" name="Shape 594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95" name="Shape 595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596" name="Shape 596"/>
          <p:cNvSpPr txBox="1"/>
          <p:nvPr>
            <p:ph type="ctrTitle"/>
          </p:nvPr>
        </p:nvSpPr>
        <p:spPr>
          <a:xfrm>
            <a:off x="670454" y="1674283"/>
            <a:ext cx="6048376" cy="13542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pic>
        <p:nvPicPr>
          <p:cNvPr id="597" name="Shape 5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732" y="4713966"/>
            <a:ext cx="957260" cy="219454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Shape 598"/>
          <p:cNvSpPr txBox="1"/>
          <p:nvPr/>
        </p:nvSpPr>
        <p:spPr>
          <a:xfrm>
            <a:off x="365125" y="5025750"/>
            <a:ext cx="2274886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baseline="0" i="0" lang="en-US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2014 Pivotal. All rights reserved.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and Content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366712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▪"/>
              <a:defRPr/>
            </a:lvl3pPr>
            <a:lvl4pPr indent="-122238" marL="1658938" rtl="0">
              <a:spcBef>
                <a:spcPts val="300"/>
              </a:spcBef>
              <a:buClr>
                <a:schemeClr val="accent1"/>
              </a:buClr>
              <a:buFont typeface="Arial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itle and Content, no circles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4" name="Shape 604"/>
          <p:cNvSpPr txBox="1"/>
          <p:nvPr>
            <p:ph idx="1" type="body"/>
          </p:nvPr>
        </p:nvSpPr>
        <p:spPr>
          <a:xfrm>
            <a:off x="366712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▪"/>
              <a:defRPr/>
            </a:lvl3pPr>
            <a:lvl4pPr indent="-122238" marL="1658938" rtl="0">
              <a:spcBef>
                <a:spcPts val="300"/>
              </a:spcBef>
              <a:buClr>
                <a:schemeClr val="accent1"/>
              </a:buClr>
              <a:buFont typeface="Arial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Subtitle only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idx="1" type="body"/>
          </p:nvPr>
        </p:nvSpPr>
        <p:spPr>
          <a:xfrm>
            <a:off x="366712" y="785812"/>
            <a:ext cx="8410574" cy="3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609" name="Shape 609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with Subtitle and Content"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idx="1" type="body"/>
          </p:nvPr>
        </p:nvSpPr>
        <p:spPr>
          <a:xfrm>
            <a:off x="366712" y="785812"/>
            <a:ext cx="8410574" cy="3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612" name="Shape 612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3" name="Shape 613"/>
          <p:cNvSpPr txBox="1"/>
          <p:nvPr>
            <p:ph idx="2" type="body"/>
          </p:nvPr>
        </p:nvSpPr>
        <p:spPr>
          <a:xfrm>
            <a:off x="366713" y="1419224"/>
            <a:ext cx="8410574" cy="3038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▪"/>
              <a:defRPr/>
            </a:lvl3pPr>
            <a:lvl4pPr indent="-122238" marL="1658938" rtl="0">
              <a:spcBef>
                <a:spcPts val="300"/>
              </a:spcBef>
              <a:buClr>
                <a:schemeClr val="accent1"/>
              </a:buClr>
              <a:buFont typeface="Arial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Content, graphic area on left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/>
          <p:nvPr>
            <p:ph idx="2" type="pic"/>
          </p:nvPr>
        </p:nvSpPr>
        <p:spPr>
          <a:xfrm>
            <a:off x="366712" y="1074737"/>
            <a:ext cx="2073274" cy="3382961"/>
          </a:xfrm>
          <a:prstGeom prst="rect">
            <a:avLst/>
          </a:prstGeom>
          <a:noFill/>
          <a:ln>
            <a:noFill/>
          </a:ln>
        </p:spPr>
      </p:sp>
      <p:sp>
        <p:nvSpPr>
          <p:cNvPr id="616" name="Shape 616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2728913" y="1074737"/>
            <a:ext cx="6048376" cy="3382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▪"/>
              <a:defRPr/>
            </a:lvl3pPr>
            <a:lvl4pPr indent="-122238" marL="1658938" rtl="0">
              <a:spcBef>
                <a:spcPts val="300"/>
              </a:spcBef>
              <a:buClr>
                <a:schemeClr val="accent1"/>
              </a:buClr>
              <a:buFont typeface="Arial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Subtitle, and Content with graphic area at left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>
            <p:ph idx="2" type="pic"/>
          </p:nvPr>
        </p:nvSpPr>
        <p:spPr>
          <a:xfrm>
            <a:off x="366712" y="1419225"/>
            <a:ext cx="2073274" cy="3038475"/>
          </a:xfrm>
          <a:prstGeom prst="rect">
            <a:avLst/>
          </a:prstGeom>
          <a:noFill/>
          <a:ln>
            <a:noFill/>
          </a:ln>
        </p:spPr>
      </p:sp>
      <p:sp>
        <p:nvSpPr>
          <p:cNvPr id="620" name="Shape 620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366712" y="785812"/>
            <a:ext cx="8410574" cy="3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622" name="Shape 622"/>
          <p:cNvSpPr txBox="1"/>
          <p:nvPr>
            <p:ph idx="3" type="body"/>
          </p:nvPr>
        </p:nvSpPr>
        <p:spPr>
          <a:xfrm>
            <a:off x="2728913" y="1419224"/>
            <a:ext cx="6048376" cy="3038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▪"/>
              <a:defRPr/>
            </a:lvl3pPr>
            <a:lvl4pPr indent="-122238" marL="1658938" rtl="0">
              <a:spcBef>
                <a:spcPts val="300"/>
              </a:spcBef>
              <a:buClr>
                <a:schemeClr val="accent1"/>
              </a:buClr>
              <a:buFont typeface="Arial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lumns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366712" y="1074737"/>
            <a:ext cx="4032464" cy="3382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▪"/>
              <a:defRPr/>
            </a:lvl3pPr>
            <a:lvl4pPr indent="-122238" marL="1658938" rtl="0">
              <a:spcBef>
                <a:spcPts val="300"/>
              </a:spcBef>
              <a:buClr>
                <a:schemeClr val="accent1"/>
              </a:buClr>
              <a:buFont typeface="Arial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6" name="Shape 626"/>
          <p:cNvSpPr txBox="1"/>
          <p:nvPr>
            <p:ph idx="2" type="body"/>
          </p:nvPr>
        </p:nvSpPr>
        <p:spPr>
          <a:xfrm>
            <a:off x="4744823" y="1074737"/>
            <a:ext cx="4032464" cy="3382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▪"/>
              <a:defRPr/>
            </a:lvl3pPr>
            <a:lvl4pPr indent="-122238" marL="1658938" rtl="0">
              <a:spcBef>
                <a:spcPts val="300"/>
              </a:spcBef>
              <a:buClr>
                <a:schemeClr val="accent1"/>
              </a:buClr>
              <a:buFont typeface="Arial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ooter bar only">
    <p:bg>
      <p:bgPr>
        <a:solidFill>
          <a:schemeClr val="lt1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0"/>
            <a:ext cx="9144000" cy="2168501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949494">
                  <a:alpha val="60392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0" name="Shape 30"/>
          <p:cNvSpPr txBox="1"/>
          <p:nvPr>
            <p:ph type="ctrTitle"/>
          </p:nvPr>
        </p:nvSpPr>
        <p:spPr>
          <a:xfrm>
            <a:off x="2728910" y="1006879"/>
            <a:ext cx="6048376" cy="121879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7B70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1pPr>
            <a:lvl2pPr indent="0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3pPr>
            <a:lvl4pPr indent="0" marL="13716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4pPr>
            <a:lvl5pPr indent="0" marL="18288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5pPr>
            <a:lvl6pPr indent="0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8B3"/>
              </a:buClr>
              <a:buFont typeface="Arial"/>
              <a:buNone/>
              <a:defRPr/>
            </a:lvl6pPr>
            <a:lvl7pPr indent="0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8B3"/>
              </a:buClr>
              <a:buFont typeface="Arial"/>
              <a:buNone/>
              <a:defRPr/>
            </a:lvl7pPr>
            <a:lvl8pPr indent="0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8B3"/>
              </a:buClr>
              <a:buFont typeface="Arial"/>
              <a:buNone/>
              <a:defRPr/>
            </a:lvl8pPr>
            <a:lvl9pPr indent="0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8B3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ck background"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0" name="Shape 630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1" name="Shape 631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pic>
        <p:nvPicPr>
          <p:cNvPr id="632" name="Shape 6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732" y="4713966"/>
            <a:ext cx="957260" cy="219454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Shape 633"/>
          <p:cNvSpPr txBox="1"/>
          <p:nvPr/>
        </p:nvSpPr>
        <p:spPr>
          <a:xfrm>
            <a:off x="365125" y="5025750"/>
            <a:ext cx="2274886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baseline="0" i="0" lang="en-US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2014 Pivotal. All rights reserved.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votal Title Slide">
    <p:bg>
      <p:bgPr>
        <a:solidFill>
          <a:schemeClr val="accent1"/>
        </a:soli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6" name="Shape 636"/>
          <p:cNvSpPr txBox="1"/>
          <p:nvPr/>
        </p:nvSpPr>
        <p:spPr>
          <a:xfrm>
            <a:off x="1701800" y="3094571"/>
            <a:ext cx="5689600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SzPct val="25000"/>
              <a:buFont typeface="Arial"/>
              <a:buNone/>
            </a:pPr>
            <a:r>
              <a:rPr b="0" baseline="0" i="0" lang="en-US" sz="2250" u="none" cap="none" strike="noStrik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  <a:rtl val="0"/>
              </a:rPr>
              <a:t>BUILT FOR THE </a:t>
            </a:r>
            <a:r>
              <a:rPr b="0" baseline="0" i="0" lang="en-US" sz="2250" u="none" cap="none" strike="noStrike">
                <a:solidFill>
                  <a:srgbClr val="3EA7BC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SPEED OF BUSINESS</a:t>
            </a:r>
          </a:p>
        </p:txBody>
      </p:sp>
      <p:pic>
        <p:nvPicPr>
          <p:cNvPr id="637" name="Shape 637"/>
          <p:cNvPicPr preferRelativeResize="0"/>
          <p:nvPr/>
        </p:nvPicPr>
        <p:blipFill rotWithShape="1">
          <a:blip r:embed="rId2">
            <a:alphaModFix/>
          </a:blip>
          <a:srcRect b="0" l="0" r="5547" t="0"/>
          <a:stretch/>
        </p:blipFill>
        <p:spPr>
          <a:xfrm>
            <a:off x="1973533" y="1659708"/>
            <a:ext cx="5189265" cy="1259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, no circles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 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/>
          <p:nvPr>
            <p:ph type="title"/>
          </p:nvPr>
        </p:nvSpPr>
        <p:spPr>
          <a:xfrm>
            <a:off x="341921" y="128588"/>
            <a:ext cx="8506801" cy="2500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2" name="Shape 642"/>
          <p:cNvSpPr txBox="1"/>
          <p:nvPr>
            <p:ph idx="1" type="body"/>
          </p:nvPr>
        </p:nvSpPr>
        <p:spPr>
          <a:xfrm>
            <a:off x="352425" y="589787"/>
            <a:ext cx="8385048" cy="40659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8957" marL="237743" rtl="0">
              <a:spcBef>
                <a:spcPts val="0"/>
              </a:spcBef>
              <a:buFont typeface="Arial"/>
              <a:buChar char="▪"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3 -Large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5" name="Shape 35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x="366712" y="5018448"/>
            <a:ext cx="2274886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baseline="0" i="0" lang="en-US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2014 Pivotal. All rights reserved.</a:t>
            </a:r>
          </a:p>
        </p:txBody>
      </p:sp>
      <p:sp>
        <p:nvSpPr>
          <p:cNvPr id="37" name="Shape 37"/>
          <p:cNvSpPr txBox="1"/>
          <p:nvPr>
            <p:ph type="ctrTitle"/>
          </p:nvPr>
        </p:nvSpPr>
        <p:spPr>
          <a:xfrm>
            <a:off x="670454" y="1674283"/>
            <a:ext cx="6048376" cy="13542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pic>
        <p:nvPicPr>
          <p:cNvPr id="38" name="Shape 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1410" y="4686262"/>
            <a:ext cx="899575" cy="255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366712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1200"/>
              </a:spcBef>
              <a:buClr>
                <a:srgbClr val="ADC339"/>
              </a:buClr>
              <a:buFont typeface="Arial"/>
              <a:buChar char="•"/>
              <a:defRPr/>
            </a:lvl1pPr>
            <a:lvl2pPr rtl="0">
              <a:spcBef>
                <a:spcPts val="300"/>
              </a:spcBef>
              <a:buClr>
                <a:srgbClr val="ADC339"/>
              </a:buClr>
              <a:buFont typeface="Arial"/>
              <a:buChar char="–"/>
              <a:defRPr/>
            </a:lvl2pPr>
            <a:lvl3pPr rtl="0">
              <a:spcBef>
                <a:spcPts val="300"/>
              </a:spcBef>
              <a:buClr>
                <a:srgbClr val="ADC339"/>
              </a:buClr>
              <a:buFont typeface="Arial"/>
              <a:buChar char="▪"/>
              <a:defRPr/>
            </a:lvl3pPr>
            <a:lvl4pPr indent="-122238" marL="1658938" rtl="0">
              <a:spcBef>
                <a:spcPts val="300"/>
              </a:spcBef>
              <a:buClr>
                <a:srgbClr val="ADC339"/>
              </a:buClr>
              <a:buFont typeface="Arial"/>
              <a:buChar char="—"/>
              <a:defRPr/>
            </a:lvl4pPr>
            <a:lvl5pPr rtl="0">
              <a:spcBef>
                <a:spcPts val="300"/>
              </a:spcBef>
              <a:buClr>
                <a:srgbClr val="ADC339"/>
              </a:buClr>
              <a:buFont typeface="Arial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0" l="52000" r="0" t="0"/>
          <a:stretch/>
        </p:blipFill>
        <p:spPr>
          <a:xfrm rot="10800000">
            <a:off x="8991600" y="344823"/>
            <a:ext cx="152399" cy="156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itle and Content, no circle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66712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1200"/>
              </a:spcBef>
              <a:buClr>
                <a:srgbClr val="ADC339"/>
              </a:buClr>
              <a:buFont typeface="Arial"/>
              <a:buChar char="•"/>
              <a:defRPr/>
            </a:lvl1pPr>
            <a:lvl2pPr rtl="0">
              <a:spcBef>
                <a:spcPts val="300"/>
              </a:spcBef>
              <a:buClr>
                <a:srgbClr val="ADC339"/>
              </a:buClr>
              <a:buFont typeface="Arial"/>
              <a:buChar char="–"/>
              <a:defRPr/>
            </a:lvl2pPr>
            <a:lvl3pPr rtl="0">
              <a:spcBef>
                <a:spcPts val="300"/>
              </a:spcBef>
              <a:buClr>
                <a:srgbClr val="ADC339"/>
              </a:buClr>
              <a:buFont typeface="Arial"/>
              <a:buChar char="▪"/>
              <a:defRPr/>
            </a:lvl3pPr>
            <a:lvl4pPr indent="-122238" marL="1658938" rtl="0">
              <a:spcBef>
                <a:spcPts val="300"/>
              </a:spcBef>
              <a:buClr>
                <a:srgbClr val="ADC339"/>
              </a:buClr>
              <a:buFont typeface="Arial"/>
              <a:buChar char="—"/>
              <a:defRPr/>
            </a:lvl4pPr>
            <a:lvl5pPr rtl="0">
              <a:spcBef>
                <a:spcPts val="300"/>
              </a:spcBef>
              <a:buClr>
                <a:srgbClr val="ADC339"/>
              </a:buClr>
              <a:buFont typeface="Arial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48" name="Shape 48"/>
          <p:cNvPicPr preferRelativeResize="0"/>
          <p:nvPr/>
        </p:nvPicPr>
        <p:blipFill rotWithShape="1">
          <a:blip r:embed="rId2">
            <a:alphaModFix/>
          </a:blip>
          <a:srcRect b="0" l="52000" r="0" t="0"/>
          <a:stretch/>
        </p:blipFill>
        <p:spPr>
          <a:xfrm rot="10800000">
            <a:off x="8991600" y="344823"/>
            <a:ext cx="152399" cy="156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, no circle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Sub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366712" y="785812"/>
            <a:ext cx="8410574" cy="3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54" name="Shape 54"/>
          <p:cNvPicPr preferRelativeResize="0"/>
          <p:nvPr/>
        </p:nvPicPr>
        <p:blipFill rotWithShape="1">
          <a:blip r:embed="rId2">
            <a:alphaModFix/>
          </a:blip>
          <a:srcRect b="0" l="52000" r="0" t="0"/>
          <a:stretch/>
        </p:blipFill>
        <p:spPr>
          <a:xfrm rot="10800000">
            <a:off x="8991600" y="344823"/>
            <a:ext cx="152399" cy="156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image" Target="../media/image11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33.xml"/><Relationship Id="rId6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0" y="4673525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51788" y="4730675"/>
            <a:ext cx="898524" cy="25558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/>
        </p:nvSpPr>
        <p:spPr>
          <a:xfrm flipH="1">
            <a:off x="8610600" y="5019675"/>
            <a:ext cx="533399" cy="1238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0" name="Shape 10"/>
          <p:cNvSpPr txBox="1"/>
          <p:nvPr/>
        </p:nvSpPr>
        <p:spPr>
          <a:xfrm>
            <a:off x="544512" y="5051167"/>
            <a:ext cx="2274886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baseline="0" i="0" lang="en-US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2014 Pivotal. All rights reserved.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65" name="Shape 565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pic>
        <p:nvPicPr>
          <p:cNvPr id="566" name="Shape 5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41732" y="4713966"/>
            <a:ext cx="957260" cy="219454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Shape 567"/>
          <p:cNvSpPr txBox="1"/>
          <p:nvPr/>
        </p:nvSpPr>
        <p:spPr>
          <a:xfrm>
            <a:off x="365125" y="5025750"/>
            <a:ext cx="2274886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baseline="0" i="0" lang="en-US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2014 Pivotal. All rights reserved.</a:t>
            </a:r>
          </a:p>
        </p:txBody>
      </p:sp>
      <p:pic>
        <p:nvPicPr>
          <p:cNvPr id="568" name="Shape 5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6225" y="6399835"/>
            <a:ext cx="928686" cy="292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Shape 5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8625" y="6552235"/>
            <a:ext cx="928686" cy="292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Shape 5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1025" y="6704635"/>
            <a:ext cx="928686" cy="29244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a/gopivotal.com/document/d/1519mrEKPuJmDKR3G-adV6eQFXkxY4cTObtzQrCCE2vM/edi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Relationship Id="rId4" Type="http://schemas.openxmlformats.org/officeDocument/2006/relationships/image" Target="../media/image07.png"/><Relationship Id="rId5" Type="http://schemas.openxmlformats.org/officeDocument/2006/relationships/image" Target="../media/image09.jpg"/><Relationship Id="rId6" Type="http://schemas.openxmlformats.org/officeDocument/2006/relationships/image" Target="../media/image04.jpg"/><Relationship Id="rId7" Type="http://schemas.openxmlformats.org/officeDocument/2006/relationships/image" Target="../media/image03.png"/><Relationship Id="rId8" Type="http://schemas.openxmlformats.org/officeDocument/2006/relationships/image" Target="../media/image0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890587" y="1122407"/>
            <a:ext cx="5711357" cy="10064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SzPct val="25000"/>
              <a:buFont typeface="Arial"/>
              <a:buNone/>
            </a:pPr>
            <a:r>
              <a:rPr b="1" baseline="0" i="0" lang="en-US" sz="3600" u="none" cap="none" strike="noStrike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  <a:rtl val="0"/>
              </a:rPr>
              <a:t>Pivotal CF Security Workshop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7420788" y="3914912"/>
            <a:ext cx="1613145" cy="272143"/>
          </a:xfrm>
          <a:prstGeom prst="roundRect">
            <a:avLst>
              <a:gd fmla="val 17740" name="adj"/>
            </a:avLst>
          </a:prstGeom>
          <a:solidFill>
            <a:srgbClr val="33928A"/>
          </a:solidFill>
          <a:ln>
            <a:noFill/>
          </a:ln>
        </p:spPr>
        <p:txBody>
          <a:bodyPr anchorCtr="0" anchor="ctr" bIns="0" lIns="91425" rIns="91425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External Service</a:t>
            </a:r>
          </a:p>
        </p:txBody>
      </p:sp>
      <p:sp>
        <p:nvSpPr>
          <p:cNvPr id="354" name="Shape 354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Service Access</a:t>
            </a:r>
          </a:p>
        </p:txBody>
      </p:sp>
      <p:sp>
        <p:nvSpPr>
          <p:cNvPr id="355" name="Shape 355"/>
          <p:cNvSpPr/>
          <p:nvPr/>
        </p:nvSpPr>
        <p:spPr>
          <a:xfrm>
            <a:off x="3014133" y="1532466"/>
            <a:ext cx="4343400" cy="2895600"/>
          </a:xfrm>
          <a:prstGeom prst="roundRect">
            <a:avLst>
              <a:gd fmla="val 8224" name="adj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0" lIns="91425" rIns="91425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600" u="none" cap="none" strike="noStrike">
              <a:solidFill>
                <a:srgbClr val="00888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356" name="Shape 356"/>
          <p:cNvGrpSpPr/>
          <p:nvPr/>
        </p:nvGrpSpPr>
        <p:grpSpPr>
          <a:xfrm>
            <a:off x="3310469" y="3522128"/>
            <a:ext cx="1600198" cy="775848"/>
            <a:chOff x="3310469" y="3335862"/>
            <a:chExt cx="1600198" cy="775848"/>
          </a:xfrm>
        </p:grpSpPr>
        <p:sp>
          <p:nvSpPr>
            <p:cNvPr id="357" name="Shape 357"/>
            <p:cNvSpPr/>
            <p:nvPr/>
          </p:nvSpPr>
          <p:spPr>
            <a:xfrm>
              <a:off x="3310469" y="3335862"/>
              <a:ext cx="1600198" cy="775848"/>
            </a:xfrm>
            <a:prstGeom prst="roundRect">
              <a:avLst>
                <a:gd fmla="val 2039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t" bIns="0" lIns="91425" rIns="91425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DEA</a:t>
              </a:r>
            </a:p>
          </p:txBody>
        </p:sp>
        <p:sp>
          <p:nvSpPr>
            <p:cNvPr id="358" name="Shape 358"/>
            <p:cNvSpPr/>
            <p:nvPr/>
          </p:nvSpPr>
          <p:spPr>
            <a:xfrm>
              <a:off x="3377089" y="3738232"/>
              <a:ext cx="1460472" cy="269210"/>
            </a:xfrm>
            <a:prstGeom prst="roundRect">
              <a:avLst>
                <a:gd fmla="val 10428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Apps</a:t>
              </a:r>
            </a:p>
          </p:txBody>
        </p:sp>
        <p:sp>
          <p:nvSpPr>
            <p:cNvPr id="359" name="Shape 359"/>
            <p:cNvSpPr/>
            <p:nvPr/>
          </p:nvSpPr>
          <p:spPr>
            <a:xfrm>
              <a:off x="4612453" y="3767591"/>
              <a:ext cx="178679" cy="209175"/>
            </a:xfrm>
            <a:custGeom>
              <a:pathLst>
                <a:path extrusionOk="0" h="1374854" w="1218612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4673601" y="3366707"/>
              <a:ext cx="174528" cy="189294"/>
            </a:xfrm>
            <a:custGeom>
              <a:pathLst>
                <a:path extrusionOk="0" h="2626530" w="266332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361" name="Shape 361"/>
          <p:cNvGrpSpPr/>
          <p:nvPr/>
        </p:nvGrpSpPr>
        <p:grpSpPr>
          <a:xfrm>
            <a:off x="3310468" y="2616194"/>
            <a:ext cx="1600198" cy="775848"/>
            <a:chOff x="5122335" y="3335862"/>
            <a:chExt cx="1600198" cy="775848"/>
          </a:xfrm>
        </p:grpSpPr>
        <p:sp>
          <p:nvSpPr>
            <p:cNvPr id="362" name="Shape 362"/>
            <p:cNvSpPr/>
            <p:nvPr/>
          </p:nvSpPr>
          <p:spPr>
            <a:xfrm>
              <a:off x="5122335" y="3335862"/>
              <a:ext cx="1600198" cy="775848"/>
            </a:xfrm>
            <a:prstGeom prst="roundRect">
              <a:avLst>
                <a:gd fmla="val 2039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t" bIns="0" lIns="91425" rIns="91425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DEA</a:t>
              </a:r>
            </a:p>
          </p:txBody>
        </p:sp>
        <p:sp>
          <p:nvSpPr>
            <p:cNvPr id="363" name="Shape 363"/>
            <p:cNvSpPr/>
            <p:nvPr/>
          </p:nvSpPr>
          <p:spPr>
            <a:xfrm>
              <a:off x="5188955" y="3738232"/>
              <a:ext cx="1460472" cy="269210"/>
            </a:xfrm>
            <a:prstGeom prst="roundRect">
              <a:avLst>
                <a:gd fmla="val 10428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Apps</a:t>
              </a:r>
            </a:p>
          </p:txBody>
        </p:sp>
        <p:sp>
          <p:nvSpPr>
            <p:cNvPr id="364" name="Shape 364"/>
            <p:cNvSpPr/>
            <p:nvPr/>
          </p:nvSpPr>
          <p:spPr>
            <a:xfrm>
              <a:off x="6424319" y="3767591"/>
              <a:ext cx="178679" cy="209175"/>
            </a:xfrm>
            <a:custGeom>
              <a:pathLst>
                <a:path extrusionOk="0" h="1374854" w="1218612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6485467" y="3366707"/>
              <a:ext cx="174528" cy="189294"/>
            </a:xfrm>
            <a:custGeom>
              <a:pathLst>
                <a:path extrusionOk="0" h="2626530" w="266332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3310470" y="1701796"/>
            <a:ext cx="1600198" cy="775848"/>
            <a:chOff x="6908803" y="3335862"/>
            <a:chExt cx="1600198" cy="775848"/>
          </a:xfrm>
        </p:grpSpPr>
        <p:sp>
          <p:nvSpPr>
            <p:cNvPr id="367" name="Shape 367"/>
            <p:cNvSpPr/>
            <p:nvPr/>
          </p:nvSpPr>
          <p:spPr>
            <a:xfrm>
              <a:off x="6908803" y="3335862"/>
              <a:ext cx="1600198" cy="775848"/>
            </a:xfrm>
            <a:prstGeom prst="roundRect">
              <a:avLst>
                <a:gd fmla="val 2039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t" bIns="0" lIns="91425" rIns="91425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DEA</a:t>
              </a:r>
            </a:p>
          </p:txBody>
        </p:sp>
        <p:sp>
          <p:nvSpPr>
            <p:cNvPr id="368" name="Shape 368"/>
            <p:cNvSpPr/>
            <p:nvPr/>
          </p:nvSpPr>
          <p:spPr>
            <a:xfrm>
              <a:off x="6975421" y="3738232"/>
              <a:ext cx="1460472" cy="269210"/>
            </a:xfrm>
            <a:prstGeom prst="roundRect">
              <a:avLst>
                <a:gd fmla="val 10428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Apps</a:t>
              </a:r>
            </a:p>
          </p:txBody>
        </p:sp>
        <p:sp>
          <p:nvSpPr>
            <p:cNvPr id="369" name="Shape 369"/>
            <p:cNvSpPr/>
            <p:nvPr/>
          </p:nvSpPr>
          <p:spPr>
            <a:xfrm>
              <a:off x="8210785" y="3767591"/>
              <a:ext cx="178679" cy="209175"/>
            </a:xfrm>
            <a:custGeom>
              <a:pathLst>
                <a:path extrusionOk="0" h="1374854" w="1218612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8271934" y="3366707"/>
              <a:ext cx="174528" cy="189294"/>
            </a:xfrm>
            <a:custGeom>
              <a:pathLst>
                <a:path extrusionOk="0" h="2626530" w="266332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371" name="Shape 371"/>
          <p:cNvSpPr txBox="1"/>
          <p:nvPr/>
        </p:nvSpPr>
        <p:spPr>
          <a:xfrm>
            <a:off x="180445" y="1303866"/>
            <a:ext cx="2757485" cy="3158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</a:pPr>
            <a:r>
              <a:rPr b="0" baseline="0" i="0" lang="en-US" sz="16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Users can access managed services from outside the PCF VLAN as allowed by firewall rules</a:t>
            </a:r>
          </a:p>
          <a:p>
            <a:pPr indent="-177800" lvl="1" marL="685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</a:pPr>
            <a:r>
              <a:rPr b="0" baseline="0" i="0" lang="en-US" sz="12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ports are dependent on the service</a:t>
            </a:r>
          </a:p>
          <a:p>
            <a:pPr indent="-101600" lvl="1" marL="685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</a:pPr>
            <a:r>
              <a:rPr b="0" baseline="0" i="0" lang="en-US" sz="16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Some services (e.g. RabbitMQ expose dashboard UIs on additional ports </a:t>
            </a:r>
          </a:p>
          <a:p>
            <a:pPr indent="-101600" lvl="1" marL="685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372" name="Shape 372"/>
          <p:cNvGrpSpPr/>
          <p:nvPr/>
        </p:nvGrpSpPr>
        <p:grpSpPr>
          <a:xfrm>
            <a:off x="5473457" y="2094582"/>
            <a:ext cx="1613145" cy="568474"/>
            <a:chOff x="5473457" y="2094582"/>
            <a:chExt cx="1613145" cy="568474"/>
          </a:xfrm>
        </p:grpSpPr>
        <p:sp>
          <p:nvSpPr>
            <p:cNvPr id="373" name="Shape 373"/>
            <p:cNvSpPr/>
            <p:nvPr/>
          </p:nvSpPr>
          <p:spPr>
            <a:xfrm>
              <a:off x="5473457" y="2094582"/>
              <a:ext cx="1613145" cy="272143"/>
            </a:xfrm>
            <a:prstGeom prst="roundRect">
              <a:avLst>
                <a:gd fmla="val 17740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Service Broker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5473457" y="2390913"/>
              <a:ext cx="1613145" cy="272143"/>
            </a:xfrm>
            <a:prstGeom prst="roundRect">
              <a:avLst>
                <a:gd fmla="val 17740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Service Nodes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6829675" y="2131116"/>
              <a:ext cx="194025" cy="194020"/>
            </a:xfrm>
            <a:custGeom>
              <a:pathLst>
                <a:path extrusionOk="0" h="3194985" w="3195025">
                  <a:moveTo>
                    <a:pt x="683252" y="2245091"/>
                  </a:moveTo>
                  <a:cubicBezTo>
                    <a:pt x="526024" y="2245091"/>
                    <a:pt x="398566" y="2372549"/>
                    <a:pt x="398566" y="2529777"/>
                  </a:cubicBezTo>
                  <a:lnTo>
                    <a:pt x="398563" y="2529777"/>
                  </a:lnTo>
                  <a:cubicBezTo>
                    <a:pt x="398563" y="2687004"/>
                    <a:pt x="526021" y="2814463"/>
                    <a:pt x="683249" y="2814463"/>
                  </a:cubicBezTo>
                  <a:cubicBezTo>
                    <a:pt x="840476" y="2814463"/>
                    <a:pt x="967935" y="2687004"/>
                    <a:pt x="967935" y="2529777"/>
                  </a:cubicBezTo>
                  <a:lnTo>
                    <a:pt x="967935" y="2245091"/>
                  </a:lnTo>
                  <a:close/>
                  <a:moveTo>
                    <a:pt x="2244948" y="2226032"/>
                  </a:moveTo>
                  <a:lnTo>
                    <a:pt x="2244948" y="2510715"/>
                  </a:lnTo>
                  <a:cubicBezTo>
                    <a:pt x="2244948" y="2667943"/>
                    <a:pt x="2372406" y="2795401"/>
                    <a:pt x="2529634" y="2795401"/>
                  </a:cubicBezTo>
                  <a:lnTo>
                    <a:pt x="2529634" y="2795404"/>
                  </a:lnTo>
                  <a:cubicBezTo>
                    <a:pt x="2686861" y="2795404"/>
                    <a:pt x="2814320" y="2667945"/>
                    <a:pt x="2814320" y="2510718"/>
                  </a:cubicBezTo>
                  <a:cubicBezTo>
                    <a:pt x="2814320" y="2353491"/>
                    <a:pt x="2686861" y="2226032"/>
                    <a:pt x="2529634" y="2226032"/>
                  </a:cubicBezTo>
                  <a:close/>
                  <a:moveTo>
                    <a:pt x="1324215" y="1318407"/>
                  </a:moveTo>
                  <a:lnTo>
                    <a:pt x="1324215" y="1321813"/>
                  </a:lnTo>
                  <a:lnTo>
                    <a:pt x="1321332" y="1321813"/>
                  </a:lnTo>
                  <a:lnTo>
                    <a:pt x="1321332" y="1873653"/>
                  </a:lnTo>
                  <a:lnTo>
                    <a:pt x="1873510" y="1873653"/>
                  </a:lnTo>
                  <a:lnTo>
                    <a:pt x="1873510" y="1872635"/>
                  </a:lnTo>
                  <a:lnTo>
                    <a:pt x="1876578" y="1872635"/>
                  </a:lnTo>
                  <a:lnTo>
                    <a:pt x="1876578" y="1321332"/>
                  </a:lnTo>
                  <a:lnTo>
                    <a:pt x="1873693" y="1321332"/>
                  </a:lnTo>
                  <a:lnTo>
                    <a:pt x="1873693" y="1318407"/>
                  </a:lnTo>
                  <a:close/>
                  <a:moveTo>
                    <a:pt x="668091" y="399044"/>
                  </a:moveTo>
                  <a:cubicBezTo>
                    <a:pt x="510864" y="399044"/>
                    <a:pt x="383405" y="526503"/>
                    <a:pt x="383405" y="683730"/>
                  </a:cubicBezTo>
                  <a:cubicBezTo>
                    <a:pt x="383405" y="840957"/>
                    <a:pt x="510864" y="968416"/>
                    <a:pt x="668091" y="968416"/>
                  </a:cubicBezTo>
                  <a:lnTo>
                    <a:pt x="952777" y="968416"/>
                  </a:lnTo>
                  <a:lnTo>
                    <a:pt x="952777" y="683733"/>
                  </a:lnTo>
                  <a:cubicBezTo>
                    <a:pt x="952777" y="526505"/>
                    <a:pt x="825319" y="399047"/>
                    <a:pt x="668091" y="399047"/>
                  </a:cubicBezTo>
                  <a:close/>
                  <a:moveTo>
                    <a:pt x="2511776" y="380522"/>
                  </a:moveTo>
                  <a:cubicBezTo>
                    <a:pt x="2354549" y="380522"/>
                    <a:pt x="2227090" y="507981"/>
                    <a:pt x="2227090" y="665208"/>
                  </a:cubicBezTo>
                  <a:lnTo>
                    <a:pt x="2227090" y="949894"/>
                  </a:lnTo>
                  <a:lnTo>
                    <a:pt x="2511773" y="949894"/>
                  </a:lnTo>
                  <a:cubicBezTo>
                    <a:pt x="2669001" y="949894"/>
                    <a:pt x="2796459" y="822436"/>
                    <a:pt x="2796459" y="665208"/>
                  </a:cubicBezTo>
                  <a:lnTo>
                    <a:pt x="2796462" y="665208"/>
                  </a:lnTo>
                  <a:cubicBezTo>
                    <a:pt x="2796462" y="507981"/>
                    <a:pt x="2669003" y="380522"/>
                    <a:pt x="2511776" y="380522"/>
                  </a:cubicBezTo>
                  <a:close/>
                  <a:moveTo>
                    <a:pt x="2534359" y="0"/>
                  </a:moveTo>
                  <a:cubicBezTo>
                    <a:pt x="2899234" y="0"/>
                    <a:pt x="3195025" y="295791"/>
                    <a:pt x="3195025" y="660666"/>
                  </a:cubicBezTo>
                  <a:lnTo>
                    <a:pt x="3195022" y="660666"/>
                  </a:lnTo>
                  <a:cubicBezTo>
                    <a:pt x="3195022" y="1025541"/>
                    <a:pt x="2899231" y="1321332"/>
                    <a:pt x="2534356" y="1321332"/>
                  </a:cubicBezTo>
                  <a:lnTo>
                    <a:pt x="2227340" y="1321332"/>
                  </a:lnTo>
                  <a:lnTo>
                    <a:pt x="2227340" y="1872635"/>
                  </a:lnTo>
                  <a:lnTo>
                    <a:pt x="2534176" y="1872635"/>
                  </a:lnTo>
                  <a:cubicBezTo>
                    <a:pt x="2899051" y="1872635"/>
                    <a:pt x="3194842" y="2168426"/>
                    <a:pt x="3194842" y="2533301"/>
                  </a:cubicBezTo>
                  <a:cubicBezTo>
                    <a:pt x="3194842" y="2898176"/>
                    <a:pt x="2899051" y="3193967"/>
                    <a:pt x="2534176" y="3193967"/>
                  </a:cubicBezTo>
                  <a:lnTo>
                    <a:pt x="2534176" y="3193964"/>
                  </a:lnTo>
                  <a:cubicBezTo>
                    <a:pt x="2169301" y="3193964"/>
                    <a:pt x="1873510" y="2898174"/>
                    <a:pt x="1873510" y="2533298"/>
                  </a:cubicBezTo>
                  <a:lnTo>
                    <a:pt x="1873510" y="2245313"/>
                  </a:lnTo>
                  <a:lnTo>
                    <a:pt x="1321332" y="2245313"/>
                  </a:lnTo>
                  <a:lnTo>
                    <a:pt x="1321332" y="2534319"/>
                  </a:lnTo>
                  <a:cubicBezTo>
                    <a:pt x="1321332" y="2899194"/>
                    <a:pt x="1025541" y="3194985"/>
                    <a:pt x="660666" y="3194985"/>
                  </a:cubicBezTo>
                  <a:cubicBezTo>
                    <a:pt x="295791" y="3194985"/>
                    <a:pt x="0" y="2899194"/>
                    <a:pt x="0" y="2534319"/>
                  </a:cubicBezTo>
                  <a:lnTo>
                    <a:pt x="2" y="2534319"/>
                  </a:lnTo>
                  <a:cubicBezTo>
                    <a:pt x="2" y="2169444"/>
                    <a:pt x="295793" y="1873653"/>
                    <a:pt x="660668" y="1873653"/>
                  </a:cubicBezTo>
                  <a:lnTo>
                    <a:pt x="969070" y="1873653"/>
                  </a:lnTo>
                  <a:lnTo>
                    <a:pt x="969070" y="1321813"/>
                  </a:lnTo>
                  <a:lnTo>
                    <a:pt x="663549" y="1321813"/>
                  </a:lnTo>
                  <a:cubicBezTo>
                    <a:pt x="298674" y="1321813"/>
                    <a:pt x="2883" y="1026022"/>
                    <a:pt x="2883" y="661147"/>
                  </a:cubicBezTo>
                  <a:cubicBezTo>
                    <a:pt x="2883" y="296272"/>
                    <a:pt x="298674" y="481"/>
                    <a:pt x="663549" y="481"/>
                  </a:cubicBezTo>
                  <a:lnTo>
                    <a:pt x="663549" y="484"/>
                  </a:lnTo>
                  <a:cubicBezTo>
                    <a:pt x="1028424" y="484"/>
                    <a:pt x="1324215" y="296274"/>
                    <a:pt x="1324215" y="661150"/>
                  </a:cubicBezTo>
                  <a:lnTo>
                    <a:pt x="1324215" y="987043"/>
                  </a:lnTo>
                  <a:lnTo>
                    <a:pt x="1873693" y="987043"/>
                  </a:lnTo>
                  <a:lnTo>
                    <a:pt x="1873693" y="660666"/>
                  </a:lnTo>
                  <a:cubicBezTo>
                    <a:pt x="1873693" y="295791"/>
                    <a:pt x="2169484" y="0"/>
                    <a:pt x="2534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6850392" y="2438176"/>
              <a:ext cx="160006" cy="152622"/>
            </a:xfrm>
            <a:custGeom>
              <a:pathLst>
                <a:path extrusionOk="0" h="588709" w="564449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5473457" y="3051315"/>
            <a:ext cx="1613145" cy="568474"/>
            <a:chOff x="5473457" y="3051315"/>
            <a:chExt cx="1613145" cy="568474"/>
          </a:xfrm>
        </p:grpSpPr>
        <p:sp>
          <p:nvSpPr>
            <p:cNvPr id="378" name="Shape 378"/>
            <p:cNvSpPr/>
            <p:nvPr/>
          </p:nvSpPr>
          <p:spPr>
            <a:xfrm>
              <a:off x="5473457" y="3051315"/>
              <a:ext cx="1613145" cy="272143"/>
            </a:xfrm>
            <a:prstGeom prst="roundRect">
              <a:avLst>
                <a:gd fmla="val 17740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Service Broker</a:t>
              </a:r>
            </a:p>
          </p:txBody>
        </p:sp>
        <p:sp>
          <p:nvSpPr>
            <p:cNvPr id="379" name="Shape 379"/>
            <p:cNvSpPr/>
            <p:nvPr/>
          </p:nvSpPr>
          <p:spPr>
            <a:xfrm>
              <a:off x="5473457" y="3347646"/>
              <a:ext cx="1613145" cy="272143"/>
            </a:xfrm>
            <a:prstGeom prst="roundRect">
              <a:avLst>
                <a:gd fmla="val 17740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Service Nodes</a:t>
              </a:r>
            </a:p>
          </p:txBody>
        </p:sp>
        <p:sp>
          <p:nvSpPr>
            <p:cNvPr id="380" name="Shape 380"/>
            <p:cNvSpPr/>
            <p:nvPr/>
          </p:nvSpPr>
          <p:spPr>
            <a:xfrm>
              <a:off x="6829675" y="3087850"/>
              <a:ext cx="194025" cy="194020"/>
            </a:xfrm>
            <a:custGeom>
              <a:pathLst>
                <a:path extrusionOk="0" h="3194985" w="3195025">
                  <a:moveTo>
                    <a:pt x="683252" y="2245091"/>
                  </a:moveTo>
                  <a:cubicBezTo>
                    <a:pt x="526024" y="2245091"/>
                    <a:pt x="398566" y="2372549"/>
                    <a:pt x="398566" y="2529777"/>
                  </a:cubicBezTo>
                  <a:lnTo>
                    <a:pt x="398563" y="2529777"/>
                  </a:lnTo>
                  <a:cubicBezTo>
                    <a:pt x="398563" y="2687004"/>
                    <a:pt x="526021" y="2814463"/>
                    <a:pt x="683249" y="2814463"/>
                  </a:cubicBezTo>
                  <a:cubicBezTo>
                    <a:pt x="840476" y="2814463"/>
                    <a:pt x="967935" y="2687004"/>
                    <a:pt x="967935" y="2529777"/>
                  </a:cubicBezTo>
                  <a:lnTo>
                    <a:pt x="967935" y="2245091"/>
                  </a:lnTo>
                  <a:close/>
                  <a:moveTo>
                    <a:pt x="2244948" y="2226032"/>
                  </a:moveTo>
                  <a:lnTo>
                    <a:pt x="2244948" y="2510715"/>
                  </a:lnTo>
                  <a:cubicBezTo>
                    <a:pt x="2244948" y="2667943"/>
                    <a:pt x="2372406" y="2795401"/>
                    <a:pt x="2529634" y="2795401"/>
                  </a:cubicBezTo>
                  <a:lnTo>
                    <a:pt x="2529634" y="2795404"/>
                  </a:lnTo>
                  <a:cubicBezTo>
                    <a:pt x="2686861" y="2795404"/>
                    <a:pt x="2814320" y="2667945"/>
                    <a:pt x="2814320" y="2510718"/>
                  </a:cubicBezTo>
                  <a:cubicBezTo>
                    <a:pt x="2814320" y="2353491"/>
                    <a:pt x="2686861" y="2226032"/>
                    <a:pt x="2529634" y="2226032"/>
                  </a:cubicBezTo>
                  <a:close/>
                  <a:moveTo>
                    <a:pt x="1324215" y="1318407"/>
                  </a:moveTo>
                  <a:lnTo>
                    <a:pt x="1324215" y="1321813"/>
                  </a:lnTo>
                  <a:lnTo>
                    <a:pt x="1321332" y="1321813"/>
                  </a:lnTo>
                  <a:lnTo>
                    <a:pt x="1321332" y="1873653"/>
                  </a:lnTo>
                  <a:lnTo>
                    <a:pt x="1873510" y="1873653"/>
                  </a:lnTo>
                  <a:lnTo>
                    <a:pt x="1873510" y="1872635"/>
                  </a:lnTo>
                  <a:lnTo>
                    <a:pt x="1876578" y="1872635"/>
                  </a:lnTo>
                  <a:lnTo>
                    <a:pt x="1876578" y="1321332"/>
                  </a:lnTo>
                  <a:lnTo>
                    <a:pt x="1873693" y="1321332"/>
                  </a:lnTo>
                  <a:lnTo>
                    <a:pt x="1873693" y="1318407"/>
                  </a:lnTo>
                  <a:close/>
                  <a:moveTo>
                    <a:pt x="668091" y="399044"/>
                  </a:moveTo>
                  <a:cubicBezTo>
                    <a:pt x="510864" y="399044"/>
                    <a:pt x="383405" y="526503"/>
                    <a:pt x="383405" y="683730"/>
                  </a:cubicBezTo>
                  <a:cubicBezTo>
                    <a:pt x="383405" y="840957"/>
                    <a:pt x="510864" y="968416"/>
                    <a:pt x="668091" y="968416"/>
                  </a:cubicBezTo>
                  <a:lnTo>
                    <a:pt x="952777" y="968416"/>
                  </a:lnTo>
                  <a:lnTo>
                    <a:pt x="952777" y="683733"/>
                  </a:lnTo>
                  <a:cubicBezTo>
                    <a:pt x="952777" y="526505"/>
                    <a:pt x="825319" y="399047"/>
                    <a:pt x="668091" y="399047"/>
                  </a:cubicBezTo>
                  <a:close/>
                  <a:moveTo>
                    <a:pt x="2511776" y="380522"/>
                  </a:moveTo>
                  <a:cubicBezTo>
                    <a:pt x="2354549" y="380522"/>
                    <a:pt x="2227090" y="507981"/>
                    <a:pt x="2227090" y="665208"/>
                  </a:cubicBezTo>
                  <a:lnTo>
                    <a:pt x="2227090" y="949894"/>
                  </a:lnTo>
                  <a:lnTo>
                    <a:pt x="2511773" y="949894"/>
                  </a:lnTo>
                  <a:cubicBezTo>
                    <a:pt x="2669001" y="949894"/>
                    <a:pt x="2796459" y="822436"/>
                    <a:pt x="2796459" y="665208"/>
                  </a:cubicBezTo>
                  <a:lnTo>
                    <a:pt x="2796462" y="665208"/>
                  </a:lnTo>
                  <a:cubicBezTo>
                    <a:pt x="2796462" y="507981"/>
                    <a:pt x="2669003" y="380522"/>
                    <a:pt x="2511776" y="380522"/>
                  </a:cubicBezTo>
                  <a:close/>
                  <a:moveTo>
                    <a:pt x="2534359" y="0"/>
                  </a:moveTo>
                  <a:cubicBezTo>
                    <a:pt x="2899234" y="0"/>
                    <a:pt x="3195025" y="295791"/>
                    <a:pt x="3195025" y="660666"/>
                  </a:cubicBezTo>
                  <a:lnTo>
                    <a:pt x="3195022" y="660666"/>
                  </a:lnTo>
                  <a:cubicBezTo>
                    <a:pt x="3195022" y="1025541"/>
                    <a:pt x="2899231" y="1321332"/>
                    <a:pt x="2534356" y="1321332"/>
                  </a:cubicBezTo>
                  <a:lnTo>
                    <a:pt x="2227340" y="1321332"/>
                  </a:lnTo>
                  <a:lnTo>
                    <a:pt x="2227340" y="1872635"/>
                  </a:lnTo>
                  <a:lnTo>
                    <a:pt x="2534176" y="1872635"/>
                  </a:lnTo>
                  <a:cubicBezTo>
                    <a:pt x="2899051" y="1872635"/>
                    <a:pt x="3194842" y="2168426"/>
                    <a:pt x="3194842" y="2533301"/>
                  </a:cubicBezTo>
                  <a:cubicBezTo>
                    <a:pt x="3194842" y="2898176"/>
                    <a:pt x="2899051" y="3193967"/>
                    <a:pt x="2534176" y="3193967"/>
                  </a:cubicBezTo>
                  <a:lnTo>
                    <a:pt x="2534176" y="3193964"/>
                  </a:lnTo>
                  <a:cubicBezTo>
                    <a:pt x="2169301" y="3193964"/>
                    <a:pt x="1873510" y="2898174"/>
                    <a:pt x="1873510" y="2533298"/>
                  </a:cubicBezTo>
                  <a:lnTo>
                    <a:pt x="1873510" y="2245313"/>
                  </a:lnTo>
                  <a:lnTo>
                    <a:pt x="1321332" y="2245313"/>
                  </a:lnTo>
                  <a:lnTo>
                    <a:pt x="1321332" y="2534319"/>
                  </a:lnTo>
                  <a:cubicBezTo>
                    <a:pt x="1321332" y="2899194"/>
                    <a:pt x="1025541" y="3194985"/>
                    <a:pt x="660666" y="3194985"/>
                  </a:cubicBezTo>
                  <a:cubicBezTo>
                    <a:pt x="295791" y="3194985"/>
                    <a:pt x="0" y="2899194"/>
                    <a:pt x="0" y="2534319"/>
                  </a:cubicBezTo>
                  <a:lnTo>
                    <a:pt x="2" y="2534319"/>
                  </a:lnTo>
                  <a:cubicBezTo>
                    <a:pt x="2" y="2169444"/>
                    <a:pt x="295793" y="1873653"/>
                    <a:pt x="660668" y="1873653"/>
                  </a:cubicBezTo>
                  <a:lnTo>
                    <a:pt x="969070" y="1873653"/>
                  </a:lnTo>
                  <a:lnTo>
                    <a:pt x="969070" y="1321813"/>
                  </a:lnTo>
                  <a:lnTo>
                    <a:pt x="663549" y="1321813"/>
                  </a:lnTo>
                  <a:cubicBezTo>
                    <a:pt x="298674" y="1321813"/>
                    <a:pt x="2883" y="1026022"/>
                    <a:pt x="2883" y="661147"/>
                  </a:cubicBezTo>
                  <a:cubicBezTo>
                    <a:pt x="2883" y="296272"/>
                    <a:pt x="298674" y="481"/>
                    <a:pt x="663549" y="481"/>
                  </a:cubicBezTo>
                  <a:lnTo>
                    <a:pt x="663549" y="484"/>
                  </a:lnTo>
                  <a:cubicBezTo>
                    <a:pt x="1028424" y="484"/>
                    <a:pt x="1324215" y="296274"/>
                    <a:pt x="1324215" y="661150"/>
                  </a:cubicBezTo>
                  <a:lnTo>
                    <a:pt x="1324215" y="987043"/>
                  </a:lnTo>
                  <a:lnTo>
                    <a:pt x="1873693" y="987043"/>
                  </a:lnTo>
                  <a:lnTo>
                    <a:pt x="1873693" y="660666"/>
                  </a:lnTo>
                  <a:cubicBezTo>
                    <a:pt x="1873693" y="295791"/>
                    <a:pt x="2169484" y="0"/>
                    <a:pt x="2534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6850392" y="3394910"/>
              <a:ext cx="160006" cy="152622"/>
            </a:xfrm>
            <a:custGeom>
              <a:pathLst>
                <a:path extrusionOk="0" h="588709" w="564449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382" name="Shape 382"/>
          <p:cNvCxnSpPr>
            <a:stCxn id="368" idx="3"/>
            <a:endCxn id="374" idx="1"/>
          </p:cNvCxnSpPr>
          <p:nvPr/>
        </p:nvCxnSpPr>
        <p:spPr>
          <a:xfrm>
            <a:off x="4837560" y="2238771"/>
            <a:ext cx="636000" cy="2883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383" name="Shape 383"/>
          <p:cNvCxnSpPr>
            <a:stCxn id="363" idx="3"/>
            <a:endCxn id="374" idx="1"/>
          </p:cNvCxnSpPr>
          <p:nvPr/>
        </p:nvCxnSpPr>
        <p:spPr>
          <a:xfrm flipH="1" rot="10800000">
            <a:off x="4837560" y="2527069"/>
            <a:ext cx="636000" cy="6261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384" name="Shape 384"/>
          <p:cNvCxnSpPr>
            <a:stCxn id="363" idx="3"/>
            <a:endCxn id="379" idx="1"/>
          </p:cNvCxnSpPr>
          <p:nvPr/>
        </p:nvCxnSpPr>
        <p:spPr>
          <a:xfrm>
            <a:off x="4837560" y="3153169"/>
            <a:ext cx="636000" cy="3306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385" name="Shape 385"/>
          <p:cNvCxnSpPr>
            <a:stCxn id="358" idx="3"/>
            <a:endCxn id="379" idx="1"/>
          </p:cNvCxnSpPr>
          <p:nvPr/>
        </p:nvCxnSpPr>
        <p:spPr>
          <a:xfrm flipH="1" rot="10800000">
            <a:off x="4837561" y="3483703"/>
            <a:ext cx="636000" cy="575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86" name="Shape 386"/>
          <p:cNvSpPr/>
          <p:nvPr/>
        </p:nvSpPr>
        <p:spPr>
          <a:xfrm>
            <a:off x="8797728" y="3970644"/>
            <a:ext cx="160006" cy="152622"/>
          </a:xfrm>
          <a:custGeom>
            <a:pathLst>
              <a:path extrusionOk="0" h="588709" w="564449">
                <a:moveTo>
                  <a:pt x="0" y="333271"/>
                </a:moveTo>
                <a:cubicBezTo>
                  <a:pt x="0" y="377805"/>
                  <a:pt x="126357" y="413907"/>
                  <a:pt x="282225" y="413907"/>
                </a:cubicBezTo>
                <a:cubicBezTo>
                  <a:pt x="438093" y="413907"/>
                  <a:pt x="564449" y="377805"/>
                  <a:pt x="564449" y="333271"/>
                </a:cubicBezTo>
                <a:lnTo>
                  <a:pt x="564449" y="508074"/>
                </a:lnTo>
                <a:lnTo>
                  <a:pt x="564449" y="508574"/>
                </a:lnTo>
                <a:lnTo>
                  <a:pt x="564273" y="508574"/>
                </a:lnTo>
                <a:cubicBezTo>
                  <a:pt x="563495" y="552879"/>
                  <a:pt x="437504" y="588709"/>
                  <a:pt x="282225" y="588709"/>
                </a:cubicBezTo>
                <a:cubicBezTo>
                  <a:pt x="126946" y="588709"/>
                  <a:pt x="956" y="552879"/>
                  <a:pt x="177" y="508574"/>
                </a:cubicBezTo>
                <a:lnTo>
                  <a:pt x="0" y="508574"/>
                </a:lnTo>
                <a:lnTo>
                  <a:pt x="0" y="508074"/>
                </a:lnTo>
                <a:close/>
                <a:moveTo>
                  <a:pt x="0" y="111919"/>
                </a:moveTo>
                <a:cubicBezTo>
                  <a:pt x="0" y="156453"/>
                  <a:pt x="126357" y="192555"/>
                  <a:pt x="282225" y="192555"/>
                </a:cubicBezTo>
                <a:cubicBezTo>
                  <a:pt x="438093" y="192555"/>
                  <a:pt x="564449" y="156453"/>
                  <a:pt x="564449" y="111919"/>
                </a:cubicBezTo>
                <a:lnTo>
                  <a:pt x="564449" y="286722"/>
                </a:lnTo>
                <a:lnTo>
                  <a:pt x="564449" y="287222"/>
                </a:lnTo>
                <a:lnTo>
                  <a:pt x="564273" y="287222"/>
                </a:lnTo>
                <a:cubicBezTo>
                  <a:pt x="563495" y="331527"/>
                  <a:pt x="437504" y="367357"/>
                  <a:pt x="282225" y="367357"/>
                </a:cubicBezTo>
                <a:cubicBezTo>
                  <a:pt x="126946" y="367357"/>
                  <a:pt x="956" y="331527"/>
                  <a:pt x="177" y="287222"/>
                </a:cubicBezTo>
                <a:lnTo>
                  <a:pt x="0" y="287222"/>
                </a:lnTo>
                <a:lnTo>
                  <a:pt x="0" y="286722"/>
                </a:lnTo>
                <a:close/>
                <a:moveTo>
                  <a:pt x="282224" y="0"/>
                </a:moveTo>
                <a:cubicBezTo>
                  <a:pt x="429518" y="0"/>
                  <a:pt x="548924" y="34116"/>
                  <a:pt x="548924" y="76200"/>
                </a:cubicBezTo>
                <a:cubicBezTo>
                  <a:pt x="548924" y="118284"/>
                  <a:pt x="429518" y="152400"/>
                  <a:pt x="282224" y="152400"/>
                </a:cubicBezTo>
                <a:cubicBezTo>
                  <a:pt x="134930" y="152400"/>
                  <a:pt x="15524" y="118284"/>
                  <a:pt x="15524" y="76200"/>
                </a:cubicBezTo>
                <a:cubicBezTo>
                  <a:pt x="15524" y="34116"/>
                  <a:pt x="134930" y="0"/>
                  <a:pt x="2822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387" name="Shape 387"/>
          <p:cNvCxnSpPr>
            <a:stCxn id="358" idx="3"/>
            <a:endCxn id="353" idx="1"/>
          </p:cNvCxnSpPr>
          <p:nvPr/>
        </p:nvCxnSpPr>
        <p:spPr>
          <a:xfrm flipH="1" rot="10800000">
            <a:off x="4837561" y="4051003"/>
            <a:ext cx="2583299" cy="81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388" name="Shape 388"/>
          <p:cNvCxnSpPr>
            <a:endCxn id="374" idx="3"/>
          </p:cNvCxnSpPr>
          <p:nvPr/>
        </p:nvCxnSpPr>
        <p:spPr>
          <a:xfrm flipH="1">
            <a:off x="7086602" y="1261584"/>
            <a:ext cx="186300" cy="1265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dash"/>
            <a:round/>
            <a:headEnd len="med" w="med" type="none"/>
            <a:tailEnd len="lg" w="lg" type="stealth"/>
          </a:ln>
        </p:spPr>
      </p:cxnSp>
      <p:sp>
        <p:nvSpPr>
          <p:cNvPr id="389" name="Shape 389"/>
          <p:cNvSpPr txBox="1"/>
          <p:nvPr/>
        </p:nvSpPr>
        <p:spPr>
          <a:xfrm>
            <a:off x="7037503" y="787400"/>
            <a:ext cx="790863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baseline="0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service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baseline="0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dependent</a:t>
            </a:r>
          </a:p>
        </p:txBody>
      </p:sp>
      <p:cxnSp>
        <p:nvCxnSpPr>
          <p:cNvPr id="390" name="Shape 390"/>
          <p:cNvCxnSpPr>
            <a:endCxn id="379" idx="3"/>
          </p:cNvCxnSpPr>
          <p:nvPr/>
        </p:nvCxnSpPr>
        <p:spPr>
          <a:xfrm flipH="1">
            <a:off x="7086602" y="1261617"/>
            <a:ext cx="584100" cy="2222099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dash"/>
            <a:round/>
            <a:headEnd len="med" w="med" type="none"/>
            <a:tailEnd len="lg" w="lg" type="stealth"/>
          </a:ln>
        </p:spPr>
      </p:cxn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ctrTitle"/>
          </p:nvPr>
        </p:nvSpPr>
        <p:spPr>
          <a:xfrm>
            <a:off x="1017587" y="1739930"/>
            <a:ext cx="6048376" cy="62068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Application Containers</a:t>
            </a:r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1026053" y="2447126"/>
            <a:ext cx="6048374" cy="5627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7B70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/>
        </p:nvSpPr>
        <p:spPr>
          <a:xfrm>
            <a:off x="5884332" y="914399"/>
            <a:ext cx="3014132" cy="3081867"/>
          </a:xfrm>
          <a:prstGeom prst="roundRect">
            <a:avLst>
              <a:gd fmla="val 8224" name="adj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0" lIns="91425" rIns="91425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600" u="none" cap="none" strike="noStrike">
              <a:solidFill>
                <a:srgbClr val="00888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02" name="Shape 402"/>
          <p:cNvSpPr txBox="1"/>
          <p:nvPr>
            <p:ph type="title"/>
          </p:nvPr>
        </p:nvSpPr>
        <p:spPr>
          <a:xfrm>
            <a:off x="366712" y="2365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Container Isolation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315912" y="1439333"/>
            <a:ext cx="5153553" cy="2751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Containers provide isolation of resources – CPU, memory, file system, process space, network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Containers have their own private network, not accessible from outside the DEA</a:t>
            </a:r>
          </a:p>
        </p:txBody>
      </p:sp>
      <p:grpSp>
        <p:nvGrpSpPr>
          <p:cNvPr id="404" name="Shape 404"/>
          <p:cNvGrpSpPr/>
          <p:nvPr/>
        </p:nvGrpSpPr>
        <p:grpSpPr>
          <a:xfrm>
            <a:off x="6426201" y="1142998"/>
            <a:ext cx="1845731" cy="1185336"/>
            <a:chOff x="6426201" y="1142998"/>
            <a:chExt cx="1845731" cy="1185336"/>
          </a:xfrm>
        </p:grpSpPr>
        <p:sp>
          <p:nvSpPr>
            <p:cNvPr id="405" name="Shape 405"/>
            <p:cNvSpPr/>
            <p:nvPr/>
          </p:nvSpPr>
          <p:spPr>
            <a:xfrm>
              <a:off x="6426201" y="1142998"/>
              <a:ext cx="1845731" cy="1185336"/>
            </a:xfrm>
            <a:prstGeom prst="roundRect">
              <a:avLst>
                <a:gd fmla="val 2039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t" bIns="0" lIns="91425" rIns="91425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DEA</a:t>
              </a:r>
            </a:p>
          </p:txBody>
        </p:sp>
        <p:sp>
          <p:nvSpPr>
            <p:cNvPr id="406" name="Shape 406"/>
            <p:cNvSpPr/>
            <p:nvPr/>
          </p:nvSpPr>
          <p:spPr>
            <a:xfrm>
              <a:off x="7907867" y="1165375"/>
              <a:ext cx="174528" cy="189294"/>
            </a:xfrm>
            <a:custGeom>
              <a:pathLst>
                <a:path extrusionOk="0" h="2626530" w="266332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407" name="Shape 407"/>
            <p:cNvGrpSpPr/>
            <p:nvPr/>
          </p:nvGrpSpPr>
          <p:grpSpPr>
            <a:xfrm>
              <a:off x="6557431" y="1515539"/>
              <a:ext cx="749299" cy="347133"/>
              <a:chOff x="5499099" y="592672"/>
              <a:chExt cx="749299" cy="347133"/>
            </a:xfrm>
          </p:grpSpPr>
          <p:sp>
            <p:nvSpPr>
              <p:cNvPr id="408" name="Shape 408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fmla="val 10428" name="adj"/>
                </a:avLst>
              </a:pr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0" lIns="91425" rIns="91425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b="0" baseline="0" i="0" lang="en-US" sz="1200" u="none" cap="none" strike="noStrik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App</a:t>
                </a:r>
              </a:p>
            </p:txBody>
          </p:sp>
          <p:sp>
            <p:nvSpPr>
              <p:cNvPr id="409" name="Shape 409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pathLst>
                  <a:path extrusionOk="0" h="1374854" w="1218612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410" name="Shape 410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pathLst>
                  <a:path extrusionOk="0" h="1708283" w="888043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411" name="Shape 411"/>
            <p:cNvGrpSpPr/>
            <p:nvPr/>
          </p:nvGrpSpPr>
          <p:grpSpPr>
            <a:xfrm>
              <a:off x="7378699" y="1515539"/>
              <a:ext cx="749299" cy="347133"/>
              <a:chOff x="5499099" y="592672"/>
              <a:chExt cx="749299" cy="347133"/>
            </a:xfrm>
          </p:grpSpPr>
          <p:sp>
            <p:nvSpPr>
              <p:cNvPr id="412" name="Shape 412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fmla="val 10428" name="adj"/>
                </a:avLst>
              </a:pr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0" lIns="91425" rIns="91425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b="0" baseline="0" i="0" lang="en-US" sz="1200" u="none" cap="none" strike="noStrik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App</a:t>
                </a:r>
              </a:p>
            </p:txBody>
          </p:sp>
          <p:sp>
            <p:nvSpPr>
              <p:cNvPr id="413" name="Shape 413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pathLst>
                  <a:path extrusionOk="0" h="1374854" w="1218612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414" name="Shape 414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pathLst>
                  <a:path extrusionOk="0" h="1708283" w="888043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415" name="Shape 415"/>
            <p:cNvGrpSpPr/>
            <p:nvPr/>
          </p:nvGrpSpPr>
          <p:grpSpPr>
            <a:xfrm>
              <a:off x="6565898" y="1913472"/>
              <a:ext cx="749299" cy="347133"/>
              <a:chOff x="5499099" y="592672"/>
              <a:chExt cx="749299" cy="347133"/>
            </a:xfrm>
          </p:grpSpPr>
          <p:sp>
            <p:nvSpPr>
              <p:cNvPr id="416" name="Shape 416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fmla="val 10428" name="adj"/>
                </a:avLst>
              </a:pr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0" lIns="91425" rIns="91425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b="0" baseline="0" i="0" lang="en-US" sz="1200" u="none" cap="none" strike="noStrik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App</a:t>
                </a:r>
              </a:p>
            </p:txBody>
          </p:sp>
          <p:sp>
            <p:nvSpPr>
              <p:cNvPr id="417" name="Shape 417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pathLst>
                  <a:path extrusionOk="0" h="1374854" w="1218612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418" name="Shape 418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pathLst>
                  <a:path extrusionOk="0" h="1708283" w="888043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419" name="Shape 419"/>
            <p:cNvGrpSpPr/>
            <p:nvPr/>
          </p:nvGrpSpPr>
          <p:grpSpPr>
            <a:xfrm>
              <a:off x="7387166" y="1905006"/>
              <a:ext cx="749299" cy="347133"/>
              <a:chOff x="5499099" y="592672"/>
              <a:chExt cx="749299" cy="347133"/>
            </a:xfrm>
          </p:grpSpPr>
          <p:sp>
            <p:nvSpPr>
              <p:cNvPr id="420" name="Shape 420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fmla="val 10428" name="adj"/>
                </a:avLst>
              </a:pr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0" lIns="91425" rIns="91425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b="0" baseline="0" i="0" lang="en-US" sz="1200" u="none" cap="none" strike="noStrik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App</a:t>
                </a:r>
              </a:p>
            </p:txBody>
          </p:sp>
          <p:sp>
            <p:nvSpPr>
              <p:cNvPr id="421" name="Shape 421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pathLst>
                  <a:path extrusionOk="0" h="1374854" w="1218612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422" name="Shape 422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pathLst>
                  <a:path extrusionOk="0" h="1708283" w="888043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</p:grpSp>
      <p:grpSp>
        <p:nvGrpSpPr>
          <p:cNvPr id="423" name="Shape 423"/>
          <p:cNvGrpSpPr/>
          <p:nvPr/>
        </p:nvGrpSpPr>
        <p:grpSpPr>
          <a:xfrm>
            <a:off x="6426201" y="2599265"/>
            <a:ext cx="1845731" cy="1185336"/>
            <a:chOff x="6426201" y="1142998"/>
            <a:chExt cx="1845731" cy="1185336"/>
          </a:xfrm>
        </p:grpSpPr>
        <p:sp>
          <p:nvSpPr>
            <p:cNvPr id="424" name="Shape 424"/>
            <p:cNvSpPr/>
            <p:nvPr/>
          </p:nvSpPr>
          <p:spPr>
            <a:xfrm>
              <a:off x="6426201" y="1142998"/>
              <a:ext cx="1845731" cy="1185336"/>
            </a:xfrm>
            <a:prstGeom prst="roundRect">
              <a:avLst>
                <a:gd fmla="val 2039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t" bIns="0" lIns="91425" rIns="91425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DEA</a:t>
              </a:r>
            </a:p>
          </p:txBody>
        </p:sp>
        <p:sp>
          <p:nvSpPr>
            <p:cNvPr id="425" name="Shape 425"/>
            <p:cNvSpPr/>
            <p:nvPr/>
          </p:nvSpPr>
          <p:spPr>
            <a:xfrm>
              <a:off x="7907867" y="1165375"/>
              <a:ext cx="174528" cy="189294"/>
            </a:xfrm>
            <a:custGeom>
              <a:pathLst>
                <a:path extrusionOk="0" h="2626530" w="266332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426" name="Shape 426"/>
            <p:cNvGrpSpPr/>
            <p:nvPr/>
          </p:nvGrpSpPr>
          <p:grpSpPr>
            <a:xfrm>
              <a:off x="6557431" y="1515539"/>
              <a:ext cx="749299" cy="347133"/>
              <a:chOff x="5499099" y="592672"/>
              <a:chExt cx="749299" cy="347133"/>
            </a:xfrm>
          </p:grpSpPr>
          <p:sp>
            <p:nvSpPr>
              <p:cNvPr id="427" name="Shape 427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fmla="val 10428" name="adj"/>
                </a:avLst>
              </a:pr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0" lIns="91425" rIns="91425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b="0" baseline="0" i="0" lang="en-US" sz="1200" u="none" cap="none" strike="noStrik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App</a:t>
                </a:r>
              </a:p>
            </p:txBody>
          </p:sp>
          <p:sp>
            <p:nvSpPr>
              <p:cNvPr id="428" name="Shape 428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pathLst>
                  <a:path extrusionOk="0" h="1374854" w="1218612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429" name="Shape 429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pathLst>
                  <a:path extrusionOk="0" h="1708283" w="888043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430" name="Shape 430"/>
            <p:cNvGrpSpPr/>
            <p:nvPr/>
          </p:nvGrpSpPr>
          <p:grpSpPr>
            <a:xfrm>
              <a:off x="7378699" y="1515539"/>
              <a:ext cx="749299" cy="347133"/>
              <a:chOff x="5499099" y="592672"/>
              <a:chExt cx="749299" cy="347133"/>
            </a:xfrm>
          </p:grpSpPr>
          <p:sp>
            <p:nvSpPr>
              <p:cNvPr id="431" name="Shape 431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fmla="val 10428" name="adj"/>
                </a:avLst>
              </a:pr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0" lIns="91425" rIns="91425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b="0" baseline="0" i="0" lang="en-US" sz="1200" u="none" cap="none" strike="noStrik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App</a:t>
                </a:r>
              </a:p>
            </p:txBody>
          </p:sp>
          <p:sp>
            <p:nvSpPr>
              <p:cNvPr id="432" name="Shape 432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pathLst>
                  <a:path extrusionOk="0" h="1374854" w="1218612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433" name="Shape 433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pathLst>
                  <a:path extrusionOk="0" h="1708283" w="888043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434" name="Shape 434"/>
            <p:cNvGrpSpPr/>
            <p:nvPr/>
          </p:nvGrpSpPr>
          <p:grpSpPr>
            <a:xfrm>
              <a:off x="6565898" y="1913472"/>
              <a:ext cx="749299" cy="347133"/>
              <a:chOff x="5499099" y="592672"/>
              <a:chExt cx="749299" cy="347133"/>
            </a:xfrm>
          </p:grpSpPr>
          <p:sp>
            <p:nvSpPr>
              <p:cNvPr id="435" name="Shape 435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fmla="val 10428" name="adj"/>
                </a:avLst>
              </a:pr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0" lIns="91425" rIns="91425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b="0" baseline="0" i="0" lang="en-US" sz="1200" u="none" cap="none" strike="noStrik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App</a:t>
                </a:r>
              </a:p>
            </p:txBody>
          </p:sp>
          <p:sp>
            <p:nvSpPr>
              <p:cNvPr id="436" name="Shape 436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pathLst>
                  <a:path extrusionOk="0" h="1374854" w="1218612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437" name="Shape 437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pathLst>
                  <a:path extrusionOk="0" h="1708283" w="888043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438" name="Shape 438"/>
            <p:cNvGrpSpPr/>
            <p:nvPr/>
          </p:nvGrpSpPr>
          <p:grpSpPr>
            <a:xfrm>
              <a:off x="7387166" y="1905006"/>
              <a:ext cx="749299" cy="347133"/>
              <a:chOff x="5499099" y="592672"/>
              <a:chExt cx="749299" cy="347133"/>
            </a:xfrm>
          </p:grpSpPr>
          <p:sp>
            <p:nvSpPr>
              <p:cNvPr id="439" name="Shape 439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fmla="val 10428" name="adj"/>
                </a:avLst>
              </a:pr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0" lIns="91425" rIns="91425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b="0" baseline="0" i="0" lang="en-US" sz="1200" u="none" cap="none" strike="noStrik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App</a:t>
                </a:r>
              </a:p>
            </p:txBody>
          </p:sp>
          <p:sp>
            <p:nvSpPr>
              <p:cNvPr id="440" name="Shape 440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pathLst>
                  <a:path extrusionOk="0" h="1374854" w="1218612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441" name="Shape 441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pathLst>
                  <a:path extrusionOk="0" h="1708283" w="888043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</p:grp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4478866" y="1151474"/>
            <a:ext cx="4411133" cy="3081867"/>
          </a:xfrm>
          <a:prstGeom prst="roundRect">
            <a:avLst>
              <a:gd fmla="val 8224" name="adj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0" lIns="91425" rIns="91425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600" u="none" cap="none" strike="noStrike">
              <a:solidFill>
                <a:srgbClr val="00888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47" name="Shape 447"/>
          <p:cNvSpPr txBox="1"/>
          <p:nvPr>
            <p:ph type="title"/>
          </p:nvPr>
        </p:nvSpPr>
        <p:spPr>
          <a:xfrm>
            <a:off x="366712" y="2365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Container Isolation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188910" y="1150937"/>
            <a:ext cx="4213755" cy="3082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Routers forward requests from outside using the app’s route to the assigned port on the DEA, which does network translation to the container’s internal IP and port</a:t>
            </a:r>
          </a:p>
          <a:p>
            <a:pPr indent="-114300" lvl="0" marL="228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Apps are prevented from communicating directly with each other by container firewall rules; they must communicate through published routes</a:t>
            </a:r>
          </a:p>
        </p:txBody>
      </p:sp>
      <p:grpSp>
        <p:nvGrpSpPr>
          <p:cNvPr id="449" name="Shape 449"/>
          <p:cNvGrpSpPr/>
          <p:nvPr/>
        </p:nvGrpSpPr>
        <p:grpSpPr>
          <a:xfrm>
            <a:off x="4690533" y="2827874"/>
            <a:ext cx="1845731" cy="1185336"/>
            <a:chOff x="6426201" y="1142998"/>
            <a:chExt cx="1845731" cy="1185336"/>
          </a:xfrm>
        </p:grpSpPr>
        <p:sp>
          <p:nvSpPr>
            <p:cNvPr id="450" name="Shape 450"/>
            <p:cNvSpPr/>
            <p:nvPr/>
          </p:nvSpPr>
          <p:spPr>
            <a:xfrm>
              <a:off x="6426201" y="1142998"/>
              <a:ext cx="1845731" cy="1185336"/>
            </a:xfrm>
            <a:prstGeom prst="roundRect">
              <a:avLst>
                <a:gd fmla="val 2039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t" bIns="0" lIns="91425" rIns="91425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DEA</a:t>
              </a:r>
            </a:p>
          </p:txBody>
        </p:sp>
        <p:sp>
          <p:nvSpPr>
            <p:cNvPr id="451" name="Shape 451"/>
            <p:cNvSpPr/>
            <p:nvPr/>
          </p:nvSpPr>
          <p:spPr>
            <a:xfrm>
              <a:off x="7907867" y="1165375"/>
              <a:ext cx="174528" cy="189294"/>
            </a:xfrm>
            <a:custGeom>
              <a:pathLst>
                <a:path extrusionOk="0" h="2626530" w="266332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452" name="Shape 452"/>
            <p:cNvGrpSpPr/>
            <p:nvPr/>
          </p:nvGrpSpPr>
          <p:grpSpPr>
            <a:xfrm>
              <a:off x="6557431" y="1515539"/>
              <a:ext cx="749299" cy="347133"/>
              <a:chOff x="5499099" y="592672"/>
              <a:chExt cx="749299" cy="347133"/>
            </a:xfrm>
          </p:grpSpPr>
          <p:sp>
            <p:nvSpPr>
              <p:cNvPr id="453" name="Shape 453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fmla="val 10428" name="adj"/>
                </a:avLst>
              </a:pr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0" lIns="91425" rIns="91425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b="0" baseline="0" i="0" lang="en-US" sz="1200" u="none" cap="none" strike="noStrik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App</a:t>
                </a:r>
              </a:p>
            </p:txBody>
          </p:sp>
          <p:sp>
            <p:nvSpPr>
              <p:cNvPr id="454" name="Shape 454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pathLst>
                  <a:path extrusionOk="0" h="1374854" w="1218612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455" name="Shape 455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pathLst>
                  <a:path extrusionOk="0" h="1708283" w="888043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456" name="Shape 456"/>
            <p:cNvGrpSpPr/>
            <p:nvPr/>
          </p:nvGrpSpPr>
          <p:grpSpPr>
            <a:xfrm>
              <a:off x="7378699" y="1515539"/>
              <a:ext cx="749299" cy="347133"/>
              <a:chOff x="5499099" y="592672"/>
              <a:chExt cx="749299" cy="347133"/>
            </a:xfrm>
          </p:grpSpPr>
          <p:sp>
            <p:nvSpPr>
              <p:cNvPr id="457" name="Shape 457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fmla="val 10428" name="adj"/>
                </a:avLst>
              </a:pr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0" lIns="91425" rIns="91425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b="0" baseline="0" i="0" lang="en-US" sz="1200" u="none" cap="none" strike="noStrik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App</a:t>
                </a:r>
              </a:p>
            </p:txBody>
          </p:sp>
          <p:sp>
            <p:nvSpPr>
              <p:cNvPr id="458" name="Shape 458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pathLst>
                  <a:path extrusionOk="0" h="1374854" w="1218612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459" name="Shape 459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pathLst>
                  <a:path extrusionOk="0" h="1708283" w="888043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460" name="Shape 460"/>
            <p:cNvGrpSpPr/>
            <p:nvPr/>
          </p:nvGrpSpPr>
          <p:grpSpPr>
            <a:xfrm>
              <a:off x="6565898" y="1913472"/>
              <a:ext cx="749299" cy="347133"/>
              <a:chOff x="5499099" y="592672"/>
              <a:chExt cx="749299" cy="347133"/>
            </a:xfrm>
          </p:grpSpPr>
          <p:sp>
            <p:nvSpPr>
              <p:cNvPr id="461" name="Shape 461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fmla="val 10428" name="adj"/>
                </a:avLst>
              </a:pr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0" lIns="91425" rIns="91425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b="0" baseline="0" i="0" lang="en-US" sz="1200" u="none" cap="none" strike="noStrik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App</a:t>
                </a:r>
              </a:p>
            </p:txBody>
          </p:sp>
          <p:sp>
            <p:nvSpPr>
              <p:cNvPr id="462" name="Shape 462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pathLst>
                  <a:path extrusionOk="0" h="1374854" w="1218612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463" name="Shape 463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pathLst>
                  <a:path extrusionOk="0" h="1708283" w="888043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464" name="Shape 464"/>
            <p:cNvGrpSpPr/>
            <p:nvPr/>
          </p:nvGrpSpPr>
          <p:grpSpPr>
            <a:xfrm>
              <a:off x="7387166" y="1905006"/>
              <a:ext cx="749299" cy="347133"/>
              <a:chOff x="5499099" y="592672"/>
              <a:chExt cx="749299" cy="347133"/>
            </a:xfrm>
          </p:grpSpPr>
          <p:sp>
            <p:nvSpPr>
              <p:cNvPr id="465" name="Shape 465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fmla="val 10428" name="adj"/>
                </a:avLst>
              </a:pr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0" lIns="91425" rIns="91425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b="0" baseline="0" i="0" lang="en-US" sz="1200" u="none" cap="none" strike="noStrik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App</a:t>
                </a:r>
              </a:p>
            </p:txBody>
          </p:sp>
          <p:sp>
            <p:nvSpPr>
              <p:cNvPr id="466" name="Shape 466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pathLst>
                  <a:path extrusionOk="0" h="1374854" w="1218612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467" name="Shape 467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pathLst>
                  <a:path extrusionOk="0" h="1708283" w="888043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</p:grpSp>
      <p:grpSp>
        <p:nvGrpSpPr>
          <p:cNvPr id="468" name="Shape 468"/>
          <p:cNvGrpSpPr/>
          <p:nvPr/>
        </p:nvGrpSpPr>
        <p:grpSpPr>
          <a:xfrm>
            <a:off x="6900353" y="2827874"/>
            <a:ext cx="1845731" cy="1185336"/>
            <a:chOff x="6426201" y="1142998"/>
            <a:chExt cx="1845731" cy="1185336"/>
          </a:xfrm>
        </p:grpSpPr>
        <p:sp>
          <p:nvSpPr>
            <p:cNvPr id="469" name="Shape 469"/>
            <p:cNvSpPr/>
            <p:nvPr/>
          </p:nvSpPr>
          <p:spPr>
            <a:xfrm>
              <a:off x="6426201" y="1142998"/>
              <a:ext cx="1845731" cy="1185336"/>
            </a:xfrm>
            <a:prstGeom prst="roundRect">
              <a:avLst>
                <a:gd fmla="val 2039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t" bIns="0" lIns="91425" rIns="91425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DEA</a:t>
              </a:r>
            </a:p>
          </p:txBody>
        </p:sp>
        <p:sp>
          <p:nvSpPr>
            <p:cNvPr id="470" name="Shape 470"/>
            <p:cNvSpPr/>
            <p:nvPr/>
          </p:nvSpPr>
          <p:spPr>
            <a:xfrm>
              <a:off x="7907867" y="1165375"/>
              <a:ext cx="174528" cy="189294"/>
            </a:xfrm>
            <a:custGeom>
              <a:pathLst>
                <a:path extrusionOk="0" h="2626530" w="266332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471" name="Shape 471"/>
            <p:cNvGrpSpPr/>
            <p:nvPr/>
          </p:nvGrpSpPr>
          <p:grpSpPr>
            <a:xfrm>
              <a:off x="6557431" y="1515539"/>
              <a:ext cx="749299" cy="347133"/>
              <a:chOff x="5499099" y="592672"/>
              <a:chExt cx="749299" cy="347133"/>
            </a:xfrm>
          </p:grpSpPr>
          <p:sp>
            <p:nvSpPr>
              <p:cNvPr id="472" name="Shape 472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fmla="val 10428" name="adj"/>
                </a:avLst>
              </a:pr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0" lIns="91425" rIns="91425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b="0" baseline="0" i="0" lang="en-US" sz="1200" u="none" cap="none" strike="noStrik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App</a:t>
                </a:r>
              </a:p>
            </p:txBody>
          </p:sp>
          <p:sp>
            <p:nvSpPr>
              <p:cNvPr id="473" name="Shape 473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pathLst>
                  <a:path extrusionOk="0" h="1374854" w="1218612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474" name="Shape 474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pathLst>
                  <a:path extrusionOk="0" h="1708283" w="888043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475" name="Shape 475"/>
            <p:cNvGrpSpPr/>
            <p:nvPr/>
          </p:nvGrpSpPr>
          <p:grpSpPr>
            <a:xfrm>
              <a:off x="7378699" y="1515539"/>
              <a:ext cx="749299" cy="347133"/>
              <a:chOff x="5499099" y="592672"/>
              <a:chExt cx="749299" cy="347133"/>
            </a:xfrm>
          </p:grpSpPr>
          <p:sp>
            <p:nvSpPr>
              <p:cNvPr id="476" name="Shape 476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fmla="val 10428" name="adj"/>
                </a:avLst>
              </a:pr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0" lIns="91425" rIns="91425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b="0" baseline="0" i="0" lang="en-US" sz="1200" u="none" cap="none" strike="noStrik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App</a:t>
                </a:r>
              </a:p>
            </p:txBody>
          </p:sp>
          <p:sp>
            <p:nvSpPr>
              <p:cNvPr id="477" name="Shape 477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pathLst>
                  <a:path extrusionOk="0" h="1374854" w="1218612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478" name="Shape 478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pathLst>
                  <a:path extrusionOk="0" h="1708283" w="888043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479" name="Shape 479"/>
            <p:cNvGrpSpPr/>
            <p:nvPr/>
          </p:nvGrpSpPr>
          <p:grpSpPr>
            <a:xfrm>
              <a:off x="6565898" y="1913472"/>
              <a:ext cx="749299" cy="347133"/>
              <a:chOff x="5499099" y="592672"/>
              <a:chExt cx="749299" cy="347133"/>
            </a:xfrm>
          </p:grpSpPr>
          <p:sp>
            <p:nvSpPr>
              <p:cNvPr id="480" name="Shape 480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fmla="val 10428" name="adj"/>
                </a:avLst>
              </a:pr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0" lIns="91425" rIns="91425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b="0" baseline="0" i="0" lang="en-US" sz="1200" u="none" cap="none" strike="noStrik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App</a:t>
                </a:r>
              </a:p>
            </p:txBody>
          </p:sp>
          <p:sp>
            <p:nvSpPr>
              <p:cNvPr id="481" name="Shape 481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pathLst>
                  <a:path extrusionOk="0" h="1374854" w="1218612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482" name="Shape 482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pathLst>
                  <a:path extrusionOk="0" h="1708283" w="888043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483" name="Shape 483"/>
            <p:cNvGrpSpPr/>
            <p:nvPr/>
          </p:nvGrpSpPr>
          <p:grpSpPr>
            <a:xfrm>
              <a:off x="7387166" y="1905006"/>
              <a:ext cx="749299" cy="347133"/>
              <a:chOff x="5499099" y="592672"/>
              <a:chExt cx="749299" cy="347133"/>
            </a:xfrm>
          </p:grpSpPr>
          <p:sp>
            <p:nvSpPr>
              <p:cNvPr id="484" name="Shape 484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fmla="val 10428" name="adj"/>
                </a:avLst>
              </a:pr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0" lIns="91425" rIns="91425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b="0" baseline="0" i="0" lang="en-US" sz="1200" u="none" cap="none" strike="noStrik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App</a:t>
                </a:r>
              </a:p>
            </p:txBody>
          </p:sp>
          <p:sp>
            <p:nvSpPr>
              <p:cNvPr id="485" name="Shape 485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pathLst>
                  <a:path extrusionOk="0" h="1374854" w="1218612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486" name="Shape 486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pathLst>
                  <a:path extrusionOk="0" h="1708283" w="888043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</p:grpSp>
      <p:grpSp>
        <p:nvGrpSpPr>
          <p:cNvPr id="487" name="Shape 487"/>
          <p:cNvGrpSpPr/>
          <p:nvPr/>
        </p:nvGrpSpPr>
        <p:grpSpPr>
          <a:xfrm>
            <a:off x="5888327" y="1908281"/>
            <a:ext cx="1596204" cy="272242"/>
            <a:chOff x="3526128" y="1738940"/>
            <a:chExt cx="1596204" cy="272242"/>
          </a:xfrm>
        </p:grpSpPr>
        <p:sp>
          <p:nvSpPr>
            <p:cNvPr id="488" name="Shape 488"/>
            <p:cNvSpPr/>
            <p:nvPr/>
          </p:nvSpPr>
          <p:spPr>
            <a:xfrm>
              <a:off x="3526128" y="1738940"/>
              <a:ext cx="1596204" cy="272242"/>
            </a:xfrm>
            <a:prstGeom prst="roundRect">
              <a:avLst>
                <a:gd fmla="val 17740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Dynamic Router</a:t>
              </a:r>
            </a:p>
          </p:txBody>
        </p:sp>
        <p:sp>
          <p:nvSpPr>
            <p:cNvPr id="489" name="Shape 489"/>
            <p:cNvSpPr/>
            <p:nvPr/>
          </p:nvSpPr>
          <p:spPr>
            <a:xfrm>
              <a:off x="4873785" y="1768091"/>
              <a:ext cx="196613" cy="196612"/>
            </a:xfrm>
            <a:custGeom>
              <a:pathLst>
                <a:path extrusionOk="0" h="763984" w="763984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490" name="Shape 490"/>
          <p:cNvSpPr/>
          <p:nvPr/>
        </p:nvSpPr>
        <p:spPr>
          <a:xfrm>
            <a:off x="5888328" y="1341015"/>
            <a:ext cx="1596202" cy="272242"/>
          </a:xfrm>
          <a:prstGeom prst="roundRect">
            <a:avLst>
              <a:gd fmla="val 17740" name="adj"/>
            </a:avLst>
          </a:prstGeom>
          <a:solidFill>
            <a:srgbClr val="33928A"/>
          </a:solidFill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0" lIns="91425" rIns="91425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HA Proxy LB</a:t>
            </a:r>
          </a:p>
        </p:txBody>
      </p:sp>
      <p:pic>
        <p:nvPicPr>
          <p:cNvPr id="491" name="Shape 4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6664" y="1337741"/>
            <a:ext cx="279399" cy="279399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/>
          <p:nvPr/>
        </p:nvSpPr>
        <p:spPr>
          <a:xfrm>
            <a:off x="5190067" y="2167474"/>
            <a:ext cx="1022234" cy="1041401"/>
          </a:xfrm>
          <a:custGeom>
            <a:pathLst>
              <a:path extrusionOk="0" h="1041402" w="1022235">
                <a:moveTo>
                  <a:pt x="0" y="1032935"/>
                </a:moveTo>
                <a:cubicBezTo>
                  <a:pt x="428978" y="515763"/>
                  <a:pt x="857956" y="-1409"/>
                  <a:pt x="990600" y="2"/>
                </a:cubicBezTo>
                <a:cubicBezTo>
                  <a:pt x="1123244" y="1413"/>
                  <a:pt x="795866" y="1041402"/>
                  <a:pt x="795866" y="1041402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6392332" y="2162458"/>
            <a:ext cx="973665" cy="1571348"/>
          </a:xfrm>
          <a:custGeom>
            <a:pathLst>
              <a:path extrusionOk="0" h="1571350" w="973667">
                <a:moveTo>
                  <a:pt x="0" y="1571350"/>
                </a:moveTo>
                <a:cubicBezTo>
                  <a:pt x="189794" y="832633"/>
                  <a:pt x="379589" y="93917"/>
                  <a:pt x="541867" y="5017"/>
                </a:cubicBezTo>
                <a:cubicBezTo>
                  <a:pt x="704145" y="-83883"/>
                  <a:pt x="973667" y="1037950"/>
                  <a:pt x="973667" y="1037950"/>
                </a:cubicBezTo>
              </a:path>
            </a:pathLst>
          </a:custGeom>
          <a:noFill/>
          <a:ln cap="flat" cmpd="sng" w="158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type="ctrTitle"/>
          </p:nvPr>
        </p:nvSpPr>
        <p:spPr>
          <a:xfrm>
            <a:off x="1017587" y="1130533"/>
            <a:ext cx="6048376" cy="12300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Application Security Groups</a:t>
            </a:r>
          </a:p>
        </p:txBody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1026053" y="2447126"/>
            <a:ext cx="6048374" cy="5627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7B70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Coming Soon!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Security Groups</a:t>
            </a:r>
          </a:p>
        </p:txBody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366712" y="1074737"/>
            <a:ext cx="8410574" cy="2980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C339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Groupings of network egress access rules for application containers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DC339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 via the Cloud Controller API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DC339"/>
              </a:buClr>
              <a:buSzPct val="100000"/>
              <a:buFont typeface="Arial"/>
              <a:buChar char="–"/>
            </a:pPr>
            <a:r>
              <a:rPr b="0" baseline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operators/admins can create and apply security groups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DC339"/>
              </a:buClr>
              <a:buSzPct val="100000"/>
              <a:buFont typeface="Arial"/>
              <a:buChar char="–"/>
            </a:pPr>
            <a:r>
              <a:rPr b="0" baseline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space users can view rules </a:t>
            </a:r>
          </a:p>
          <a:p>
            <a:pPr indent="-762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DC339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4727160" y="3920067"/>
            <a:ext cx="38241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b="0" baseline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  <a:rtl val="0"/>
              </a:rPr>
              <a:t>Public design discussion document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Assigning Security Groups</a:t>
            </a:r>
          </a:p>
        </p:txBody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366712" y="1074737"/>
            <a:ext cx="8410574" cy="2980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C339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System security rules (</a:t>
            </a:r>
            <a:r>
              <a:rPr lang="en-US" sz="2400">
                <a:solidFill>
                  <a:schemeClr val="lt2"/>
                </a:solidFill>
                <a:rtl val="0"/>
              </a:rPr>
              <a:t>REJECT</a:t>
            </a:r>
            <a:r>
              <a:rPr b="0" baseline="0" i="0" lang="en-US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all) are hard-coded at the bo</a:t>
            </a:r>
            <a:r>
              <a:rPr lang="en-US" sz="2400">
                <a:solidFill>
                  <a:schemeClr val="lt2"/>
                </a:solidFill>
                <a:rtl val="0"/>
              </a:rPr>
              <a:t>ttom of the chain</a:t>
            </a:r>
            <a:r>
              <a:rPr b="0" baseline="0" i="0" lang="en-US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DC339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Default global security groups can be applied at the platform level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DC339"/>
              </a:buClr>
              <a:buSzPct val="100000"/>
              <a:buFont typeface="Arial"/>
              <a:buChar char="–"/>
            </a:pPr>
            <a:r>
              <a:rPr b="0" baseline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application staging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DC339"/>
              </a:buClr>
              <a:buSzPct val="100000"/>
              <a:buFont typeface="Arial"/>
              <a:buChar char="–"/>
            </a:pPr>
            <a:r>
              <a:rPr b="0" baseline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application runtime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DC339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Additional security groups can be applied to individual space and are inserted as whitelist</a:t>
            </a:r>
            <a:r>
              <a:rPr lang="en-US" sz="2400">
                <a:solidFill>
                  <a:schemeClr val="lt2"/>
                </a:solidFill>
                <a:rtl val="0"/>
              </a:rPr>
              <a:t>ed endpoints earlier in the chain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Security Group Rules</a:t>
            </a:r>
          </a:p>
        </p:txBody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366713" y="1074737"/>
            <a:ext cx="3197752" cy="338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C339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Security group rules are whitelist rules</a:t>
            </a:r>
          </a:p>
        </p:txBody>
      </p:sp>
      <p:pic>
        <p:nvPicPr>
          <p:cNvPr id="519" name="Shape 5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3067" y="924753"/>
            <a:ext cx="5118278" cy="3609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type="ctrTitle"/>
          </p:nvPr>
        </p:nvSpPr>
        <p:spPr>
          <a:xfrm>
            <a:off x="1017587" y="1739930"/>
            <a:ext cx="6048376" cy="62068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Service Credentials</a:t>
            </a:r>
          </a:p>
        </p:txBody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1026053" y="2447126"/>
            <a:ext cx="6048374" cy="5627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7B70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/>
        </p:nvSpPr>
        <p:spPr>
          <a:xfrm>
            <a:off x="4529666" y="990600"/>
            <a:ext cx="4343400" cy="3352799"/>
          </a:xfrm>
          <a:prstGeom prst="roundRect">
            <a:avLst>
              <a:gd fmla="val 8224" name="adj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0" lIns="91425" rIns="91425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600" u="none" cap="none" strike="noStrike">
              <a:solidFill>
                <a:srgbClr val="00888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31" name="Shape 531"/>
          <p:cNvSpPr txBox="1"/>
          <p:nvPr>
            <p:ph type="title"/>
          </p:nvPr>
        </p:nvSpPr>
        <p:spPr>
          <a:xfrm>
            <a:off x="366712" y="2365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Managed Services</a:t>
            </a:r>
          </a:p>
        </p:txBody>
      </p:sp>
      <p:grpSp>
        <p:nvGrpSpPr>
          <p:cNvPr id="532" name="Shape 532"/>
          <p:cNvGrpSpPr/>
          <p:nvPr/>
        </p:nvGrpSpPr>
        <p:grpSpPr>
          <a:xfrm>
            <a:off x="6079069" y="2963329"/>
            <a:ext cx="1600198" cy="775848"/>
            <a:chOff x="6908803" y="3335862"/>
            <a:chExt cx="1600198" cy="775848"/>
          </a:xfrm>
        </p:grpSpPr>
        <p:sp>
          <p:nvSpPr>
            <p:cNvPr id="533" name="Shape 533"/>
            <p:cNvSpPr/>
            <p:nvPr/>
          </p:nvSpPr>
          <p:spPr>
            <a:xfrm>
              <a:off x="6908803" y="3335862"/>
              <a:ext cx="1600198" cy="775848"/>
            </a:xfrm>
            <a:prstGeom prst="roundRect">
              <a:avLst>
                <a:gd fmla="val 2039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t" bIns="0" lIns="91425" rIns="91425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DEA</a:t>
              </a:r>
            </a:p>
          </p:txBody>
        </p:sp>
        <p:sp>
          <p:nvSpPr>
            <p:cNvPr id="534" name="Shape 534"/>
            <p:cNvSpPr/>
            <p:nvPr/>
          </p:nvSpPr>
          <p:spPr>
            <a:xfrm>
              <a:off x="6975421" y="3738232"/>
              <a:ext cx="1460472" cy="269210"/>
            </a:xfrm>
            <a:prstGeom prst="roundRect">
              <a:avLst>
                <a:gd fmla="val 10428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Apps</a:t>
              </a:r>
            </a:p>
          </p:txBody>
        </p:sp>
        <p:sp>
          <p:nvSpPr>
            <p:cNvPr id="535" name="Shape 535"/>
            <p:cNvSpPr/>
            <p:nvPr/>
          </p:nvSpPr>
          <p:spPr>
            <a:xfrm>
              <a:off x="8210785" y="3767591"/>
              <a:ext cx="178679" cy="209175"/>
            </a:xfrm>
            <a:custGeom>
              <a:pathLst>
                <a:path extrusionOk="0" h="1374854" w="1218612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8271934" y="3366707"/>
              <a:ext cx="174528" cy="189294"/>
            </a:xfrm>
            <a:custGeom>
              <a:pathLst>
                <a:path extrusionOk="0" h="2626530" w="266332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7115990" y="1645848"/>
            <a:ext cx="1613145" cy="568474"/>
            <a:chOff x="5473457" y="2094582"/>
            <a:chExt cx="1613145" cy="568474"/>
          </a:xfrm>
        </p:grpSpPr>
        <p:sp>
          <p:nvSpPr>
            <p:cNvPr id="538" name="Shape 538"/>
            <p:cNvSpPr/>
            <p:nvPr/>
          </p:nvSpPr>
          <p:spPr>
            <a:xfrm>
              <a:off x="5473457" y="2094582"/>
              <a:ext cx="1613145" cy="272143"/>
            </a:xfrm>
            <a:prstGeom prst="roundRect">
              <a:avLst>
                <a:gd fmla="val 17740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Service Broker</a:t>
              </a:r>
            </a:p>
          </p:txBody>
        </p:sp>
        <p:sp>
          <p:nvSpPr>
            <p:cNvPr id="539" name="Shape 539"/>
            <p:cNvSpPr/>
            <p:nvPr/>
          </p:nvSpPr>
          <p:spPr>
            <a:xfrm>
              <a:off x="5473457" y="2390913"/>
              <a:ext cx="1613145" cy="272143"/>
            </a:xfrm>
            <a:prstGeom prst="roundRect">
              <a:avLst>
                <a:gd fmla="val 17740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Service Nodes</a:t>
              </a:r>
            </a:p>
          </p:txBody>
        </p:sp>
        <p:sp>
          <p:nvSpPr>
            <p:cNvPr id="540" name="Shape 540"/>
            <p:cNvSpPr/>
            <p:nvPr/>
          </p:nvSpPr>
          <p:spPr>
            <a:xfrm>
              <a:off x="6829675" y="2131116"/>
              <a:ext cx="194025" cy="194020"/>
            </a:xfrm>
            <a:custGeom>
              <a:pathLst>
                <a:path extrusionOk="0" h="3194985" w="3195025">
                  <a:moveTo>
                    <a:pt x="683252" y="2245091"/>
                  </a:moveTo>
                  <a:cubicBezTo>
                    <a:pt x="526024" y="2245091"/>
                    <a:pt x="398566" y="2372549"/>
                    <a:pt x="398566" y="2529777"/>
                  </a:cubicBezTo>
                  <a:lnTo>
                    <a:pt x="398563" y="2529777"/>
                  </a:lnTo>
                  <a:cubicBezTo>
                    <a:pt x="398563" y="2687004"/>
                    <a:pt x="526021" y="2814463"/>
                    <a:pt x="683249" y="2814463"/>
                  </a:cubicBezTo>
                  <a:cubicBezTo>
                    <a:pt x="840476" y="2814463"/>
                    <a:pt x="967935" y="2687004"/>
                    <a:pt x="967935" y="2529777"/>
                  </a:cubicBezTo>
                  <a:lnTo>
                    <a:pt x="967935" y="2245091"/>
                  </a:lnTo>
                  <a:close/>
                  <a:moveTo>
                    <a:pt x="2244948" y="2226032"/>
                  </a:moveTo>
                  <a:lnTo>
                    <a:pt x="2244948" y="2510715"/>
                  </a:lnTo>
                  <a:cubicBezTo>
                    <a:pt x="2244948" y="2667943"/>
                    <a:pt x="2372406" y="2795401"/>
                    <a:pt x="2529634" y="2795401"/>
                  </a:cubicBezTo>
                  <a:lnTo>
                    <a:pt x="2529634" y="2795404"/>
                  </a:lnTo>
                  <a:cubicBezTo>
                    <a:pt x="2686861" y="2795404"/>
                    <a:pt x="2814320" y="2667945"/>
                    <a:pt x="2814320" y="2510718"/>
                  </a:cubicBezTo>
                  <a:cubicBezTo>
                    <a:pt x="2814320" y="2353491"/>
                    <a:pt x="2686861" y="2226032"/>
                    <a:pt x="2529634" y="2226032"/>
                  </a:cubicBezTo>
                  <a:close/>
                  <a:moveTo>
                    <a:pt x="1324215" y="1318407"/>
                  </a:moveTo>
                  <a:lnTo>
                    <a:pt x="1324215" y="1321813"/>
                  </a:lnTo>
                  <a:lnTo>
                    <a:pt x="1321332" y="1321813"/>
                  </a:lnTo>
                  <a:lnTo>
                    <a:pt x="1321332" y="1873653"/>
                  </a:lnTo>
                  <a:lnTo>
                    <a:pt x="1873510" y="1873653"/>
                  </a:lnTo>
                  <a:lnTo>
                    <a:pt x="1873510" y="1872635"/>
                  </a:lnTo>
                  <a:lnTo>
                    <a:pt x="1876578" y="1872635"/>
                  </a:lnTo>
                  <a:lnTo>
                    <a:pt x="1876578" y="1321332"/>
                  </a:lnTo>
                  <a:lnTo>
                    <a:pt x="1873693" y="1321332"/>
                  </a:lnTo>
                  <a:lnTo>
                    <a:pt x="1873693" y="1318407"/>
                  </a:lnTo>
                  <a:close/>
                  <a:moveTo>
                    <a:pt x="668091" y="399044"/>
                  </a:moveTo>
                  <a:cubicBezTo>
                    <a:pt x="510864" y="399044"/>
                    <a:pt x="383405" y="526503"/>
                    <a:pt x="383405" y="683730"/>
                  </a:cubicBezTo>
                  <a:cubicBezTo>
                    <a:pt x="383405" y="840957"/>
                    <a:pt x="510864" y="968416"/>
                    <a:pt x="668091" y="968416"/>
                  </a:cubicBezTo>
                  <a:lnTo>
                    <a:pt x="952777" y="968416"/>
                  </a:lnTo>
                  <a:lnTo>
                    <a:pt x="952777" y="683733"/>
                  </a:lnTo>
                  <a:cubicBezTo>
                    <a:pt x="952777" y="526505"/>
                    <a:pt x="825319" y="399047"/>
                    <a:pt x="668091" y="399047"/>
                  </a:cubicBezTo>
                  <a:close/>
                  <a:moveTo>
                    <a:pt x="2511776" y="380522"/>
                  </a:moveTo>
                  <a:cubicBezTo>
                    <a:pt x="2354549" y="380522"/>
                    <a:pt x="2227090" y="507981"/>
                    <a:pt x="2227090" y="665208"/>
                  </a:cubicBezTo>
                  <a:lnTo>
                    <a:pt x="2227090" y="949894"/>
                  </a:lnTo>
                  <a:lnTo>
                    <a:pt x="2511773" y="949894"/>
                  </a:lnTo>
                  <a:cubicBezTo>
                    <a:pt x="2669001" y="949894"/>
                    <a:pt x="2796459" y="822436"/>
                    <a:pt x="2796459" y="665208"/>
                  </a:cubicBezTo>
                  <a:lnTo>
                    <a:pt x="2796462" y="665208"/>
                  </a:lnTo>
                  <a:cubicBezTo>
                    <a:pt x="2796462" y="507981"/>
                    <a:pt x="2669003" y="380522"/>
                    <a:pt x="2511776" y="380522"/>
                  </a:cubicBezTo>
                  <a:close/>
                  <a:moveTo>
                    <a:pt x="2534359" y="0"/>
                  </a:moveTo>
                  <a:cubicBezTo>
                    <a:pt x="2899234" y="0"/>
                    <a:pt x="3195025" y="295791"/>
                    <a:pt x="3195025" y="660666"/>
                  </a:cubicBezTo>
                  <a:lnTo>
                    <a:pt x="3195022" y="660666"/>
                  </a:lnTo>
                  <a:cubicBezTo>
                    <a:pt x="3195022" y="1025541"/>
                    <a:pt x="2899231" y="1321332"/>
                    <a:pt x="2534356" y="1321332"/>
                  </a:cubicBezTo>
                  <a:lnTo>
                    <a:pt x="2227340" y="1321332"/>
                  </a:lnTo>
                  <a:lnTo>
                    <a:pt x="2227340" y="1872635"/>
                  </a:lnTo>
                  <a:lnTo>
                    <a:pt x="2534176" y="1872635"/>
                  </a:lnTo>
                  <a:cubicBezTo>
                    <a:pt x="2899051" y="1872635"/>
                    <a:pt x="3194842" y="2168426"/>
                    <a:pt x="3194842" y="2533301"/>
                  </a:cubicBezTo>
                  <a:cubicBezTo>
                    <a:pt x="3194842" y="2898176"/>
                    <a:pt x="2899051" y="3193967"/>
                    <a:pt x="2534176" y="3193967"/>
                  </a:cubicBezTo>
                  <a:lnTo>
                    <a:pt x="2534176" y="3193964"/>
                  </a:lnTo>
                  <a:cubicBezTo>
                    <a:pt x="2169301" y="3193964"/>
                    <a:pt x="1873510" y="2898174"/>
                    <a:pt x="1873510" y="2533298"/>
                  </a:cubicBezTo>
                  <a:lnTo>
                    <a:pt x="1873510" y="2245313"/>
                  </a:lnTo>
                  <a:lnTo>
                    <a:pt x="1321332" y="2245313"/>
                  </a:lnTo>
                  <a:lnTo>
                    <a:pt x="1321332" y="2534319"/>
                  </a:lnTo>
                  <a:cubicBezTo>
                    <a:pt x="1321332" y="2899194"/>
                    <a:pt x="1025541" y="3194985"/>
                    <a:pt x="660666" y="3194985"/>
                  </a:cubicBezTo>
                  <a:cubicBezTo>
                    <a:pt x="295791" y="3194985"/>
                    <a:pt x="0" y="2899194"/>
                    <a:pt x="0" y="2534319"/>
                  </a:cubicBezTo>
                  <a:lnTo>
                    <a:pt x="2" y="2534319"/>
                  </a:lnTo>
                  <a:cubicBezTo>
                    <a:pt x="2" y="2169444"/>
                    <a:pt x="295793" y="1873653"/>
                    <a:pt x="660668" y="1873653"/>
                  </a:cubicBezTo>
                  <a:lnTo>
                    <a:pt x="969070" y="1873653"/>
                  </a:lnTo>
                  <a:lnTo>
                    <a:pt x="969070" y="1321813"/>
                  </a:lnTo>
                  <a:lnTo>
                    <a:pt x="663549" y="1321813"/>
                  </a:lnTo>
                  <a:cubicBezTo>
                    <a:pt x="298674" y="1321813"/>
                    <a:pt x="2883" y="1026022"/>
                    <a:pt x="2883" y="661147"/>
                  </a:cubicBezTo>
                  <a:cubicBezTo>
                    <a:pt x="2883" y="296272"/>
                    <a:pt x="298674" y="481"/>
                    <a:pt x="663549" y="481"/>
                  </a:cubicBezTo>
                  <a:lnTo>
                    <a:pt x="663549" y="484"/>
                  </a:lnTo>
                  <a:cubicBezTo>
                    <a:pt x="1028424" y="484"/>
                    <a:pt x="1324215" y="296274"/>
                    <a:pt x="1324215" y="661150"/>
                  </a:cubicBezTo>
                  <a:lnTo>
                    <a:pt x="1324215" y="987043"/>
                  </a:lnTo>
                  <a:lnTo>
                    <a:pt x="1873693" y="987043"/>
                  </a:lnTo>
                  <a:lnTo>
                    <a:pt x="1873693" y="660666"/>
                  </a:lnTo>
                  <a:cubicBezTo>
                    <a:pt x="1873693" y="295791"/>
                    <a:pt x="2169484" y="0"/>
                    <a:pt x="2534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6850392" y="2438176"/>
              <a:ext cx="160006" cy="152622"/>
            </a:xfrm>
            <a:custGeom>
              <a:pathLst>
                <a:path extrusionOk="0" h="588709" w="564449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542" name="Shape 542"/>
          <p:cNvGrpSpPr/>
          <p:nvPr/>
        </p:nvGrpSpPr>
        <p:grpSpPr>
          <a:xfrm>
            <a:off x="4736853" y="1654314"/>
            <a:ext cx="1613145" cy="572418"/>
            <a:chOff x="4736853" y="1654314"/>
            <a:chExt cx="1613145" cy="572418"/>
          </a:xfrm>
        </p:grpSpPr>
        <p:sp>
          <p:nvSpPr>
            <p:cNvPr id="543" name="Shape 543"/>
            <p:cNvSpPr/>
            <p:nvPr/>
          </p:nvSpPr>
          <p:spPr>
            <a:xfrm>
              <a:off x="4736853" y="1654314"/>
              <a:ext cx="1613145" cy="572418"/>
            </a:xfrm>
            <a:prstGeom prst="roundRect">
              <a:avLst>
                <a:gd fmla="val 17740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Cloud Controller</a:t>
              </a:r>
            </a:p>
          </p:txBody>
        </p:sp>
        <p:sp>
          <p:nvSpPr>
            <p:cNvPr id="544" name="Shape 544"/>
            <p:cNvSpPr/>
            <p:nvPr/>
          </p:nvSpPr>
          <p:spPr>
            <a:xfrm>
              <a:off x="6097941" y="1677121"/>
              <a:ext cx="169752" cy="226530"/>
            </a:xfrm>
            <a:custGeom>
              <a:pathLst>
                <a:path extrusionOk="0" h="883413" w="661988">
                  <a:moveTo>
                    <a:pt x="330994" y="679669"/>
                  </a:moveTo>
                  <a:lnTo>
                    <a:pt x="212885" y="769898"/>
                  </a:lnTo>
                  <a:cubicBezTo>
                    <a:pt x="244883" y="796653"/>
                    <a:pt x="286332" y="810415"/>
                    <a:pt x="330994" y="810415"/>
                  </a:cubicBezTo>
                  <a:cubicBezTo>
                    <a:pt x="375657" y="810415"/>
                    <a:pt x="417105" y="796653"/>
                    <a:pt x="449103" y="769899"/>
                  </a:cubicBezTo>
                  <a:close/>
                  <a:moveTo>
                    <a:pt x="131181" y="527028"/>
                  </a:moveTo>
                  <a:cubicBezTo>
                    <a:pt x="122509" y="548919"/>
                    <a:pt x="118242" y="572793"/>
                    <a:pt x="118242" y="597663"/>
                  </a:cubicBezTo>
                  <a:cubicBezTo>
                    <a:pt x="118242" y="668352"/>
                    <a:pt x="152717" y="730988"/>
                    <a:pt x="208006" y="766609"/>
                  </a:cubicBezTo>
                  <a:lnTo>
                    <a:pt x="253230" y="620264"/>
                  </a:lnTo>
                  <a:close/>
                  <a:moveTo>
                    <a:pt x="530807" y="527027"/>
                  </a:moveTo>
                  <a:lnTo>
                    <a:pt x="408757" y="620264"/>
                  </a:lnTo>
                  <a:lnTo>
                    <a:pt x="453981" y="766610"/>
                  </a:lnTo>
                  <a:cubicBezTo>
                    <a:pt x="509272" y="730989"/>
                    <a:pt x="543746" y="668352"/>
                    <a:pt x="543746" y="597663"/>
                  </a:cubicBezTo>
                  <a:cubicBezTo>
                    <a:pt x="543746" y="572793"/>
                    <a:pt x="539479" y="548919"/>
                    <a:pt x="530807" y="527027"/>
                  </a:cubicBezTo>
                  <a:close/>
                  <a:moveTo>
                    <a:pt x="336192" y="385435"/>
                  </a:moveTo>
                  <a:lnTo>
                    <a:pt x="379054" y="524143"/>
                  </a:lnTo>
                  <a:lnTo>
                    <a:pt x="529912" y="524142"/>
                  </a:lnTo>
                  <a:cubicBezTo>
                    <a:pt x="501178" y="444293"/>
                    <a:pt x="425507" y="387120"/>
                    <a:pt x="336192" y="385435"/>
                  </a:cubicBezTo>
                  <a:close/>
                  <a:moveTo>
                    <a:pt x="325796" y="385435"/>
                  </a:moveTo>
                  <a:cubicBezTo>
                    <a:pt x="236481" y="387120"/>
                    <a:pt x="160810" y="444294"/>
                    <a:pt x="132077" y="524142"/>
                  </a:cubicBezTo>
                  <a:lnTo>
                    <a:pt x="282933" y="524143"/>
                  </a:lnTo>
                  <a:close/>
                  <a:moveTo>
                    <a:pt x="388144" y="107849"/>
                  </a:moveTo>
                  <a:lnTo>
                    <a:pt x="616744" y="107849"/>
                  </a:lnTo>
                  <a:lnTo>
                    <a:pt x="616744" y="214664"/>
                  </a:lnTo>
                  <a:lnTo>
                    <a:pt x="486412" y="358355"/>
                  </a:lnTo>
                  <a:cubicBezTo>
                    <a:pt x="564963" y="408954"/>
                    <a:pt x="616744" y="497262"/>
                    <a:pt x="616744" y="597663"/>
                  </a:cubicBezTo>
                  <a:cubicBezTo>
                    <a:pt x="616744" y="755478"/>
                    <a:pt x="488809" y="883413"/>
                    <a:pt x="330994" y="883413"/>
                  </a:cubicBezTo>
                  <a:cubicBezTo>
                    <a:pt x="173179" y="883413"/>
                    <a:pt x="45244" y="755478"/>
                    <a:pt x="45244" y="597663"/>
                  </a:cubicBezTo>
                  <a:cubicBezTo>
                    <a:pt x="45244" y="497384"/>
                    <a:pt x="96899" y="409170"/>
                    <a:pt x="175275" y="358519"/>
                  </a:cubicBezTo>
                  <a:lnTo>
                    <a:pt x="45244" y="215161"/>
                  </a:lnTo>
                  <a:lnTo>
                    <a:pt x="45244" y="108346"/>
                  </a:lnTo>
                  <a:lnTo>
                    <a:pt x="273844" y="108346"/>
                  </a:lnTo>
                  <a:lnTo>
                    <a:pt x="273844" y="215161"/>
                  </a:lnTo>
                  <a:lnTo>
                    <a:pt x="273844" y="317674"/>
                  </a:lnTo>
                  <a:cubicBezTo>
                    <a:pt x="292304" y="313881"/>
                    <a:pt x="311419" y="311913"/>
                    <a:pt x="330994" y="311913"/>
                  </a:cubicBezTo>
                  <a:lnTo>
                    <a:pt x="388144" y="317674"/>
                  </a:lnTo>
                  <a:lnTo>
                    <a:pt x="388144" y="214664"/>
                  </a:lnTo>
                  <a:close/>
                  <a:moveTo>
                    <a:pt x="0" y="0"/>
                  </a:moveTo>
                  <a:lnTo>
                    <a:pt x="661988" y="0"/>
                  </a:lnTo>
                  <a:lnTo>
                    <a:pt x="661988" y="69056"/>
                  </a:lnTo>
                  <a:lnTo>
                    <a:pt x="0" y="690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6105326" y="1980976"/>
              <a:ext cx="160006" cy="152622"/>
            </a:xfrm>
            <a:custGeom>
              <a:pathLst>
                <a:path extrusionOk="0" h="588709" w="564449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546" name="Shape 546"/>
          <p:cNvCxnSpPr>
            <a:endCxn id="538" idx="1"/>
          </p:cNvCxnSpPr>
          <p:nvPr/>
        </p:nvCxnSpPr>
        <p:spPr>
          <a:xfrm flipH="1" rot="10800000">
            <a:off x="6350090" y="1781919"/>
            <a:ext cx="765900" cy="45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547" name="Shape 547"/>
          <p:cNvSpPr txBox="1"/>
          <p:nvPr/>
        </p:nvSpPr>
        <p:spPr>
          <a:xfrm>
            <a:off x="6425792" y="1515533"/>
            <a:ext cx="541083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baseline="0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create</a:t>
            </a:r>
          </a:p>
        </p:txBody>
      </p:sp>
      <p:cxnSp>
        <p:nvCxnSpPr>
          <p:cNvPr id="548" name="Shape 548"/>
          <p:cNvCxnSpPr/>
          <p:nvPr/>
        </p:nvCxnSpPr>
        <p:spPr>
          <a:xfrm>
            <a:off x="6341532" y="2074333"/>
            <a:ext cx="186266" cy="1286933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549" name="Shape 549"/>
          <p:cNvSpPr txBox="1"/>
          <p:nvPr/>
        </p:nvSpPr>
        <p:spPr>
          <a:xfrm>
            <a:off x="5915507" y="2539999"/>
            <a:ext cx="427120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baseline="0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bind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298979" y="888470"/>
            <a:ext cx="4061351" cy="3675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Service Brokers generate connection details and credentials for managed services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CC encrypts and stores credentials in CCDB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Credentials are exposed to bound applications via VCAP_SERVICES environment variable</a:t>
            </a:r>
          </a:p>
        </p:txBody>
      </p:sp>
      <p:cxnSp>
        <p:nvCxnSpPr>
          <p:cNvPr id="551" name="Shape 551"/>
          <p:cNvCxnSpPr>
            <a:endCxn id="539" idx="2"/>
          </p:cNvCxnSpPr>
          <p:nvPr/>
        </p:nvCxnSpPr>
        <p:spPr>
          <a:xfrm flipH="1" rot="10800000">
            <a:off x="7247562" y="2214322"/>
            <a:ext cx="675000" cy="1146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552" name="Shape 552"/>
          <p:cNvSpPr txBox="1"/>
          <p:nvPr/>
        </p:nvSpPr>
        <p:spPr>
          <a:xfrm>
            <a:off x="7674827" y="2573866"/>
            <a:ext cx="633818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baseline="0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connect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83644" y="291569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Pivotal CF Architecture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-4013" l="0" r="0" t="0"/>
          <a:stretch/>
        </p:blipFill>
        <p:spPr>
          <a:xfrm>
            <a:off x="2883341" y="3937619"/>
            <a:ext cx="1122933" cy="584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-4013" l="0" r="0" t="0"/>
          <a:stretch/>
        </p:blipFill>
        <p:spPr>
          <a:xfrm>
            <a:off x="4030026" y="3911019"/>
            <a:ext cx="1122933" cy="584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-4013" l="0" r="0" t="0"/>
          <a:stretch/>
        </p:blipFill>
        <p:spPr>
          <a:xfrm>
            <a:off x="5176710" y="3911019"/>
            <a:ext cx="1122933" cy="584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1473" y="4127230"/>
            <a:ext cx="720128" cy="181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72632" y="4060032"/>
            <a:ext cx="602611" cy="243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6">
            <a:alphaModFix/>
          </a:blip>
          <a:srcRect b="0" l="4286" r="0" t="0"/>
          <a:stretch/>
        </p:blipFill>
        <p:spPr>
          <a:xfrm>
            <a:off x="4222071" y="4069326"/>
            <a:ext cx="662190" cy="219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Shape 99"/>
          <p:cNvGrpSpPr/>
          <p:nvPr/>
        </p:nvGrpSpPr>
        <p:grpSpPr>
          <a:xfrm>
            <a:off x="956728" y="1176869"/>
            <a:ext cx="1744133" cy="897464"/>
            <a:chOff x="1092200" y="1176869"/>
            <a:chExt cx="1744133" cy="897464"/>
          </a:xfrm>
        </p:grpSpPr>
        <p:sp>
          <p:nvSpPr>
            <p:cNvPr id="100" name="Shape 100"/>
            <p:cNvSpPr/>
            <p:nvPr/>
          </p:nvSpPr>
          <p:spPr>
            <a:xfrm>
              <a:off x="1092200" y="1176869"/>
              <a:ext cx="1744133" cy="89746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101" name="Shape 101"/>
            <p:cNvGrpSpPr/>
            <p:nvPr/>
          </p:nvGrpSpPr>
          <p:grpSpPr>
            <a:xfrm>
              <a:off x="1163919" y="1239446"/>
              <a:ext cx="1621611" cy="568476"/>
              <a:chOff x="5481921" y="2721113"/>
              <a:chExt cx="1621611" cy="568476"/>
            </a:xfrm>
          </p:grpSpPr>
          <p:sp>
            <p:nvSpPr>
              <p:cNvPr id="102" name="Shape 102"/>
              <p:cNvSpPr/>
              <p:nvPr/>
            </p:nvSpPr>
            <p:spPr>
              <a:xfrm>
                <a:off x="5481921" y="2721113"/>
                <a:ext cx="1613145" cy="272143"/>
              </a:xfrm>
              <a:prstGeom prst="roundRect">
                <a:avLst>
                  <a:gd fmla="val 17740" name="adj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anchorCtr="0" anchor="ctr" bIns="0" lIns="91425" rIns="91425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b="0" baseline="0" i="0" lang="en-US" sz="1200" u="none" cap="none" strike="noStrik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Ops Manager UI</a:t>
                </a:r>
              </a:p>
            </p:txBody>
          </p:sp>
          <p:sp>
            <p:nvSpPr>
              <p:cNvPr id="103" name="Shape 103"/>
              <p:cNvSpPr/>
              <p:nvPr/>
            </p:nvSpPr>
            <p:spPr>
              <a:xfrm>
                <a:off x="5490387" y="3017446"/>
                <a:ext cx="1613145" cy="272143"/>
              </a:xfrm>
              <a:prstGeom prst="roundRect">
                <a:avLst>
                  <a:gd fmla="val 17740" name="adj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anchorCtr="0" anchor="ctr" bIns="0" lIns="91425" rIns="91425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b="0" baseline="0" i="0" lang="en-US" sz="1200" u="none" cap="none" strike="noStrik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Ops Manager Director</a:t>
                </a:r>
              </a:p>
            </p:txBody>
          </p:sp>
          <p:sp>
            <p:nvSpPr>
              <p:cNvPr id="104" name="Shape 104"/>
              <p:cNvSpPr/>
              <p:nvPr/>
            </p:nvSpPr>
            <p:spPr>
              <a:xfrm rot="-2700000">
                <a:off x="6784415" y="2806978"/>
                <a:ext cx="269999" cy="98294"/>
              </a:xfrm>
              <a:custGeom>
                <a:pathLst>
                  <a:path extrusionOk="0" h="407194" w="1118481">
                    <a:moveTo>
                      <a:pt x="174315" y="0"/>
                    </a:moveTo>
                    <a:cubicBezTo>
                      <a:pt x="251754" y="0"/>
                      <a:pt x="319094" y="43232"/>
                      <a:pt x="351038" y="108219"/>
                    </a:cubicBezTo>
                    <a:lnTo>
                      <a:pt x="767443" y="108219"/>
                    </a:lnTo>
                    <a:cubicBezTo>
                      <a:pt x="799388" y="43232"/>
                      <a:pt x="866728" y="0"/>
                      <a:pt x="944166" y="0"/>
                    </a:cubicBezTo>
                    <a:cubicBezTo>
                      <a:pt x="1020049" y="0"/>
                      <a:pt x="1086236" y="41514"/>
                      <a:pt x="1118481" y="104647"/>
                    </a:cubicBezTo>
                    <a:lnTo>
                      <a:pt x="949589" y="104647"/>
                    </a:lnTo>
                    <a:lnTo>
                      <a:pt x="900114" y="203597"/>
                    </a:lnTo>
                    <a:lnTo>
                      <a:pt x="949589" y="302547"/>
                    </a:lnTo>
                    <a:lnTo>
                      <a:pt x="1118481" y="302547"/>
                    </a:lnTo>
                    <a:cubicBezTo>
                      <a:pt x="1086236" y="365680"/>
                      <a:pt x="1020049" y="407194"/>
                      <a:pt x="944166" y="407194"/>
                    </a:cubicBezTo>
                    <a:cubicBezTo>
                      <a:pt x="866728" y="407194"/>
                      <a:pt x="799388" y="363962"/>
                      <a:pt x="767443" y="298975"/>
                    </a:cubicBezTo>
                    <a:lnTo>
                      <a:pt x="351038" y="298975"/>
                    </a:lnTo>
                    <a:cubicBezTo>
                      <a:pt x="319094" y="363962"/>
                      <a:pt x="251754" y="407194"/>
                      <a:pt x="174315" y="407194"/>
                    </a:cubicBezTo>
                    <a:cubicBezTo>
                      <a:pt x="98432" y="407194"/>
                      <a:pt x="32245" y="365680"/>
                      <a:pt x="0" y="302547"/>
                    </a:cubicBezTo>
                    <a:lnTo>
                      <a:pt x="168892" y="302547"/>
                    </a:lnTo>
                    <a:lnTo>
                      <a:pt x="218367" y="203597"/>
                    </a:lnTo>
                    <a:lnTo>
                      <a:pt x="168892" y="104647"/>
                    </a:lnTo>
                    <a:lnTo>
                      <a:pt x="0" y="104647"/>
                    </a:lnTo>
                    <a:cubicBezTo>
                      <a:pt x="32245" y="41514"/>
                      <a:pt x="98432" y="0"/>
                      <a:pt x="1743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sp>
          <p:nvSpPr>
            <p:cNvPr id="105" name="Shape 105"/>
            <p:cNvSpPr txBox="1"/>
            <p:nvPr/>
          </p:nvSpPr>
          <p:spPr>
            <a:xfrm>
              <a:off x="1169700" y="1761066"/>
              <a:ext cx="158754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Operations Manager</a:t>
              </a:r>
            </a:p>
          </p:txBody>
        </p:sp>
      </p:grpSp>
      <p:grpSp>
        <p:nvGrpSpPr>
          <p:cNvPr id="106" name="Shape 106"/>
          <p:cNvGrpSpPr/>
          <p:nvPr/>
        </p:nvGrpSpPr>
        <p:grpSpPr>
          <a:xfrm>
            <a:off x="6510872" y="2184401"/>
            <a:ext cx="1744133" cy="903529"/>
            <a:chOff x="6358466" y="2184401"/>
            <a:chExt cx="1744133" cy="903529"/>
          </a:xfrm>
        </p:grpSpPr>
        <p:sp>
          <p:nvSpPr>
            <p:cNvPr id="107" name="Shape 107"/>
            <p:cNvSpPr/>
            <p:nvPr/>
          </p:nvSpPr>
          <p:spPr>
            <a:xfrm>
              <a:off x="6358466" y="2184401"/>
              <a:ext cx="1744133" cy="89746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8" name="Shape 108"/>
            <p:cNvSpPr txBox="1"/>
            <p:nvPr/>
          </p:nvSpPr>
          <p:spPr>
            <a:xfrm>
              <a:off x="6889300" y="2810933"/>
              <a:ext cx="697802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Service</a:t>
              </a:r>
            </a:p>
          </p:txBody>
        </p:sp>
        <p:grpSp>
          <p:nvGrpSpPr>
            <p:cNvPr id="109" name="Shape 109"/>
            <p:cNvGrpSpPr/>
            <p:nvPr/>
          </p:nvGrpSpPr>
          <p:grpSpPr>
            <a:xfrm>
              <a:off x="6430190" y="2221581"/>
              <a:ext cx="1613145" cy="568473"/>
              <a:chOff x="5490387" y="1527312"/>
              <a:chExt cx="1613145" cy="568473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5490387" y="1527312"/>
                <a:ext cx="1613145" cy="272143"/>
              </a:xfrm>
              <a:prstGeom prst="roundRect">
                <a:avLst>
                  <a:gd fmla="val 17740" name="adj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anchorCtr="0" anchor="ctr" bIns="0" lIns="91425" rIns="91425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b="0" baseline="0" i="0" lang="en-US" sz="1200" u="none" cap="none" strike="noStrik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Service Broker</a:t>
                </a: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5490387" y="1823643"/>
                <a:ext cx="1613145" cy="272143"/>
              </a:xfrm>
              <a:prstGeom prst="roundRect">
                <a:avLst>
                  <a:gd fmla="val 17740" name="adj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anchorCtr="0" anchor="ctr" bIns="0" lIns="91425" rIns="91425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b="0" baseline="0" i="0" lang="en-US" sz="1200" u="none" cap="none" strike="noStrik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Service Nodes</a:t>
                </a:r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6846607" y="1563850"/>
                <a:ext cx="194025" cy="194020"/>
              </a:xfrm>
              <a:custGeom>
                <a:pathLst>
                  <a:path extrusionOk="0" h="3194985" w="3195025">
                    <a:moveTo>
                      <a:pt x="683252" y="2245091"/>
                    </a:moveTo>
                    <a:cubicBezTo>
                      <a:pt x="526024" y="2245091"/>
                      <a:pt x="398566" y="2372549"/>
                      <a:pt x="398566" y="2529777"/>
                    </a:cubicBezTo>
                    <a:lnTo>
                      <a:pt x="398563" y="2529777"/>
                    </a:lnTo>
                    <a:cubicBezTo>
                      <a:pt x="398563" y="2687004"/>
                      <a:pt x="526021" y="2814463"/>
                      <a:pt x="683249" y="2814463"/>
                    </a:cubicBezTo>
                    <a:cubicBezTo>
                      <a:pt x="840476" y="2814463"/>
                      <a:pt x="967935" y="2687004"/>
                      <a:pt x="967935" y="2529777"/>
                    </a:cubicBezTo>
                    <a:lnTo>
                      <a:pt x="967935" y="2245091"/>
                    </a:lnTo>
                    <a:close/>
                    <a:moveTo>
                      <a:pt x="2244948" y="2226032"/>
                    </a:moveTo>
                    <a:lnTo>
                      <a:pt x="2244948" y="2510715"/>
                    </a:lnTo>
                    <a:cubicBezTo>
                      <a:pt x="2244948" y="2667943"/>
                      <a:pt x="2372406" y="2795401"/>
                      <a:pt x="2529634" y="2795401"/>
                    </a:cubicBezTo>
                    <a:lnTo>
                      <a:pt x="2529634" y="2795404"/>
                    </a:lnTo>
                    <a:cubicBezTo>
                      <a:pt x="2686861" y="2795404"/>
                      <a:pt x="2814320" y="2667945"/>
                      <a:pt x="2814320" y="2510718"/>
                    </a:cubicBezTo>
                    <a:cubicBezTo>
                      <a:pt x="2814320" y="2353491"/>
                      <a:pt x="2686861" y="2226032"/>
                      <a:pt x="2529634" y="2226032"/>
                    </a:cubicBezTo>
                    <a:close/>
                    <a:moveTo>
                      <a:pt x="1324215" y="1318407"/>
                    </a:moveTo>
                    <a:lnTo>
                      <a:pt x="1324215" y="1321813"/>
                    </a:lnTo>
                    <a:lnTo>
                      <a:pt x="1321332" y="1321813"/>
                    </a:lnTo>
                    <a:lnTo>
                      <a:pt x="1321332" y="1873653"/>
                    </a:lnTo>
                    <a:lnTo>
                      <a:pt x="1873510" y="1873653"/>
                    </a:lnTo>
                    <a:lnTo>
                      <a:pt x="1873510" y="1872635"/>
                    </a:lnTo>
                    <a:lnTo>
                      <a:pt x="1876578" y="1872635"/>
                    </a:lnTo>
                    <a:lnTo>
                      <a:pt x="1876578" y="1321332"/>
                    </a:lnTo>
                    <a:lnTo>
                      <a:pt x="1873693" y="1321332"/>
                    </a:lnTo>
                    <a:lnTo>
                      <a:pt x="1873693" y="1318407"/>
                    </a:lnTo>
                    <a:close/>
                    <a:moveTo>
                      <a:pt x="668091" y="399044"/>
                    </a:moveTo>
                    <a:cubicBezTo>
                      <a:pt x="510864" y="399044"/>
                      <a:pt x="383405" y="526503"/>
                      <a:pt x="383405" y="683730"/>
                    </a:cubicBezTo>
                    <a:cubicBezTo>
                      <a:pt x="383405" y="840957"/>
                      <a:pt x="510864" y="968416"/>
                      <a:pt x="668091" y="968416"/>
                    </a:cubicBezTo>
                    <a:lnTo>
                      <a:pt x="952777" y="968416"/>
                    </a:lnTo>
                    <a:lnTo>
                      <a:pt x="952777" y="683733"/>
                    </a:lnTo>
                    <a:cubicBezTo>
                      <a:pt x="952777" y="526505"/>
                      <a:pt x="825319" y="399047"/>
                      <a:pt x="668091" y="399047"/>
                    </a:cubicBezTo>
                    <a:close/>
                    <a:moveTo>
                      <a:pt x="2511776" y="380522"/>
                    </a:moveTo>
                    <a:cubicBezTo>
                      <a:pt x="2354549" y="380522"/>
                      <a:pt x="2227090" y="507981"/>
                      <a:pt x="2227090" y="665208"/>
                    </a:cubicBezTo>
                    <a:lnTo>
                      <a:pt x="2227090" y="949894"/>
                    </a:lnTo>
                    <a:lnTo>
                      <a:pt x="2511773" y="949894"/>
                    </a:lnTo>
                    <a:cubicBezTo>
                      <a:pt x="2669001" y="949894"/>
                      <a:pt x="2796459" y="822436"/>
                      <a:pt x="2796459" y="665208"/>
                    </a:cubicBezTo>
                    <a:lnTo>
                      <a:pt x="2796462" y="665208"/>
                    </a:lnTo>
                    <a:cubicBezTo>
                      <a:pt x="2796462" y="507981"/>
                      <a:pt x="2669003" y="380522"/>
                      <a:pt x="2511776" y="380522"/>
                    </a:cubicBezTo>
                    <a:close/>
                    <a:moveTo>
                      <a:pt x="2534359" y="0"/>
                    </a:moveTo>
                    <a:cubicBezTo>
                      <a:pt x="2899234" y="0"/>
                      <a:pt x="3195025" y="295791"/>
                      <a:pt x="3195025" y="660666"/>
                    </a:cubicBezTo>
                    <a:lnTo>
                      <a:pt x="3195022" y="660666"/>
                    </a:lnTo>
                    <a:cubicBezTo>
                      <a:pt x="3195022" y="1025541"/>
                      <a:pt x="2899231" y="1321332"/>
                      <a:pt x="2534356" y="1321332"/>
                    </a:cubicBezTo>
                    <a:lnTo>
                      <a:pt x="2227340" y="1321332"/>
                    </a:lnTo>
                    <a:lnTo>
                      <a:pt x="2227340" y="1872635"/>
                    </a:lnTo>
                    <a:lnTo>
                      <a:pt x="2534176" y="1872635"/>
                    </a:lnTo>
                    <a:cubicBezTo>
                      <a:pt x="2899051" y="1872635"/>
                      <a:pt x="3194842" y="2168426"/>
                      <a:pt x="3194842" y="2533301"/>
                    </a:cubicBezTo>
                    <a:cubicBezTo>
                      <a:pt x="3194842" y="2898176"/>
                      <a:pt x="2899051" y="3193967"/>
                      <a:pt x="2534176" y="3193967"/>
                    </a:cubicBezTo>
                    <a:lnTo>
                      <a:pt x="2534176" y="3193964"/>
                    </a:lnTo>
                    <a:cubicBezTo>
                      <a:pt x="2169301" y="3193964"/>
                      <a:pt x="1873510" y="2898174"/>
                      <a:pt x="1873510" y="2533298"/>
                    </a:cubicBezTo>
                    <a:lnTo>
                      <a:pt x="1873510" y="2245313"/>
                    </a:lnTo>
                    <a:lnTo>
                      <a:pt x="1321332" y="2245313"/>
                    </a:lnTo>
                    <a:lnTo>
                      <a:pt x="1321332" y="2534319"/>
                    </a:lnTo>
                    <a:cubicBezTo>
                      <a:pt x="1321332" y="2899194"/>
                      <a:pt x="1025541" y="3194985"/>
                      <a:pt x="660666" y="3194985"/>
                    </a:cubicBezTo>
                    <a:cubicBezTo>
                      <a:pt x="295791" y="3194985"/>
                      <a:pt x="0" y="2899194"/>
                      <a:pt x="0" y="2534319"/>
                    </a:cubicBezTo>
                    <a:lnTo>
                      <a:pt x="2" y="2534319"/>
                    </a:lnTo>
                    <a:cubicBezTo>
                      <a:pt x="2" y="2169444"/>
                      <a:pt x="295793" y="1873653"/>
                      <a:pt x="660668" y="1873653"/>
                    </a:cubicBezTo>
                    <a:lnTo>
                      <a:pt x="969070" y="1873653"/>
                    </a:lnTo>
                    <a:lnTo>
                      <a:pt x="969070" y="1321813"/>
                    </a:lnTo>
                    <a:lnTo>
                      <a:pt x="663549" y="1321813"/>
                    </a:lnTo>
                    <a:cubicBezTo>
                      <a:pt x="298674" y="1321813"/>
                      <a:pt x="2883" y="1026022"/>
                      <a:pt x="2883" y="661147"/>
                    </a:cubicBezTo>
                    <a:cubicBezTo>
                      <a:pt x="2883" y="296272"/>
                      <a:pt x="298674" y="481"/>
                      <a:pt x="663549" y="481"/>
                    </a:cubicBezTo>
                    <a:lnTo>
                      <a:pt x="663549" y="484"/>
                    </a:lnTo>
                    <a:cubicBezTo>
                      <a:pt x="1028424" y="484"/>
                      <a:pt x="1324215" y="296274"/>
                      <a:pt x="1324215" y="661150"/>
                    </a:cubicBezTo>
                    <a:lnTo>
                      <a:pt x="1324215" y="987043"/>
                    </a:lnTo>
                    <a:lnTo>
                      <a:pt x="1873693" y="987043"/>
                    </a:lnTo>
                    <a:lnTo>
                      <a:pt x="1873693" y="660666"/>
                    </a:lnTo>
                    <a:cubicBezTo>
                      <a:pt x="1873693" y="295791"/>
                      <a:pt x="2169484" y="0"/>
                      <a:pt x="2534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sp>
          <p:nvSpPr>
            <p:cNvPr id="113" name="Shape 113"/>
            <p:cNvSpPr/>
            <p:nvPr/>
          </p:nvSpPr>
          <p:spPr>
            <a:xfrm>
              <a:off x="7807128" y="2565176"/>
              <a:ext cx="160006" cy="152622"/>
            </a:xfrm>
            <a:custGeom>
              <a:pathLst>
                <a:path extrusionOk="0" h="588709" w="564449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6510873" y="1176869"/>
            <a:ext cx="1744133" cy="903527"/>
            <a:chOff x="6358467" y="1176869"/>
            <a:chExt cx="1744133" cy="903527"/>
          </a:xfrm>
        </p:grpSpPr>
        <p:sp>
          <p:nvSpPr>
            <p:cNvPr id="115" name="Shape 115"/>
            <p:cNvSpPr/>
            <p:nvPr/>
          </p:nvSpPr>
          <p:spPr>
            <a:xfrm>
              <a:off x="6358467" y="1176869"/>
              <a:ext cx="1744133" cy="89746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116" name="Shape 116"/>
            <p:cNvGrpSpPr/>
            <p:nvPr/>
          </p:nvGrpSpPr>
          <p:grpSpPr>
            <a:xfrm>
              <a:off x="6430190" y="1230979"/>
              <a:ext cx="1613145" cy="568473"/>
              <a:chOff x="5490387" y="1527312"/>
              <a:chExt cx="1613145" cy="568473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5490387" y="1527312"/>
                <a:ext cx="1613145" cy="272143"/>
              </a:xfrm>
              <a:prstGeom prst="roundRect">
                <a:avLst>
                  <a:gd fmla="val 17740" name="adj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anchorCtr="0" anchor="ctr" bIns="0" lIns="91425" rIns="91425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b="0" baseline="0" i="0" lang="en-US" sz="1200" u="none" cap="none" strike="noStrik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Service Broker</a:t>
                </a:r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5490387" y="1823643"/>
                <a:ext cx="1613145" cy="272143"/>
              </a:xfrm>
              <a:prstGeom prst="roundRect">
                <a:avLst>
                  <a:gd fmla="val 17740" name="adj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anchorCtr="0" anchor="ctr" bIns="0" lIns="91425" rIns="91425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b="0" baseline="0" i="0" lang="en-US" sz="1200" u="none" cap="none" strike="noStrik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Service Nodes</a:t>
                </a:r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6846607" y="1563850"/>
                <a:ext cx="194025" cy="194020"/>
              </a:xfrm>
              <a:custGeom>
                <a:pathLst>
                  <a:path extrusionOk="0" h="3194985" w="3195025">
                    <a:moveTo>
                      <a:pt x="683252" y="2245091"/>
                    </a:moveTo>
                    <a:cubicBezTo>
                      <a:pt x="526024" y="2245091"/>
                      <a:pt x="398566" y="2372549"/>
                      <a:pt x="398566" y="2529777"/>
                    </a:cubicBezTo>
                    <a:lnTo>
                      <a:pt x="398563" y="2529777"/>
                    </a:lnTo>
                    <a:cubicBezTo>
                      <a:pt x="398563" y="2687004"/>
                      <a:pt x="526021" y="2814463"/>
                      <a:pt x="683249" y="2814463"/>
                    </a:cubicBezTo>
                    <a:cubicBezTo>
                      <a:pt x="840476" y="2814463"/>
                      <a:pt x="967935" y="2687004"/>
                      <a:pt x="967935" y="2529777"/>
                    </a:cubicBezTo>
                    <a:lnTo>
                      <a:pt x="967935" y="2245091"/>
                    </a:lnTo>
                    <a:close/>
                    <a:moveTo>
                      <a:pt x="2244948" y="2226032"/>
                    </a:moveTo>
                    <a:lnTo>
                      <a:pt x="2244948" y="2510715"/>
                    </a:lnTo>
                    <a:cubicBezTo>
                      <a:pt x="2244948" y="2667943"/>
                      <a:pt x="2372406" y="2795401"/>
                      <a:pt x="2529634" y="2795401"/>
                    </a:cubicBezTo>
                    <a:lnTo>
                      <a:pt x="2529634" y="2795404"/>
                    </a:lnTo>
                    <a:cubicBezTo>
                      <a:pt x="2686861" y="2795404"/>
                      <a:pt x="2814320" y="2667945"/>
                      <a:pt x="2814320" y="2510718"/>
                    </a:cubicBezTo>
                    <a:cubicBezTo>
                      <a:pt x="2814320" y="2353491"/>
                      <a:pt x="2686861" y="2226032"/>
                      <a:pt x="2529634" y="2226032"/>
                    </a:cubicBezTo>
                    <a:close/>
                    <a:moveTo>
                      <a:pt x="1324215" y="1318407"/>
                    </a:moveTo>
                    <a:lnTo>
                      <a:pt x="1324215" y="1321813"/>
                    </a:lnTo>
                    <a:lnTo>
                      <a:pt x="1321332" y="1321813"/>
                    </a:lnTo>
                    <a:lnTo>
                      <a:pt x="1321332" y="1873653"/>
                    </a:lnTo>
                    <a:lnTo>
                      <a:pt x="1873510" y="1873653"/>
                    </a:lnTo>
                    <a:lnTo>
                      <a:pt x="1873510" y="1872635"/>
                    </a:lnTo>
                    <a:lnTo>
                      <a:pt x="1876578" y="1872635"/>
                    </a:lnTo>
                    <a:lnTo>
                      <a:pt x="1876578" y="1321332"/>
                    </a:lnTo>
                    <a:lnTo>
                      <a:pt x="1873693" y="1321332"/>
                    </a:lnTo>
                    <a:lnTo>
                      <a:pt x="1873693" y="1318407"/>
                    </a:lnTo>
                    <a:close/>
                    <a:moveTo>
                      <a:pt x="668091" y="399044"/>
                    </a:moveTo>
                    <a:cubicBezTo>
                      <a:pt x="510864" y="399044"/>
                      <a:pt x="383405" y="526503"/>
                      <a:pt x="383405" y="683730"/>
                    </a:cubicBezTo>
                    <a:cubicBezTo>
                      <a:pt x="383405" y="840957"/>
                      <a:pt x="510864" y="968416"/>
                      <a:pt x="668091" y="968416"/>
                    </a:cubicBezTo>
                    <a:lnTo>
                      <a:pt x="952777" y="968416"/>
                    </a:lnTo>
                    <a:lnTo>
                      <a:pt x="952777" y="683733"/>
                    </a:lnTo>
                    <a:cubicBezTo>
                      <a:pt x="952777" y="526505"/>
                      <a:pt x="825319" y="399047"/>
                      <a:pt x="668091" y="399047"/>
                    </a:cubicBezTo>
                    <a:close/>
                    <a:moveTo>
                      <a:pt x="2511776" y="380522"/>
                    </a:moveTo>
                    <a:cubicBezTo>
                      <a:pt x="2354549" y="380522"/>
                      <a:pt x="2227090" y="507981"/>
                      <a:pt x="2227090" y="665208"/>
                    </a:cubicBezTo>
                    <a:lnTo>
                      <a:pt x="2227090" y="949894"/>
                    </a:lnTo>
                    <a:lnTo>
                      <a:pt x="2511773" y="949894"/>
                    </a:lnTo>
                    <a:cubicBezTo>
                      <a:pt x="2669001" y="949894"/>
                      <a:pt x="2796459" y="822436"/>
                      <a:pt x="2796459" y="665208"/>
                    </a:cubicBezTo>
                    <a:lnTo>
                      <a:pt x="2796462" y="665208"/>
                    </a:lnTo>
                    <a:cubicBezTo>
                      <a:pt x="2796462" y="507981"/>
                      <a:pt x="2669003" y="380522"/>
                      <a:pt x="2511776" y="380522"/>
                    </a:cubicBezTo>
                    <a:close/>
                    <a:moveTo>
                      <a:pt x="2534359" y="0"/>
                    </a:moveTo>
                    <a:cubicBezTo>
                      <a:pt x="2899234" y="0"/>
                      <a:pt x="3195025" y="295791"/>
                      <a:pt x="3195025" y="660666"/>
                    </a:cubicBezTo>
                    <a:lnTo>
                      <a:pt x="3195022" y="660666"/>
                    </a:lnTo>
                    <a:cubicBezTo>
                      <a:pt x="3195022" y="1025541"/>
                      <a:pt x="2899231" y="1321332"/>
                      <a:pt x="2534356" y="1321332"/>
                    </a:cubicBezTo>
                    <a:lnTo>
                      <a:pt x="2227340" y="1321332"/>
                    </a:lnTo>
                    <a:lnTo>
                      <a:pt x="2227340" y="1872635"/>
                    </a:lnTo>
                    <a:lnTo>
                      <a:pt x="2534176" y="1872635"/>
                    </a:lnTo>
                    <a:cubicBezTo>
                      <a:pt x="2899051" y="1872635"/>
                      <a:pt x="3194842" y="2168426"/>
                      <a:pt x="3194842" y="2533301"/>
                    </a:cubicBezTo>
                    <a:cubicBezTo>
                      <a:pt x="3194842" y="2898176"/>
                      <a:pt x="2899051" y="3193967"/>
                      <a:pt x="2534176" y="3193967"/>
                    </a:cubicBezTo>
                    <a:lnTo>
                      <a:pt x="2534176" y="3193964"/>
                    </a:lnTo>
                    <a:cubicBezTo>
                      <a:pt x="2169301" y="3193964"/>
                      <a:pt x="1873510" y="2898174"/>
                      <a:pt x="1873510" y="2533298"/>
                    </a:cubicBezTo>
                    <a:lnTo>
                      <a:pt x="1873510" y="2245313"/>
                    </a:lnTo>
                    <a:lnTo>
                      <a:pt x="1321332" y="2245313"/>
                    </a:lnTo>
                    <a:lnTo>
                      <a:pt x="1321332" y="2534319"/>
                    </a:lnTo>
                    <a:cubicBezTo>
                      <a:pt x="1321332" y="2899194"/>
                      <a:pt x="1025541" y="3194985"/>
                      <a:pt x="660666" y="3194985"/>
                    </a:cubicBezTo>
                    <a:cubicBezTo>
                      <a:pt x="295791" y="3194985"/>
                      <a:pt x="0" y="2899194"/>
                      <a:pt x="0" y="2534319"/>
                    </a:cubicBezTo>
                    <a:lnTo>
                      <a:pt x="2" y="2534319"/>
                    </a:lnTo>
                    <a:cubicBezTo>
                      <a:pt x="2" y="2169444"/>
                      <a:pt x="295793" y="1873653"/>
                      <a:pt x="660668" y="1873653"/>
                    </a:cubicBezTo>
                    <a:lnTo>
                      <a:pt x="969070" y="1873653"/>
                    </a:lnTo>
                    <a:lnTo>
                      <a:pt x="969070" y="1321813"/>
                    </a:lnTo>
                    <a:lnTo>
                      <a:pt x="663549" y="1321813"/>
                    </a:lnTo>
                    <a:cubicBezTo>
                      <a:pt x="298674" y="1321813"/>
                      <a:pt x="2883" y="1026022"/>
                      <a:pt x="2883" y="661147"/>
                    </a:cubicBezTo>
                    <a:cubicBezTo>
                      <a:pt x="2883" y="296272"/>
                      <a:pt x="298674" y="481"/>
                      <a:pt x="663549" y="481"/>
                    </a:cubicBezTo>
                    <a:lnTo>
                      <a:pt x="663549" y="484"/>
                    </a:lnTo>
                    <a:cubicBezTo>
                      <a:pt x="1028424" y="484"/>
                      <a:pt x="1324215" y="296274"/>
                      <a:pt x="1324215" y="661150"/>
                    </a:cubicBezTo>
                    <a:lnTo>
                      <a:pt x="1324215" y="987043"/>
                    </a:lnTo>
                    <a:lnTo>
                      <a:pt x="1873693" y="987043"/>
                    </a:lnTo>
                    <a:lnTo>
                      <a:pt x="1873693" y="660666"/>
                    </a:lnTo>
                    <a:cubicBezTo>
                      <a:pt x="1873693" y="295791"/>
                      <a:pt x="2169484" y="0"/>
                      <a:pt x="2534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sp>
          <p:nvSpPr>
            <p:cNvPr id="120" name="Shape 120"/>
            <p:cNvSpPr txBox="1"/>
            <p:nvPr/>
          </p:nvSpPr>
          <p:spPr>
            <a:xfrm>
              <a:off x="6880835" y="1803399"/>
              <a:ext cx="697802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Service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7807128" y="1574578"/>
              <a:ext cx="160006" cy="152622"/>
            </a:xfrm>
            <a:custGeom>
              <a:pathLst>
                <a:path extrusionOk="0" h="588709" w="564449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22" name="Shape 122"/>
          <p:cNvGrpSpPr/>
          <p:nvPr/>
        </p:nvGrpSpPr>
        <p:grpSpPr>
          <a:xfrm>
            <a:off x="2912533" y="804333"/>
            <a:ext cx="3378200" cy="3031063"/>
            <a:chOff x="2912533" y="804333"/>
            <a:chExt cx="3378200" cy="3031063"/>
          </a:xfrm>
        </p:grpSpPr>
        <p:sp>
          <p:nvSpPr>
            <p:cNvPr id="123" name="Shape 123"/>
            <p:cNvSpPr/>
            <p:nvPr/>
          </p:nvSpPr>
          <p:spPr>
            <a:xfrm>
              <a:off x="2912533" y="804333"/>
              <a:ext cx="3378200" cy="303106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4626789" y="3247541"/>
              <a:ext cx="1611864" cy="272795"/>
            </a:xfrm>
            <a:prstGeom prst="roundRect">
              <a:avLst>
                <a:gd fmla="val 9038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App Log Aggregator</a:t>
              </a:r>
            </a:p>
          </p:txBody>
        </p:sp>
        <p:sp>
          <p:nvSpPr>
            <p:cNvPr id="125" name="Shape 125"/>
            <p:cNvSpPr/>
            <p:nvPr/>
          </p:nvSpPr>
          <p:spPr>
            <a:xfrm>
              <a:off x="4609855" y="1833608"/>
              <a:ext cx="1611864" cy="272795"/>
            </a:xfrm>
            <a:prstGeom prst="roundRect">
              <a:avLst>
                <a:gd fmla="val 9038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Login Server</a:t>
              </a:r>
            </a:p>
          </p:txBody>
        </p:sp>
        <p:sp>
          <p:nvSpPr>
            <p:cNvPr id="126" name="Shape 126"/>
            <p:cNvSpPr/>
            <p:nvPr/>
          </p:nvSpPr>
          <p:spPr>
            <a:xfrm>
              <a:off x="2967322" y="1239407"/>
              <a:ext cx="3263164" cy="272242"/>
            </a:xfrm>
            <a:prstGeom prst="roundRect">
              <a:avLst>
                <a:gd fmla="val 17740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Dynamic Router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5923646" y="1277025"/>
              <a:ext cx="196613" cy="196612"/>
            </a:xfrm>
            <a:custGeom>
              <a:pathLst>
                <a:path extrusionOk="0" h="763984" w="763984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2967322" y="1535779"/>
              <a:ext cx="1613145" cy="272143"/>
            </a:xfrm>
            <a:prstGeom prst="roundRect">
              <a:avLst>
                <a:gd fmla="val 17740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Cloud Controller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2967322" y="1833608"/>
              <a:ext cx="1611864" cy="272795"/>
            </a:xfrm>
            <a:prstGeom prst="roundRect">
              <a:avLst>
                <a:gd fmla="val 9038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UAA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4613451" y="1535795"/>
              <a:ext cx="1611864" cy="272795"/>
            </a:xfrm>
            <a:prstGeom prst="roundRect">
              <a:avLst>
                <a:gd fmla="val 9038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Health Manager</a:t>
              </a:r>
            </a:p>
          </p:txBody>
        </p:sp>
        <p:sp>
          <p:nvSpPr>
            <p:cNvPr id="131" name="Shape 131"/>
            <p:cNvSpPr/>
            <p:nvPr/>
          </p:nvSpPr>
          <p:spPr>
            <a:xfrm>
              <a:off x="2971800" y="2133597"/>
              <a:ext cx="3264081" cy="775848"/>
            </a:xfrm>
            <a:prstGeom prst="roundRect">
              <a:avLst>
                <a:gd fmla="val 2039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t" bIns="0" lIns="91425" rIns="91425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DEA Pool</a:t>
              </a:r>
            </a:p>
          </p:txBody>
        </p:sp>
        <p:sp>
          <p:nvSpPr>
            <p:cNvPr id="132" name="Shape 132"/>
            <p:cNvSpPr/>
            <p:nvPr/>
          </p:nvSpPr>
          <p:spPr>
            <a:xfrm>
              <a:off x="2969422" y="2931871"/>
              <a:ext cx="3263164" cy="272143"/>
            </a:xfrm>
            <a:prstGeom prst="roundRect">
              <a:avLst>
                <a:gd fmla="val 17740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Messaging (NATS)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3015526" y="2561366"/>
              <a:ext cx="1515437" cy="269210"/>
            </a:xfrm>
            <a:prstGeom prst="roundRect">
              <a:avLst>
                <a:gd fmla="val 10428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Apps</a:t>
              </a:r>
            </a:p>
          </p:txBody>
        </p:sp>
        <p:sp>
          <p:nvSpPr>
            <p:cNvPr id="134" name="Shape 134"/>
            <p:cNvSpPr/>
            <p:nvPr/>
          </p:nvSpPr>
          <p:spPr>
            <a:xfrm>
              <a:off x="4328410" y="1550120"/>
              <a:ext cx="169752" cy="226530"/>
            </a:xfrm>
            <a:custGeom>
              <a:pathLst>
                <a:path extrusionOk="0" h="883413" w="661988">
                  <a:moveTo>
                    <a:pt x="330994" y="679669"/>
                  </a:moveTo>
                  <a:lnTo>
                    <a:pt x="212885" y="769898"/>
                  </a:lnTo>
                  <a:cubicBezTo>
                    <a:pt x="244883" y="796653"/>
                    <a:pt x="286332" y="810415"/>
                    <a:pt x="330994" y="810415"/>
                  </a:cubicBezTo>
                  <a:cubicBezTo>
                    <a:pt x="375657" y="810415"/>
                    <a:pt x="417105" y="796653"/>
                    <a:pt x="449103" y="769899"/>
                  </a:cubicBezTo>
                  <a:close/>
                  <a:moveTo>
                    <a:pt x="131181" y="527028"/>
                  </a:moveTo>
                  <a:cubicBezTo>
                    <a:pt x="122509" y="548919"/>
                    <a:pt x="118242" y="572793"/>
                    <a:pt x="118242" y="597663"/>
                  </a:cubicBezTo>
                  <a:cubicBezTo>
                    <a:pt x="118242" y="668352"/>
                    <a:pt x="152717" y="730988"/>
                    <a:pt x="208006" y="766609"/>
                  </a:cubicBezTo>
                  <a:lnTo>
                    <a:pt x="253230" y="620264"/>
                  </a:lnTo>
                  <a:close/>
                  <a:moveTo>
                    <a:pt x="530807" y="527027"/>
                  </a:moveTo>
                  <a:lnTo>
                    <a:pt x="408757" y="620264"/>
                  </a:lnTo>
                  <a:lnTo>
                    <a:pt x="453981" y="766610"/>
                  </a:lnTo>
                  <a:cubicBezTo>
                    <a:pt x="509272" y="730989"/>
                    <a:pt x="543746" y="668352"/>
                    <a:pt x="543746" y="597663"/>
                  </a:cubicBezTo>
                  <a:cubicBezTo>
                    <a:pt x="543746" y="572793"/>
                    <a:pt x="539479" y="548919"/>
                    <a:pt x="530807" y="527027"/>
                  </a:cubicBezTo>
                  <a:close/>
                  <a:moveTo>
                    <a:pt x="336192" y="385435"/>
                  </a:moveTo>
                  <a:lnTo>
                    <a:pt x="379054" y="524143"/>
                  </a:lnTo>
                  <a:lnTo>
                    <a:pt x="529912" y="524142"/>
                  </a:lnTo>
                  <a:cubicBezTo>
                    <a:pt x="501178" y="444293"/>
                    <a:pt x="425507" y="387120"/>
                    <a:pt x="336192" y="385435"/>
                  </a:cubicBezTo>
                  <a:close/>
                  <a:moveTo>
                    <a:pt x="325796" y="385435"/>
                  </a:moveTo>
                  <a:cubicBezTo>
                    <a:pt x="236481" y="387120"/>
                    <a:pt x="160810" y="444294"/>
                    <a:pt x="132077" y="524142"/>
                  </a:cubicBezTo>
                  <a:lnTo>
                    <a:pt x="282933" y="524143"/>
                  </a:lnTo>
                  <a:close/>
                  <a:moveTo>
                    <a:pt x="388144" y="107849"/>
                  </a:moveTo>
                  <a:lnTo>
                    <a:pt x="616744" y="107849"/>
                  </a:lnTo>
                  <a:lnTo>
                    <a:pt x="616744" y="214664"/>
                  </a:lnTo>
                  <a:lnTo>
                    <a:pt x="486412" y="358355"/>
                  </a:lnTo>
                  <a:cubicBezTo>
                    <a:pt x="564963" y="408954"/>
                    <a:pt x="616744" y="497262"/>
                    <a:pt x="616744" y="597663"/>
                  </a:cubicBezTo>
                  <a:cubicBezTo>
                    <a:pt x="616744" y="755478"/>
                    <a:pt x="488809" y="883413"/>
                    <a:pt x="330994" y="883413"/>
                  </a:cubicBezTo>
                  <a:cubicBezTo>
                    <a:pt x="173179" y="883413"/>
                    <a:pt x="45244" y="755478"/>
                    <a:pt x="45244" y="597663"/>
                  </a:cubicBezTo>
                  <a:cubicBezTo>
                    <a:pt x="45244" y="497384"/>
                    <a:pt x="96899" y="409170"/>
                    <a:pt x="175275" y="358519"/>
                  </a:cubicBezTo>
                  <a:lnTo>
                    <a:pt x="45244" y="215161"/>
                  </a:lnTo>
                  <a:lnTo>
                    <a:pt x="45244" y="108346"/>
                  </a:lnTo>
                  <a:lnTo>
                    <a:pt x="273844" y="108346"/>
                  </a:lnTo>
                  <a:lnTo>
                    <a:pt x="273844" y="215161"/>
                  </a:lnTo>
                  <a:lnTo>
                    <a:pt x="273844" y="317674"/>
                  </a:lnTo>
                  <a:cubicBezTo>
                    <a:pt x="292304" y="313881"/>
                    <a:pt x="311419" y="311913"/>
                    <a:pt x="330994" y="311913"/>
                  </a:cubicBezTo>
                  <a:lnTo>
                    <a:pt x="388144" y="317674"/>
                  </a:lnTo>
                  <a:lnTo>
                    <a:pt x="388144" y="214664"/>
                  </a:lnTo>
                  <a:close/>
                  <a:moveTo>
                    <a:pt x="0" y="0"/>
                  </a:moveTo>
                  <a:lnTo>
                    <a:pt x="661988" y="0"/>
                  </a:lnTo>
                  <a:lnTo>
                    <a:pt x="661988" y="69056"/>
                  </a:lnTo>
                  <a:lnTo>
                    <a:pt x="0" y="690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5937503" y="1580800"/>
              <a:ext cx="207167" cy="182785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4267535" y="1895141"/>
              <a:ext cx="273084" cy="138290"/>
            </a:xfrm>
            <a:custGeom>
              <a:pathLst>
                <a:path extrusionOk="0" h="1046012" w="2065579">
                  <a:moveTo>
                    <a:pt x="1760487" y="351205"/>
                  </a:moveTo>
                  <a:cubicBezTo>
                    <a:pt x="1665603" y="351205"/>
                    <a:pt x="1588685" y="428123"/>
                    <a:pt x="1588685" y="523007"/>
                  </a:cubicBezTo>
                  <a:cubicBezTo>
                    <a:pt x="1588685" y="617891"/>
                    <a:pt x="1665603" y="694809"/>
                    <a:pt x="1760487" y="694809"/>
                  </a:cubicBezTo>
                  <a:cubicBezTo>
                    <a:pt x="1855371" y="694809"/>
                    <a:pt x="1932289" y="617891"/>
                    <a:pt x="1932289" y="523007"/>
                  </a:cubicBezTo>
                  <a:cubicBezTo>
                    <a:pt x="1932289" y="428123"/>
                    <a:pt x="1855371" y="351205"/>
                    <a:pt x="1760487" y="351205"/>
                  </a:cubicBezTo>
                  <a:close/>
                  <a:moveTo>
                    <a:pt x="1542573" y="0"/>
                  </a:moveTo>
                  <a:cubicBezTo>
                    <a:pt x="1831421" y="0"/>
                    <a:pt x="2065579" y="234158"/>
                    <a:pt x="2065579" y="523006"/>
                  </a:cubicBezTo>
                  <a:cubicBezTo>
                    <a:pt x="2065579" y="811854"/>
                    <a:pt x="1831421" y="1046012"/>
                    <a:pt x="1542573" y="1046012"/>
                  </a:cubicBezTo>
                  <a:cubicBezTo>
                    <a:pt x="1320299" y="1046012"/>
                    <a:pt x="1130410" y="907353"/>
                    <a:pt x="1055933" y="711331"/>
                  </a:cubicBezTo>
                  <a:lnTo>
                    <a:pt x="188330" y="711331"/>
                  </a:lnTo>
                  <a:lnTo>
                    <a:pt x="188327" y="711334"/>
                  </a:lnTo>
                  <a:lnTo>
                    <a:pt x="0" y="523007"/>
                  </a:lnTo>
                  <a:lnTo>
                    <a:pt x="187821" y="335186"/>
                  </a:lnTo>
                  <a:lnTo>
                    <a:pt x="369695" y="517060"/>
                  </a:lnTo>
                  <a:lnTo>
                    <a:pt x="552076" y="334679"/>
                  </a:lnTo>
                  <a:lnTo>
                    <a:pt x="554444" y="334679"/>
                  </a:lnTo>
                  <a:lnTo>
                    <a:pt x="736824" y="517059"/>
                  </a:lnTo>
                  <a:lnTo>
                    <a:pt x="919204" y="334679"/>
                  </a:lnTo>
                  <a:lnTo>
                    <a:pt x="1055934" y="334679"/>
                  </a:lnTo>
                  <a:cubicBezTo>
                    <a:pt x="1130411" y="138659"/>
                    <a:pt x="1320300" y="0"/>
                    <a:pt x="154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4297385" y="2590725"/>
              <a:ext cx="185404" cy="209175"/>
            </a:xfrm>
            <a:custGeom>
              <a:pathLst>
                <a:path extrusionOk="0" h="1374854" w="1218612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-4307520">
              <a:off x="5993623" y="3346907"/>
              <a:ext cx="195563" cy="90305"/>
            </a:xfrm>
            <a:custGeom>
              <a:pathLst>
                <a:path extrusionOk="0" h="1482826" w="2885855">
                  <a:moveTo>
                    <a:pt x="2140215" y="766679"/>
                  </a:moveTo>
                  <a:cubicBezTo>
                    <a:pt x="2143010" y="997711"/>
                    <a:pt x="1978653" y="1040977"/>
                    <a:pt x="1776064" y="1047182"/>
                  </a:cubicBezTo>
                  <a:cubicBezTo>
                    <a:pt x="1773599" y="1047903"/>
                    <a:pt x="1771112" y="1047932"/>
                    <a:pt x="1768617" y="1047932"/>
                  </a:cubicBezTo>
                  <a:lnTo>
                    <a:pt x="1757942" y="1047932"/>
                  </a:lnTo>
                  <a:cubicBezTo>
                    <a:pt x="1716337" y="1049492"/>
                    <a:pt x="1673297" y="1049186"/>
                    <a:pt x="1629921" y="1048839"/>
                  </a:cubicBezTo>
                  <a:lnTo>
                    <a:pt x="1623719" y="1047932"/>
                  </a:lnTo>
                  <a:lnTo>
                    <a:pt x="507385" y="1047932"/>
                  </a:lnTo>
                  <a:cubicBezTo>
                    <a:pt x="317887" y="1068350"/>
                    <a:pt x="446273" y="1225746"/>
                    <a:pt x="673725" y="1389082"/>
                  </a:cubicBezTo>
                  <a:cubicBezTo>
                    <a:pt x="919900" y="1565863"/>
                    <a:pt x="571734" y="1454340"/>
                    <a:pt x="413198" y="1365738"/>
                  </a:cubicBezTo>
                  <a:cubicBezTo>
                    <a:pt x="254661" y="1277137"/>
                    <a:pt x="45146" y="1122801"/>
                    <a:pt x="4184" y="777009"/>
                  </a:cubicBezTo>
                  <a:cubicBezTo>
                    <a:pt x="-27472" y="509784"/>
                    <a:pt x="124488" y="449381"/>
                    <a:pt x="324715" y="437280"/>
                  </a:cubicBezTo>
                  <a:cubicBezTo>
                    <a:pt x="336380" y="434371"/>
                    <a:pt x="348428" y="433658"/>
                    <a:pt x="360643" y="433658"/>
                  </a:cubicBezTo>
                  <a:lnTo>
                    <a:pt x="1641310" y="433658"/>
                  </a:lnTo>
                  <a:cubicBezTo>
                    <a:pt x="1818405" y="409653"/>
                    <a:pt x="1690492" y="254578"/>
                    <a:pt x="1466524" y="93744"/>
                  </a:cubicBezTo>
                  <a:cubicBezTo>
                    <a:pt x="1220349" y="-83037"/>
                    <a:pt x="1568515" y="28486"/>
                    <a:pt x="1727051" y="117088"/>
                  </a:cubicBezTo>
                  <a:cubicBezTo>
                    <a:pt x="1885588" y="205689"/>
                    <a:pt x="2095103" y="360025"/>
                    <a:pt x="2136066" y="705817"/>
                  </a:cubicBezTo>
                  <a:cubicBezTo>
                    <a:pt x="2138626" y="727429"/>
                    <a:pt x="2139985" y="747689"/>
                    <a:pt x="2140215" y="766679"/>
                  </a:cubicBezTo>
                  <a:close/>
                  <a:moveTo>
                    <a:pt x="2885855" y="742594"/>
                  </a:moveTo>
                  <a:cubicBezTo>
                    <a:pt x="2885855" y="911228"/>
                    <a:pt x="2749151" y="1047932"/>
                    <a:pt x="2580517" y="1047932"/>
                  </a:cubicBezTo>
                  <a:cubicBezTo>
                    <a:pt x="2411883" y="1047932"/>
                    <a:pt x="2275179" y="911228"/>
                    <a:pt x="2275179" y="742594"/>
                  </a:cubicBezTo>
                  <a:cubicBezTo>
                    <a:pt x="2275179" y="573960"/>
                    <a:pt x="2411883" y="437256"/>
                    <a:pt x="2580517" y="437256"/>
                  </a:cubicBezTo>
                  <a:cubicBezTo>
                    <a:pt x="2749151" y="437256"/>
                    <a:pt x="2885855" y="573960"/>
                    <a:pt x="2885855" y="7425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 rot="-10345447">
              <a:off x="5896979" y="2976402"/>
              <a:ext cx="249944" cy="220550"/>
            </a:xfrm>
            <a:custGeom>
              <a:pathLst>
                <a:path extrusionOk="0" h="862463" w="977409">
                  <a:moveTo>
                    <a:pt x="259894" y="587617"/>
                  </a:moveTo>
                  <a:cubicBezTo>
                    <a:pt x="303121" y="581868"/>
                    <a:pt x="333503" y="542165"/>
                    <a:pt x="327754" y="498938"/>
                  </a:cubicBezTo>
                  <a:cubicBezTo>
                    <a:pt x="322005" y="455710"/>
                    <a:pt x="282301" y="425328"/>
                    <a:pt x="239074" y="431078"/>
                  </a:cubicBezTo>
                  <a:cubicBezTo>
                    <a:pt x="195846" y="436827"/>
                    <a:pt x="165465" y="476530"/>
                    <a:pt x="171214" y="519757"/>
                  </a:cubicBezTo>
                  <a:cubicBezTo>
                    <a:pt x="176963" y="562985"/>
                    <a:pt x="216666" y="593367"/>
                    <a:pt x="259894" y="587617"/>
                  </a:cubicBezTo>
                  <a:close/>
                  <a:moveTo>
                    <a:pt x="496117" y="556200"/>
                  </a:moveTo>
                  <a:cubicBezTo>
                    <a:pt x="539344" y="550450"/>
                    <a:pt x="569726" y="510747"/>
                    <a:pt x="563976" y="467520"/>
                  </a:cubicBezTo>
                  <a:cubicBezTo>
                    <a:pt x="558227" y="424293"/>
                    <a:pt x="518524" y="393911"/>
                    <a:pt x="475297" y="399660"/>
                  </a:cubicBezTo>
                  <a:cubicBezTo>
                    <a:pt x="432069" y="405409"/>
                    <a:pt x="401688" y="445112"/>
                    <a:pt x="407437" y="488340"/>
                  </a:cubicBezTo>
                  <a:cubicBezTo>
                    <a:pt x="413186" y="531567"/>
                    <a:pt x="452889" y="561949"/>
                    <a:pt x="496117" y="556200"/>
                  </a:cubicBezTo>
                  <a:close/>
                  <a:moveTo>
                    <a:pt x="732341" y="524782"/>
                  </a:moveTo>
                  <a:cubicBezTo>
                    <a:pt x="775568" y="519033"/>
                    <a:pt x="805950" y="479329"/>
                    <a:pt x="800200" y="436102"/>
                  </a:cubicBezTo>
                  <a:cubicBezTo>
                    <a:pt x="794451" y="392875"/>
                    <a:pt x="754748" y="362493"/>
                    <a:pt x="711521" y="368242"/>
                  </a:cubicBezTo>
                  <a:cubicBezTo>
                    <a:pt x="668293" y="373991"/>
                    <a:pt x="637912" y="413695"/>
                    <a:pt x="643661" y="456922"/>
                  </a:cubicBezTo>
                  <a:cubicBezTo>
                    <a:pt x="649410" y="500149"/>
                    <a:pt x="689113" y="530531"/>
                    <a:pt x="732341" y="524782"/>
                  </a:cubicBezTo>
                  <a:close/>
                  <a:moveTo>
                    <a:pt x="539319" y="856951"/>
                  </a:moveTo>
                  <a:cubicBezTo>
                    <a:pt x="270888" y="892653"/>
                    <a:pt x="30621" y="751209"/>
                    <a:pt x="2667" y="541027"/>
                  </a:cubicBezTo>
                  <a:cubicBezTo>
                    <a:pt x="-25288" y="330846"/>
                    <a:pt x="169657" y="131519"/>
                    <a:pt x="438089" y="95817"/>
                  </a:cubicBezTo>
                  <a:cubicBezTo>
                    <a:pt x="491646" y="88694"/>
                    <a:pt x="544084" y="88623"/>
                    <a:pt x="593712" y="96560"/>
                  </a:cubicBezTo>
                  <a:cubicBezTo>
                    <a:pt x="709420" y="94638"/>
                    <a:pt x="825104" y="62149"/>
                    <a:pt x="940790" y="0"/>
                  </a:cubicBezTo>
                  <a:cubicBezTo>
                    <a:pt x="908291" y="72634"/>
                    <a:pt x="884680" y="145268"/>
                    <a:pt x="870775" y="218069"/>
                  </a:cubicBezTo>
                  <a:cubicBezTo>
                    <a:pt x="927482" y="270002"/>
                    <a:pt x="964730" y="336463"/>
                    <a:pt x="974742" y="411741"/>
                  </a:cubicBezTo>
                  <a:cubicBezTo>
                    <a:pt x="1002697" y="621923"/>
                    <a:pt x="807751" y="821250"/>
                    <a:pt x="539319" y="8569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5954092" y="2205402"/>
              <a:ext cx="192090" cy="189436"/>
            </a:xfrm>
            <a:custGeom>
              <a:pathLst>
                <a:path extrusionOk="0" h="2626530" w="266332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2975789" y="3247541"/>
              <a:ext cx="1611864" cy="272795"/>
            </a:xfrm>
            <a:prstGeom prst="roundRect">
              <a:avLst>
                <a:gd fmla="val 9038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Metrics Collection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4649594" y="2552900"/>
              <a:ext cx="1515437" cy="269210"/>
            </a:xfrm>
            <a:prstGeom prst="roundRect">
              <a:avLst>
                <a:gd fmla="val 10428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Apps</a:t>
              </a:r>
            </a:p>
          </p:txBody>
        </p:sp>
        <p:sp>
          <p:nvSpPr>
            <p:cNvPr id="143" name="Shape 143"/>
            <p:cNvSpPr/>
            <p:nvPr/>
          </p:nvSpPr>
          <p:spPr>
            <a:xfrm>
              <a:off x="5931453" y="2582258"/>
              <a:ext cx="185404" cy="209175"/>
            </a:xfrm>
            <a:custGeom>
              <a:pathLst>
                <a:path extrusionOk="0" h="1374854" w="1218612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5977467" y="1882389"/>
              <a:ext cx="149840" cy="183475"/>
            </a:xfrm>
            <a:custGeom>
              <a:pathLst>
                <a:path extrusionOk="0" h="1265275" w="990600">
                  <a:moveTo>
                    <a:pt x="495299" y="621778"/>
                  </a:moveTo>
                  <a:cubicBezTo>
                    <a:pt x="426912" y="621778"/>
                    <a:pt x="371473" y="677217"/>
                    <a:pt x="371473" y="745604"/>
                  </a:cubicBezTo>
                  <a:cubicBezTo>
                    <a:pt x="371473" y="800510"/>
                    <a:pt x="407209" y="847069"/>
                    <a:pt x="457199" y="861738"/>
                  </a:cubicBezTo>
                  <a:lnTo>
                    <a:pt x="457199" y="1103911"/>
                  </a:lnTo>
                  <a:cubicBezTo>
                    <a:pt x="457199" y="1124953"/>
                    <a:pt x="474257" y="1142011"/>
                    <a:pt x="495299" y="1142011"/>
                  </a:cubicBezTo>
                  <a:cubicBezTo>
                    <a:pt x="516341" y="1142011"/>
                    <a:pt x="533399" y="1124953"/>
                    <a:pt x="533399" y="1103911"/>
                  </a:cubicBezTo>
                  <a:lnTo>
                    <a:pt x="533399" y="861738"/>
                  </a:lnTo>
                  <a:cubicBezTo>
                    <a:pt x="583390" y="847069"/>
                    <a:pt x="619125" y="800510"/>
                    <a:pt x="619125" y="745604"/>
                  </a:cubicBezTo>
                  <a:cubicBezTo>
                    <a:pt x="619125" y="677217"/>
                    <a:pt x="563686" y="621778"/>
                    <a:pt x="495299" y="621778"/>
                  </a:cubicBezTo>
                  <a:close/>
                  <a:moveTo>
                    <a:pt x="495297" y="170493"/>
                  </a:moveTo>
                  <a:cubicBezTo>
                    <a:pt x="391746" y="170493"/>
                    <a:pt x="307802" y="254436"/>
                    <a:pt x="307802" y="357987"/>
                  </a:cubicBezTo>
                  <a:lnTo>
                    <a:pt x="307804" y="357991"/>
                  </a:lnTo>
                  <a:lnTo>
                    <a:pt x="307544" y="357991"/>
                  </a:lnTo>
                  <a:lnTo>
                    <a:pt x="307544" y="538211"/>
                  </a:lnTo>
                  <a:lnTo>
                    <a:pt x="683058" y="538211"/>
                  </a:lnTo>
                  <a:lnTo>
                    <a:pt x="683058" y="357991"/>
                  </a:lnTo>
                  <a:lnTo>
                    <a:pt x="682792" y="357991"/>
                  </a:lnTo>
                  <a:cubicBezTo>
                    <a:pt x="682792" y="357988"/>
                    <a:pt x="682792" y="357988"/>
                    <a:pt x="682792" y="357987"/>
                  </a:cubicBezTo>
                  <a:cubicBezTo>
                    <a:pt x="682792" y="254436"/>
                    <a:pt x="598848" y="170493"/>
                    <a:pt x="495297" y="170493"/>
                  </a:cubicBezTo>
                  <a:close/>
                  <a:moveTo>
                    <a:pt x="495300" y="0"/>
                  </a:moveTo>
                  <a:cubicBezTo>
                    <a:pt x="686657" y="0"/>
                    <a:pt x="841781" y="155124"/>
                    <a:pt x="841781" y="346479"/>
                  </a:cubicBezTo>
                  <a:lnTo>
                    <a:pt x="841781" y="346481"/>
                  </a:lnTo>
                  <a:lnTo>
                    <a:pt x="841781" y="538211"/>
                  </a:lnTo>
                  <a:lnTo>
                    <a:pt x="869420" y="538211"/>
                  </a:lnTo>
                  <a:cubicBezTo>
                    <a:pt x="936346" y="538211"/>
                    <a:pt x="990600" y="592465"/>
                    <a:pt x="990600" y="659391"/>
                  </a:cubicBezTo>
                  <a:lnTo>
                    <a:pt x="990600" y="1144095"/>
                  </a:lnTo>
                  <a:cubicBezTo>
                    <a:pt x="990600" y="1211021"/>
                    <a:pt x="936346" y="1265275"/>
                    <a:pt x="869420" y="1265275"/>
                  </a:cubicBezTo>
                  <a:lnTo>
                    <a:pt x="121180" y="1265275"/>
                  </a:lnTo>
                  <a:cubicBezTo>
                    <a:pt x="54254" y="1265275"/>
                    <a:pt x="0" y="1211021"/>
                    <a:pt x="0" y="1144095"/>
                  </a:cubicBezTo>
                  <a:lnTo>
                    <a:pt x="0" y="659391"/>
                  </a:lnTo>
                  <a:cubicBezTo>
                    <a:pt x="0" y="592465"/>
                    <a:pt x="54254" y="538211"/>
                    <a:pt x="121180" y="538211"/>
                  </a:cubicBezTo>
                  <a:lnTo>
                    <a:pt x="148819" y="538211"/>
                  </a:lnTo>
                  <a:lnTo>
                    <a:pt x="148819" y="346481"/>
                  </a:lnTo>
                  <a:cubicBezTo>
                    <a:pt x="148819" y="155124"/>
                    <a:pt x="303944" y="0"/>
                    <a:pt x="495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2967323" y="934607"/>
              <a:ext cx="3263164" cy="272242"/>
            </a:xfrm>
            <a:prstGeom prst="roundRect">
              <a:avLst>
                <a:gd fmla="val 17740" name="adj"/>
              </a:avLst>
            </a:prstGeom>
            <a:solidFill>
              <a:srgbClr val="33928A"/>
            </a:solidFill>
            <a:ln cap="flat" cmpd="sng" w="1270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HA Proxy LB</a:t>
              </a:r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3986687" y="3522132"/>
              <a:ext cx="125369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Elastic Runtime</a:t>
              </a:r>
            </a:p>
          </p:txBody>
        </p:sp>
        <p:pic>
          <p:nvPicPr>
            <p:cNvPr id="147" name="Shape 14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17998" y="3268133"/>
              <a:ext cx="237065" cy="2370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Shape 14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884332" y="931333"/>
              <a:ext cx="279399" cy="2793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title"/>
          </p:nvPr>
        </p:nvSpPr>
        <p:spPr>
          <a:xfrm>
            <a:off x="366712" y="2365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Managed Services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298980" y="888470"/>
            <a:ext cx="2943754" cy="3412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VCAP_SERVICES environment variable is visible only to members of the org and space containing the service instance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3539067" y="939270"/>
            <a:ext cx="5308595" cy="3226329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b="0" baseline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VCAP_SERVICES="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b="0" baseline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"p-mysql": [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b="0" baseline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b="0" baseline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"name": "music-db",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b="0" baseline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"label": "p-mysql",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b="0" baseline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"tags": [ "mysql", "relational” ],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b="0" baseline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"plan": "100mb-dev",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b="0" baseline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"credentials":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b="0" baseline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 "hostname": "192.168.1.147",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b="0" baseline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 "port": 3306,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b="0" baseline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 "name": "cf_aceae021_7f27_48db_9844_d7c151f29195",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b="0" baseline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 "username": "Tr12ZI4hPu4OPJPY",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b="0" baseline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 "password": "fuTWBqpGeyvv0qge",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b="0" baseline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 "uri": "mysql://Tr12ZI4hPu4OPJPY:fuTWBqpGeyvv0qge@192.168.1.147:3306/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b="0" baseline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               cf_aceae021_7f27_48db_9844_d7c151f29195?reconnect=true”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b="0" baseline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b="0" baseline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b="0" baseline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b="0" baseline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 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r>
              <a:t/>
            </a:r>
            <a:endParaRPr b="0" baseline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r>
              <a:t/>
            </a:r>
            <a:endParaRPr b="0" baseline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b="0" baseline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>
            <p:ph type="ctrTitle"/>
          </p:nvPr>
        </p:nvSpPr>
        <p:spPr>
          <a:xfrm>
            <a:off x="1017587" y="1130533"/>
            <a:ext cx="6048376" cy="12300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rtl val="0"/>
              </a:rPr>
              <a:t>Identity and </a:t>
            </a:r>
            <a:br>
              <a:rPr b="0" baseline="0" i="0" lang="en-US" sz="4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r>
              <a:rPr b="0" baseline="0" i="0" lang="en-US" sz="4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Access Control</a:t>
            </a:r>
          </a:p>
        </p:txBody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x="1026053" y="2447126"/>
            <a:ext cx="6048374" cy="5627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7B70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/>
        </p:nvSpPr>
        <p:spPr>
          <a:xfrm>
            <a:off x="4267200" y="1024466"/>
            <a:ext cx="4343400" cy="3361263"/>
          </a:xfrm>
          <a:prstGeom prst="roundRect">
            <a:avLst>
              <a:gd fmla="val 8224" name="adj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0" lIns="91425" rIns="91425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600" u="none" cap="none" strike="noStrike">
              <a:solidFill>
                <a:srgbClr val="00888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1" name="Shape 651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End-User Identity</a:t>
            </a:r>
          </a:p>
        </p:txBody>
      </p:sp>
      <p:sp>
        <p:nvSpPr>
          <p:cNvPr id="652" name="Shape 652"/>
          <p:cNvSpPr txBox="1"/>
          <p:nvPr>
            <p:ph idx="1" type="body"/>
          </p:nvPr>
        </p:nvSpPr>
        <p:spPr>
          <a:xfrm>
            <a:off x="383646" y="930804"/>
            <a:ext cx="3722686" cy="3734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Login Server handles authentication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by default, stores usernames and passwords in CCDB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future releases will support LDAP/AD integration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UAA is an OAuth2 token server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manages access and refresh tokens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 interactions with the API must include a valid OAuth2 access token</a:t>
            </a:r>
          </a:p>
        </p:txBody>
      </p:sp>
      <p:sp>
        <p:nvSpPr>
          <p:cNvPr id="653" name="Shape 653"/>
          <p:cNvSpPr/>
          <p:nvPr/>
        </p:nvSpPr>
        <p:spPr>
          <a:xfrm>
            <a:off x="4652187" y="3560810"/>
            <a:ext cx="1611864" cy="503187"/>
          </a:xfrm>
          <a:prstGeom prst="roundRect">
            <a:avLst>
              <a:gd fmla="val 9038" name="adj"/>
            </a:avLst>
          </a:prstGeom>
          <a:solidFill>
            <a:srgbClr val="33928A"/>
          </a:solidFill>
          <a:ln>
            <a:noFill/>
          </a:ln>
        </p:spPr>
        <p:txBody>
          <a:bodyPr anchorCtr="0" anchor="ctr" bIns="0" lIns="91425" rIns="91425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UAA</a:t>
            </a:r>
          </a:p>
        </p:txBody>
      </p:sp>
      <p:sp>
        <p:nvSpPr>
          <p:cNvPr id="654" name="Shape 654"/>
          <p:cNvSpPr/>
          <p:nvPr/>
        </p:nvSpPr>
        <p:spPr>
          <a:xfrm>
            <a:off x="5952401" y="3622342"/>
            <a:ext cx="273084" cy="143490"/>
          </a:xfrm>
          <a:custGeom>
            <a:pathLst>
              <a:path extrusionOk="0" h="1046012" w="2065579">
                <a:moveTo>
                  <a:pt x="1760487" y="351205"/>
                </a:moveTo>
                <a:cubicBezTo>
                  <a:pt x="1665603" y="351205"/>
                  <a:pt x="1588685" y="428123"/>
                  <a:pt x="1588685" y="523007"/>
                </a:cubicBezTo>
                <a:cubicBezTo>
                  <a:pt x="1588685" y="617891"/>
                  <a:pt x="1665603" y="694809"/>
                  <a:pt x="1760487" y="694809"/>
                </a:cubicBezTo>
                <a:cubicBezTo>
                  <a:pt x="1855371" y="694809"/>
                  <a:pt x="1932289" y="617891"/>
                  <a:pt x="1932289" y="523007"/>
                </a:cubicBezTo>
                <a:cubicBezTo>
                  <a:pt x="1932289" y="428123"/>
                  <a:pt x="1855371" y="351205"/>
                  <a:pt x="1760487" y="351205"/>
                </a:cubicBezTo>
                <a:close/>
                <a:moveTo>
                  <a:pt x="1542573" y="0"/>
                </a:moveTo>
                <a:cubicBezTo>
                  <a:pt x="1831421" y="0"/>
                  <a:pt x="2065579" y="234158"/>
                  <a:pt x="2065579" y="523006"/>
                </a:cubicBezTo>
                <a:cubicBezTo>
                  <a:pt x="2065579" y="811854"/>
                  <a:pt x="1831421" y="1046012"/>
                  <a:pt x="1542573" y="1046012"/>
                </a:cubicBezTo>
                <a:cubicBezTo>
                  <a:pt x="1320299" y="1046012"/>
                  <a:pt x="1130410" y="907353"/>
                  <a:pt x="1055933" y="711331"/>
                </a:cubicBezTo>
                <a:lnTo>
                  <a:pt x="188330" y="711331"/>
                </a:lnTo>
                <a:lnTo>
                  <a:pt x="188327" y="711334"/>
                </a:lnTo>
                <a:lnTo>
                  <a:pt x="0" y="523007"/>
                </a:lnTo>
                <a:lnTo>
                  <a:pt x="187821" y="335186"/>
                </a:lnTo>
                <a:lnTo>
                  <a:pt x="369695" y="517060"/>
                </a:lnTo>
                <a:lnTo>
                  <a:pt x="552076" y="334679"/>
                </a:lnTo>
                <a:lnTo>
                  <a:pt x="554444" y="334679"/>
                </a:lnTo>
                <a:lnTo>
                  <a:pt x="736824" y="517059"/>
                </a:lnTo>
                <a:lnTo>
                  <a:pt x="919204" y="334679"/>
                </a:lnTo>
                <a:lnTo>
                  <a:pt x="1055934" y="334679"/>
                </a:lnTo>
                <a:cubicBezTo>
                  <a:pt x="1130411" y="138659"/>
                  <a:pt x="1320300" y="0"/>
                  <a:pt x="15425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655" name="Shape 655"/>
          <p:cNvGrpSpPr/>
          <p:nvPr/>
        </p:nvGrpSpPr>
        <p:grpSpPr>
          <a:xfrm>
            <a:off x="6734988" y="3560809"/>
            <a:ext cx="1611864" cy="272795"/>
            <a:chOff x="7005921" y="2197675"/>
            <a:chExt cx="1611864" cy="272795"/>
          </a:xfrm>
        </p:grpSpPr>
        <p:sp>
          <p:nvSpPr>
            <p:cNvPr id="656" name="Shape 656"/>
            <p:cNvSpPr/>
            <p:nvPr/>
          </p:nvSpPr>
          <p:spPr>
            <a:xfrm>
              <a:off x="7005921" y="2197675"/>
              <a:ext cx="1611864" cy="272795"/>
            </a:xfrm>
            <a:prstGeom prst="roundRect">
              <a:avLst>
                <a:gd fmla="val 9038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Login Server</a:t>
              </a:r>
            </a:p>
          </p:txBody>
        </p:sp>
        <p:sp>
          <p:nvSpPr>
            <p:cNvPr id="657" name="Shape 657"/>
            <p:cNvSpPr/>
            <p:nvPr/>
          </p:nvSpPr>
          <p:spPr>
            <a:xfrm>
              <a:off x="8373534" y="2246456"/>
              <a:ext cx="149840" cy="183475"/>
            </a:xfrm>
            <a:custGeom>
              <a:pathLst>
                <a:path extrusionOk="0" h="1265275" w="990600">
                  <a:moveTo>
                    <a:pt x="495299" y="621778"/>
                  </a:moveTo>
                  <a:cubicBezTo>
                    <a:pt x="426912" y="621778"/>
                    <a:pt x="371473" y="677217"/>
                    <a:pt x="371473" y="745604"/>
                  </a:cubicBezTo>
                  <a:cubicBezTo>
                    <a:pt x="371473" y="800510"/>
                    <a:pt x="407209" y="847069"/>
                    <a:pt x="457199" y="861738"/>
                  </a:cubicBezTo>
                  <a:lnTo>
                    <a:pt x="457199" y="1103911"/>
                  </a:lnTo>
                  <a:cubicBezTo>
                    <a:pt x="457199" y="1124953"/>
                    <a:pt x="474257" y="1142011"/>
                    <a:pt x="495299" y="1142011"/>
                  </a:cubicBezTo>
                  <a:cubicBezTo>
                    <a:pt x="516341" y="1142011"/>
                    <a:pt x="533399" y="1124953"/>
                    <a:pt x="533399" y="1103911"/>
                  </a:cubicBezTo>
                  <a:lnTo>
                    <a:pt x="533399" y="861738"/>
                  </a:lnTo>
                  <a:cubicBezTo>
                    <a:pt x="583390" y="847069"/>
                    <a:pt x="619125" y="800510"/>
                    <a:pt x="619125" y="745604"/>
                  </a:cubicBezTo>
                  <a:cubicBezTo>
                    <a:pt x="619125" y="677217"/>
                    <a:pt x="563686" y="621778"/>
                    <a:pt x="495299" y="621778"/>
                  </a:cubicBezTo>
                  <a:close/>
                  <a:moveTo>
                    <a:pt x="495297" y="170493"/>
                  </a:moveTo>
                  <a:cubicBezTo>
                    <a:pt x="391746" y="170493"/>
                    <a:pt x="307802" y="254436"/>
                    <a:pt x="307802" y="357987"/>
                  </a:cubicBezTo>
                  <a:lnTo>
                    <a:pt x="307804" y="357991"/>
                  </a:lnTo>
                  <a:lnTo>
                    <a:pt x="307544" y="357991"/>
                  </a:lnTo>
                  <a:lnTo>
                    <a:pt x="307544" y="538211"/>
                  </a:lnTo>
                  <a:lnTo>
                    <a:pt x="683058" y="538211"/>
                  </a:lnTo>
                  <a:lnTo>
                    <a:pt x="683058" y="357991"/>
                  </a:lnTo>
                  <a:lnTo>
                    <a:pt x="682792" y="357991"/>
                  </a:lnTo>
                  <a:cubicBezTo>
                    <a:pt x="682792" y="357988"/>
                    <a:pt x="682792" y="357988"/>
                    <a:pt x="682792" y="357987"/>
                  </a:cubicBezTo>
                  <a:cubicBezTo>
                    <a:pt x="682792" y="254436"/>
                    <a:pt x="598848" y="170493"/>
                    <a:pt x="495297" y="170493"/>
                  </a:cubicBezTo>
                  <a:close/>
                  <a:moveTo>
                    <a:pt x="495300" y="0"/>
                  </a:moveTo>
                  <a:cubicBezTo>
                    <a:pt x="686657" y="0"/>
                    <a:pt x="841781" y="155124"/>
                    <a:pt x="841781" y="346479"/>
                  </a:cubicBezTo>
                  <a:lnTo>
                    <a:pt x="841781" y="346481"/>
                  </a:lnTo>
                  <a:lnTo>
                    <a:pt x="841781" y="538211"/>
                  </a:lnTo>
                  <a:lnTo>
                    <a:pt x="869420" y="538211"/>
                  </a:lnTo>
                  <a:cubicBezTo>
                    <a:pt x="936346" y="538211"/>
                    <a:pt x="990600" y="592465"/>
                    <a:pt x="990600" y="659391"/>
                  </a:cubicBezTo>
                  <a:lnTo>
                    <a:pt x="990600" y="1144095"/>
                  </a:lnTo>
                  <a:cubicBezTo>
                    <a:pt x="990600" y="1211021"/>
                    <a:pt x="936346" y="1265275"/>
                    <a:pt x="869420" y="1265275"/>
                  </a:cubicBezTo>
                  <a:lnTo>
                    <a:pt x="121180" y="1265275"/>
                  </a:lnTo>
                  <a:cubicBezTo>
                    <a:pt x="54254" y="1265275"/>
                    <a:pt x="0" y="1211021"/>
                    <a:pt x="0" y="1144095"/>
                  </a:cubicBezTo>
                  <a:lnTo>
                    <a:pt x="0" y="659391"/>
                  </a:lnTo>
                  <a:cubicBezTo>
                    <a:pt x="0" y="592465"/>
                    <a:pt x="54254" y="538211"/>
                    <a:pt x="121180" y="538211"/>
                  </a:cubicBezTo>
                  <a:lnTo>
                    <a:pt x="148819" y="538211"/>
                  </a:lnTo>
                  <a:lnTo>
                    <a:pt x="148819" y="346481"/>
                  </a:lnTo>
                  <a:cubicBezTo>
                    <a:pt x="148819" y="155124"/>
                    <a:pt x="303944" y="0"/>
                    <a:pt x="495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658" name="Shape 658"/>
          <p:cNvGrpSpPr/>
          <p:nvPr/>
        </p:nvGrpSpPr>
        <p:grpSpPr>
          <a:xfrm>
            <a:off x="5566597" y="1942140"/>
            <a:ext cx="1596204" cy="272242"/>
            <a:chOff x="5608930" y="1476473"/>
            <a:chExt cx="1596204" cy="272242"/>
          </a:xfrm>
        </p:grpSpPr>
        <p:sp>
          <p:nvSpPr>
            <p:cNvPr id="659" name="Shape 659"/>
            <p:cNvSpPr/>
            <p:nvPr/>
          </p:nvSpPr>
          <p:spPr>
            <a:xfrm>
              <a:off x="5608930" y="1476473"/>
              <a:ext cx="1596204" cy="272242"/>
            </a:xfrm>
            <a:prstGeom prst="roundRect">
              <a:avLst>
                <a:gd fmla="val 17740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Dynamic Router</a:t>
              </a:r>
            </a:p>
          </p:txBody>
        </p:sp>
        <p:sp>
          <p:nvSpPr>
            <p:cNvPr id="660" name="Shape 660"/>
            <p:cNvSpPr/>
            <p:nvPr/>
          </p:nvSpPr>
          <p:spPr>
            <a:xfrm>
              <a:off x="6956585" y="1505625"/>
              <a:ext cx="196613" cy="196612"/>
            </a:xfrm>
            <a:custGeom>
              <a:pathLst>
                <a:path extrusionOk="0" h="763984" w="763984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661" name="Shape 661"/>
          <p:cNvCxnSpPr>
            <a:endCxn id="659" idx="0"/>
          </p:cNvCxnSpPr>
          <p:nvPr/>
        </p:nvCxnSpPr>
        <p:spPr>
          <a:xfrm>
            <a:off x="6364699" y="1647240"/>
            <a:ext cx="0" cy="294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662" name="Shape 662"/>
          <p:cNvSpPr txBox="1"/>
          <p:nvPr/>
        </p:nvSpPr>
        <p:spPr>
          <a:xfrm>
            <a:off x="6446219" y="1680633"/>
            <a:ext cx="5171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baseline="0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</a:t>
            </a:r>
          </a:p>
        </p:txBody>
      </p:sp>
      <p:grpSp>
        <p:nvGrpSpPr>
          <p:cNvPr id="663" name="Shape 663"/>
          <p:cNvGrpSpPr/>
          <p:nvPr/>
        </p:nvGrpSpPr>
        <p:grpSpPr>
          <a:xfrm>
            <a:off x="5566597" y="1363133"/>
            <a:ext cx="1596202" cy="283983"/>
            <a:chOff x="5608930" y="897466"/>
            <a:chExt cx="1596202" cy="283983"/>
          </a:xfrm>
        </p:grpSpPr>
        <p:sp>
          <p:nvSpPr>
            <p:cNvPr id="664" name="Shape 664"/>
            <p:cNvSpPr/>
            <p:nvPr/>
          </p:nvSpPr>
          <p:spPr>
            <a:xfrm>
              <a:off x="5608930" y="909207"/>
              <a:ext cx="1596202" cy="272242"/>
            </a:xfrm>
            <a:prstGeom prst="roundRect">
              <a:avLst>
                <a:gd fmla="val 17740" name="adj"/>
              </a:avLst>
            </a:prstGeom>
            <a:solidFill>
              <a:srgbClr val="33928A"/>
            </a:solidFill>
            <a:ln cap="flat" cmpd="sng" w="1270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HA Proxy LB</a:t>
              </a:r>
            </a:p>
          </p:txBody>
        </p:sp>
        <p:pic>
          <p:nvPicPr>
            <p:cNvPr id="665" name="Shape 66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00334" y="897466"/>
              <a:ext cx="279399" cy="2793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6" name="Shape 666"/>
          <p:cNvGrpSpPr/>
          <p:nvPr/>
        </p:nvGrpSpPr>
        <p:grpSpPr>
          <a:xfrm>
            <a:off x="5566586" y="2551781"/>
            <a:ext cx="1613145" cy="572418"/>
            <a:chOff x="4736853" y="1654314"/>
            <a:chExt cx="1613145" cy="572418"/>
          </a:xfrm>
        </p:grpSpPr>
        <p:sp>
          <p:nvSpPr>
            <p:cNvPr id="667" name="Shape 667"/>
            <p:cNvSpPr/>
            <p:nvPr/>
          </p:nvSpPr>
          <p:spPr>
            <a:xfrm>
              <a:off x="4736853" y="1654314"/>
              <a:ext cx="1613145" cy="572418"/>
            </a:xfrm>
            <a:prstGeom prst="roundRect">
              <a:avLst>
                <a:gd fmla="val 17740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Cloud Controller</a:t>
              </a:r>
            </a:p>
          </p:txBody>
        </p:sp>
        <p:sp>
          <p:nvSpPr>
            <p:cNvPr id="668" name="Shape 668"/>
            <p:cNvSpPr/>
            <p:nvPr/>
          </p:nvSpPr>
          <p:spPr>
            <a:xfrm>
              <a:off x="6097941" y="1677121"/>
              <a:ext cx="169752" cy="226530"/>
            </a:xfrm>
            <a:custGeom>
              <a:pathLst>
                <a:path extrusionOk="0" h="883413" w="661988">
                  <a:moveTo>
                    <a:pt x="330994" y="679669"/>
                  </a:moveTo>
                  <a:lnTo>
                    <a:pt x="212885" y="769898"/>
                  </a:lnTo>
                  <a:cubicBezTo>
                    <a:pt x="244883" y="796653"/>
                    <a:pt x="286332" y="810415"/>
                    <a:pt x="330994" y="810415"/>
                  </a:cubicBezTo>
                  <a:cubicBezTo>
                    <a:pt x="375657" y="810415"/>
                    <a:pt x="417105" y="796653"/>
                    <a:pt x="449103" y="769899"/>
                  </a:cubicBezTo>
                  <a:close/>
                  <a:moveTo>
                    <a:pt x="131181" y="527028"/>
                  </a:moveTo>
                  <a:cubicBezTo>
                    <a:pt x="122509" y="548919"/>
                    <a:pt x="118242" y="572793"/>
                    <a:pt x="118242" y="597663"/>
                  </a:cubicBezTo>
                  <a:cubicBezTo>
                    <a:pt x="118242" y="668352"/>
                    <a:pt x="152717" y="730988"/>
                    <a:pt x="208006" y="766609"/>
                  </a:cubicBezTo>
                  <a:lnTo>
                    <a:pt x="253230" y="620264"/>
                  </a:lnTo>
                  <a:close/>
                  <a:moveTo>
                    <a:pt x="530807" y="527027"/>
                  </a:moveTo>
                  <a:lnTo>
                    <a:pt x="408757" y="620264"/>
                  </a:lnTo>
                  <a:lnTo>
                    <a:pt x="453981" y="766610"/>
                  </a:lnTo>
                  <a:cubicBezTo>
                    <a:pt x="509272" y="730989"/>
                    <a:pt x="543746" y="668352"/>
                    <a:pt x="543746" y="597663"/>
                  </a:cubicBezTo>
                  <a:cubicBezTo>
                    <a:pt x="543746" y="572793"/>
                    <a:pt x="539479" y="548919"/>
                    <a:pt x="530807" y="527027"/>
                  </a:cubicBezTo>
                  <a:close/>
                  <a:moveTo>
                    <a:pt x="336192" y="385435"/>
                  </a:moveTo>
                  <a:lnTo>
                    <a:pt x="379054" y="524143"/>
                  </a:lnTo>
                  <a:lnTo>
                    <a:pt x="529912" y="524142"/>
                  </a:lnTo>
                  <a:cubicBezTo>
                    <a:pt x="501178" y="444293"/>
                    <a:pt x="425507" y="387120"/>
                    <a:pt x="336192" y="385435"/>
                  </a:cubicBezTo>
                  <a:close/>
                  <a:moveTo>
                    <a:pt x="325796" y="385435"/>
                  </a:moveTo>
                  <a:cubicBezTo>
                    <a:pt x="236481" y="387120"/>
                    <a:pt x="160810" y="444294"/>
                    <a:pt x="132077" y="524142"/>
                  </a:cubicBezTo>
                  <a:lnTo>
                    <a:pt x="282933" y="524143"/>
                  </a:lnTo>
                  <a:close/>
                  <a:moveTo>
                    <a:pt x="388144" y="107849"/>
                  </a:moveTo>
                  <a:lnTo>
                    <a:pt x="616744" y="107849"/>
                  </a:lnTo>
                  <a:lnTo>
                    <a:pt x="616744" y="214664"/>
                  </a:lnTo>
                  <a:lnTo>
                    <a:pt x="486412" y="358355"/>
                  </a:lnTo>
                  <a:cubicBezTo>
                    <a:pt x="564963" y="408954"/>
                    <a:pt x="616744" y="497262"/>
                    <a:pt x="616744" y="597663"/>
                  </a:cubicBezTo>
                  <a:cubicBezTo>
                    <a:pt x="616744" y="755478"/>
                    <a:pt x="488809" y="883413"/>
                    <a:pt x="330994" y="883413"/>
                  </a:cubicBezTo>
                  <a:cubicBezTo>
                    <a:pt x="173179" y="883413"/>
                    <a:pt x="45244" y="755478"/>
                    <a:pt x="45244" y="597663"/>
                  </a:cubicBezTo>
                  <a:cubicBezTo>
                    <a:pt x="45244" y="497384"/>
                    <a:pt x="96899" y="409170"/>
                    <a:pt x="175275" y="358519"/>
                  </a:cubicBezTo>
                  <a:lnTo>
                    <a:pt x="45244" y="215161"/>
                  </a:lnTo>
                  <a:lnTo>
                    <a:pt x="45244" y="108346"/>
                  </a:lnTo>
                  <a:lnTo>
                    <a:pt x="273844" y="108346"/>
                  </a:lnTo>
                  <a:lnTo>
                    <a:pt x="273844" y="215161"/>
                  </a:lnTo>
                  <a:lnTo>
                    <a:pt x="273844" y="317674"/>
                  </a:lnTo>
                  <a:cubicBezTo>
                    <a:pt x="292304" y="313881"/>
                    <a:pt x="311419" y="311913"/>
                    <a:pt x="330994" y="311913"/>
                  </a:cubicBezTo>
                  <a:lnTo>
                    <a:pt x="388144" y="317674"/>
                  </a:lnTo>
                  <a:lnTo>
                    <a:pt x="388144" y="214664"/>
                  </a:lnTo>
                  <a:close/>
                  <a:moveTo>
                    <a:pt x="0" y="0"/>
                  </a:moveTo>
                  <a:lnTo>
                    <a:pt x="661988" y="0"/>
                  </a:lnTo>
                  <a:lnTo>
                    <a:pt x="661988" y="69056"/>
                  </a:lnTo>
                  <a:lnTo>
                    <a:pt x="0" y="690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6105326" y="1980976"/>
              <a:ext cx="160006" cy="152622"/>
            </a:xfrm>
            <a:custGeom>
              <a:pathLst>
                <a:path extrusionOk="0" h="588709" w="564449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670" name="Shape 670"/>
          <p:cNvSpPr/>
          <p:nvPr/>
        </p:nvSpPr>
        <p:spPr>
          <a:xfrm>
            <a:off x="6029126" y="3835178"/>
            <a:ext cx="160006" cy="152622"/>
          </a:xfrm>
          <a:custGeom>
            <a:pathLst>
              <a:path extrusionOk="0" h="588709" w="564449">
                <a:moveTo>
                  <a:pt x="0" y="333271"/>
                </a:moveTo>
                <a:cubicBezTo>
                  <a:pt x="0" y="377805"/>
                  <a:pt x="126357" y="413907"/>
                  <a:pt x="282225" y="413907"/>
                </a:cubicBezTo>
                <a:cubicBezTo>
                  <a:pt x="438093" y="413907"/>
                  <a:pt x="564449" y="377805"/>
                  <a:pt x="564449" y="333271"/>
                </a:cubicBezTo>
                <a:lnTo>
                  <a:pt x="564449" y="508074"/>
                </a:lnTo>
                <a:lnTo>
                  <a:pt x="564449" y="508574"/>
                </a:lnTo>
                <a:lnTo>
                  <a:pt x="564273" y="508574"/>
                </a:lnTo>
                <a:cubicBezTo>
                  <a:pt x="563495" y="552879"/>
                  <a:pt x="437504" y="588709"/>
                  <a:pt x="282225" y="588709"/>
                </a:cubicBezTo>
                <a:cubicBezTo>
                  <a:pt x="126946" y="588709"/>
                  <a:pt x="956" y="552879"/>
                  <a:pt x="177" y="508574"/>
                </a:cubicBezTo>
                <a:lnTo>
                  <a:pt x="0" y="508574"/>
                </a:lnTo>
                <a:lnTo>
                  <a:pt x="0" y="508074"/>
                </a:lnTo>
                <a:close/>
                <a:moveTo>
                  <a:pt x="0" y="111919"/>
                </a:moveTo>
                <a:cubicBezTo>
                  <a:pt x="0" y="156453"/>
                  <a:pt x="126357" y="192555"/>
                  <a:pt x="282225" y="192555"/>
                </a:cubicBezTo>
                <a:cubicBezTo>
                  <a:pt x="438093" y="192555"/>
                  <a:pt x="564449" y="156453"/>
                  <a:pt x="564449" y="111919"/>
                </a:cubicBezTo>
                <a:lnTo>
                  <a:pt x="564449" y="286722"/>
                </a:lnTo>
                <a:lnTo>
                  <a:pt x="564449" y="287222"/>
                </a:lnTo>
                <a:lnTo>
                  <a:pt x="564273" y="287222"/>
                </a:lnTo>
                <a:cubicBezTo>
                  <a:pt x="563495" y="331527"/>
                  <a:pt x="437504" y="367357"/>
                  <a:pt x="282225" y="367357"/>
                </a:cubicBezTo>
                <a:cubicBezTo>
                  <a:pt x="126946" y="367357"/>
                  <a:pt x="956" y="331527"/>
                  <a:pt x="177" y="287222"/>
                </a:cubicBezTo>
                <a:lnTo>
                  <a:pt x="0" y="287222"/>
                </a:lnTo>
                <a:lnTo>
                  <a:pt x="0" y="286722"/>
                </a:lnTo>
                <a:close/>
                <a:moveTo>
                  <a:pt x="282224" y="0"/>
                </a:moveTo>
                <a:cubicBezTo>
                  <a:pt x="429518" y="0"/>
                  <a:pt x="548924" y="34116"/>
                  <a:pt x="548924" y="76200"/>
                </a:cubicBezTo>
                <a:cubicBezTo>
                  <a:pt x="548924" y="118284"/>
                  <a:pt x="429518" y="152400"/>
                  <a:pt x="282224" y="152400"/>
                </a:cubicBezTo>
                <a:cubicBezTo>
                  <a:pt x="134930" y="152400"/>
                  <a:pt x="15524" y="118284"/>
                  <a:pt x="15524" y="76200"/>
                </a:cubicBezTo>
                <a:cubicBezTo>
                  <a:pt x="15524" y="34116"/>
                  <a:pt x="134930" y="0"/>
                  <a:pt x="2822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71" name="Shape 671"/>
          <p:cNvSpPr/>
          <p:nvPr/>
        </p:nvSpPr>
        <p:spPr>
          <a:xfrm>
            <a:off x="5147732" y="523439"/>
            <a:ext cx="781399" cy="289359"/>
          </a:xfrm>
          <a:prstGeom prst="roundRect">
            <a:avLst>
              <a:gd fmla="val 4579" name="adj"/>
            </a:avLst>
          </a:prstGeom>
          <a:solidFill>
            <a:srgbClr val="33928A"/>
          </a:solidFill>
          <a:ln>
            <a:noFill/>
          </a:ln>
        </p:spPr>
        <p:txBody>
          <a:bodyPr anchorCtr="0" anchor="ctr" bIns="0" lIns="91425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CLI</a:t>
            </a:r>
          </a:p>
        </p:txBody>
      </p:sp>
      <p:sp>
        <p:nvSpPr>
          <p:cNvPr id="672" name="Shape 672"/>
          <p:cNvSpPr/>
          <p:nvPr/>
        </p:nvSpPr>
        <p:spPr>
          <a:xfrm>
            <a:off x="5629485" y="556991"/>
            <a:ext cx="233758" cy="186183"/>
          </a:xfrm>
          <a:custGeom>
            <a:pathLst>
              <a:path extrusionOk="0" h="212420" w="266700">
                <a:moveTo>
                  <a:pt x="133255" y="122545"/>
                </a:moveTo>
                <a:lnTo>
                  <a:pt x="133255" y="148126"/>
                </a:lnTo>
                <a:lnTo>
                  <a:pt x="210911" y="148126"/>
                </a:lnTo>
                <a:lnTo>
                  <a:pt x="210911" y="122545"/>
                </a:lnTo>
                <a:close/>
                <a:moveTo>
                  <a:pt x="33175" y="28452"/>
                </a:moveTo>
                <a:lnTo>
                  <a:pt x="33175" y="57271"/>
                </a:lnTo>
                <a:lnTo>
                  <a:pt x="93453" y="88214"/>
                </a:lnTo>
                <a:lnTo>
                  <a:pt x="33175" y="119157"/>
                </a:lnTo>
                <a:lnTo>
                  <a:pt x="33175" y="147975"/>
                </a:lnTo>
                <a:lnTo>
                  <a:pt x="125592" y="100534"/>
                </a:lnTo>
                <a:lnTo>
                  <a:pt x="125592" y="75894"/>
                </a:lnTo>
                <a:close/>
                <a:moveTo>
                  <a:pt x="21117" y="0"/>
                </a:moveTo>
                <a:lnTo>
                  <a:pt x="245583" y="0"/>
                </a:lnTo>
                <a:cubicBezTo>
                  <a:pt x="257246" y="0"/>
                  <a:pt x="266700" y="9454"/>
                  <a:pt x="266700" y="21117"/>
                </a:cubicBezTo>
                <a:lnTo>
                  <a:pt x="266700" y="191303"/>
                </a:lnTo>
                <a:cubicBezTo>
                  <a:pt x="266700" y="202966"/>
                  <a:pt x="257246" y="212420"/>
                  <a:pt x="245583" y="212420"/>
                </a:cubicBezTo>
                <a:lnTo>
                  <a:pt x="21117" y="212420"/>
                </a:lnTo>
                <a:cubicBezTo>
                  <a:pt x="9454" y="212420"/>
                  <a:pt x="0" y="202966"/>
                  <a:pt x="0" y="191303"/>
                </a:cubicBezTo>
                <a:lnTo>
                  <a:pt x="0" y="21117"/>
                </a:lnTo>
                <a:cubicBezTo>
                  <a:pt x="0" y="9454"/>
                  <a:pt x="9454" y="0"/>
                  <a:pt x="211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673" name="Shape 673"/>
          <p:cNvCxnSpPr/>
          <p:nvPr/>
        </p:nvCxnSpPr>
        <p:spPr>
          <a:xfrm flipH="1">
            <a:off x="6940431" y="812800"/>
            <a:ext cx="10700" cy="570537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674" name="Shape 674"/>
          <p:cNvSpPr txBox="1"/>
          <p:nvPr/>
        </p:nvSpPr>
        <p:spPr>
          <a:xfrm>
            <a:off x="5844535" y="1054100"/>
            <a:ext cx="975458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baseline="0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HTTP/HTTPS</a:t>
            </a:r>
          </a:p>
        </p:txBody>
      </p:sp>
      <p:cxnSp>
        <p:nvCxnSpPr>
          <p:cNvPr id="675" name="Shape 675"/>
          <p:cNvCxnSpPr/>
          <p:nvPr/>
        </p:nvCxnSpPr>
        <p:spPr>
          <a:xfrm>
            <a:off x="5748867" y="812800"/>
            <a:ext cx="0" cy="567267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676" name="Shape 676"/>
          <p:cNvSpPr/>
          <p:nvPr/>
        </p:nvSpPr>
        <p:spPr>
          <a:xfrm>
            <a:off x="6366932" y="584200"/>
            <a:ext cx="1295401" cy="228600"/>
          </a:xfrm>
          <a:prstGeom prst="roundRect">
            <a:avLst>
              <a:gd fmla="val 4579" name="adj"/>
            </a:avLst>
          </a:prstGeom>
          <a:solidFill>
            <a:srgbClr val="33928A"/>
          </a:solidFill>
          <a:ln>
            <a:noFill/>
          </a:ln>
        </p:spPr>
        <p:txBody>
          <a:bodyPr anchorCtr="0" anchor="ctr" bIns="0" lIns="91425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custom clients</a:t>
            </a:r>
          </a:p>
        </p:txBody>
      </p:sp>
      <p:cxnSp>
        <p:nvCxnSpPr>
          <p:cNvPr id="677" name="Shape 677"/>
          <p:cNvCxnSpPr>
            <a:stCxn id="659" idx="2"/>
            <a:endCxn id="667" idx="0"/>
          </p:cNvCxnSpPr>
          <p:nvPr/>
        </p:nvCxnSpPr>
        <p:spPr>
          <a:xfrm>
            <a:off x="6364699" y="2214382"/>
            <a:ext cx="8400" cy="3375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678" name="Shape 678"/>
          <p:cNvSpPr txBox="1"/>
          <p:nvPr/>
        </p:nvSpPr>
        <p:spPr>
          <a:xfrm>
            <a:off x="6446219" y="2256366"/>
            <a:ext cx="5171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baseline="0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</a:t>
            </a:r>
          </a:p>
        </p:txBody>
      </p:sp>
      <p:cxnSp>
        <p:nvCxnSpPr>
          <p:cNvPr id="679" name="Shape 679"/>
          <p:cNvCxnSpPr>
            <a:stCxn id="667" idx="2"/>
            <a:endCxn id="653" idx="0"/>
          </p:cNvCxnSpPr>
          <p:nvPr/>
        </p:nvCxnSpPr>
        <p:spPr>
          <a:xfrm flipH="1">
            <a:off x="5458158" y="3124199"/>
            <a:ext cx="915000" cy="4365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/>
          <p:nvPr/>
        </p:nvSpPr>
        <p:spPr>
          <a:xfrm>
            <a:off x="5935132" y="2015067"/>
            <a:ext cx="2658534" cy="1303864"/>
          </a:xfrm>
          <a:prstGeom prst="roundRect">
            <a:avLst>
              <a:gd fmla="val 8224" name="adj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0" lIns="91425" rIns="91425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600" u="none" cap="none" strike="noStrike">
              <a:solidFill>
                <a:srgbClr val="00888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85" name="Shape 685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Operator Identity</a:t>
            </a:r>
          </a:p>
        </p:txBody>
      </p:sp>
      <p:sp>
        <p:nvSpPr>
          <p:cNvPr id="686" name="Shape 686"/>
          <p:cNvSpPr txBox="1"/>
          <p:nvPr>
            <p:ph idx="1" type="body"/>
          </p:nvPr>
        </p:nvSpPr>
        <p:spPr>
          <a:xfrm>
            <a:off x="366713" y="1905000"/>
            <a:ext cx="4848750" cy="2552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Operations Manager supports a single username and password for access to operations functions</a:t>
            </a:r>
          </a:p>
        </p:txBody>
      </p:sp>
      <p:grpSp>
        <p:nvGrpSpPr>
          <p:cNvPr id="687" name="Shape 687"/>
          <p:cNvGrpSpPr/>
          <p:nvPr/>
        </p:nvGrpSpPr>
        <p:grpSpPr>
          <a:xfrm>
            <a:off x="6421714" y="2407846"/>
            <a:ext cx="1621611" cy="568476"/>
            <a:chOff x="5481921" y="2721113"/>
            <a:chExt cx="1621611" cy="568476"/>
          </a:xfrm>
        </p:grpSpPr>
        <p:sp>
          <p:nvSpPr>
            <p:cNvPr id="688" name="Shape 688"/>
            <p:cNvSpPr/>
            <p:nvPr/>
          </p:nvSpPr>
          <p:spPr>
            <a:xfrm>
              <a:off x="5481921" y="2721113"/>
              <a:ext cx="1613145" cy="272143"/>
            </a:xfrm>
            <a:prstGeom prst="roundRect">
              <a:avLst>
                <a:gd fmla="val 17740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Ops Manager UI</a:t>
              </a:r>
            </a:p>
          </p:txBody>
        </p:sp>
        <p:sp>
          <p:nvSpPr>
            <p:cNvPr id="689" name="Shape 689"/>
            <p:cNvSpPr/>
            <p:nvPr/>
          </p:nvSpPr>
          <p:spPr>
            <a:xfrm>
              <a:off x="5490387" y="3017446"/>
              <a:ext cx="1613145" cy="272143"/>
            </a:xfrm>
            <a:prstGeom prst="roundRect">
              <a:avLst>
                <a:gd fmla="val 17740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Ops Manager Director</a:t>
              </a:r>
            </a:p>
          </p:txBody>
        </p:sp>
        <p:sp>
          <p:nvSpPr>
            <p:cNvPr id="690" name="Shape 690"/>
            <p:cNvSpPr/>
            <p:nvPr/>
          </p:nvSpPr>
          <p:spPr>
            <a:xfrm rot="-2700000">
              <a:off x="6784415" y="2806978"/>
              <a:ext cx="269999" cy="98294"/>
            </a:xfrm>
            <a:custGeom>
              <a:pathLst>
                <a:path extrusionOk="0" h="407194" w="1118481">
                  <a:moveTo>
                    <a:pt x="174315" y="0"/>
                  </a:moveTo>
                  <a:cubicBezTo>
                    <a:pt x="251754" y="0"/>
                    <a:pt x="319094" y="43232"/>
                    <a:pt x="351038" y="108219"/>
                  </a:cubicBezTo>
                  <a:lnTo>
                    <a:pt x="767443" y="108219"/>
                  </a:lnTo>
                  <a:cubicBezTo>
                    <a:pt x="799388" y="43232"/>
                    <a:pt x="866728" y="0"/>
                    <a:pt x="944166" y="0"/>
                  </a:cubicBezTo>
                  <a:cubicBezTo>
                    <a:pt x="1020049" y="0"/>
                    <a:pt x="1086236" y="41514"/>
                    <a:pt x="1118481" y="104647"/>
                  </a:cubicBezTo>
                  <a:lnTo>
                    <a:pt x="949589" y="104647"/>
                  </a:lnTo>
                  <a:lnTo>
                    <a:pt x="900114" y="203597"/>
                  </a:lnTo>
                  <a:lnTo>
                    <a:pt x="949589" y="302547"/>
                  </a:lnTo>
                  <a:lnTo>
                    <a:pt x="1118481" y="302547"/>
                  </a:lnTo>
                  <a:cubicBezTo>
                    <a:pt x="1086236" y="365680"/>
                    <a:pt x="1020049" y="407194"/>
                    <a:pt x="944166" y="407194"/>
                  </a:cubicBezTo>
                  <a:cubicBezTo>
                    <a:pt x="866728" y="407194"/>
                    <a:pt x="799388" y="363962"/>
                    <a:pt x="767443" y="298975"/>
                  </a:cubicBezTo>
                  <a:lnTo>
                    <a:pt x="351038" y="298975"/>
                  </a:lnTo>
                  <a:cubicBezTo>
                    <a:pt x="319094" y="363962"/>
                    <a:pt x="251754" y="407194"/>
                    <a:pt x="174315" y="407194"/>
                  </a:cubicBezTo>
                  <a:cubicBezTo>
                    <a:pt x="98432" y="407194"/>
                    <a:pt x="32245" y="365680"/>
                    <a:pt x="0" y="302547"/>
                  </a:cubicBezTo>
                  <a:lnTo>
                    <a:pt x="168892" y="302547"/>
                  </a:lnTo>
                  <a:lnTo>
                    <a:pt x="218367" y="203597"/>
                  </a:lnTo>
                  <a:lnTo>
                    <a:pt x="168892" y="104647"/>
                  </a:lnTo>
                  <a:lnTo>
                    <a:pt x="0" y="104647"/>
                  </a:lnTo>
                  <a:cubicBezTo>
                    <a:pt x="32245" y="41514"/>
                    <a:pt x="98432" y="0"/>
                    <a:pt x="174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Operator Identity</a:t>
            </a:r>
          </a:p>
        </p:txBody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366712" y="1074737"/>
            <a:ext cx="3807353" cy="338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Operations Manager creates randomized passwords for access to all managed VMs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VM credentials are visible in the Operations Manager UI</a:t>
            </a:r>
          </a:p>
        </p:txBody>
      </p:sp>
      <p:pic>
        <p:nvPicPr>
          <p:cNvPr id="697" name="Shape 6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3973" y="93133"/>
            <a:ext cx="4258139" cy="4601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/>
          <p:nvPr>
            <p:ph type="ctrTitle"/>
          </p:nvPr>
        </p:nvSpPr>
        <p:spPr>
          <a:xfrm>
            <a:off x="1017587" y="1739930"/>
            <a:ext cx="6048376" cy="62068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rtl val="0"/>
              </a:rPr>
              <a:t>Orgs and Spaces</a:t>
            </a:r>
          </a:p>
        </p:txBody>
      </p:sp>
      <p:sp>
        <p:nvSpPr>
          <p:cNvPr id="703" name="Shape 703"/>
          <p:cNvSpPr txBox="1"/>
          <p:nvPr>
            <p:ph idx="1" type="body"/>
          </p:nvPr>
        </p:nvSpPr>
        <p:spPr>
          <a:xfrm>
            <a:off x="1026053" y="2447126"/>
            <a:ext cx="6048374" cy="5627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7B70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Shape 7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9444" y="101600"/>
            <a:ext cx="5164554" cy="4533898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Shape 709"/>
          <p:cNvSpPr txBox="1"/>
          <p:nvPr>
            <p:ph type="title"/>
          </p:nvPr>
        </p:nvSpPr>
        <p:spPr>
          <a:xfrm>
            <a:off x="315915" y="236538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Pivotal CF Foundation</a:t>
            </a:r>
          </a:p>
        </p:txBody>
      </p:sp>
      <p:sp>
        <p:nvSpPr>
          <p:cNvPr id="710" name="Shape 710"/>
          <p:cNvSpPr txBox="1"/>
          <p:nvPr>
            <p:ph idx="1" type="body"/>
          </p:nvPr>
        </p:nvSpPr>
        <p:spPr>
          <a:xfrm>
            <a:off x="239717" y="1074737"/>
            <a:ext cx="3735380" cy="338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Physical division for completely separate managed environments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Targeted to a specific IaaS infrastructure (e.g. vSphere cluster)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Can be used to physically separate production from pre-production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Organizations</a:t>
            </a:r>
          </a:p>
        </p:txBody>
      </p:sp>
      <p:sp>
        <p:nvSpPr>
          <p:cNvPr id="716" name="Shape 716"/>
          <p:cNvSpPr txBox="1"/>
          <p:nvPr>
            <p:ph idx="1" type="body"/>
          </p:nvPr>
        </p:nvSpPr>
        <p:spPr>
          <a:xfrm>
            <a:off x="239717" y="1074737"/>
            <a:ext cx="3735380" cy="338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Logical divisions for tenants, having their own </a:t>
            </a:r>
            <a:r>
              <a:rPr b="1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Quotas</a:t>
            </a: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and </a:t>
            </a:r>
            <a:r>
              <a:rPr b="1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Users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User permissions are specified per Org and Space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User administration is delegated to the Org level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717" name="Shape 7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2378" y="406400"/>
            <a:ext cx="4933820" cy="364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Shape 7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7676" y="2802466"/>
            <a:ext cx="1824838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Spaces</a:t>
            </a:r>
          </a:p>
        </p:txBody>
      </p:sp>
      <p:pic>
        <p:nvPicPr>
          <p:cNvPr id="724" name="Shape 7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4767" y="690033"/>
            <a:ext cx="2921000" cy="3479798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Shape 725"/>
          <p:cNvSpPr txBox="1"/>
          <p:nvPr>
            <p:ph idx="1" type="body"/>
          </p:nvPr>
        </p:nvSpPr>
        <p:spPr>
          <a:xfrm>
            <a:off x="239716" y="1074737"/>
            <a:ext cx="4704813" cy="19817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Logical sub-division inside an Org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Users specified at the Org level can have different access levels per Space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Services and Applications are scoped to a  Space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726" name="Shape 7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7021" y="2480733"/>
            <a:ext cx="1784143" cy="212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Pivotal CF Architecture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8912" y="880532"/>
            <a:ext cx="6554953" cy="3704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ctrTitle"/>
          </p:nvPr>
        </p:nvSpPr>
        <p:spPr>
          <a:xfrm>
            <a:off x="1017587" y="1130533"/>
            <a:ext cx="6048376" cy="12300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rtl val="0"/>
              </a:rPr>
              <a:t>System Boundaries </a:t>
            </a:r>
            <a:br>
              <a:rPr b="0" baseline="0" i="0" lang="en-US" sz="4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r>
              <a:rPr b="0" baseline="0" i="0" lang="en-US" sz="4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and Access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2387600" y="1405466"/>
            <a:ext cx="6341533" cy="3174999"/>
          </a:xfrm>
          <a:prstGeom prst="roundRect">
            <a:avLst>
              <a:gd fmla="val 8224" name="adj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0" lIns="91425" rIns="91425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600" u="none" cap="none" strike="noStrike">
              <a:solidFill>
                <a:srgbClr val="00888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System Boundaries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194732" y="1074737"/>
            <a:ext cx="2074334" cy="338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C339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Minimal Pivotal CF network access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DC339"/>
              </a:buClr>
              <a:buSzPct val="25000"/>
              <a:buFont typeface="Arial"/>
              <a:buNone/>
            </a:pPr>
            <a:r>
              <a:rPr b="0" baseline="0" i="0" lang="en-U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allows PCF to be easily deployed on a VLAN or behind a firewall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DC339"/>
              </a:buClr>
              <a:buSzPct val="25000"/>
              <a:buFont typeface="Arial"/>
              <a:buNone/>
            </a:pPr>
            <a:r>
              <a:rPr b="0" baseline="0" i="0" lang="en-U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reduces surface area for vulnerabilities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2707638" y="876300"/>
            <a:ext cx="975458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baseline="0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HTTP/HTTPS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4913203" y="876300"/>
            <a:ext cx="975458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baseline="0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HTTP/HTTPS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8019638" y="762000"/>
            <a:ext cx="790863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baseline="0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service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baseline="0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dependent</a:t>
            </a:r>
          </a:p>
        </p:txBody>
      </p:sp>
      <p:grpSp>
        <p:nvGrpSpPr>
          <p:cNvPr id="171" name="Shape 171"/>
          <p:cNvGrpSpPr/>
          <p:nvPr/>
        </p:nvGrpSpPr>
        <p:grpSpPr>
          <a:xfrm>
            <a:off x="6959600" y="2752238"/>
            <a:ext cx="1295400" cy="812800"/>
            <a:chOff x="6358467" y="2184400"/>
            <a:chExt cx="1744133" cy="897463"/>
          </a:xfrm>
        </p:grpSpPr>
        <p:sp>
          <p:nvSpPr>
            <p:cNvPr id="172" name="Shape 172"/>
            <p:cNvSpPr/>
            <p:nvPr/>
          </p:nvSpPr>
          <p:spPr>
            <a:xfrm>
              <a:off x="6358467" y="2184400"/>
              <a:ext cx="1744133" cy="89746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73" name="Shape 173"/>
            <p:cNvSpPr txBox="1"/>
            <p:nvPr/>
          </p:nvSpPr>
          <p:spPr>
            <a:xfrm>
              <a:off x="6854803" y="2810932"/>
              <a:ext cx="766800" cy="254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baseline="0" i="0" lang="en-US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Service</a:t>
              </a:r>
            </a:p>
          </p:txBody>
        </p:sp>
        <p:grpSp>
          <p:nvGrpSpPr>
            <p:cNvPr id="174" name="Shape 174"/>
            <p:cNvGrpSpPr/>
            <p:nvPr/>
          </p:nvGrpSpPr>
          <p:grpSpPr>
            <a:xfrm>
              <a:off x="6430189" y="2221581"/>
              <a:ext cx="1613146" cy="568473"/>
              <a:chOff x="5490387" y="1527312"/>
              <a:chExt cx="1613145" cy="568473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5490387" y="1527312"/>
                <a:ext cx="1613145" cy="272143"/>
              </a:xfrm>
              <a:prstGeom prst="roundRect">
                <a:avLst>
                  <a:gd fmla="val 17740" name="adj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anchorCtr="0" anchor="ctr" bIns="0" lIns="91425" rIns="91425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b="0" baseline="0" i="0" lang="en-US" sz="900" u="none" cap="none" strike="noStrik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Service Broker</a:t>
                </a:r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5490387" y="1823643"/>
                <a:ext cx="1613145" cy="272143"/>
              </a:xfrm>
              <a:prstGeom prst="roundRect">
                <a:avLst>
                  <a:gd fmla="val 17740" name="adj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anchorCtr="0" anchor="ctr" bIns="0" lIns="91425" rIns="91425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b="0" baseline="0" i="0" lang="en-US" sz="900" u="none" cap="none" strike="noStrik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Service Nodes</a:t>
                </a:r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6846607" y="1563850"/>
                <a:ext cx="194025" cy="194020"/>
              </a:xfrm>
              <a:custGeom>
                <a:pathLst>
                  <a:path extrusionOk="0" h="3194985" w="3195025">
                    <a:moveTo>
                      <a:pt x="683252" y="2245091"/>
                    </a:moveTo>
                    <a:cubicBezTo>
                      <a:pt x="526024" y="2245091"/>
                      <a:pt x="398566" y="2372549"/>
                      <a:pt x="398566" y="2529777"/>
                    </a:cubicBezTo>
                    <a:lnTo>
                      <a:pt x="398563" y="2529777"/>
                    </a:lnTo>
                    <a:cubicBezTo>
                      <a:pt x="398563" y="2687004"/>
                      <a:pt x="526021" y="2814463"/>
                      <a:pt x="683249" y="2814463"/>
                    </a:cubicBezTo>
                    <a:cubicBezTo>
                      <a:pt x="840476" y="2814463"/>
                      <a:pt x="967935" y="2687004"/>
                      <a:pt x="967935" y="2529777"/>
                    </a:cubicBezTo>
                    <a:lnTo>
                      <a:pt x="967935" y="2245091"/>
                    </a:lnTo>
                    <a:close/>
                    <a:moveTo>
                      <a:pt x="2244948" y="2226032"/>
                    </a:moveTo>
                    <a:lnTo>
                      <a:pt x="2244948" y="2510715"/>
                    </a:lnTo>
                    <a:cubicBezTo>
                      <a:pt x="2244948" y="2667943"/>
                      <a:pt x="2372406" y="2795401"/>
                      <a:pt x="2529634" y="2795401"/>
                    </a:cubicBezTo>
                    <a:lnTo>
                      <a:pt x="2529634" y="2795404"/>
                    </a:lnTo>
                    <a:cubicBezTo>
                      <a:pt x="2686861" y="2795404"/>
                      <a:pt x="2814320" y="2667945"/>
                      <a:pt x="2814320" y="2510718"/>
                    </a:cubicBezTo>
                    <a:cubicBezTo>
                      <a:pt x="2814320" y="2353491"/>
                      <a:pt x="2686861" y="2226032"/>
                      <a:pt x="2529634" y="2226032"/>
                    </a:cubicBezTo>
                    <a:close/>
                    <a:moveTo>
                      <a:pt x="1324215" y="1318407"/>
                    </a:moveTo>
                    <a:lnTo>
                      <a:pt x="1324215" y="1321813"/>
                    </a:lnTo>
                    <a:lnTo>
                      <a:pt x="1321332" y="1321813"/>
                    </a:lnTo>
                    <a:lnTo>
                      <a:pt x="1321332" y="1873653"/>
                    </a:lnTo>
                    <a:lnTo>
                      <a:pt x="1873510" y="1873653"/>
                    </a:lnTo>
                    <a:lnTo>
                      <a:pt x="1873510" y="1872635"/>
                    </a:lnTo>
                    <a:lnTo>
                      <a:pt x="1876578" y="1872635"/>
                    </a:lnTo>
                    <a:lnTo>
                      <a:pt x="1876578" y="1321332"/>
                    </a:lnTo>
                    <a:lnTo>
                      <a:pt x="1873693" y="1321332"/>
                    </a:lnTo>
                    <a:lnTo>
                      <a:pt x="1873693" y="1318407"/>
                    </a:lnTo>
                    <a:close/>
                    <a:moveTo>
                      <a:pt x="668091" y="399044"/>
                    </a:moveTo>
                    <a:cubicBezTo>
                      <a:pt x="510864" y="399044"/>
                      <a:pt x="383405" y="526503"/>
                      <a:pt x="383405" y="683730"/>
                    </a:cubicBezTo>
                    <a:cubicBezTo>
                      <a:pt x="383405" y="840957"/>
                      <a:pt x="510864" y="968416"/>
                      <a:pt x="668091" y="968416"/>
                    </a:cubicBezTo>
                    <a:lnTo>
                      <a:pt x="952777" y="968416"/>
                    </a:lnTo>
                    <a:lnTo>
                      <a:pt x="952777" y="683733"/>
                    </a:lnTo>
                    <a:cubicBezTo>
                      <a:pt x="952777" y="526505"/>
                      <a:pt x="825319" y="399047"/>
                      <a:pt x="668091" y="399047"/>
                    </a:cubicBezTo>
                    <a:close/>
                    <a:moveTo>
                      <a:pt x="2511776" y="380522"/>
                    </a:moveTo>
                    <a:cubicBezTo>
                      <a:pt x="2354549" y="380522"/>
                      <a:pt x="2227090" y="507981"/>
                      <a:pt x="2227090" y="665208"/>
                    </a:cubicBezTo>
                    <a:lnTo>
                      <a:pt x="2227090" y="949894"/>
                    </a:lnTo>
                    <a:lnTo>
                      <a:pt x="2511773" y="949894"/>
                    </a:lnTo>
                    <a:cubicBezTo>
                      <a:pt x="2669001" y="949894"/>
                      <a:pt x="2796459" y="822436"/>
                      <a:pt x="2796459" y="665208"/>
                    </a:cubicBezTo>
                    <a:lnTo>
                      <a:pt x="2796462" y="665208"/>
                    </a:lnTo>
                    <a:cubicBezTo>
                      <a:pt x="2796462" y="507981"/>
                      <a:pt x="2669003" y="380522"/>
                      <a:pt x="2511776" y="380522"/>
                    </a:cubicBezTo>
                    <a:close/>
                    <a:moveTo>
                      <a:pt x="2534359" y="0"/>
                    </a:moveTo>
                    <a:cubicBezTo>
                      <a:pt x="2899234" y="0"/>
                      <a:pt x="3195025" y="295791"/>
                      <a:pt x="3195025" y="660666"/>
                    </a:cubicBezTo>
                    <a:lnTo>
                      <a:pt x="3195022" y="660666"/>
                    </a:lnTo>
                    <a:cubicBezTo>
                      <a:pt x="3195022" y="1025541"/>
                      <a:pt x="2899231" y="1321332"/>
                      <a:pt x="2534356" y="1321332"/>
                    </a:cubicBezTo>
                    <a:lnTo>
                      <a:pt x="2227340" y="1321332"/>
                    </a:lnTo>
                    <a:lnTo>
                      <a:pt x="2227340" y="1872635"/>
                    </a:lnTo>
                    <a:lnTo>
                      <a:pt x="2534176" y="1872635"/>
                    </a:lnTo>
                    <a:cubicBezTo>
                      <a:pt x="2899051" y="1872635"/>
                      <a:pt x="3194842" y="2168426"/>
                      <a:pt x="3194842" y="2533301"/>
                    </a:cubicBezTo>
                    <a:cubicBezTo>
                      <a:pt x="3194842" y="2898176"/>
                      <a:pt x="2899051" y="3193967"/>
                      <a:pt x="2534176" y="3193967"/>
                    </a:cubicBezTo>
                    <a:lnTo>
                      <a:pt x="2534176" y="3193964"/>
                    </a:lnTo>
                    <a:cubicBezTo>
                      <a:pt x="2169301" y="3193964"/>
                      <a:pt x="1873510" y="2898174"/>
                      <a:pt x="1873510" y="2533298"/>
                    </a:cubicBezTo>
                    <a:lnTo>
                      <a:pt x="1873510" y="2245313"/>
                    </a:lnTo>
                    <a:lnTo>
                      <a:pt x="1321332" y="2245313"/>
                    </a:lnTo>
                    <a:lnTo>
                      <a:pt x="1321332" y="2534319"/>
                    </a:lnTo>
                    <a:cubicBezTo>
                      <a:pt x="1321332" y="2899194"/>
                      <a:pt x="1025541" y="3194985"/>
                      <a:pt x="660666" y="3194985"/>
                    </a:cubicBezTo>
                    <a:cubicBezTo>
                      <a:pt x="295791" y="3194985"/>
                      <a:pt x="0" y="2899194"/>
                      <a:pt x="0" y="2534319"/>
                    </a:cubicBezTo>
                    <a:lnTo>
                      <a:pt x="2" y="2534319"/>
                    </a:lnTo>
                    <a:cubicBezTo>
                      <a:pt x="2" y="2169444"/>
                      <a:pt x="295793" y="1873653"/>
                      <a:pt x="660668" y="1873653"/>
                    </a:cubicBezTo>
                    <a:lnTo>
                      <a:pt x="969070" y="1873653"/>
                    </a:lnTo>
                    <a:lnTo>
                      <a:pt x="969070" y="1321813"/>
                    </a:lnTo>
                    <a:lnTo>
                      <a:pt x="663549" y="1321813"/>
                    </a:lnTo>
                    <a:cubicBezTo>
                      <a:pt x="298674" y="1321813"/>
                      <a:pt x="2883" y="1026022"/>
                      <a:pt x="2883" y="661147"/>
                    </a:cubicBezTo>
                    <a:cubicBezTo>
                      <a:pt x="2883" y="296272"/>
                      <a:pt x="298674" y="481"/>
                      <a:pt x="663549" y="481"/>
                    </a:cubicBezTo>
                    <a:lnTo>
                      <a:pt x="663549" y="484"/>
                    </a:lnTo>
                    <a:cubicBezTo>
                      <a:pt x="1028424" y="484"/>
                      <a:pt x="1324215" y="296274"/>
                      <a:pt x="1324215" y="661150"/>
                    </a:cubicBezTo>
                    <a:lnTo>
                      <a:pt x="1324215" y="987043"/>
                    </a:lnTo>
                    <a:lnTo>
                      <a:pt x="1873693" y="987043"/>
                    </a:lnTo>
                    <a:lnTo>
                      <a:pt x="1873693" y="660666"/>
                    </a:lnTo>
                    <a:cubicBezTo>
                      <a:pt x="1873693" y="295791"/>
                      <a:pt x="2169484" y="0"/>
                      <a:pt x="2534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78" name="Shape 178"/>
              <p:cNvSpPr/>
              <p:nvPr/>
            </p:nvSpPr>
            <p:spPr>
              <a:xfrm>
                <a:off x="6855071" y="1860183"/>
                <a:ext cx="194025" cy="194020"/>
              </a:xfrm>
              <a:custGeom>
                <a:pathLst>
                  <a:path extrusionOk="0" h="3194985" w="3195025">
                    <a:moveTo>
                      <a:pt x="683252" y="2245091"/>
                    </a:moveTo>
                    <a:cubicBezTo>
                      <a:pt x="526024" y="2245091"/>
                      <a:pt x="398566" y="2372549"/>
                      <a:pt x="398566" y="2529777"/>
                    </a:cubicBezTo>
                    <a:lnTo>
                      <a:pt x="398563" y="2529777"/>
                    </a:lnTo>
                    <a:cubicBezTo>
                      <a:pt x="398563" y="2687004"/>
                      <a:pt x="526021" y="2814463"/>
                      <a:pt x="683249" y="2814463"/>
                    </a:cubicBezTo>
                    <a:cubicBezTo>
                      <a:pt x="840476" y="2814463"/>
                      <a:pt x="967935" y="2687004"/>
                      <a:pt x="967935" y="2529777"/>
                    </a:cubicBezTo>
                    <a:lnTo>
                      <a:pt x="967935" y="2245091"/>
                    </a:lnTo>
                    <a:close/>
                    <a:moveTo>
                      <a:pt x="2244948" y="2226032"/>
                    </a:moveTo>
                    <a:lnTo>
                      <a:pt x="2244948" y="2510715"/>
                    </a:lnTo>
                    <a:cubicBezTo>
                      <a:pt x="2244948" y="2667943"/>
                      <a:pt x="2372406" y="2795401"/>
                      <a:pt x="2529634" y="2795401"/>
                    </a:cubicBezTo>
                    <a:lnTo>
                      <a:pt x="2529634" y="2795404"/>
                    </a:lnTo>
                    <a:cubicBezTo>
                      <a:pt x="2686861" y="2795404"/>
                      <a:pt x="2814320" y="2667945"/>
                      <a:pt x="2814320" y="2510718"/>
                    </a:cubicBezTo>
                    <a:cubicBezTo>
                      <a:pt x="2814320" y="2353491"/>
                      <a:pt x="2686861" y="2226032"/>
                      <a:pt x="2529634" y="2226032"/>
                    </a:cubicBezTo>
                    <a:close/>
                    <a:moveTo>
                      <a:pt x="1324215" y="1318407"/>
                    </a:moveTo>
                    <a:lnTo>
                      <a:pt x="1324215" y="1321813"/>
                    </a:lnTo>
                    <a:lnTo>
                      <a:pt x="1321332" y="1321813"/>
                    </a:lnTo>
                    <a:lnTo>
                      <a:pt x="1321332" y="1873653"/>
                    </a:lnTo>
                    <a:lnTo>
                      <a:pt x="1873510" y="1873653"/>
                    </a:lnTo>
                    <a:lnTo>
                      <a:pt x="1873510" y="1872635"/>
                    </a:lnTo>
                    <a:lnTo>
                      <a:pt x="1876578" y="1872635"/>
                    </a:lnTo>
                    <a:lnTo>
                      <a:pt x="1876578" y="1321332"/>
                    </a:lnTo>
                    <a:lnTo>
                      <a:pt x="1873693" y="1321332"/>
                    </a:lnTo>
                    <a:lnTo>
                      <a:pt x="1873693" y="1318407"/>
                    </a:lnTo>
                    <a:close/>
                    <a:moveTo>
                      <a:pt x="668091" y="399044"/>
                    </a:moveTo>
                    <a:cubicBezTo>
                      <a:pt x="510864" y="399044"/>
                      <a:pt x="383405" y="526503"/>
                      <a:pt x="383405" y="683730"/>
                    </a:cubicBezTo>
                    <a:cubicBezTo>
                      <a:pt x="383405" y="840957"/>
                      <a:pt x="510864" y="968416"/>
                      <a:pt x="668091" y="968416"/>
                    </a:cubicBezTo>
                    <a:lnTo>
                      <a:pt x="952777" y="968416"/>
                    </a:lnTo>
                    <a:lnTo>
                      <a:pt x="952777" y="683733"/>
                    </a:lnTo>
                    <a:cubicBezTo>
                      <a:pt x="952777" y="526505"/>
                      <a:pt x="825319" y="399047"/>
                      <a:pt x="668091" y="399047"/>
                    </a:cubicBezTo>
                    <a:close/>
                    <a:moveTo>
                      <a:pt x="2511776" y="380522"/>
                    </a:moveTo>
                    <a:cubicBezTo>
                      <a:pt x="2354549" y="380522"/>
                      <a:pt x="2227090" y="507981"/>
                      <a:pt x="2227090" y="665208"/>
                    </a:cubicBezTo>
                    <a:lnTo>
                      <a:pt x="2227090" y="949894"/>
                    </a:lnTo>
                    <a:lnTo>
                      <a:pt x="2511773" y="949894"/>
                    </a:lnTo>
                    <a:cubicBezTo>
                      <a:pt x="2669001" y="949894"/>
                      <a:pt x="2796459" y="822436"/>
                      <a:pt x="2796459" y="665208"/>
                    </a:cubicBezTo>
                    <a:lnTo>
                      <a:pt x="2796462" y="665208"/>
                    </a:lnTo>
                    <a:cubicBezTo>
                      <a:pt x="2796462" y="507981"/>
                      <a:pt x="2669003" y="380522"/>
                      <a:pt x="2511776" y="380522"/>
                    </a:cubicBezTo>
                    <a:close/>
                    <a:moveTo>
                      <a:pt x="2534359" y="0"/>
                    </a:moveTo>
                    <a:cubicBezTo>
                      <a:pt x="2899234" y="0"/>
                      <a:pt x="3195025" y="295791"/>
                      <a:pt x="3195025" y="660666"/>
                    </a:cubicBezTo>
                    <a:lnTo>
                      <a:pt x="3195022" y="660666"/>
                    </a:lnTo>
                    <a:cubicBezTo>
                      <a:pt x="3195022" y="1025541"/>
                      <a:pt x="2899231" y="1321332"/>
                      <a:pt x="2534356" y="1321332"/>
                    </a:cubicBezTo>
                    <a:lnTo>
                      <a:pt x="2227340" y="1321332"/>
                    </a:lnTo>
                    <a:lnTo>
                      <a:pt x="2227340" y="1872635"/>
                    </a:lnTo>
                    <a:lnTo>
                      <a:pt x="2534176" y="1872635"/>
                    </a:lnTo>
                    <a:cubicBezTo>
                      <a:pt x="2899051" y="1872635"/>
                      <a:pt x="3194842" y="2168426"/>
                      <a:pt x="3194842" y="2533301"/>
                    </a:cubicBezTo>
                    <a:cubicBezTo>
                      <a:pt x="3194842" y="2898176"/>
                      <a:pt x="2899051" y="3193967"/>
                      <a:pt x="2534176" y="3193967"/>
                    </a:cubicBezTo>
                    <a:lnTo>
                      <a:pt x="2534176" y="3193964"/>
                    </a:lnTo>
                    <a:cubicBezTo>
                      <a:pt x="2169301" y="3193964"/>
                      <a:pt x="1873510" y="2898174"/>
                      <a:pt x="1873510" y="2533298"/>
                    </a:cubicBezTo>
                    <a:lnTo>
                      <a:pt x="1873510" y="2245313"/>
                    </a:lnTo>
                    <a:lnTo>
                      <a:pt x="1321332" y="2245313"/>
                    </a:lnTo>
                    <a:lnTo>
                      <a:pt x="1321332" y="2534319"/>
                    </a:lnTo>
                    <a:cubicBezTo>
                      <a:pt x="1321332" y="2899194"/>
                      <a:pt x="1025541" y="3194985"/>
                      <a:pt x="660666" y="3194985"/>
                    </a:cubicBezTo>
                    <a:cubicBezTo>
                      <a:pt x="295791" y="3194985"/>
                      <a:pt x="0" y="2899194"/>
                      <a:pt x="0" y="2534319"/>
                    </a:cubicBezTo>
                    <a:lnTo>
                      <a:pt x="2" y="2534319"/>
                    </a:lnTo>
                    <a:cubicBezTo>
                      <a:pt x="2" y="2169444"/>
                      <a:pt x="295793" y="1873653"/>
                      <a:pt x="660668" y="1873653"/>
                    </a:cubicBezTo>
                    <a:lnTo>
                      <a:pt x="969070" y="1873653"/>
                    </a:lnTo>
                    <a:lnTo>
                      <a:pt x="969070" y="1321813"/>
                    </a:lnTo>
                    <a:lnTo>
                      <a:pt x="663549" y="1321813"/>
                    </a:lnTo>
                    <a:cubicBezTo>
                      <a:pt x="298674" y="1321813"/>
                      <a:pt x="2883" y="1026022"/>
                      <a:pt x="2883" y="661147"/>
                    </a:cubicBezTo>
                    <a:cubicBezTo>
                      <a:pt x="2883" y="296272"/>
                      <a:pt x="298674" y="481"/>
                      <a:pt x="663549" y="481"/>
                    </a:cubicBezTo>
                    <a:lnTo>
                      <a:pt x="663549" y="484"/>
                    </a:lnTo>
                    <a:cubicBezTo>
                      <a:pt x="1028424" y="484"/>
                      <a:pt x="1324215" y="296274"/>
                      <a:pt x="1324215" y="661150"/>
                    </a:cubicBezTo>
                    <a:lnTo>
                      <a:pt x="1324215" y="987043"/>
                    </a:lnTo>
                    <a:lnTo>
                      <a:pt x="1873693" y="987043"/>
                    </a:lnTo>
                    <a:lnTo>
                      <a:pt x="1873693" y="660666"/>
                    </a:lnTo>
                    <a:cubicBezTo>
                      <a:pt x="1873693" y="295791"/>
                      <a:pt x="2169484" y="0"/>
                      <a:pt x="2534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</p:grpSp>
      <p:grpSp>
        <p:nvGrpSpPr>
          <p:cNvPr id="179" name="Shape 179"/>
          <p:cNvGrpSpPr/>
          <p:nvPr/>
        </p:nvGrpSpPr>
        <p:grpSpPr>
          <a:xfrm>
            <a:off x="6942667" y="1753172"/>
            <a:ext cx="1295400" cy="812800"/>
            <a:chOff x="6358467" y="1176869"/>
            <a:chExt cx="1744133" cy="897464"/>
          </a:xfrm>
        </p:grpSpPr>
        <p:sp>
          <p:nvSpPr>
            <p:cNvPr id="180" name="Shape 180"/>
            <p:cNvSpPr/>
            <p:nvPr/>
          </p:nvSpPr>
          <p:spPr>
            <a:xfrm>
              <a:off x="6358467" y="1176869"/>
              <a:ext cx="1744133" cy="89746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181" name="Shape 181"/>
            <p:cNvGrpSpPr/>
            <p:nvPr/>
          </p:nvGrpSpPr>
          <p:grpSpPr>
            <a:xfrm>
              <a:off x="6430190" y="1230979"/>
              <a:ext cx="1613145" cy="568473"/>
              <a:chOff x="5490387" y="1527312"/>
              <a:chExt cx="1613145" cy="568473"/>
            </a:xfrm>
          </p:grpSpPr>
          <p:sp>
            <p:nvSpPr>
              <p:cNvPr id="182" name="Shape 182"/>
              <p:cNvSpPr/>
              <p:nvPr/>
            </p:nvSpPr>
            <p:spPr>
              <a:xfrm>
                <a:off x="5490387" y="1527312"/>
                <a:ext cx="1613145" cy="272143"/>
              </a:xfrm>
              <a:prstGeom prst="roundRect">
                <a:avLst>
                  <a:gd fmla="val 17740" name="adj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anchorCtr="0" anchor="ctr" bIns="0" lIns="91425" rIns="91425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b="0" baseline="0" i="0" lang="en-US" sz="900" u="none" cap="none" strike="noStrik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Service Broker</a:t>
                </a:r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5490387" y="1823643"/>
                <a:ext cx="1613145" cy="272143"/>
              </a:xfrm>
              <a:prstGeom prst="roundRect">
                <a:avLst>
                  <a:gd fmla="val 17740" name="adj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anchorCtr="0" anchor="ctr" bIns="0" lIns="91425" rIns="91425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b="0" baseline="0" i="0" lang="en-US" sz="900" u="none" cap="none" strike="noStrik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Service Nodes</a:t>
                </a:r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6846607" y="1563850"/>
                <a:ext cx="194025" cy="194020"/>
              </a:xfrm>
              <a:custGeom>
                <a:pathLst>
                  <a:path extrusionOk="0" h="3194985" w="3195025">
                    <a:moveTo>
                      <a:pt x="683252" y="2245091"/>
                    </a:moveTo>
                    <a:cubicBezTo>
                      <a:pt x="526024" y="2245091"/>
                      <a:pt x="398566" y="2372549"/>
                      <a:pt x="398566" y="2529777"/>
                    </a:cubicBezTo>
                    <a:lnTo>
                      <a:pt x="398563" y="2529777"/>
                    </a:lnTo>
                    <a:cubicBezTo>
                      <a:pt x="398563" y="2687004"/>
                      <a:pt x="526021" y="2814463"/>
                      <a:pt x="683249" y="2814463"/>
                    </a:cubicBezTo>
                    <a:cubicBezTo>
                      <a:pt x="840476" y="2814463"/>
                      <a:pt x="967935" y="2687004"/>
                      <a:pt x="967935" y="2529777"/>
                    </a:cubicBezTo>
                    <a:lnTo>
                      <a:pt x="967935" y="2245091"/>
                    </a:lnTo>
                    <a:close/>
                    <a:moveTo>
                      <a:pt x="2244948" y="2226032"/>
                    </a:moveTo>
                    <a:lnTo>
                      <a:pt x="2244948" y="2510715"/>
                    </a:lnTo>
                    <a:cubicBezTo>
                      <a:pt x="2244948" y="2667943"/>
                      <a:pt x="2372406" y="2795401"/>
                      <a:pt x="2529634" y="2795401"/>
                    </a:cubicBezTo>
                    <a:lnTo>
                      <a:pt x="2529634" y="2795404"/>
                    </a:lnTo>
                    <a:cubicBezTo>
                      <a:pt x="2686861" y="2795404"/>
                      <a:pt x="2814320" y="2667945"/>
                      <a:pt x="2814320" y="2510718"/>
                    </a:cubicBezTo>
                    <a:cubicBezTo>
                      <a:pt x="2814320" y="2353491"/>
                      <a:pt x="2686861" y="2226032"/>
                      <a:pt x="2529634" y="2226032"/>
                    </a:cubicBezTo>
                    <a:close/>
                    <a:moveTo>
                      <a:pt x="1324215" y="1318407"/>
                    </a:moveTo>
                    <a:lnTo>
                      <a:pt x="1324215" y="1321813"/>
                    </a:lnTo>
                    <a:lnTo>
                      <a:pt x="1321332" y="1321813"/>
                    </a:lnTo>
                    <a:lnTo>
                      <a:pt x="1321332" y="1873653"/>
                    </a:lnTo>
                    <a:lnTo>
                      <a:pt x="1873510" y="1873653"/>
                    </a:lnTo>
                    <a:lnTo>
                      <a:pt x="1873510" y="1872635"/>
                    </a:lnTo>
                    <a:lnTo>
                      <a:pt x="1876578" y="1872635"/>
                    </a:lnTo>
                    <a:lnTo>
                      <a:pt x="1876578" y="1321332"/>
                    </a:lnTo>
                    <a:lnTo>
                      <a:pt x="1873693" y="1321332"/>
                    </a:lnTo>
                    <a:lnTo>
                      <a:pt x="1873693" y="1318407"/>
                    </a:lnTo>
                    <a:close/>
                    <a:moveTo>
                      <a:pt x="668091" y="399044"/>
                    </a:moveTo>
                    <a:cubicBezTo>
                      <a:pt x="510864" y="399044"/>
                      <a:pt x="383405" y="526503"/>
                      <a:pt x="383405" y="683730"/>
                    </a:cubicBezTo>
                    <a:cubicBezTo>
                      <a:pt x="383405" y="840957"/>
                      <a:pt x="510864" y="968416"/>
                      <a:pt x="668091" y="968416"/>
                    </a:cubicBezTo>
                    <a:lnTo>
                      <a:pt x="952777" y="968416"/>
                    </a:lnTo>
                    <a:lnTo>
                      <a:pt x="952777" y="683733"/>
                    </a:lnTo>
                    <a:cubicBezTo>
                      <a:pt x="952777" y="526505"/>
                      <a:pt x="825319" y="399047"/>
                      <a:pt x="668091" y="399047"/>
                    </a:cubicBezTo>
                    <a:close/>
                    <a:moveTo>
                      <a:pt x="2511776" y="380522"/>
                    </a:moveTo>
                    <a:cubicBezTo>
                      <a:pt x="2354549" y="380522"/>
                      <a:pt x="2227090" y="507981"/>
                      <a:pt x="2227090" y="665208"/>
                    </a:cubicBezTo>
                    <a:lnTo>
                      <a:pt x="2227090" y="949894"/>
                    </a:lnTo>
                    <a:lnTo>
                      <a:pt x="2511773" y="949894"/>
                    </a:lnTo>
                    <a:cubicBezTo>
                      <a:pt x="2669001" y="949894"/>
                      <a:pt x="2796459" y="822436"/>
                      <a:pt x="2796459" y="665208"/>
                    </a:cubicBezTo>
                    <a:lnTo>
                      <a:pt x="2796462" y="665208"/>
                    </a:lnTo>
                    <a:cubicBezTo>
                      <a:pt x="2796462" y="507981"/>
                      <a:pt x="2669003" y="380522"/>
                      <a:pt x="2511776" y="380522"/>
                    </a:cubicBezTo>
                    <a:close/>
                    <a:moveTo>
                      <a:pt x="2534359" y="0"/>
                    </a:moveTo>
                    <a:cubicBezTo>
                      <a:pt x="2899234" y="0"/>
                      <a:pt x="3195025" y="295791"/>
                      <a:pt x="3195025" y="660666"/>
                    </a:cubicBezTo>
                    <a:lnTo>
                      <a:pt x="3195022" y="660666"/>
                    </a:lnTo>
                    <a:cubicBezTo>
                      <a:pt x="3195022" y="1025541"/>
                      <a:pt x="2899231" y="1321332"/>
                      <a:pt x="2534356" y="1321332"/>
                    </a:cubicBezTo>
                    <a:lnTo>
                      <a:pt x="2227340" y="1321332"/>
                    </a:lnTo>
                    <a:lnTo>
                      <a:pt x="2227340" y="1872635"/>
                    </a:lnTo>
                    <a:lnTo>
                      <a:pt x="2534176" y="1872635"/>
                    </a:lnTo>
                    <a:cubicBezTo>
                      <a:pt x="2899051" y="1872635"/>
                      <a:pt x="3194842" y="2168426"/>
                      <a:pt x="3194842" y="2533301"/>
                    </a:cubicBezTo>
                    <a:cubicBezTo>
                      <a:pt x="3194842" y="2898176"/>
                      <a:pt x="2899051" y="3193967"/>
                      <a:pt x="2534176" y="3193967"/>
                    </a:cubicBezTo>
                    <a:lnTo>
                      <a:pt x="2534176" y="3193964"/>
                    </a:lnTo>
                    <a:cubicBezTo>
                      <a:pt x="2169301" y="3193964"/>
                      <a:pt x="1873510" y="2898174"/>
                      <a:pt x="1873510" y="2533298"/>
                    </a:cubicBezTo>
                    <a:lnTo>
                      <a:pt x="1873510" y="2245313"/>
                    </a:lnTo>
                    <a:lnTo>
                      <a:pt x="1321332" y="2245313"/>
                    </a:lnTo>
                    <a:lnTo>
                      <a:pt x="1321332" y="2534319"/>
                    </a:lnTo>
                    <a:cubicBezTo>
                      <a:pt x="1321332" y="2899194"/>
                      <a:pt x="1025541" y="3194985"/>
                      <a:pt x="660666" y="3194985"/>
                    </a:cubicBezTo>
                    <a:cubicBezTo>
                      <a:pt x="295791" y="3194985"/>
                      <a:pt x="0" y="2899194"/>
                      <a:pt x="0" y="2534319"/>
                    </a:cubicBezTo>
                    <a:lnTo>
                      <a:pt x="2" y="2534319"/>
                    </a:lnTo>
                    <a:cubicBezTo>
                      <a:pt x="2" y="2169444"/>
                      <a:pt x="295793" y="1873653"/>
                      <a:pt x="660668" y="1873653"/>
                    </a:cubicBezTo>
                    <a:lnTo>
                      <a:pt x="969070" y="1873653"/>
                    </a:lnTo>
                    <a:lnTo>
                      <a:pt x="969070" y="1321813"/>
                    </a:lnTo>
                    <a:lnTo>
                      <a:pt x="663549" y="1321813"/>
                    </a:lnTo>
                    <a:cubicBezTo>
                      <a:pt x="298674" y="1321813"/>
                      <a:pt x="2883" y="1026022"/>
                      <a:pt x="2883" y="661147"/>
                    </a:cubicBezTo>
                    <a:cubicBezTo>
                      <a:pt x="2883" y="296272"/>
                      <a:pt x="298674" y="481"/>
                      <a:pt x="663549" y="481"/>
                    </a:cubicBezTo>
                    <a:lnTo>
                      <a:pt x="663549" y="484"/>
                    </a:lnTo>
                    <a:cubicBezTo>
                      <a:pt x="1028424" y="484"/>
                      <a:pt x="1324215" y="296274"/>
                      <a:pt x="1324215" y="661150"/>
                    </a:cubicBezTo>
                    <a:lnTo>
                      <a:pt x="1324215" y="987043"/>
                    </a:lnTo>
                    <a:lnTo>
                      <a:pt x="1873693" y="987043"/>
                    </a:lnTo>
                    <a:lnTo>
                      <a:pt x="1873693" y="660666"/>
                    </a:lnTo>
                    <a:cubicBezTo>
                      <a:pt x="1873693" y="295791"/>
                      <a:pt x="2169484" y="0"/>
                      <a:pt x="2534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6855071" y="1860183"/>
                <a:ext cx="194025" cy="194020"/>
              </a:xfrm>
              <a:custGeom>
                <a:pathLst>
                  <a:path extrusionOk="0" h="3194985" w="3195025">
                    <a:moveTo>
                      <a:pt x="683252" y="2245091"/>
                    </a:moveTo>
                    <a:cubicBezTo>
                      <a:pt x="526024" y="2245091"/>
                      <a:pt x="398566" y="2372549"/>
                      <a:pt x="398566" y="2529777"/>
                    </a:cubicBezTo>
                    <a:lnTo>
                      <a:pt x="398563" y="2529777"/>
                    </a:lnTo>
                    <a:cubicBezTo>
                      <a:pt x="398563" y="2687004"/>
                      <a:pt x="526021" y="2814463"/>
                      <a:pt x="683249" y="2814463"/>
                    </a:cubicBezTo>
                    <a:cubicBezTo>
                      <a:pt x="840476" y="2814463"/>
                      <a:pt x="967935" y="2687004"/>
                      <a:pt x="967935" y="2529777"/>
                    </a:cubicBezTo>
                    <a:lnTo>
                      <a:pt x="967935" y="2245091"/>
                    </a:lnTo>
                    <a:close/>
                    <a:moveTo>
                      <a:pt x="2244948" y="2226032"/>
                    </a:moveTo>
                    <a:lnTo>
                      <a:pt x="2244948" y="2510715"/>
                    </a:lnTo>
                    <a:cubicBezTo>
                      <a:pt x="2244948" y="2667943"/>
                      <a:pt x="2372406" y="2795401"/>
                      <a:pt x="2529634" y="2795401"/>
                    </a:cubicBezTo>
                    <a:lnTo>
                      <a:pt x="2529634" y="2795404"/>
                    </a:lnTo>
                    <a:cubicBezTo>
                      <a:pt x="2686861" y="2795404"/>
                      <a:pt x="2814320" y="2667945"/>
                      <a:pt x="2814320" y="2510718"/>
                    </a:cubicBezTo>
                    <a:cubicBezTo>
                      <a:pt x="2814320" y="2353491"/>
                      <a:pt x="2686861" y="2226032"/>
                      <a:pt x="2529634" y="2226032"/>
                    </a:cubicBezTo>
                    <a:close/>
                    <a:moveTo>
                      <a:pt x="1324215" y="1318407"/>
                    </a:moveTo>
                    <a:lnTo>
                      <a:pt x="1324215" y="1321813"/>
                    </a:lnTo>
                    <a:lnTo>
                      <a:pt x="1321332" y="1321813"/>
                    </a:lnTo>
                    <a:lnTo>
                      <a:pt x="1321332" y="1873653"/>
                    </a:lnTo>
                    <a:lnTo>
                      <a:pt x="1873510" y="1873653"/>
                    </a:lnTo>
                    <a:lnTo>
                      <a:pt x="1873510" y="1872635"/>
                    </a:lnTo>
                    <a:lnTo>
                      <a:pt x="1876578" y="1872635"/>
                    </a:lnTo>
                    <a:lnTo>
                      <a:pt x="1876578" y="1321332"/>
                    </a:lnTo>
                    <a:lnTo>
                      <a:pt x="1873693" y="1321332"/>
                    </a:lnTo>
                    <a:lnTo>
                      <a:pt x="1873693" y="1318407"/>
                    </a:lnTo>
                    <a:close/>
                    <a:moveTo>
                      <a:pt x="668091" y="399044"/>
                    </a:moveTo>
                    <a:cubicBezTo>
                      <a:pt x="510864" y="399044"/>
                      <a:pt x="383405" y="526503"/>
                      <a:pt x="383405" y="683730"/>
                    </a:cubicBezTo>
                    <a:cubicBezTo>
                      <a:pt x="383405" y="840957"/>
                      <a:pt x="510864" y="968416"/>
                      <a:pt x="668091" y="968416"/>
                    </a:cubicBezTo>
                    <a:lnTo>
                      <a:pt x="952777" y="968416"/>
                    </a:lnTo>
                    <a:lnTo>
                      <a:pt x="952777" y="683733"/>
                    </a:lnTo>
                    <a:cubicBezTo>
                      <a:pt x="952777" y="526505"/>
                      <a:pt x="825319" y="399047"/>
                      <a:pt x="668091" y="399047"/>
                    </a:cubicBezTo>
                    <a:close/>
                    <a:moveTo>
                      <a:pt x="2511776" y="380522"/>
                    </a:moveTo>
                    <a:cubicBezTo>
                      <a:pt x="2354549" y="380522"/>
                      <a:pt x="2227090" y="507981"/>
                      <a:pt x="2227090" y="665208"/>
                    </a:cubicBezTo>
                    <a:lnTo>
                      <a:pt x="2227090" y="949894"/>
                    </a:lnTo>
                    <a:lnTo>
                      <a:pt x="2511773" y="949894"/>
                    </a:lnTo>
                    <a:cubicBezTo>
                      <a:pt x="2669001" y="949894"/>
                      <a:pt x="2796459" y="822436"/>
                      <a:pt x="2796459" y="665208"/>
                    </a:cubicBezTo>
                    <a:lnTo>
                      <a:pt x="2796462" y="665208"/>
                    </a:lnTo>
                    <a:cubicBezTo>
                      <a:pt x="2796462" y="507981"/>
                      <a:pt x="2669003" y="380522"/>
                      <a:pt x="2511776" y="380522"/>
                    </a:cubicBezTo>
                    <a:close/>
                    <a:moveTo>
                      <a:pt x="2534359" y="0"/>
                    </a:moveTo>
                    <a:cubicBezTo>
                      <a:pt x="2899234" y="0"/>
                      <a:pt x="3195025" y="295791"/>
                      <a:pt x="3195025" y="660666"/>
                    </a:cubicBezTo>
                    <a:lnTo>
                      <a:pt x="3195022" y="660666"/>
                    </a:lnTo>
                    <a:cubicBezTo>
                      <a:pt x="3195022" y="1025541"/>
                      <a:pt x="2899231" y="1321332"/>
                      <a:pt x="2534356" y="1321332"/>
                    </a:cubicBezTo>
                    <a:lnTo>
                      <a:pt x="2227340" y="1321332"/>
                    </a:lnTo>
                    <a:lnTo>
                      <a:pt x="2227340" y="1872635"/>
                    </a:lnTo>
                    <a:lnTo>
                      <a:pt x="2534176" y="1872635"/>
                    </a:lnTo>
                    <a:cubicBezTo>
                      <a:pt x="2899051" y="1872635"/>
                      <a:pt x="3194842" y="2168426"/>
                      <a:pt x="3194842" y="2533301"/>
                    </a:cubicBezTo>
                    <a:cubicBezTo>
                      <a:pt x="3194842" y="2898176"/>
                      <a:pt x="2899051" y="3193967"/>
                      <a:pt x="2534176" y="3193967"/>
                    </a:cubicBezTo>
                    <a:lnTo>
                      <a:pt x="2534176" y="3193964"/>
                    </a:lnTo>
                    <a:cubicBezTo>
                      <a:pt x="2169301" y="3193964"/>
                      <a:pt x="1873510" y="2898174"/>
                      <a:pt x="1873510" y="2533298"/>
                    </a:cubicBezTo>
                    <a:lnTo>
                      <a:pt x="1873510" y="2245313"/>
                    </a:lnTo>
                    <a:lnTo>
                      <a:pt x="1321332" y="2245313"/>
                    </a:lnTo>
                    <a:lnTo>
                      <a:pt x="1321332" y="2534319"/>
                    </a:lnTo>
                    <a:cubicBezTo>
                      <a:pt x="1321332" y="2899194"/>
                      <a:pt x="1025541" y="3194985"/>
                      <a:pt x="660666" y="3194985"/>
                    </a:cubicBezTo>
                    <a:cubicBezTo>
                      <a:pt x="295791" y="3194985"/>
                      <a:pt x="0" y="2899194"/>
                      <a:pt x="0" y="2534319"/>
                    </a:cubicBezTo>
                    <a:lnTo>
                      <a:pt x="2" y="2534319"/>
                    </a:lnTo>
                    <a:cubicBezTo>
                      <a:pt x="2" y="2169444"/>
                      <a:pt x="295793" y="1873653"/>
                      <a:pt x="660668" y="1873653"/>
                    </a:cubicBezTo>
                    <a:lnTo>
                      <a:pt x="969070" y="1873653"/>
                    </a:lnTo>
                    <a:lnTo>
                      <a:pt x="969070" y="1321813"/>
                    </a:lnTo>
                    <a:lnTo>
                      <a:pt x="663549" y="1321813"/>
                    </a:lnTo>
                    <a:cubicBezTo>
                      <a:pt x="298674" y="1321813"/>
                      <a:pt x="2883" y="1026022"/>
                      <a:pt x="2883" y="661147"/>
                    </a:cubicBezTo>
                    <a:cubicBezTo>
                      <a:pt x="2883" y="296272"/>
                      <a:pt x="298674" y="481"/>
                      <a:pt x="663549" y="481"/>
                    </a:cubicBezTo>
                    <a:lnTo>
                      <a:pt x="663549" y="484"/>
                    </a:lnTo>
                    <a:cubicBezTo>
                      <a:pt x="1028424" y="484"/>
                      <a:pt x="1324215" y="296274"/>
                      <a:pt x="1324215" y="661150"/>
                    </a:cubicBezTo>
                    <a:lnTo>
                      <a:pt x="1324215" y="987043"/>
                    </a:lnTo>
                    <a:lnTo>
                      <a:pt x="1873693" y="987043"/>
                    </a:lnTo>
                    <a:lnTo>
                      <a:pt x="1873693" y="660666"/>
                    </a:lnTo>
                    <a:cubicBezTo>
                      <a:pt x="1873693" y="295791"/>
                      <a:pt x="2169484" y="0"/>
                      <a:pt x="2534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sp>
          <p:nvSpPr>
            <p:cNvPr id="186" name="Shape 186"/>
            <p:cNvSpPr txBox="1"/>
            <p:nvPr/>
          </p:nvSpPr>
          <p:spPr>
            <a:xfrm>
              <a:off x="6846335" y="1803399"/>
              <a:ext cx="766800" cy="254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baseline="0" i="0" lang="en-US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Service</a:t>
              </a:r>
            </a:p>
          </p:txBody>
        </p:sp>
      </p:grpSp>
      <p:grpSp>
        <p:nvGrpSpPr>
          <p:cNvPr id="187" name="Shape 187"/>
          <p:cNvGrpSpPr/>
          <p:nvPr/>
        </p:nvGrpSpPr>
        <p:grpSpPr>
          <a:xfrm>
            <a:off x="2548465" y="1752600"/>
            <a:ext cx="1295400" cy="812800"/>
            <a:chOff x="1092200" y="1176869"/>
            <a:chExt cx="1744133" cy="897464"/>
          </a:xfrm>
        </p:grpSpPr>
        <p:sp>
          <p:nvSpPr>
            <p:cNvPr id="188" name="Shape 188"/>
            <p:cNvSpPr/>
            <p:nvPr/>
          </p:nvSpPr>
          <p:spPr>
            <a:xfrm>
              <a:off x="1092200" y="1176869"/>
              <a:ext cx="1744133" cy="89746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189" name="Shape 189"/>
            <p:cNvGrpSpPr/>
            <p:nvPr/>
          </p:nvGrpSpPr>
          <p:grpSpPr>
            <a:xfrm>
              <a:off x="1163919" y="1239446"/>
              <a:ext cx="1621611" cy="568476"/>
              <a:chOff x="5481921" y="2721113"/>
              <a:chExt cx="1621611" cy="568476"/>
            </a:xfrm>
          </p:grpSpPr>
          <p:sp>
            <p:nvSpPr>
              <p:cNvPr id="190" name="Shape 190"/>
              <p:cNvSpPr/>
              <p:nvPr/>
            </p:nvSpPr>
            <p:spPr>
              <a:xfrm>
                <a:off x="5481921" y="2721113"/>
                <a:ext cx="1613145" cy="272143"/>
              </a:xfrm>
              <a:prstGeom prst="roundRect">
                <a:avLst>
                  <a:gd fmla="val 17740" name="adj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anchorCtr="0" anchor="ctr" bIns="0" lIns="91425" rIns="91425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b="0" baseline="0" i="0" lang="en-US" sz="900" u="none" cap="none" strike="noStrik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Ops Manager UI</a:t>
                </a:r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5490387" y="3017446"/>
                <a:ext cx="1613145" cy="272143"/>
              </a:xfrm>
              <a:prstGeom prst="roundRect">
                <a:avLst>
                  <a:gd fmla="val 17740" name="adj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anchorCtr="0" anchor="ctr" bIns="0" lIns="91425" rIns="91425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b="0" baseline="0" i="0" lang="en-US" sz="900" u="none" cap="none" strike="noStrik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Ops Manager Director</a:t>
                </a:r>
              </a:p>
            </p:txBody>
          </p:sp>
          <p:sp>
            <p:nvSpPr>
              <p:cNvPr id="192" name="Shape 192"/>
              <p:cNvSpPr/>
              <p:nvPr/>
            </p:nvSpPr>
            <p:spPr>
              <a:xfrm rot="-2700000">
                <a:off x="6784415" y="2806978"/>
                <a:ext cx="269999" cy="98294"/>
              </a:xfrm>
              <a:custGeom>
                <a:pathLst>
                  <a:path extrusionOk="0" h="407194" w="1118481">
                    <a:moveTo>
                      <a:pt x="174315" y="0"/>
                    </a:moveTo>
                    <a:cubicBezTo>
                      <a:pt x="251754" y="0"/>
                      <a:pt x="319094" y="43232"/>
                      <a:pt x="351038" y="108219"/>
                    </a:cubicBezTo>
                    <a:lnTo>
                      <a:pt x="767443" y="108219"/>
                    </a:lnTo>
                    <a:cubicBezTo>
                      <a:pt x="799388" y="43232"/>
                      <a:pt x="866728" y="0"/>
                      <a:pt x="944166" y="0"/>
                    </a:cubicBezTo>
                    <a:cubicBezTo>
                      <a:pt x="1020049" y="0"/>
                      <a:pt x="1086236" y="41514"/>
                      <a:pt x="1118481" y="104647"/>
                    </a:cubicBezTo>
                    <a:lnTo>
                      <a:pt x="949589" y="104647"/>
                    </a:lnTo>
                    <a:lnTo>
                      <a:pt x="900114" y="203597"/>
                    </a:lnTo>
                    <a:lnTo>
                      <a:pt x="949589" y="302547"/>
                    </a:lnTo>
                    <a:lnTo>
                      <a:pt x="1118481" y="302547"/>
                    </a:lnTo>
                    <a:cubicBezTo>
                      <a:pt x="1086236" y="365680"/>
                      <a:pt x="1020049" y="407194"/>
                      <a:pt x="944166" y="407194"/>
                    </a:cubicBezTo>
                    <a:cubicBezTo>
                      <a:pt x="866728" y="407194"/>
                      <a:pt x="799388" y="363962"/>
                      <a:pt x="767443" y="298975"/>
                    </a:cubicBezTo>
                    <a:lnTo>
                      <a:pt x="351038" y="298975"/>
                    </a:lnTo>
                    <a:cubicBezTo>
                      <a:pt x="319094" y="363962"/>
                      <a:pt x="251754" y="407194"/>
                      <a:pt x="174315" y="407194"/>
                    </a:cubicBezTo>
                    <a:cubicBezTo>
                      <a:pt x="98432" y="407194"/>
                      <a:pt x="32245" y="365680"/>
                      <a:pt x="0" y="302547"/>
                    </a:cubicBezTo>
                    <a:lnTo>
                      <a:pt x="168892" y="302547"/>
                    </a:lnTo>
                    <a:lnTo>
                      <a:pt x="218367" y="203597"/>
                    </a:lnTo>
                    <a:lnTo>
                      <a:pt x="168892" y="104647"/>
                    </a:lnTo>
                    <a:lnTo>
                      <a:pt x="0" y="104647"/>
                    </a:lnTo>
                    <a:cubicBezTo>
                      <a:pt x="32245" y="41514"/>
                      <a:pt x="98432" y="0"/>
                      <a:pt x="1743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sp>
          <p:nvSpPr>
            <p:cNvPr id="193" name="Shape 193"/>
            <p:cNvSpPr txBox="1"/>
            <p:nvPr/>
          </p:nvSpPr>
          <p:spPr>
            <a:xfrm>
              <a:off x="1130840" y="1761066"/>
              <a:ext cx="1665265" cy="254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baseline="0" i="0" lang="en-US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Operations Manager</a:t>
              </a:r>
            </a:p>
          </p:txBody>
        </p:sp>
      </p:grpSp>
      <p:cxnSp>
        <p:nvCxnSpPr>
          <p:cNvPr id="194" name="Shape 194"/>
          <p:cNvCxnSpPr>
            <a:stCxn id="168" idx="2"/>
            <a:endCxn id="190" idx="0"/>
          </p:cNvCxnSpPr>
          <p:nvPr/>
        </p:nvCxnSpPr>
        <p:spPr>
          <a:xfrm>
            <a:off x="3195367" y="1122519"/>
            <a:ext cx="5400" cy="686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95" name="Shape 195"/>
          <p:cNvCxnSpPr>
            <a:endCxn id="183" idx="3"/>
          </p:cNvCxnSpPr>
          <p:nvPr/>
        </p:nvCxnSpPr>
        <p:spPr>
          <a:xfrm flipH="1">
            <a:off x="8194049" y="1126089"/>
            <a:ext cx="179400" cy="1067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dash"/>
            <a:round/>
            <a:headEnd len="med" w="med" type="none"/>
            <a:tailEnd len="lg" w="lg" type="stealth"/>
          </a:ln>
        </p:spPr>
      </p:cxnSp>
      <p:cxnSp>
        <p:nvCxnSpPr>
          <p:cNvPr id="196" name="Shape 196"/>
          <p:cNvCxnSpPr>
            <a:endCxn id="176" idx="3"/>
          </p:cNvCxnSpPr>
          <p:nvPr/>
        </p:nvCxnSpPr>
        <p:spPr>
          <a:xfrm flipH="1">
            <a:off x="8210982" y="1126123"/>
            <a:ext cx="331800" cy="2051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dash"/>
            <a:round/>
            <a:headEnd len="med" w="med" type="none"/>
            <a:tailEnd len="lg" w="lg" type="stealth"/>
          </a:ln>
        </p:spPr>
      </p:cxnSp>
      <p:grpSp>
        <p:nvGrpSpPr>
          <p:cNvPr id="197" name="Shape 197"/>
          <p:cNvGrpSpPr/>
          <p:nvPr/>
        </p:nvGrpSpPr>
        <p:grpSpPr>
          <a:xfrm>
            <a:off x="4089398" y="1761065"/>
            <a:ext cx="2641601" cy="2624664"/>
            <a:chOff x="2912533" y="804333"/>
            <a:chExt cx="3378200" cy="3031063"/>
          </a:xfrm>
        </p:grpSpPr>
        <p:sp>
          <p:nvSpPr>
            <p:cNvPr id="198" name="Shape 198"/>
            <p:cNvSpPr/>
            <p:nvPr/>
          </p:nvSpPr>
          <p:spPr>
            <a:xfrm>
              <a:off x="2912533" y="804333"/>
              <a:ext cx="3378200" cy="303106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4626789" y="3247541"/>
              <a:ext cx="1611864" cy="272795"/>
            </a:xfrm>
            <a:prstGeom prst="roundRect">
              <a:avLst>
                <a:gd fmla="val 9038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9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App Log Aggregator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4609855" y="1833608"/>
              <a:ext cx="1611864" cy="272795"/>
            </a:xfrm>
            <a:prstGeom prst="roundRect">
              <a:avLst>
                <a:gd fmla="val 9038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9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Login Server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2967322" y="1239407"/>
              <a:ext cx="3263164" cy="272242"/>
            </a:xfrm>
            <a:prstGeom prst="roundRect">
              <a:avLst>
                <a:gd fmla="val 17740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9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Dynamic Router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5923646" y="1277025"/>
              <a:ext cx="196613" cy="196612"/>
            </a:xfrm>
            <a:custGeom>
              <a:pathLst>
                <a:path extrusionOk="0" h="763984" w="763984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2967322" y="1535779"/>
              <a:ext cx="1613145" cy="272143"/>
            </a:xfrm>
            <a:prstGeom prst="roundRect">
              <a:avLst>
                <a:gd fmla="val 17740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9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Cloud Controller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2967322" y="1833608"/>
              <a:ext cx="1611864" cy="272795"/>
            </a:xfrm>
            <a:prstGeom prst="roundRect">
              <a:avLst>
                <a:gd fmla="val 9038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9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UAA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4613451" y="1535795"/>
              <a:ext cx="1611864" cy="272795"/>
            </a:xfrm>
            <a:prstGeom prst="roundRect">
              <a:avLst>
                <a:gd fmla="val 9038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9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Health Manager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2971800" y="2133597"/>
              <a:ext cx="3264081" cy="775848"/>
            </a:xfrm>
            <a:prstGeom prst="roundRect">
              <a:avLst>
                <a:gd fmla="val 2039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t" bIns="0" lIns="91425" rIns="91425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9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DEA Pool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2969422" y="2931871"/>
              <a:ext cx="3263164" cy="272143"/>
            </a:xfrm>
            <a:prstGeom prst="roundRect">
              <a:avLst>
                <a:gd fmla="val 17740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9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Messaging (NATS)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3015526" y="2561366"/>
              <a:ext cx="1515437" cy="269210"/>
            </a:xfrm>
            <a:prstGeom prst="roundRect">
              <a:avLst>
                <a:gd fmla="val 10428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9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Apps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4328410" y="1550120"/>
              <a:ext cx="169752" cy="226530"/>
            </a:xfrm>
            <a:custGeom>
              <a:pathLst>
                <a:path extrusionOk="0" h="883413" w="661988">
                  <a:moveTo>
                    <a:pt x="330994" y="679669"/>
                  </a:moveTo>
                  <a:lnTo>
                    <a:pt x="212885" y="769898"/>
                  </a:lnTo>
                  <a:cubicBezTo>
                    <a:pt x="244883" y="796653"/>
                    <a:pt x="286332" y="810415"/>
                    <a:pt x="330994" y="810415"/>
                  </a:cubicBezTo>
                  <a:cubicBezTo>
                    <a:pt x="375657" y="810415"/>
                    <a:pt x="417105" y="796653"/>
                    <a:pt x="449103" y="769899"/>
                  </a:cubicBezTo>
                  <a:close/>
                  <a:moveTo>
                    <a:pt x="131181" y="527028"/>
                  </a:moveTo>
                  <a:cubicBezTo>
                    <a:pt x="122509" y="548919"/>
                    <a:pt x="118242" y="572793"/>
                    <a:pt x="118242" y="597663"/>
                  </a:cubicBezTo>
                  <a:cubicBezTo>
                    <a:pt x="118242" y="668352"/>
                    <a:pt x="152717" y="730988"/>
                    <a:pt x="208006" y="766609"/>
                  </a:cubicBezTo>
                  <a:lnTo>
                    <a:pt x="253230" y="620264"/>
                  </a:lnTo>
                  <a:close/>
                  <a:moveTo>
                    <a:pt x="530807" y="527027"/>
                  </a:moveTo>
                  <a:lnTo>
                    <a:pt x="408757" y="620264"/>
                  </a:lnTo>
                  <a:lnTo>
                    <a:pt x="453981" y="766610"/>
                  </a:lnTo>
                  <a:cubicBezTo>
                    <a:pt x="509272" y="730989"/>
                    <a:pt x="543746" y="668352"/>
                    <a:pt x="543746" y="597663"/>
                  </a:cubicBezTo>
                  <a:cubicBezTo>
                    <a:pt x="543746" y="572793"/>
                    <a:pt x="539479" y="548919"/>
                    <a:pt x="530807" y="527027"/>
                  </a:cubicBezTo>
                  <a:close/>
                  <a:moveTo>
                    <a:pt x="336192" y="385435"/>
                  </a:moveTo>
                  <a:lnTo>
                    <a:pt x="379054" y="524143"/>
                  </a:lnTo>
                  <a:lnTo>
                    <a:pt x="529912" y="524142"/>
                  </a:lnTo>
                  <a:cubicBezTo>
                    <a:pt x="501178" y="444293"/>
                    <a:pt x="425507" y="387120"/>
                    <a:pt x="336192" y="385435"/>
                  </a:cubicBezTo>
                  <a:close/>
                  <a:moveTo>
                    <a:pt x="325796" y="385435"/>
                  </a:moveTo>
                  <a:cubicBezTo>
                    <a:pt x="236481" y="387120"/>
                    <a:pt x="160810" y="444294"/>
                    <a:pt x="132077" y="524142"/>
                  </a:cubicBezTo>
                  <a:lnTo>
                    <a:pt x="282933" y="524143"/>
                  </a:lnTo>
                  <a:close/>
                  <a:moveTo>
                    <a:pt x="388144" y="107849"/>
                  </a:moveTo>
                  <a:lnTo>
                    <a:pt x="616744" y="107849"/>
                  </a:lnTo>
                  <a:lnTo>
                    <a:pt x="616744" y="214664"/>
                  </a:lnTo>
                  <a:lnTo>
                    <a:pt x="486412" y="358355"/>
                  </a:lnTo>
                  <a:cubicBezTo>
                    <a:pt x="564963" y="408954"/>
                    <a:pt x="616744" y="497262"/>
                    <a:pt x="616744" y="597663"/>
                  </a:cubicBezTo>
                  <a:cubicBezTo>
                    <a:pt x="616744" y="755478"/>
                    <a:pt x="488809" y="883413"/>
                    <a:pt x="330994" y="883413"/>
                  </a:cubicBezTo>
                  <a:cubicBezTo>
                    <a:pt x="173179" y="883413"/>
                    <a:pt x="45244" y="755478"/>
                    <a:pt x="45244" y="597663"/>
                  </a:cubicBezTo>
                  <a:cubicBezTo>
                    <a:pt x="45244" y="497384"/>
                    <a:pt x="96899" y="409170"/>
                    <a:pt x="175275" y="358519"/>
                  </a:cubicBezTo>
                  <a:lnTo>
                    <a:pt x="45244" y="215161"/>
                  </a:lnTo>
                  <a:lnTo>
                    <a:pt x="45244" y="108346"/>
                  </a:lnTo>
                  <a:lnTo>
                    <a:pt x="273844" y="108346"/>
                  </a:lnTo>
                  <a:lnTo>
                    <a:pt x="273844" y="215161"/>
                  </a:lnTo>
                  <a:lnTo>
                    <a:pt x="273844" y="317674"/>
                  </a:lnTo>
                  <a:cubicBezTo>
                    <a:pt x="292304" y="313881"/>
                    <a:pt x="311419" y="311913"/>
                    <a:pt x="330994" y="311913"/>
                  </a:cubicBezTo>
                  <a:lnTo>
                    <a:pt x="388144" y="317674"/>
                  </a:lnTo>
                  <a:lnTo>
                    <a:pt x="388144" y="214664"/>
                  </a:lnTo>
                  <a:close/>
                  <a:moveTo>
                    <a:pt x="0" y="0"/>
                  </a:moveTo>
                  <a:lnTo>
                    <a:pt x="661988" y="0"/>
                  </a:lnTo>
                  <a:lnTo>
                    <a:pt x="661988" y="69056"/>
                  </a:lnTo>
                  <a:lnTo>
                    <a:pt x="0" y="690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5937503" y="1580800"/>
              <a:ext cx="207167" cy="182785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4267535" y="1895141"/>
              <a:ext cx="273084" cy="138290"/>
            </a:xfrm>
            <a:custGeom>
              <a:pathLst>
                <a:path extrusionOk="0" h="1046012" w="2065579">
                  <a:moveTo>
                    <a:pt x="1760487" y="351205"/>
                  </a:moveTo>
                  <a:cubicBezTo>
                    <a:pt x="1665603" y="351205"/>
                    <a:pt x="1588685" y="428123"/>
                    <a:pt x="1588685" y="523007"/>
                  </a:cubicBezTo>
                  <a:cubicBezTo>
                    <a:pt x="1588685" y="617891"/>
                    <a:pt x="1665603" y="694809"/>
                    <a:pt x="1760487" y="694809"/>
                  </a:cubicBezTo>
                  <a:cubicBezTo>
                    <a:pt x="1855371" y="694809"/>
                    <a:pt x="1932289" y="617891"/>
                    <a:pt x="1932289" y="523007"/>
                  </a:cubicBezTo>
                  <a:cubicBezTo>
                    <a:pt x="1932289" y="428123"/>
                    <a:pt x="1855371" y="351205"/>
                    <a:pt x="1760487" y="351205"/>
                  </a:cubicBezTo>
                  <a:close/>
                  <a:moveTo>
                    <a:pt x="1542573" y="0"/>
                  </a:moveTo>
                  <a:cubicBezTo>
                    <a:pt x="1831421" y="0"/>
                    <a:pt x="2065579" y="234158"/>
                    <a:pt x="2065579" y="523006"/>
                  </a:cubicBezTo>
                  <a:cubicBezTo>
                    <a:pt x="2065579" y="811854"/>
                    <a:pt x="1831421" y="1046012"/>
                    <a:pt x="1542573" y="1046012"/>
                  </a:cubicBezTo>
                  <a:cubicBezTo>
                    <a:pt x="1320299" y="1046012"/>
                    <a:pt x="1130410" y="907353"/>
                    <a:pt x="1055933" y="711331"/>
                  </a:cubicBezTo>
                  <a:lnTo>
                    <a:pt x="188330" y="711331"/>
                  </a:lnTo>
                  <a:lnTo>
                    <a:pt x="188327" y="711334"/>
                  </a:lnTo>
                  <a:lnTo>
                    <a:pt x="0" y="523007"/>
                  </a:lnTo>
                  <a:lnTo>
                    <a:pt x="187821" y="335186"/>
                  </a:lnTo>
                  <a:lnTo>
                    <a:pt x="369695" y="517060"/>
                  </a:lnTo>
                  <a:lnTo>
                    <a:pt x="552076" y="334679"/>
                  </a:lnTo>
                  <a:lnTo>
                    <a:pt x="554444" y="334679"/>
                  </a:lnTo>
                  <a:lnTo>
                    <a:pt x="736824" y="517059"/>
                  </a:lnTo>
                  <a:lnTo>
                    <a:pt x="919204" y="334679"/>
                  </a:lnTo>
                  <a:lnTo>
                    <a:pt x="1055934" y="334679"/>
                  </a:lnTo>
                  <a:cubicBezTo>
                    <a:pt x="1130411" y="138659"/>
                    <a:pt x="1320300" y="0"/>
                    <a:pt x="154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4297385" y="2590725"/>
              <a:ext cx="185404" cy="209175"/>
            </a:xfrm>
            <a:custGeom>
              <a:pathLst>
                <a:path extrusionOk="0" h="1374854" w="1218612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 rot="-4307520">
              <a:off x="5993623" y="3346907"/>
              <a:ext cx="195563" cy="90305"/>
            </a:xfrm>
            <a:custGeom>
              <a:pathLst>
                <a:path extrusionOk="0" h="1482826" w="2885855">
                  <a:moveTo>
                    <a:pt x="2140215" y="766679"/>
                  </a:moveTo>
                  <a:cubicBezTo>
                    <a:pt x="2143010" y="997711"/>
                    <a:pt x="1978653" y="1040977"/>
                    <a:pt x="1776064" y="1047182"/>
                  </a:cubicBezTo>
                  <a:cubicBezTo>
                    <a:pt x="1773599" y="1047903"/>
                    <a:pt x="1771112" y="1047932"/>
                    <a:pt x="1768617" y="1047932"/>
                  </a:cubicBezTo>
                  <a:lnTo>
                    <a:pt x="1757942" y="1047932"/>
                  </a:lnTo>
                  <a:cubicBezTo>
                    <a:pt x="1716337" y="1049492"/>
                    <a:pt x="1673297" y="1049186"/>
                    <a:pt x="1629921" y="1048839"/>
                  </a:cubicBezTo>
                  <a:lnTo>
                    <a:pt x="1623719" y="1047932"/>
                  </a:lnTo>
                  <a:lnTo>
                    <a:pt x="507385" y="1047932"/>
                  </a:lnTo>
                  <a:cubicBezTo>
                    <a:pt x="317887" y="1068350"/>
                    <a:pt x="446273" y="1225746"/>
                    <a:pt x="673725" y="1389082"/>
                  </a:cubicBezTo>
                  <a:cubicBezTo>
                    <a:pt x="919900" y="1565863"/>
                    <a:pt x="571734" y="1454340"/>
                    <a:pt x="413198" y="1365738"/>
                  </a:cubicBezTo>
                  <a:cubicBezTo>
                    <a:pt x="254661" y="1277137"/>
                    <a:pt x="45146" y="1122801"/>
                    <a:pt x="4184" y="777009"/>
                  </a:cubicBezTo>
                  <a:cubicBezTo>
                    <a:pt x="-27472" y="509784"/>
                    <a:pt x="124488" y="449381"/>
                    <a:pt x="324715" y="437280"/>
                  </a:cubicBezTo>
                  <a:cubicBezTo>
                    <a:pt x="336380" y="434371"/>
                    <a:pt x="348428" y="433658"/>
                    <a:pt x="360643" y="433658"/>
                  </a:cubicBezTo>
                  <a:lnTo>
                    <a:pt x="1641310" y="433658"/>
                  </a:lnTo>
                  <a:cubicBezTo>
                    <a:pt x="1818405" y="409653"/>
                    <a:pt x="1690492" y="254578"/>
                    <a:pt x="1466524" y="93744"/>
                  </a:cubicBezTo>
                  <a:cubicBezTo>
                    <a:pt x="1220349" y="-83037"/>
                    <a:pt x="1568515" y="28486"/>
                    <a:pt x="1727051" y="117088"/>
                  </a:cubicBezTo>
                  <a:cubicBezTo>
                    <a:pt x="1885588" y="205689"/>
                    <a:pt x="2095103" y="360025"/>
                    <a:pt x="2136066" y="705817"/>
                  </a:cubicBezTo>
                  <a:cubicBezTo>
                    <a:pt x="2138626" y="727429"/>
                    <a:pt x="2139985" y="747689"/>
                    <a:pt x="2140215" y="766679"/>
                  </a:cubicBezTo>
                  <a:close/>
                  <a:moveTo>
                    <a:pt x="2885855" y="742594"/>
                  </a:moveTo>
                  <a:cubicBezTo>
                    <a:pt x="2885855" y="911228"/>
                    <a:pt x="2749151" y="1047932"/>
                    <a:pt x="2580517" y="1047932"/>
                  </a:cubicBezTo>
                  <a:cubicBezTo>
                    <a:pt x="2411883" y="1047932"/>
                    <a:pt x="2275179" y="911228"/>
                    <a:pt x="2275179" y="742594"/>
                  </a:cubicBezTo>
                  <a:cubicBezTo>
                    <a:pt x="2275179" y="573960"/>
                    <a:pt x="2411883" y="437256"/>
                    <a:pt x="2580517" y="437256"/>
                  </a:cubicBezTo>
                  <a:cubicBezTo>
                    <a:pt x="2749151" y="437256"/>
                    <a:pt x="2885855" y="573960"/>
                    <a:pt x="2885855" y="7425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 rot="-10345447">
              <a:off x="5346647" y="2959469"/>
              <a:ext cx="249944" cy="220550"/>
            </a:xfrm>
            <a:custGeom>
              <a:pathLst>
                <a:path extrusionOk="0" h="862463" w="977409">
                  <a:moveTo>
                    <a:pt x="259894" y="587617"/>
                  </a:moveTo>
                  <a:cubicBezTo>
                    <a:pt x="303121" y="581868"/>
                    <a:pt x="333503" y="542165"/>
                    <a:pt x="327754" y="498938"/>
                  </a:cubicBezTo>
                  <a:cubicBezTo>
                    <a:pt x="322005" y="455710"/>
                    <a:pt x="282301" y="425328"/>
                    <a:pt x="239074" y="431078"/>
                  </a:cubicBezTo>
                  <a:cubicBezTo>
                    <a:pt x="195846" y="436827"/>
                    <a:pt x="165465" y="476530"/>
                    <a:pt x="171214" y="519757"/>
                  </a:cubicBezTo>
                  <a:cubicBezTo>
                    <a:pt x="176963" y="562985"/>
                    <a:pt x="216666" y="593367"/>
                    <a:pt x="259894" y="587617"/>
                  </a:cubicBezTo>
                  <a:close/>
                  <a:moveTo>
                    <a:pt x="496117" y="556200"/>
                  </a:moveTo>
                  <a:cubicBezTo>
                    <a:pt x="539344" y="550450"/>
                    <a:pt x="569726" y="510747"/>
                    <a:pt x="563976" y="467520"/>
                  </a:cubicBezTo>
                  <a:cubicBezTo>
                    <a:pt x="558227" y="424293"/>
                    <a:pt x="518524" y="393911"/>
                    <a:pt x="475297" y="399660"/>
                  </a:cubicBezTo>
                  <a:cubicBezTo>
                    <a:pt x="432069" y="405409"/>
                    <a:pt x="401688" y="445112"/>
                    <a:pt x="407437" y="488340"/>
                  </a:cubicBezTo>
                  <a:cubicBezTo>
                    <a:pt x="413186" y="531567"/>
                    <a:pt x="452889" y="561949"/>
                    <a:pt x="496117" y="556200"/>
                  </a:cubicBezTo>
                  <a:close/>
                  <a:moveTo>
                    <a:pt x="732341" y="524782"/>
                  </a:moveTo>
                  <a:cubicBezTo>
                    <a:pt x="775568" y="519033"/>
                    <a:pt x="805950" y="479329"/>
                    <a:pt x="800200" y="436102"/>
                  </a:cubicBezTo>
                  <a:cubicBezTo>
                    <a:pt x="794451" y="392875"/>
                    <a:pt x="754748" y="362493"/>
                    <a:pt x="711521" y="368242"/>
                  </a:cubicBezTo>
                  <a:cubicBezTo>
                    <a:pt x="668293" y="373991"/>
                    <a:pt x="637912" y="413695"/>
                    <a:pt x="643661" y="456922"/>
                  </a:cubicBezTo>
                  <a:cubicBezTo>
                    <a:pt x="649410" y="500149"/>
                    <a:pt x="689113" y="530531"/>
                    <a:pt x="732341" y="524782"/>
                  </a:cubicBezTo>
                  <a:close/>
                  <a:moveTo>
                    <a:pt x="539319" y="856951"/>
                  </a:moveTo>
                  <a:cubicBezTo>
                    <a:pt x="270888" y="892653"/>
                    <a:pt x="30621" y="751209"/>
                    <a:pt x="2667" y="541027"/>
                  </a:cubicBezTo>
                  <a:cubicBezTo>
                    <a:pt x="-25288" y="330846"/>
                    <a:pt x="169657" y="131519"/>
                    <a:pt x="438089" y="95817"/>
                  </a:cubicBezTo>
                  <a:cubicBezTo>
                    <a:pt x="491646" y="88694"/>
                    <a:pt x="544084" y="88623"/>
                    <a:pt x="593712" y="96560"/>
                  </a:cubicBezTo>
                  <a:cubicBezTo>
                    <a:pt x="709420" y="94638"/>
                    <a:pt x="825104" y="62149"/>
                    <a:pt x="940790" y="0"/>
                  </a:cubicBezTo>
                  <a:cubicBezTo>
                    <a:pt x="908291" y="72634"/>
                    <a:pt x="884680" y="145268"/>
                    <a:pt x="870775" y="218069"/>
                  </a:cubicBezTo>
                  <a:cubicBezTo>
                    <a:pt x="927482" y="270002"/>
                    <a:pt x="964730" y="336463"/>
                    <a:pt x="974742" y="411741"/>
                  </a:cubicBezTo>
                  <a:cubicBezTo>
                    <a:pt x="1002697" y="621923"/>
                    <a:pt x="807751" y="821250"/>
                    <a:pt x="539319" y="8569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5954092" y="2205402"/>
              <a:ext cx="192090" cy="189436"/>
            </a:xfrm>
            <a:custGeom>
              <a:pathLst>
                <a:path extrusionOk="0" h="2626530" w="266332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2975789" y="3247541"/>
              <a:ext cx="1611864" cy="272795"/>
            </a:xfrm>
            <a:prstGeom prst="roundRect">
              <a:avLst>
                <a:gd fmla="val 9038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9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Metrics Collection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4649594" y="2552900"/>
              <a:ext cx="1515437" cy="269210"/>
            </a:xfrm>
            <a:prstGeom prst="roundRect">
              <a:avLst>
                <a:gd fmla="val 10428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9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Apps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5931453" y="2582258"/>
              <a:ext cx="185404" cy="209175"/>
            </a:xfrm>
            <a:custGeom>
              <a:pathLst>
                <a:path extrusionOk="0" h="1374854" w="1218612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5977467" y="1882389"/>
              <a:ext cx="149840" cy="183475"/>
            </a:xfrm>
            <a:custGeom>
              <a:pathLst>
                <a:path extrusionOk="0" h="1265275" w="990600">
                  <a:moveTo>
                    <a:pt x="495299" y="621778"/>
                  </a:moveTo>
                  <a:cubicBezTo>
                    <a:pt x="426912" y="621778"/>
                    <a:pt x="371473" y="677217"/>
                    <a:pt x="371473" y="745604"/>
                  </a:cubicBezTo>
                  <a:cubicBezTo>
                    <a:pt x="371473" y="800510"/>
                    <a:pt x="407209" y="847069"/>
                    <a:pt x="457199" y="861738"/>
                  </a:cubicBezTo>
                  <a:lnTo>
                    <a:pt x="457199" y="1103911"/>
                  </a:lnTo>
                  <a:cubicBezTo>
                    <a:pt x="457199" y="1124953"/>
                    <a:pt x="474257" y="1142011"/>
                    <a:pt x="495299" y="1142011"/>
                  </a:cubicBezTo>
                  <a:cubicBezTo>
                    <a:pt x="516341" y="1142011"/>
                    <a:pt x="533399" y="1124953"/>
                    <a:pt x="533399" y="1103911"/>
                  </a:cubicBezTo>
                  <a:lnTo>
                    <a:pt x="533399" y="861738"/>
                  </a:lnTo>
                  <a:cubicBezTo>
                    <a:pt x="583390" y="847069"/>
                    <a:pt x="619125" y="800510"/>
                    <a:pt x="619125" y="745604"/>
                  </a:cubicBezTo>
                  <a:cubicBezTo>
                    <a:pt x="619125" y="677217"/>
                    <a:pt x="563686" y="621778"/>
                    <a:pt x="495299" y="621778"/>
                  </a:cubicBezTo>
                  <a:close/>
                  <a:moveTo>
                    <a:pt x="495297" y="170493"/>
                  </a:moveTo>
                  <a:cubicBezTo>
                    <a:pt x="391746" y="170493"/>
                    <a:pt x="307802" y="254436"/>
                    <a:pt x="307802" y="357987"/>
                  </a:cubicBezTo>
                  <a:lnTo>
                    <a:pt x="307804" y="357991"/>
                  </a:lnTo>
                  <a:lnTo>
                    <a:pt x="307544" y="357991"/>
                  </a:lnTo>
                  <a:lnTo>
                    <a:pt x="307544" y="538211"/>
                  </a:lnTo>
                  <a:lnTo>
                    <a:pt x="683058" y="538211"/>
                  </a:lnTo>
                  <a:lnTo>
                    <a:pt x="683058" y="357991"/>
                  </a:lnTo>
                  <a:lnTo>
                    <a:pt x="682792" y="357991"/>
                  </a:lnTo>
                  <a:cubicBezTo>
                    <a:pt x="682792" y="357988"/>
                    <a:pt x="682792" y="357988"/>
                    <a:pt x="682792" y="357987"/>
                  </a:cubicBezTo>
                  <a:cubicBezTo>
                    <a:pt x="682792" y="254436"/>
                    <a:pt x="598848" y="170493"/>
                    <a:pt x="495297" y="170493"/>
                  </a:cubicBezTo>
                  <a:close/>
                  <a:moveTo>
                    <a:pt x="495300" y="0"/>
                  </a:moveTo>
                  <a:cubicBezTo>
                    <a:pt x="686657" y="0"/>
                    <a:pt x="841781" y="155124"/>
                    <a:pt x="841781" y="346479"/>
                  </a:cubicBezTo>
                  <a:lnTo>
                    <a:pt x="841781" y="346481"/>
                  </a:lnTo>
                  <a:lnTo>
                    <a:pt x="841781" y="538211"/>
                  </a:lnTo>
                  <a:lnTo>
                    <a:pt x="869420" y="538211"/>
                  </a:lnTo>
                  <a:cubicBezTo>
                    <a:pt x="936346" y="538211"/>
                    <a:pt x="990600" y="592465"/>
                    <a:pt x="990600" y="659391"/>
                  </a:cubicBezTo>
                  <a:lnTo>
                    <a:pt x="990600" y="1144095"/>
                  </a:lnTo>
                  <a:cubicBezTo>
                    <a:pt x="990600" y="1211021"/>
                    <a:pt x="936346" y="1265275"/>
                    <a:pt x="869420" y="1265275"/>
                  </a:cubicBezTo>
                  <a:lnTo>
                    <a:pt x="121180" y="1265275"/>
                  </a:lnTo>
                  <a:cubicBezTo>
                    <a:pt x="54254" y="1265275"/>
                    <a:pt x="0" y="1211021"/>
                    <a:pt x="0" y="1144095"/>
                  </a:cubicBezTo>
                  <a:lnTo>
                    <a:pt x="0" y="659391"/>
                  </a:lnTo>
                  <a:cubicBezTo>
                    <a:pt x="0" y="592465"/>
                    <a:pt x="54254" y="538211"/>
                    <a:pt x="121180" y="538211"/>
                  </a:cubicBezTo>
                  <a:lnTo>
                    <a:pt x="148819" y="538211"/>
                  </a:lnTo>
                  <a:lnTo>
                    <a:pt x="148819" y="346481"/>
                  </a:lnTo>
                  <a:cubicBezTo>
                    <a:pt x="148819" y="155124"/>
                    <a:pt x="303944" y="0"/>
                    <a:pt x="495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2967323" y="934607"/>
              <a:ext cx="3263164" cy="272242"/>
            </a:xfrm>
            <a:prstGeom prst="roundRect">
              <a:avLst>
                <a:gd fmla="val 17740" name="adj"/>
              </a:avLst>
            </a:prstGeom>
            <a:solidFill>
              <a:srgbClr val="33928A"/>
            </a:solidFill>
            <a:ln cap="flat" cmpd="sng" w="1270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9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HA Proxy LB</a:t>
              </a:r>
            </a:p>
          </p:txBody>
        </p:sp>
        <p:sp>
          <p:nvSpPr>
            <p:cNvPr id="221" name="Shape 221"/>
            <p:cNvSpPr txBox="1"/>
            <p:nvPr/>
          </p:nvSpPr>
          <p:spPr>
            <a:xfrm>
              <a:off x="3986687" y="3522132"/>
              <a:ext cx="125369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baseline="0" i="0" lang="en-US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Elastic Runtime</a:t>
              </a:r>
            </a:p>
          </p:txBody>
        </p:sp>
        <p:pic>
          <p:nvPicPr>
            <p:cNvPr id="222" name="Shape 2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17998" y="3268133"/>
              <a:ext cx="237065" cy="2370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Shape 2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84332" y="931333"/>
              <a:ext cx="279399" cy="27939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24" name="Shape 224"/>
          <p:cNvCxnSpPr>
            <a:stCxn id="169" idx="2"/>
            <a:endCxn id="220" idx="0"/>
          </p:cNvCxnSpPr>
          <p:nvPr/>
        </p:nvCxnSpPr>
        <p:spPr>
          <a:xfrm>
            <a:off x="5400932" y="1122519"/>
            <a:ext cx="7200" cy="7515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dash"/>
            <a:round/>
            <a:headEnd len="med" w="med" type="none"/>
            <a:tailEnd len="lg" w="lg" type="stealth"/>
          </a:ln>
        </p:spPr>
      </p:cxnSp>
      <p:cxnSp>
        <p:nvCxnSpPr>
          <p:cNvPr id="225" name="Shape 225"/>
          <p:cNvCxnSpPr/>
          <p:nvPr/>
        </p:nvCxnSpPr>
        <p:spPr>
          <a:xfrm>
            <a:off x="5553332" y="1122520"/>
            <a:ext cx="9267" cy="1011078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3530600" y="1871133"/>
            <a:ext cx="4842934" cy="2133598"/>
          </a:xfrm>
          <a:prstGeom prst="roundRect">
            <a:avLst>
              <a:gd fmla="val 8224" name="adj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0" lIns="91425" rIns="91425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600" u="none" cap="none" strike="noStrike">
              <a:solidFill>
                <a:srgbClr val="00888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31" name="Shape 231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API Access</a:t>
            </a:r>
          </a:p>
        </p:txBody>
      </p:sp>
      <p:grpSp>
        <p:nvGrpSpPr>
          <p:cNvPr id="232" name="Shape 232"/>
          <p:cNvGrpSpPr/>
          <p:nvPr/>
        </p:nvGrpSpPr>
        <p:grpSpPr>
          <a:xfrm>
            <a:off x="5100928" y="2788806"/>
            <a:ext cx="1596204" cy="272242"/>
            <a:chOff x="3526128" y="1738940"/>
            <a:chExt cx="1596204" cy="272242"/>
          </a:xfrm>
        </p:grpSpPr>
        <p:sp>
          <p:nvSpPr>
            <p:cNvPr id="233" name="Shape 233"/>
            <p:cNvSpPr/>
            <p:nvPr/>
          </p:nvSpPr>
          <p:spPr>
            <a:xfrm>
              <a:off x="3526128" y="1738940"/>
              <a:ext cx="1596204" cy="272242"/>
            </a:xfrm>
            <a:prstGeom prst="roundRect">
              <a:avLst>
                <a:gd fmla="val 17740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Dynamic Router</a:t>
              </a:r>
            </a:p>
          </p:txBody>
        </p:sp>
        <p:sp>
          <p:nvSpPr>
            <p:cNvPr id="234" name="Shape 234"/>
            <p:cNvSpPr/>
            <p:nvPr/>
          </p:nvSpPr>
          <p:spPr>
            <a:xfrm>
              <a:off x="4873785" y="1768091"/>
              <a:ext cx="196613" cy="196612"/>
            </a:xfrm>
            <a:custGeom>
              <a:pathLst>
                <a:path extrusionOk="0" h="763984" w="763984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235" name="Shape 235"/>
          <p:cNvGrpSpPr/>
          <p:nvPr/>
        </p:nvGrpSpPr>
        <p:grpSpPr>
          <a:xfrm>
            <a:off x="5092462" y="3364582"/>
            <a:ext cx="1613145" cy="272143"/>
            <a:chOff x="3526128" y="2035314"/>
            <a:chExt cx="1613145" cy="272143"/>
          </a:xfrm>
        </p:grpSpPr>
        <p:sp>
          <p:nvSpPr>
            <p:cNvPr id="236" name="Shape 236"/>
            <p:cNvSpPr/>
            <p:nvPr/>
          </p:nvSpPr>
          <p:spPr>
            <a:xfrm>
              <a:off x="3526128" y="2035314"/>
              <a:ext cx="1613145" cy="272143"/>
            </a:xfrm>
            <a:prstGeom prst="roundRect">
              <a:avLst>
                <a:gd fmla="val 17740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Cloud Controller</a:t>
              </a:r>
            </a:p>
          </p:txBody>
        </p:sp>
        <p:sp>
          <p:nvSpPr>
            <p:cNvPr id="237" name="Shape 237"/>
            <p:cNvSpPr/>
            <p:nvPr/>
          </p:nvSpPr>
          <p:spPr>
            <a:xfrm>
              <a:off x="4887217" y="2049652"/>
              <a:ext cx="169752" cy="226530"/>
            </a:xfrm>
            <a:custGeom>
              <a:pathLst>
                <a:path extrusionOk="0" h="883413" w="661988">
                  <a:moveTo>
                    <a:pt x="330994" y="679669"/>
                  </a:moveTo>
                  <a:lnTo>
                    <a:pt x="212885" y="769898"/>
                  </a:lnTo>
                  <a:cubicBezTo>
                    <a:pt x="244883" y="796653"/>
                    <a:pt x="286332" y="810415"/>
                    <a:pt x="330994" y="810415"/>
                  </a:cubicBezTo>
                  <a:cubicBezTo>
                    <a:pt x="375657" y="810415"/>
                    <a:pt x="417105" y="796653"/>
                    <a:pt x="449103" y="769899"/>
                  </a:cubicBezTo>
                  <a:close/>
                  <a:moveTo>
                    <a:pt x="131181" y="527028"/>
                  </a:moveTo>
                  <a:cubicBezTo>
                    <a:pt x="122509" y="548919"/>
                    <a:pt x="118242" y="572793"/>
                    <a:pt x="118242" y="597663"/>
                  </a:cubicBezTo>
                  <a:cubicBezTo>
                    <a:pt x="118242" y="668352"/>
                    <a:pt x="152717" y="730988"/>
                    <a:pt x="208006" y="766609"/>
                  </a:cubicBezTo>
                  <a:lnTo>
                    <a:pt x="253230" y="620264"/>
                  </a:lnTo>
                  <a:close/>
                  <a:moveTo>
                    <a:pt x="530807" y="527027"/>
                  </a:moveTo>
                  <a:lnTo>
                    <a:pt x="408757" y="620264"/>
                  </a:lnTo>
                  <a:lnTo>
                    <a:pt x="453981" y="766610"/>
                  </a:lnTo>
                  <a:cubicBezTo>
                    <a:pt x="509272" y="730989"/>
                    <a:pt x="543746" y="668352"/>
                    <a:pt x="543746" y="597663"/>
                  </a:cubicBezTo>
                  <a:cubicBezTo>
                    <a:pt x="543746" y="572793"/>
                    <a:pt x="539479" y="548919"/>
                    <a:pt x="530807" y="527027"/>
                  </a:cubicBezTo>
                  <a:close/>
                  <a:moveTo>
                    <a:pt x="336192" y="385435"/>
                  </a:moveTo>
                  <a:lnTo>
                    <a:pt x="379054" y="524143"/>
                  </a:lnTo>
                  <a:lnTo>
                    <a:pt x="529912" y="524142"/>
                  </a:lnTo>
                  <a:cubicBezTo>
                    <a:pt x="501178" y="444293"/>
                    <a:pt x="425507" y="387120"/>
                    <a:pt x="336192" y="385435"/>
                  </a:cubicBezTo>
                  <a:close/>
                  <a:moveTo>
                    <a:pt x="325796" y="385435"/>
                  </a:moveTo>
                  <a:cubicBezTo>
                    <a:pt x="236481" y="387120"/>
                    <a:pt x="160810" y="444294"/>
                    <a:pt x="132077" y="524142"/>
                  </a:cubicBezTo>
                  <a:lnTo>
                    <a:pt x="282933" y="524143"/>
                  </a:lnTo>
                  <a:close/>
                  <a:moveTo>
                    <a:pt x="388144" y="107849"/>
                  </a:moveTo>
                  <a:lnTo>
                    <a:pt x="616744" y="107849"/>
                  </a:lnTo>
                  <a:lnTo>
                    <a:pt x="616744" y="214664"/>
                  </a:lnTo>
                  <a:lnTo>
                    <a:pt x="486412" y="358355"/>
                  </a:lnTo>
                  <a:cubicBezTo>
                    <a:pt x="564963" y="408954"/>
                    <a:pt x="616744" y="497262"/>
                    <a:pt x="616744" y="597663"/>
                  </a:cubicBezTo>
                  <a:cubicBezTo>
                    <a:pt x="616744" y="755478"/>
                    <a:pt x="488809" y="883413"/>
                    <a:pt x="330994" y="883413"/>
                  </a:cubicBezTo>
                  <a:cubicBezTo>
                    <a:pt x="173179" y="883413"/>
                    <a:pt x="45244" y="755478"/>
                    <a:pt x="45244" y="597663"/>
                  </a:cubicBezTo>
                  <a:cubicBezTo>
                    <a:pt x="45244" y="497384"/>
                    <a:pt x="96899" y="409170"/>
                    <a:pt x="175275" y="358519"/>
                  </a:cubicBezTo>
                  <a:lnTo>
                    <a:pt x="45244" y="215161"/>
                  </a:lnTo>
                  <a:lnTo>
                    <a:pt x="45244" y="108346"/>
                  </a:lnTo>
                  <a:lnTo>
                    <a:pt x="273844" y="108346"/>
                  </a:lnTo>
                  <a:lnTo>
                    <a:pt x="273844" y="215161"/>
                  </a:lnTo>
                  <a:lnTo>
                    <a:pt x="273844" y="317674"/>
                  </a:lnTo>
                  <a:cubicBezTo>
                    <a:pt x="292304" y="313881"/>
                    <a:pt x="311419" y="311913"/>
                    <a:pt x="330994" y="311913"/>
                  </a:cubicBezTo>
                  <a:lnTo>
                    <a:pt x="388144" y="317674"/>
                  </a:lnTo>
                  <a:lnTo>
                    <a:pt x="388144" y="214664"/>
                  </a:lnTo>
                  <a:close/>
                  <a:moveTo>
                    <a:pt x="0" y="0"/>
                  </a:moveTo>
                  <a:lnTo>
                    <a:pt x="661988" y="0"/>
                  </a:lnTo>
                  <a:lnTo>
                    <a:pt x="661988" y="69056"/>
                  </a:lnTo>
                  <a:lnTo>
                    <a:pt x="0" y="690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238" name="Shape 238"/>
          <p:cNvSpPr/>
          <p:nvPr/>
        </p:nvSpPr>
        <p:spPr>
          <a:xfrm>
            <a:off x="5100930" y="2221540"/>
            <a:ext cx="1596202" cy="272242"/>
          </a:xfrm>
          <a:prstGeom prst="roundRect">
            <a:avLst>
              <a:gd fmla="val 17740" name="adj"/>
            </a:avLst>
          </a:prstGeom>
          <a:solidFill>
            <a:srgbClr val="33928A"/>
          </a:solidFill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0" lIns="91425" rIns="91425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HA Proxy LB</a:t>
            </a:r>
          </a:p>
        </p:txBody>
      </p:sp>
      <p:cxnSp>
        <p:nvCxnSpPr>
          <p:cNvPr id="239" name="Shape 239"/>
          <p:cNvCxnSpPr>
            <a:endCxn id="238" idx="0"/>
          </p:cNvCxnSpPr>
          <p:nvPr/>
        </p:nvCxnSpPr>
        <p:spPr>
          <a:xfrm flipH="1">
            <a:off x="5899031" y="1503640"/>
            <a:ext cx="1500" cy="717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40" name="Shape 240"/>
          <p:cNvSpPr txBox="1"/>
          <p:nvPr/>
        </p:nvSpPr>
        <p:spPr>
          <a:xfrm>
            <a:off x="324381" y="1599670"/>
            <a:ext cx="3096151" cy="2548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b="0" baseline="0" i="0" lang="en-US" sz="16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API access (app management, service management, org/space management, etc.) is routed to Cloud Controller via HTTP/HTTPS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r>
              <a:t/>
            </a:r>
            <a:endParaRPr b="0" baseline="0" i="0" sz="16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241" name="Shape 241"/>
          <p:cNvCxnSpPr>
            <a:stCxn id="238" idx="2"/>
            <a:endCxn id="233" idx="0"/>
          </p:cNvCxnSpPr>
          <p:nvPr/>
        </p:nvCxnSpPr>
        <p:spPr>
          <a:xfrm>
            <a:off x="5899031" y="2493782"/>
            <a:ext cx="0" cy="294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42" name="Shape 242"/>
          <p:cNvCxnSpPr>
            <a:stCxn id="233" idx="2"/>
            <a:endCxn id="236" idx="0"/>
          </p:cNvCxnSpPr>
          <p:nvPr/>
        </p:nvCxnSpPr>
        <p:spPr>
          <a:xfrm>
            <a:off x="5899030" y="3061048"/>
            <a:ext cx="0" cy="3036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43" name="Shape 243"/>
          <p:cNvSpPr txBox="1"/>
          <p:nvPr/>
        </p:nvSpPr>
        <p:spPr>
          <a:xfrm>
            <a:off x="5037698" y="1257300"/>
            <a:ext cx="1725543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baseline="0" i="1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https://api.mypivotalcf.com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5980551" y="2527300"/>
            <a:ext cx="5171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baseline="0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6039817" y="3094566"/>
            <a:ext cx="5171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baseline="0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</a:t>
            </a: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2332" y="2209800"/>
            <a:ext cx="279399" cy="27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3014133" y="1532466"/>
            <a:ext cx="5731932" cy="2827866"/>
          </a:xfrm>
          <a:prstGeom prst="roundRect">
            <a:avLst>
              <a:gd fmla="val 8224" name="adj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0" lIns="91425" rIns="91425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600" u="none" cap="none" strike="noStrike">
              <a:solidFill>
                <a:srgbClr val="00888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52" name="Shape 252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Application Access</a:t>
            </a:r>
          </a:p>
        </p:txBody>
      </p:sp>
      <p:grpSp>
        <p:nvGrpSpPr>
          <p:cNvPr id="253" name="Shape 253"/>
          <p:cNvGrpSpPr/>
          <p:nvPr/>
        </p:nvGrpSpPr>
        <p:grpSpPr>
          <a:xfrm>
            <a:off x="5117861" y="2475539"/>
            <a:ext cx="1596204" cy="272242"/>
            <a:chOff x="3526128" y="1738940"/>
            <a:chExt cx="1596204" cy="272242"/>
          </a:xfrm>
        </p:grpSpPr>
        <p:sp>
          <p:nvSpPr>
            <p:cNvPr id="254" name="Shape 254"/>
            <p:cNvSpPr/>
            <p:nvPr/>
          </p:nvSpPr>
          <p:spPr>
            <a:xfrm>
              <a:off x="3526128" y="1738940"/>
              <a:ext cx="1596204" cy="272242"/>
            </a:xfrm>
            <a:prstGeom prst="roundRect">
              <a:avLst>
                <a:gd fmla="val 17740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Dynamic Router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4873785" y="1768091"/>
              <a:ext cx="196613" cy="196612"/>
            </a:xfrm>
            <a:custGeom>
              <a:pathLst>
                <a:path extrusionOk="0" h="763984" w="763984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256" name="Shape 256"/>
          <p:cNvSpPr/>
          <p:nvPr/>
        </p:nvSpPr>
        <p:spPr>
          <a:xfrm>
            <a:off x="5117862" y="1908273"/>
            <a:ext cx="1596202" cy="272242"/>
          </a:xfrm>
          <a:prstGeom prst="roundRect">
            <a:avLst>
              <a:gd fmla="val 17740" name="adj"/>
            </a:avLst>
          </a:prstGeom>
          <a:solidFill>
            <a:srgbClr val="33928A"/>
          </a:solidFill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0" lIns="91425" rIns="91425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HA Proxy LB</a:t>
            </a:r>
          </a:p>
        </p:txBody>
      </p:sp>
      <p:cxnSp>
        <p:nvCxnSpPr>
          <p:cNvPr id="257" name="Shape 257"/>
          <p:cNvCxnSpPr>
            <a:endCxn id="256" idx="0"/>
          </p:cNvCxnSpPr>
          <p:nvPr/>
        </p:nvCxnSpPr>
        <p:spPr>
          <a:xfrm flipH="1">
            <a:off x="5915963" y="1190373"/>
            <a:ext cx="1500" cy="717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58" name="Shape 258"/>
          <p:cNvCxnSpPr>
            <a:stCxn id="256" idx="2"/>
            <a:endCxn id="254" idx="0"/>
          </p:cNvCxnSpPr>
          <p:nvPr/>
        </p:nvCxnSpPr>
        <p:spPr>
          <a:xfrm>
            <a:off x="5915963" y="2180515"/>
            <a:ext cx="0" cy="294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59" name="Shape 259"/>
          <p:cNvSpPr txBox="1"/>
          <p:nvPr/>
        </p:nvSpPr>
        <p:spPr>
          <a:xfrm>
            <a:off x="4926392" y="944033"/>
            <a:ext cx="198202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baseline="0" i="1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https://my-app.mypivotalcf.com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5997482" y="2214033"/>
            <a:ext cx="5171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baseline="0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6742552" y="2891366"/>
            <a:ext cx="5171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baseline="0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</a:t>
            </a:r>
          </a:p>
        </p:txBody>
      </p:sp>
      <p:sp>
        <p:nvSpPr>
          <p:cNvPr id="262" name="Shape 262"/>
          <p:cNvSpPr/>
          <p:nvPr/>
        </p:nvSpPr>
        <p:spPr>
          <a:xfrm>
            <a:off x="3310469" y="3335862"/>
            <a:ext cx="1600198" cy="775848"/>
          </a:xfrm>
          <a:prstGeom prst="roundRect">
            <a:avLst>
              <a:gd fmla="val 2039" name="adj"/>
            </a:avLst>
          </a:prstGeom>
          <a:solidFill>
            <a:srgbClr val="33928A"/>
          </a:solidFill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DEA</a:t>
            </a:r>
          </a:p>
        </p:txBody>
      </p:sp>
      <p:sp>
        <p:nvSpPr>
          <p:cNvPr id="263" name="Shape 263"/>
          <p:cNvSpPr/>
          <p:nvPr/>
        </p:nvSpPr>
        <p:spPr>
          <a:xfrm>
            <a:off x="3377089" y="3738232"/>
            <a:ext cx="1460472" cy="269210"/>
          </a:xfrm>
          <a:prstGeom prst="roundRect">
            <a:avLst>
              <a:gd fmla="val 10428" name="adj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91425" rIns="91425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Apps</a:t>
            </a:r>
          </a:p>
        </p:txBody>
      </p:sp>
      <p:sp>
        <p:nvSpPr>
          <p:cNvPr id="264" name="Shape 264"/>
          <p:cNvSpPr/>
          <p:nvPr/>
        </p:nvSpPr>
        <p:spPr>
          <a:xfrm>
            <a:off x="4612453" y="3767591"/>
            <a:ext cx="178679" cy="209175"/>
          </a:xfrm>
          <a:custGeom>
            <a:pathLst>
              <a:path extrusionOk="0" h="1374854" w="1218612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673601" y="3366707"/>
            <a:ext cx="174528" cy="189294"/>
          </a:xfrm>
          <a:custGeom>
            <a:pathLst>
              <a:path extrusionOk="0" h="2626530" w="266332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5122335" y="3335862"/>
            <a:ext cx="1600198" cy="775848"/>
          </a:xfrm>
          <a:prstGeom prst="roundRect">
            <a:avLst>
              <a:gd fmla="val 2039" name="adj"/>
            </a:avLst>
          </a:prstGeom>
          <a:solidFill>
            <a:srgbClr val="33928A"/>
          </a:solidFill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DEA</a:t>
            </a:r>
          </a:p>
        </p:txBody>
      </p:sp>
      <p:sp>
        <p:nvSpPr>
          <p:cNvPr id="267" name="Shape 267"/>
          <p:cNvSpPr/>
          <p:nvPr/>
        </p:nvSpPr>
        <p:spPr>
          <a:xfrm>
            <a:off x="5188955" y="3738232"/>
            <a:ext cx="1460472" cy="269210"/>
          </a:xfrm>
          <a:prstGeom prst="roundRect">
            <a:avLst>
              <a:gd fmla="val 10428" name="adj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91425" rIns="91425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Apps</a:t>
            </a:r>
          </a:p>
        </p:txBody>
      </p:sp>
      <p:sp>
        <p:nvSpPr>
          <p:cNvPr id="268" name="Shape 268"/>
          <p:cNvSpPr/>
          <p:nvPr/>
        </p:nvSpPr>
        <p:spPr>
          <a:xfrm>
            <a:off x="6424319" y="3767591"/>
            <a:ext cx="178679" cy="209175"/>
          </a:xfrm>
          <a:custGeom>
            <a:pathLst>
              <a:path extrusionOk="0" h="1374854" w="1218612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6485467" y="3366707"/>
            <a:ext cx="174528" cy="189294"/>
          </a:xfrm>
          <a:custGeom>
            <a:pathLst>
              <a:path extrusionOk="0" h="2626530" w="266332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6908803" y="3335862"/>
            <a:ext cx="1600198" cy="775848"/>
          </a:xfrm>
          <a:prstGeom prst="roundRect">
            <a:avLst>
              <a:gd fmla="val 2039" name="adj"/>
            </a:avLst>
          </a:prstGeom>
          <a:solidFill>
            <a:srgbClr val="33928A"/>
          </a:solidFill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DEA</a:t>
            </a:r>
          </a:p>
        </p:txBody>
      </p:sp>
      <p:sp>
        <p:nvSpPr>
          <p:cNvPr id="271" name="Shape 271"/>
          <p:cNvSpPr/>
          <p:nvPr/>
        </p:nvSpPr>
        <p:spPr>
          <a:xfrm>
            <a:off x="6975421" y="3738232"/>
            <a:ext cx="1460472" cy="269210"/>
          </a:xfrm>
          <a:prstGeom prst="roundRect">
            <a:avLst>
              <a:gd fmla="val 10428" name="adj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91425" rIns="91425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Apps</a:t>
            </a:r>
          </a:p>
        </p:txBody>
      </p:sp>
      <p:sp>
        <p:nvSpPr>
          <p:cNvPr id="272" name="Shape 272"/>
          <p:cNvSpPr/>
          <p:nvPr/>
        </p:nvSpPr>
        <p:spPr>
          <a:xfrm>
            <a:off x="8210785" y="3767591"/>
            <a:ext cx="178679" cy="209175"/>
          </a:xfrm>
          <a:custGeom>
            <a:pathLst>
              <a:path extrusionOk="0" h="1374854" w="1218612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8271934" y="3366707"/>
            <a:ext cx="174528" cy="189294"/>
          </a:xfrm>
          <a:custGeom>
            <a:pathLst>
              <a:path extrusionOk="0" h="2626530" w="266332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274" name="Shape 274"/>
          <p:cNvCxnSpPr>
            <a:stCxn id="254" idx="2"/>
          </p:cNvCxnSpPr>
          <p:nvPr/>
        </p:nvCxnSpPr>
        <p:spPr>
          <a:xfrm flipH="1">
            <a:off x="4106363" y="2747781"/>
            <a:ext cx="1809600" cy="1002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75" name="Shape 275"/>
          <p:cNvCxnSpPr>
            <a:stCxn id="254" idx="2"/>
            <a:endCxn id="267" idx="0"/>
          </p:cNvCxnSpPr>
          <p:nvPr/>
        </p:nvCxnSpPr>
        <p:spPr>
          <a:xfrm>
            <a:off x="5915963" y="2747781"/>
            <a:ext cx="3300" cy="9906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76" name="Shape 276"/>
          <p:cNvCxnSpPr>
            <a:stCxn id="254" idx="2"/>
            <a:endCxn id="271" idx="0"/>
          </p:cNvCxnSpPr>
          <p:nvPr/>
        </p:nvCxnSpPr>
        <p:spPr>
          <a:xfrm>
            <a:off x="5915963" y="2747781"/>
            <a:ext cx="1789799" cy="9906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77" name="Shape 277"/>
          <p:cNvSpPr txBox="1"/>
          <p:nvPr/>
        </p:nvSpPr>
        <p:spPr>
          <a:xfrm>
            <a:off x="180445" y="1616604"/>
            <a:ext cx="2757485" cy="2752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b="0" baseline="0" i="0" lang="en-US" sz="16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Application access is routed directly to an application instance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r>
              <a:t/>
            </a:r>
            <a:endParaRPr b="0" baseline="0" i="0" sz="16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b="0" baseline="0" i="0" lang="en-US" sz="16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SSL is terminated at the HA Proxy load balancing layer; all internal PCF traffic is trusted HTTP</a:t>
            </a:r>
          </a:p>
        </p:txBody>
      </p:sp>
      <p:pic>
        <p:nvPicPr>
          <p:cNvPr id="278" name="Shape 2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67" y="1913466"/>
            <a:ext cx="279399" cy="27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3014133" y="2201333"/>
            <a:ext cx="5731932" cy="2158999"/>
          </a:xfrm>
          <a:prstGeom prst="roundRect">
            <a:avLst>
              <a:gd fmla="val 8224" name="adj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0" lIns="91425" rIns="91425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600" u="none" cap="none" strike="noStrike">
              <a:solidFill>
                <a:srgbClr val="00888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84" name="Shape 284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External LB</a:t>
            </a:r>
          </a:p>
        </p:txBody>
      </p:sp>
      <p:grpSp>
        <p:nvGrpSpPr>
          <p:cNvPr id="285" name="Shape 285"/>
          <p:cNvGrpSpPr/>
          <p:nvPr/>
        </p:nvGrpSpPr>
        <p:grpSpPr>
          <a:xfrm>
            <a:off x="5117861" y="2475539"/>
            <a:ext cx="1596204" cy="272242"/>
            <a:chOff x="3526128" y="1738940"/>
            <a:chExt cx="1596204" cy="272242"/>
          </a:xfrm>
        </p:grpSpPr>
        <p:sp>
          <p:nvSpPr>
            <p:cNvPr id="286" name="Shape 286"/>
            <p:cNvSpPr/>
            <p:nvPr/>
          </p:nvSpPr>
          <p:spPr>
            <a:xfrm>
              <a:off x="3526128" y="1738940"/>
              <a:ext cx="1596204" cy="272242"/>
            </a:xfrm>
            <a:prstGeom prst="roundRect">
              <a:avLst>
                <a:gd fmla="val 17740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Dynamic Router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4873785" y="1768091"/>
              <a:ext cx="196613" cy="196612"/>
            </a:xfrm>
            <a:custGeom>
              <a:pathLst>
                <a:path extrusionOk="0" h="763984" w="763984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288" name="Shape 288"/>
          <p:cNvSpPr/>
          <p:nvPr/>
        </p:nvSpPr>
        <p:spPr>
          <a:xfrm>
            <a:off x="5126330" y="1662741"/>
            <a:ext cx="1596202" cy="272242"/>
          </a:xfrm>
          <a:prstGeom prst="roundRect">
            <a:avLst>
              <a:gd fmla="val 17740" name="adj"/>
            </a:avLst>
          </a:prstGeom>
          <a:solidFill>
            <a:srgbClr val="33928A"/>
          </a:solidFill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0" lIns="91425" rIns="91425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External LB</a:t>
            </a:r>
          </a:p>
        </p:txBody>
      </p:sp>
      <p:cxnSp>
        <p:nvCxnSpPr>
          <p:cNvPr id="289" name="Shape 289"/>
          <p:cNvCxnSpPr>
            <a:endCxn id="288" idx="0"/>
          </p:cNvCxnSpPr>
          <p:nvPr/>
        </p:nvCxnSpPr>
        <p:spPr>
          <a:xfrm>
            <a:off x="5917531" y="1376541"/>
            <a:ext cx="6900" cy="286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90" name="Shape 290"/>
          <p:cNvCxnSpPr>
            <a:stCxn id="288" idx="2"/>
            <a:endCxn id="286" idx="0"/>
          </p:cNvCxnSpPr>
          <p:nvPr/>
        </p:nvCxnSpPr>
        <p:spPr>
          <a:xfrm flipH="1">
            <a:off x="5916031" y="1934983"/>
            <a:ext cx="8400" cy="5406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91" name="Shape 291"/>
          <p:cNvSpPr txBox="1"/>
          <p:nvPr/>
        </p:nvSpPr>
        <p:spPr>
          <a:xfrm>
            <a:off x="5429669" y="1130299"/>
            <a:ext cx="975458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baseline="0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HTTP/HTTPS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5997482" y="2214033"/>
            <a:ext cx="5171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baseline="0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742552" y="2891366"/>
            <a:ext cx="5171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baseline="0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</a:t>
            </a:r>
          </a:p>
        </p:txBody>
      </p:sp>
      <p:sp>
        <p:nvSpPr>
          <p:cNvPr id="294" name="Shape 294"/>
          <p:cNvSpPr/>
          <p:nvPr/>
        </p:nvSpPr>
        <p:spPr>
          <a:xfrm>
            <a:off x="3310469" y="3335862"/>
            <a:ext cx="1600198" cy="775848"/>
          </a:xfrm>
          <a:prstGeom prst="roundRect">
            <a:avLst>
              <a:gd fmla="val 2039" name="adj"/>
            </a:avLst>
          </a:prstGeom>
          <a:solidFill>
            <a:srgbClr val="33928A"/>
          </a:solidFill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DEA</a:t>
            </a:r>
          </a:p>
        </p:txBody>
      </p:sp>
      <p:sp>
        <p:nvSpPr>
          <p:cNvPr id="295" name="Shape 295"/>
          <p:cNvSpPr/>
          <p:nvPr/>
        </p:nvSpPr>
        <p:spPr>
          <a:xfrm>
            <a:off x="3377089" y="3738232"/>
            <a:ext cx="1460472" cy="269210"/>
          </a:xfrm>
          <a:prstGeom prst="roundRect">
            <a:avLst>
              <a:gd fmla="val 10428" name="adj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91425" rIns="91425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Apps</a:t>
            </a:r>
          </a:p>
        </p:txBody>
      </p:sp>
      <p:sp>
        <p:nvSpPr>
          <p:cNvPr id="296" name="Shape 296"/>
          <p:cNvSpPr/>
          <p:nvPr/>
        </p:nvSpPr>
        <p:spPr>
          <a:xfrm>
            <a:off x="4612453" y="3767591"/>
            <a:ext cx="178679" cy="209175"/>
          </a:xfrm>
          <a:custGeom>
            <a:pathLst>
              <a:path extrusionOk="0" h="1374854" w="1218612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4673601" y="3366707"/>
            <a:ext cx="174528" cy="189294"/>
          </a:xfrm>
          <a:custGeom>
            <a:pathLst>
              <a:path extrusionOk="0" h="2626530" w="266332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5122335" y="3335862"/>
            <a:ext cx="1600198" cy="775848"/>
          </a:xfrm>
          <a:prstGeom prst="roundRect">
            <a:avLst>
              <a:gd fmla="val 2039" name="adj"/>
            </a:avLst>
          </a:prstGeom>
          <a:solidFill>
            <a:srgbClr val="33928A"/>
          </a:solidFill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DEA</a:t>
            </a:r>
          </a:p>
        </p:txBody>
      </p:sp>
      <p:sp>
        <p:nvSpPr>
          <p:cNvPr id="299" name="Shape 299"/>
          <p:cNvSpPr/>
          <p:nvPr/>
        </p:nvSpPr>
        <p:spPr>
          <a:xfrm>
            <a:off x="5188955" y="3738232"/>
            <a:ext cx="1460472" cy="269210"/>
          </a:xfrm>
          <a:prstGeom prst="roundRect">
            <a:avLst>
              <a:gd fmla="val 10428" name="adj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91425" rIns="91425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Apps</a:t>
            </a:r>
          </a:p>
        </p:txBody>
      </p:sp>
      <p:sp>
        <p:nvSpPr>
          <p:cNvPr id="300" name="Shape 300"/>
          <p:cNvSpPr/>
          <p:nvPr/>
        </p:nvSpPr>
        <p:spPr>
          <a:xfrm>
            <a:off x="6424319" y="3767591"/>
            <a:ext cx="178679" cy="209175"/>
          </a:xfrm>
          <a:custGeom>
            <a:pathLst>
              <a:path extrusionOk="0" h="1374854" w="1218612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6485467" y="3366707"/>
            <a:ext cx="174528" cy="189294"/>
          </a:xfrm>
          <a:custGeom>
            <a:pathLst>
              <a:path extrusionOk="0" h="2626530" w="266332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6908803" y="3335862"/>
            <a:ext cx="1600198" cy="775848"/>
          </a:xfrm>
          <a:prstGeom prst="roundRect">
            <a:avLst>
              <a:gd fmla="val 2039" name="adj"/>
            </a:avLst>
          </a:prstGeom>
          <a:solidFill>
            <a:srgbClr val="33928A"/>
          </a:solidFill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DEA</a:t>
            </a:r>
          </a:p>
        </p:txBody>
      </p:sp>
      <p:sp>
        <p:nvSpPr>
          <p:cNvPr id="303" name="Shape 303"/>
          <p:cNvSpPr/>
          <p:nvPr/>
        </p:nvSpPr>
        <p:spPr>
          <a:xfrm>
            <a:off x="6975421" y="3738232"/>
            <a:ext cx="1460472" cy="269210"/>
          </a:xfrm>
          <a:prstGeom prst="roundRect">
            <a:avLst>
              <a:gd fmla="val 10428" name="adj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91425" rIns="91425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Apps</a:t>
            </a:r>
          </a:p>
        </p:txBody>
      </p:sp>
      <p:sp>
        <p:nvSpPr>
          <p:cNvPr id="304" name="Shape 304"/>
          <p:cNvSpPr/>
          <p:nvPr/>
        </p:nvSpPr>
        <p:spPr>
          <a:xfrm>
            <a:off x="8210785" y="3767591"/>
            <a:ext cx="178679" cy="209175"/>
          </a:xfrm>
          <a:custGeom>
            <a:pathLst>
              <a:path extrusionOk="0" h="1374854" w="1218612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8271934" y="3366707"/>
            <a:ext cx="174528" cy="189294"/>
          </a:xfrm>
          <a:custGeom>
            <a:pathLst>
              <a:path extrusionOk="0" h="2626530" w="266332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306" name="Shape 306"/>
          <p:cNvCxnSpPr>
            <a:stCxn id="286" idx="2"/>
          </p:cNvCxnSpPr>
          <p:nvPr/>
        </p:nvCxnSpPr>
        <p:spPr>
          <a:xfrm flipH="1">
            <a:off x="4106363" y="2747781"/>
            <a:ext cx="1809600" cy="1002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307" name="Shape 307"/>
          <p:cNvCxnSpPr>
            <a:stCxn id="286" idx="2"/>
            <a:endCxn id="299" idx="0"/>
          </p:cNvCxnSpPr>
          <p:nvPr/>
        </p:nvCxnSpPr>
        <p:spPr>
          <a:xfrm>
            <a:off x="5915963" y="2747781"/>
            <a:ext cx="3300" cy="9906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308" name="Shape 308"/>
          <p:cNvCxnSpPr>
            <a:stCxn id="286" idx="2"/>
            <a:endCxn id="303" idx="0"/>
          </p:cNvCxnSpPr>
          <p:nvPr/>
        </p:nvCxnSpPr>
        <p:spPr>
          <a:xfrm>
            <a:off x="5915963" y="2747781"/>
            <a:ext cx="1789799" cy="9906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09" name="Shape 309"/>
          <p:cNvSpPr txBox="1"/>
          <p:nvPr/>
        </p:nvSpPr>
        <p:spPr>
          <a:xfrm>
            <a:off x="180445" y="1616604"/>
            <a:ext cx="2757485" cy="1786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b="0" baseline="0" i="0" lang="en-US" sz="16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HA Proxy can be replaced with an external Load Balancer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r>
              <a:t/>
            </a:r>
            <a:endParaRPr b="0" baseline="0" i="0" sz="16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b="0" baseline="0" i="0" lang="en-US" sz="16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SSL is terminated at the Load Balancer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7420788" y="3914912"/>
            <a:ext cx="1613145" cy="272143"/>
          </a:xfrm>
          <a:prstGeom prst="roundRect">
            <a:avLst>
              <a:gd fmla="val 17740" name="adj"/>
            </a:avLst>
          </a:prstGeom>
          <a:solidFill>
            <a:srgbClr val="33928A"/>
          </a:solidFill>
          <a:ln>
            <a:noFill/>
          </a:ln>
        </p:spPr>
        <p:txBody>
          <a:bodyPr anchorCtr="0" anchor="ctr" bIns="0" lIns="91425" rIns="91425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External Service</a:t>
            </a:r>
          </a:p>
        </p:txBody>
      </p:sp>
      <p:sp>
        <p:nvSpPr>
          <p:cNvPr id="315" name="Shape 315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Service Access</a:t>
            </a:r>
          </a:p>
        </p:txBody>
      </p:sp>
      <p:sp>
        <p:nvSpPr>
          <p:cNvPr id="316" name="Shape 316"/>
          <p:cNvSpPr/>
          <p:nvPr/>
        </p:nvSpPr>
        <p:spPr>
          <a:xfrm>
            <a:off x="3014133" y="1532466"/>
            <a:ext cx="4343400" cy="2895600"/>
          </a:xfrm>
          <a:prstGeom prst="roundRect">
            <a:avLst>
              <a:gd fmla="val 8224" name="adj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0" lIns="91425" rIns="91425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600" u="none" cap="none" strike="noStrike">
              <a:solidFill>
                <a:srgbClr val="00888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317" name="Shape 317"/>
          <p:cNvGrpSpPr/>
          <p:nvPr/>
        </p:nvGrpSpPr>
        <p:grpSpPr>
          <a:xfrm>
            <a:off x="3310469" y="3522128"/>
            <a:ext cx="1600198" cy="775848"/>
            <a:chOff x="3310469" y="3335862"/>
            <a:chExt cx="1600198" cy="775848"/>
          </a:xfrm>
        </p:grpSpPr>
        <p:sp>
          <p:nvSpPr>
            <p:cNvPr id="318" name="Shape 318"/>
            <p:cNvSpPr/>
            <p:nvPr/>
          </p:nvSpPr>
          <p:spPr>
            <a:xfrm>
              <a:off x="3310469" y="3335862"/>
              <a:ext cx="1600198" cy="775848"/>
            </a:xfrm>
            <a:prstGeom prst="roundRect">
              <a:avLst>
                <a:gd fmla="val 2039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t" bIns="0" lIns="91425" rIns="91425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DEA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3377089" y="3738232"/>
              <a:ext cx="1460472" cy="269210"/>
            </a:xfrm>
            <a:prstGeom prst="roundRect">
              <a:avLst>
                <a:gd fmla="val 10428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Apps</a:t>
              </a:r>
            </a:p>
          </p:txBody>
        </p:sp>
        <p:sp>
          <p:nvSpPr>
            <p:cNvPr id="320" name="Shape 320"/>
            <p:cNvSpPr/>
            <p:nvPr/>
          </p:nvSpPr>
          <p:spPr>
            <a:xfrm>
              <a:off x="4612453" y="3767591"/>
              <a:ext cx="178679" cy="209175"/>
            </a:xfrm>
            <a:custGeom>
              <a:pathLst>
                <a:path extrusionOk="0" h="1374854" w="1218612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4673601" y="3366707"/>
              <a:ext cx="174528" cy="189294"/>
            </a:xfrm>
            <a:custGeom>
              <a:pathLst>
                <a:path extrusionOk="0" h="2626530" w="266332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322" name="Shape 322"/>
          <p:cNvGrpSpPr/>
          <p:nvPr/>
        </p:nvGrpSpPr>
        <p:grpSpPr>
          <a:xfrm>
            <a:off x="3310468" y="2616194"/>
            <a:ext cx="1600198" cy="775848"/>
            <a:chOff x="5122335" y="3335862"/>
            <a:chExt cx="1600198" cy="775848"/>
          </a:xfrm>
        </p:grpSpPr>
        <p:sp>
          <p:nvSpPr>
            <p:cNvPr id="323" name="Shape 323"/>
            <p:cNvSpPr/>
            <p:nvPr/>
          </p:nvSpPr>
          <p:spPr>
            <a:xfrm>
              <a:off x="5122335" y="3335862"/>
              <a:ext cx="1600198" cy="775848"/>
            </a:xfrm>
            <a:prstGeom prst="roundRect">
              <a:avLst>
                <a:gd fmla="val 2039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t" bIns="0" lIns="91425" rIns="91425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DEA</a:t>
              </a:r>
            </a:p>
          </p:txBody>
        </p:sp>
        <p:sp>
          <p:nvSpPr>
            <p:cNvPr id="324" name="Shape 324"/>
            <p:cNvSpPr/>
            <p:nvPr/>
          </p:nvSpPr>
          <p:spPr>
            <a:xfrm>
              <a:off x="5188955" y="3738232"/>
              <a:ext cx="1460472" cy="269210"/>
            </a:xfrm>
            <a:prstGeom prst="roundRect">
              <a:avLst>
                <a:gd fmla="val 10428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Apps</a:t>
              </a:r>
            </a:p>
          </p:txBody>
        </p:sp>
        <p:sp>
          <p:nvSpPr>
            <p:cNvPr id="325" name="Shape 325"/>
            <p:cNvSpPr/>
            <p:nvPr/>
          </p:nvSpPr>
          <p:spPr>
            <a:xfrm>
              <a:off x="6424319" y="3767591"/>
              <a:ext cx="178679" cy="209175"/>
            </a:xfrm>
            <a:custGeom>
              <a:pathLst>
                <a:path extrusionOk="0" h="1374854" w="1218612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6485467" y="3366707"/>
              <a:ext cx="174528" cy="189294"/>
            </a:xfrm>
            <a:custGeom>
              <a:pathLst>
                <a:path extrusionOk="0" h="2626530" w="266332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327" name="Shape 327"/>
          <p:cNvGrpSpPr/>
          <p:nvPr/>
        </p:nvGrpSpPr>
        <p:grpSpPr>
          <a:xfrm>
            <a:off x="3310470" y="1701796"/>
            <a:ext cx="1600198" cy="775848"/>
            <a:chOff x="6908803" y="3335862"/>
            <a:chExt cx="1600198" cy="775848"/>
          </a:xfrm>
        </p:grpSpPr>
        <p:sp>
          <p:nvSpPr>
            <p:cNvPr id="328" name="Shape 328"/>
            <p:cNvSpPr/>
            <p:nvPr/>
          </p:nvSpPr>
          <p:spPr>
            <a:xfrm>
              <a:off x="6908803" y="3335862"/>
              <a:ext cx="1600198" cy="775848"/>
            </a:xfrm>
            <a:prstGeom prst="roundRect">
              <a:avLst>
                <a:gd fmla="val 2039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t" bIns="0" lIns="91425" rIns="91425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DEA</a:t>
              </a:r>
            </a:p>
          </p:txBody>
        </p:sp>
        <p:sp>
          <p:nvSpPr>
            <p:cNvPr id="329" name="Shape 329"/>
            <p:cNvSpPr/>
            <p:nvPr/>
          </p:nvSpPr>
          <p:spPr>
            <a:xfrm>
              <a:off x="6975421" y="3738232"/>
              <a:ext cx="1460472" cy="269210"/>
            </a:xfrm>
            <a:prstGeom prst="roundRect">
              <a:avLst>
                <a:gd fmla="val 10428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Apps</a:t>
              </a:r>
            </a:p>
          </p:txBody>
        </p:sp>
        <p:sp>
          <p:nvSpPr>
            <p:cNvPr id="330" name="Shape 330"/>
            <p:cNvSpPr/>
            <p:nvPr/>
          </p:nvSpPr>
          <p:spPr>
            <a:xfrm>
              <a:off x="8210785" y="3767591"/>
              <a:ext cx="178679" cy="209175"/>
            </a:xfrm>
            <a:custGeom>
              <a:pathLst>
                <a:path extrusionOk="0" h="1374854" w="1218612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8271934" y="3366707"/>
              <a:ext cx="174528" cy="189294"/>
            </a:xfrm>
            <a:custGeom>
              <a:pathLst>
                <a:path extrusionOk="0" h="2626530" w="266332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332" name="Shape 332"/>
          <p:cNvSpPr txBox="1"/>
          <p:nvPr/>
        </p:nvSpPr>
        <p:spPr>
          <a:xfrm>
            <a:off x="180445" y="1532466"/>
            <a:ext cx="2757485" cy="271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b="0" baseline="0" i="0" lang="en-US" sz="16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Applications connect directly to managed services via assigned addresses and ports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r>
              <a:t/>
            </a:r>
            <a:endParaRPr b="0" baseline="0" i="0" sz="16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b="0" baseline="0" i="0" lang="en-US" sz="16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Applications can access “user provided” services outside of the PCF VLAN</a:t>
            </a:r>
          </a:p>
        </p:txBody>
      </p:sp>
      <p:grpSp>
        <p:nvGrpSpPr>
          <p:cNvPr id="333" name="Shape 333"/>
          <p:cNvGrpSpPr/>
          <p:nvPr/>
        </p:nvGrpSpPr>
        <p:grpSpPr>
          <a:xfrm>
            <a:off x="5473457" y="2094582"/>
            <a:ext cx="1613145" cy="568474"/>
            <a:chOff x="5473457" y="2094582"/>
            <a:chExt cx="1613145" cy="568474"/>
          </a:xfrm>
        </p:grpSpPr>
        <p:sp>
          <p:nvSpPr>
            <p:cNvPr id="334" name="Shape 334"/>
            <p:cNvSpPr/>
            <p:nvPr/>
          </p:nvSpPr>
          <p:spPr>
            <a:xfrm>
              <a:off x="5473457" y="2094582"/>
              <a:ext cx="1613145" cy="272143"/>
            </a:xfrm>
            <a:prstGeom prst="roundRect">
              <a:avLst>
                <a:gd fmla="val 17740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Service Broker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5473457" y="2390913"/>
              <a:ext cx="1613145" cy="272143"/>
            </a:xfrm>
            <a:prstGeom prst="roundRect">
              <a:avLst>
                <a:gd fmla="val 17740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Service Nodes</a:t>
              </a:r>
            </a:p>
          </p:txBody>
        </p:sp>
        <p:sp>
          <p:nvSpPr>
            <p:cNvPr id="336" name="Shape 336"/>
            <p:cNvSpPr/>
            <p:nvPr/>
          </p:nvSpPr>
          <p:spPr>
            <a:xfrm>
              <a:off x="6829675" y="2131116"/>
              <a:ext cx="194025" cy="194020"/>
            </a:xfrm>
            <a:custGeom>
              <a:pathLst>
                <a:path extrusionOk="0" h="3194985" w="3195025">
                  <a:moveTo>
                    <a:pt x="683252" y="2245091"/>
                  </a:moveTo>
                  <a:cubicBezTo>
                    <a:pt x="526024" y="2245091"/>
                    <a:pt x="398566" y="2372549"/>
                    <a:pt x="398566" y="2529777"/>
                  </a:cubicBezTo>
                  <a:lnTo>
                    <a:pt x="398563" y="2529777"/>
                  </a:lnTo>
                  <a:cubicBezTo>
                    <a:pt x="398563" y="2687004"/>
                    <a:pt x="526021" y="2814463"/>
                    <a:pt x="683249" y="2814463"/>
                  </a:cubicBezTo>
                  <a:cubicBezTo>
                    <a:pt x="840476" y="2814463"/>
                    <a:pt x="967935" y="2687004"/>
                    <a:pt x="967935" y="2529777"/>
                  </a:cubicBezTo>
                  <a:lnTo>
                    <a:pt x="967935" y="2245091"/>
                  </a:lnTo>
                  <a:close/>
                  <a:moveTo>
                    <a:pt x="2244948" y="2226032"/>
                  </a:moveTo>
                  <a:lnTo>
                    <a:pt x="2244948" y="2510715"/>
                  </a:lnTo>
                  <a:cubicBezTo>
                    <a:pt x="2244948" y="2667943"/>
                    <a:pt x="2372406" y="2795401"/>
                    <a:pt x="2529634" y="2795401"/>
                  </a:cubicBezTo>
                  <a:lnTo>
                    <a:pt x="2529634" y="2795404"/>
                  </a:lnTo>
                  <a:cubicBezTo>
                    <a:pt x="2686861" y="2795404"/>
                    <a:pt x="2814320" y="2667945"/>
                    <a:pt x="2814320" y="2510718"/>
                  </a:cubicBezTo>
                  <a:cubicBezTo>
                    <a:pt x="2814320" y="2353491"/>
                    <a:pt x="2686861" y="2226032"/>
                    <a:pt x="2529634" y="2226032"/>
                  </a:cubicBezTo>
                  <a:close/>
                  <a:moveTo>
                    <a:pt x="1324215" y="1318407"/>
                  </a:moveTo>
                  <a:lnTo>
                    <a:pt x="1324215" y="1321813"/>
                  </a:lnTo>
                  <a:lnTo>
                    <a:pt x="1321332" y="1321813"/>
                  </a:lnTo>
                  <a:lnTo>
                    <a:pt x="1321332" y="1873653"/>
                  </a:lnTo>
                  <a:lnTo>
                    <a:pt x="1873510" y="1873653"/>
                  </a:lnTo>
                  <a:lnTo>
                    <a:pt x="1873510" y="1872635"/>
                  </a:lnTo>
                  <a:lnTo>
                    <a:pt x="1876578" y="1872635"/>
                  </a:lnTo>
                  <a:lnTo>
                    <a:pt x="1876578" y="1321332"/>
                  </a:lnTo>
                  <a:lnTo>
                    <a:pt x="1873693" y="1321332"/>
                  </a:lnTo>
                  <a:lnTo>
                    <a:pt x="1873693" y="1318407"/>
                  </a:lnTo>
                  <a:close/>
                  <a:moveTo>
                    <a:pt x="668091" y="399044"/>
                  </a:moveTo>
                  <a:cubicBezTo>
                    <a:pt x="510864" y="399044"/>
                    <a:pt x="383405" y="526503"/>
                    <a:pt x="383405" y="683730"/>
                  </a:cubicBezTo>
                  <a:cubicBezTo>
                    <a:pt x="383405" y="840957"/>
                    <a:pt x="510864" y="968416"/>
                    <a:pt x="668091" y="968416"/>
                  </a:cubicBezTo>
                  <a:lnTo>
                    <a:pt x="952777" y="968416"/>
                  </a:lnTo>
                  <a:lnTo>
                    <a:pt x="952777" y="683733"/>
                  </a:lnTo>
                  <a:cubicBezTo>
                    <a:pt x="952777" y="526505"/>
                    <a:pt x="825319" y="399047"/>
                    <a:pt x="668091" y="399047"/>
                  </a:cubicBezTo>
                  <a:close/>
                  <a:moveTo>
                    <a:pt x="2511776" y="380522"/>
                  </a:moveTo>
                  <a:cubicBezTo>
                    <a:pt x="2354549" y="380522"/>
                    <a:pt x="2227090" y="507981"/>
                    <a:pt x="2227090" y="665208"/>
                  </a:cubicBezTo>
                  <a:lnTo>
                    <a:pt x="2227090" y="949894"/>
                  </a:lnTo>
                  <a:lnTo>
                    <a:pt x="2511773" y="949894"/>
                  </a:lnTo>
                  <a:cubicBezTo>
                    <a:pt x="2669001" y="949894"/>
                    <a:pt x="2796459" y="822436"/>
                    <a:pt x="2796459" y="665208"/>
                  </a:cubicBezTo>
                  <a:lnTo>
                    <a:pt x="2796462" y="665208"/>
                  </a:lnTo>
                  <a:cubicBezTo>
                    <a:pt x="2796462" y="507981"/>
                    <a:pt x="2669003" y="380522"/>
                    <a:pt x="2511776" y="380522"/>
                  </a:cubicBezTo>
                  <a:close/>
                  <a:moveTo>
                    <a:pt x="2534359" y="0"/>
                  </a:moveTo>
                  <a:cubicBezTo>
                    <a:pt x="2899234" y="0"/>
                    <a:pt x="3195025" y="295791"/>
                    <a:pt x="3195025" y="660666"/>
                  </a:cubicBezTo>
                  <a:lnTo>
                    <a:pt x="3195022" y="660666"/>
                  </a:lnTo>
                  <a:cubicBezTo>
                    <a:pt x="3195022" y="1025541"/>
                    <a:pt x="2899231" y="1321332"/>
                    <a:pt x="2534356" y="1321332"/>
                  </a:cubicBezTo>
                  <a:lnTo>
                    <a:pt x="2227340" y="1321332"/>
                  </a:lnTo>
                  <a:lnTo>
                    <a:pt x="2227340" y="1872635"/>
                  </a:lnTo>
                  <a:lnTo>
                    <a:pt x="2534176" y="1872635"/>
                  </a:lnTo>
                  <a:cubicBezTo>
                    <a:pt x="2899051" y="1872635"/>
                    <a:pt x="3194842" y="2168426"/>
                    <a:pt x="3194842" y="2533301"/>
                  </a:cubicBezTo>
                  <a:cubicBezTo>
                    <a:pt x="3194842" y="2898176"/>
                    <a:pt x="2899051" y="3193967"/>
                    <a:pt x="2534176" y="3193967"/>
                  </a:cubicBezTo>
                  <a:lnTo>
                    <a:pt x="2534176" y="3193964"/>
                  </a:lnTo>
                  <a:cubicBezTo>
                    <a:pt x="2169301" y="3193964"/>
                    <a:pt x="1873510" y="2898174"/>
                    <a:pt x="1873510" y="2533298"/>
                  </a:cubicBezTo>
                  <a:lnTo>
                    <a:pt x="1873510" y="2245313"/>
                  </a:lnTo>
                  <a:lnTo>
                    <a:pt x="1321332" y="2245313"/>
                  </a:lnTo>
                  <a:lnTo>
                    <a:pt x="1321332" y="2534319"/>
                  </a:lnTo>
                  <a:cubicBezTo>
                    <a:pt x="1321332" y="2899194"/>
                    <a:pt x="1025541" y="3194985"/>
                    <a:pt x="660666" y="3194985"/>
                  </a:cubicBezTo>
                  <a:cubicBezTo>
                    <a:pt x="295791" y="3194985"/>
                    <a:pt x="0" y="2899194"/>
                    <a:pt x="0" y="2534319"/>
                  </a:cubicBezTo>
                  <a:lnTo>
                    <a:pt x="2" y="2534319"/>
                  </a:lnTo>
                  <a:cubicBezTo>
                    <a:pt x="2" y="2169444"/>
                    <a:pt x="295793" y="1873653"/>
                    <a:pt x="660668" y="1873653"/>
                  </a:cubicBezTo>
                  <a:lnTo>
                    <a:pt x="969070" y="1873653"/>
                  </a:lnTo>
                  <a:lnTo>
                    <a:pt x="969070" y="1321813"/>
                  </a:lnTo>
                  <a:lnTo>
                    <a:pt x="663549" y="1321813"/>
                  </a:lnTo>
                  <a:cubicBezTo>
                    <a:pt x="298674" y="1321813"/>
                    <a:pt x="2883" y="1026022"/>
                    <a:pt x="2883" y="661147"/>
                  </a:cubicBezTo>
                  <a:cubicBezTo>
                    <a:pt x="2883" y="296272"/>
                    <a:pt x="298674" y="481"/>
                    <a:pt x="663549" y="481"/>
                  </a:cubicBezTo>
                  <a:lnTo>
                    <a:pt x="663549" y="484"/>
                  </a:lnTo>
                  <a:cubicBezTo>
                    <a:pt x="1028424" y="484"/>
                    <a:pt x="1324215" y="296274"/>
                    <a:pt x="1324215" y="661150"/>
                  </a:cubicBezTo>
                  <a:lnTo>
                    <a:pt x="1324215" y="987043"/>
                  </a:lnTo>
                  <a:lnTo>
                    <a:pt x="1873693" y="987043"/>
                  </a:lnTo>
                  <a:lnTo>
                    <a:pt x="1873693" y="660666"/>
                  </a:lnTo>
                  <a:cubicBezTo>
                    <a:pt x="1873693" y="295791"/>
                    <a:pt x="2169484" y="0"/>
                    <a:pt x="2534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6850392" y="2438176"/>
              <a:ext cx="160006" cy="152622"/>
            </a:xfrm>
            <a:custGeom>
              <a:pathLst>
                <a:path extrusionOk="0" h="588709" w="564449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338" name="Shape 338"/>
          <p:cNvGrpSpPr/>
          <p:nvPr/>
        </p:nvGrpSpPr>
        <p:grpSpPr>
          <a:xfrm>
            <a:off x="5473457" y="3051315"/>
            <a:ext cx="1613145" cy="568474"/>
            <a:chOff x="5473457" y="3051315"/>
            <a:chExt cx="1613145" cy="568474"/>
          </a:xfrm>
        </p:grpSpPr>
        <p:sp>
          <p:nvSpPr>
            <p:cNvPr id="339" name="Shape 339"/>
            <p:cNvSpPr/>
            <p:nvPr/>
          </p:nvSpPr>
          <p:spPr>
            <a:xfrm>
              <a:off x="5473457" y="3051315"/>
              <a:ext cx="1613145" cy="272143"/>
            </a:xfrm>
            <a:prstGeom prst="roundRect">
              <a:avLst>
                <a:gd fmla="val 17740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Service Broker</a:t>
              </a:r>
            </a:p>
          </p:txBody>
        </p:sp>
        <p:sp>
          <p:nvSpPr>
            <p:cNvPr id="340" name="Shape 340"/>
            <p:cNvSpPr/>
            <p:nvPr/>
          </p:nvSpPr>
          <p:spPr>
            <a:xfrm>
              <a:off x="5473457" y="3347646"/>
              <a:ext cx="1613145" cy="272143"/>
            </a:xfrm>
            <a:prstGeom prst="roundRect">
              <a:avLst>
                <a:gd fmla="val 17740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b="0" baseline="0" i="0" lang="en-US" sz="12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Service Nodes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6829675" y="3087850"/>
              <a:ext cx="194025" cy="194020"/>
            </a:xfrm>
            <a:custGeom>
              <a:pathLst>
                <a:path extrusionOk="0" h="3194985" w="3195025">
                  <a:moveTo>
                    <a:pt x="683252" y="2245091"/>
                  </a:moveTo>
                  <a:cubicBezTo>
                    <a:pt x="526024" y="2245091"/>
                    <a:pt x="398566" y="2372549"/>
                    <a:pt x="398566" y="2529777"/>
                  </a:cubicBezTo>
                  <a:lnTo>
                    <a:pt x="398563" y="2529777"/>
                  </a:lnTo>
                  <a:cubicBezTo>
                    <a:pt x="398563" y="2687004"/>
                    <a:pt x="526021" y="2814463"/>
                    <a:pt x="683249" y="2814463"/>
                  </a:cubicBezTo>
                  <a:cubicBezTo>
                    <a:pt x="840476" y="2814463"/>
                    <a:pt x="967935" y="2687004"/>
                    <a:pt x="967935" y="2529777"/>
                  </a:cubicBezTo>
                  <a:lnTo>
                    <a:pt x="967935" y="2245091"/>
                  </a:lnTo>
                  <a:close/>
                  <a:moveTo>
                    <a:pt x="2244948" y="2226032"/>
                  </a:moveTo>
                  <a:lnTo>
                    <a:pt x="2244948" y="2510715"/>
                  </a:lnTo>
                  <a:cubicBezTo>
                    <a:pt x="2244948" y="2667943"/>
                    <a:pt x="2372406" y="2795401"/>
                    <a:pt x="2529634" y="2795401"/>
                  </a:cubicBezTo>
                  <a:lnTo>
                    <a:pt x="2529634" y="2795404"/>
                  </a:lnTo>
                  <a:cubicBezTo>
                    <a:pt x="2686861" y="2795404"/>
                    <a:pt x="2814320" y="2667945"/>
                    <a:pt x="2814320" y="2510718"/>
                  </a:cubicBezTo>
                  <a:cubicBezTo>
                    <a:pt x="2814320" y="2353491"/>
                    <a:pt x="2686861" y="2226032"/>
                    <a:pt x="2529634" y="2226032"/>
                  </a:cubicBezTo>
                  <a:close/>
                  <a:moveTo>
                    <a:pt x="1324215" y="1318407"/>
                  </a:moveTo>
                  <a:lnTo>
                    <a:pt x="1324215" y="1321813"/>
                  </a:lnTo>
                  <a:lnTo>
                    <a:pt x="1321332" y="1321813"/>
                  </a:lnTo>
                  <a:lnTo>
                    <a:pt x="1321332" y="1873653"/>
                  </a:lnTo>
                  <a:lnTo>
                    <a:pt x="1873510" y="1873653"/>
                  </a:lnTo>
                  <a:lnTo>
                    <a:pt x="1873510" y="1872635"/>
                  </a:lnTo>
                  <a:lnTo>
                    <a:pt x="1876578" y="1872635"/>
                  </a:lnTo>
                  <a:lnTo>
                    <a:pt x="1876578" y="1321332"/>
                  </a:lnTo>
                  <a:lnTo>
                    <a:pt x="1873693" y="1321332"/>
                  </a:lnTo>
                  <a:lnTo>
                    <a:pt x="1873693" y="1318407"/>
                  </a:lnTo>
                  <a:close/>
                  <a:moveTo>
                    <a:pt x="668091" y="399044"/>
                  </a:moveTo>
                  <a:cubicBezTo>
                    <a:pt x="510864" y="399044"/>
                    <a:pt x="383405" y="526503"/>
                    <a:pt x="383405" y="683730"/>
                  </a:cubicBezTo>
                  <a:cubicBezTo>
                    <a:pt x="383405" y="840957"/>
                    <a:pt x="510864" y="968416"/>
                    <a:pt x="668091" y="968416"/>
                  </a:cubicBezTo>
                  <a:lnTo>
                    <a:pt x="952777" y="968416"/>
                  </a:lnTo>
                  <a:lnTo>
                    <a:pt x="952777" y="683733"/>
                  </a:lnTo>
                  <a:cubicBezTo>
                    <a:pt x="952777" y="526505"/>
                    <a:pt x="825319" y="399047"/>
                    <a:pt x="668091" y="399047"/>
                  </a:cubicBezTo>
                  <a:close/>
                  <a:moveTo>
                    <a:pt x="2511776" y="380522"/>
                  </a:moveTo>
                  <a:cubicBezTo>
                    <a:pt x="2354549" y="380522"/>
                    <a:pt x="2227090" y="507981"/>
                    <a:pt x="2227090" y="665208"/>
                  </a:cubicBezTo>
                  <a:lnTo>
                    <a:pt x="2227090" y="949894"/>
                  </a:lnTo>
                  <a:lnTo>
                    <a:pt x="2511773" y="949894"/>
                  </a:lnTo>
                  <a:cubicBezTo>
                    <a:pt x="2669001" y="949894"/>
                    <a:pt x="2796459" y="822436"/>
                    <a:pt x="2796459" y="665208"/>
                  </a:cubicBezTo>
                  <a:lnTo>
                    <a:pt x="2796462" y="665208"/>
                  </a:lnTo>
                  <a:cubicBezTo>
                    <a:pt x="2796462" y="507981"/>
                    <a:pt x="2669003" y="380522"/>
                    <a:pt x="2511776" y="380522"/>
                  </a:cubicBezTo>
                  <a:close/>
                  <a:moveTo>
                    <a:pt x="2534359" y="0"/>
                  </a:moveTo>
                  <a:cubicBezTo>
                    <a:pt x="2899234" y="0"/>
                    <a:pt x="3195025" y="295791"/>
                    <a:pt x="3195025" y="660666"/>
                  </a:cubicBezTo>
                  <a:lnTo>
                    <a:pt x="3195022" y="660666"/>
                  </a:lnTo>
                  <a:cubicBezTo>
                    <a:pt x="3195022" y="1025541"/>
                    <a:pt x="2899231" y="1321332"/>
                    <a:pt x="2534356" y="1321332"/>
                  </a:cubicBezTo>
                  <a:lnTo>
                    <a:pt x="2227340" y="1321332"/>
                  </a:lnTo>
                  <a:lnTo>
                    <a:pt x="2227340" y="1872635"/>
                  </a:lnTo>
                  <a:lnTo>
                    <a:pt x="2534176" y="1872635"/>
                  </a:lnTo>
                  <a:cubicBezTo>
                    <a:pt x="2899051" y="1872635"/>
                    <a:pt x="3194842" y="2168426"/>
                    <a:pt x="3194842" y="2533301"/>
                  </a:cubicBezTo>
                  <a:cubicBezTo>
                    <a:pt x="3194842" y="2898176"/>
                    <a:pt x="2899051" y="3193967"/>
                    <a:pt x="2534176" y="3193967"/>
                  </a:cubicBezTo>
                  <a:lnTo>
                    <a:pt x="2534176" y="3193964"/>
                  </a:lnTo>
                  <a:cubicBezTo>
                    <a:pt x="2169301" y="3193964"/>
                    <a:pt x="1873510" y="2898174"/>
                    <a:pt x="1873510" y="2533298"/>
                  </a:cubicBezTo>
                  <a:lnTo>
                    <a:pt x="1873510" y="2245313"/>
                  </a:lnTo>
                  <a:lnTo>
                    <a:pt x="1321332" y="2245313"/>
                  </a:lnTo>
                  <a:lnTo>
                    <a:pt x="1321332" y="2534319"/>
                  </a:lnTo>
                  <a:cubicBezTo>
                    <a:pt x="1321332" y="2899194"/>
                    <a:pt x="1025541" y="3194985"/>
                    <a:pt x="660666" y="3194985"/>
                  </a:cubicBezTo>
                  <a:cubicBezTo>
                    <a:pt x="295791" y="3194985"/>
                    <a:pt x="0" y="2899194"/>
                    <a:pt x="0" y="2534319"/>
                  </a:cubicBezTo>
                  <a:lnTo>
                    <a:pt x="2" y="2534319"/>
                  </a:lnTo>
                  <a:cubicBezTo>
                    <a:pt x="2" y="2169444"/>
                    <a:pt x="295793" y="1873653"/>
                    <a:pt x="660668" y="1873653"/>
                  </a:cubicBezTo>
                  <a:lnTo>
                    <a:pt x="969070" y="1873653"/>
                  </a:lnTo>
                  <a:lnTo>
                    <a:pt x="969070" y="1321813"/>
                  </a:lnTo>
                  <a:lnTo>
                    <a:pt x="663549" y="1321813"/>
                  </a:lnTo>
                  <a:cubicBezTo>
                    <a:pt x="298674" y="1321813"/>
                    <a:pt x="2883" y="1026022"/>
                    <a:pt x="2883" y="661147"/>
                  </a:cubicBezTo>
                  <a:cubicBezTo>
                    <a:pt x="2883" y="296272"/>
                    <a:pt x="298674" y="481"/>
                    <a:pt x="663549" y="481"/>
                  </a:cubicBezTo>
                  <a:lnTo>
                    <a:pt x="663549" y="484"/>
                  </a:lnTo>
                  <a:cubicBezTo>
                    <a:pt x="1028424" y="484"/>
                    <a:pt x="1324215" y="296274"/>
                    <a:pt x="1324215" y="661150"/>
                  </a:cubicBezTo>
                  <a:lnTo>
                    <a:pt x="1324215" y="987043"/>
                  </a:lnTo>
                  <a:lnTo>
                    <a:pt x="1873693" y="987043"/>
                  </a:lnTo>
                  <a:lnTo>
                    <a:pt x="1873693" y="660666"/>
                  </a:lnTo>
                  <a:cubicBezTo>
                    <a:pt x="1873693" y="295791"/>
                    <a:pt x="2169484" y="0"/>
                    <a:pt x="2534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6850392" y="3394910"/>
              <a:ext cx="160006" cy="152622"/>
            </a:xfrm>
            <a:custGeom>
              <a:pathLst>
                <a:path extrusionOk="0" h="588709" w="564449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343" name="Shape 343"/>
          <p:cNvCxnSpPr>
            <a:stCxn id="329" idx="3"/>
            <a:endCxn id="335" idx="1"/>
          </p:cNvCxnSpPr>
          <p:nvPr/>
        </p:nvCxnSpPr>
        <p:spPr>
          <a:xfrm>
            <a:off x="4837560" y="2238771"/>
            <a:ext cx="636000" cy="2883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344" name="Shape 344"/>
          <p:cNvCxnSpPr>
            <a:stCxn id="324" idx="3"/>
            <a:endCxn id="335" idx="1"/>
          </p:cNvCxnSpPr>
          <p:nvPr/>
        </p:nvCxnSpPr>
        <p:spPr>
          <a:xfrm flipH="1" rot="10800000">
            <a:off x="4837560" y="2527069"/>
            <a:ext cx="636000" cy="6261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345" name="Shape 345"/>
          <p:cNvCxnSpPr>
            <a:stCxn id="324" idx="3"/>
            <a:endCxn id="340" idx="1"/>
          </p:cNvCxnSpPr>
          <p:nvPr/>
        </p:nvCxnSpPr>
        <p:spPr>
          <a:xfrm>
            <a:off x="4837560" y="3153169"/>
            <a:ext cx="636000" cy="3306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346" name="Shape 346"/>
          <p:cNvCxnSpPr>
            <a:stCxn id="319" idx="3"/>
            <a:endCxn id="340" idx="1"/>
          </p:cNvCxnSpPr>
          <p:nvPr/>
        </p:nvCxnSpPr>
        <p:spPr>
          <a:xfrm flipH="1" rot="10800000">
            <a:off x="4837561" y="3483703"/>
            <a:ext cx="636000" cy="575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47" name="Shape 347"/>
          <p:cNvSpPr/>
          <p:nvPr/>
        </p:nvSpPr>
        <p:spPr>
          <a:xfrm>
            <a:off x="8797728" y="3970644"/>
            <a:ext cx="160006" cy="152622"/>
          </a:xfrm>
          <a:custGeom>
            <a:pathLst>
              <a:path extrusionOk="0" h="588709" w="564449">
                <a:moveTo>
                  <a:pt x="0" y="333271"/>
                </a:moveTo>
                <a:cubicBezTo>
                  <a:pt x="0" y="377805"/>
                  <a:pt x="126357" y="413907"/>
                  <a:pt x="282225" y="413907"/>
                </a:cubicBezTo>
                <a:cubicBezTo>
                  <a:pt x="438093" y="413907"/>
                  <a:pt x="564449" y="377805"/>
                  <a:pt x="564449" y="333271"/>
                </a:cubicBezTo>
                <a:lnTo>
                  <a:pt x="564449" y="508074"/>
                </a:lnTo>
                <a:lnTo>
                  <a:pt x="564449" y="508574"/>
                </a:lnTo>
                <a:lnTo>
                  <a:pt x="564273" y="508574"/>
                </a:lnTo>
                <a:cubicBezTo>
                  <a:pt x="563495" y="552879"/>
                  <a:pt x="437504" y="588709"/>
                  <a:pt x="282225" y="588709"/>
                </a:cubicBezTo>
                <a:cubicBezTo>
                  <a:pt x="126946" y="588709"/>
                  <a:pt x="956" y="552879"/>
                  <a:pt x="177" y="508574"/>
                </a:cubicBezTo>
                <a:lnTo>
                  <a:pt x="0" y="508574"/>
                </a:lnTo>
                <a:lnTo>
                  <a:pt x="0" y="508074"/>
                </a:lnTo>
                <a:close/>
                <a:moveTo>
                  <a:pt x="0" y="111919"/>
                </a:moveTo>
                <a:cubicBezTo>
                  <a:pt x="0" y="156453"/>
                  <a:pt x="126357" y="192555"/>
                  <a:pt x="282225" y="192555"/>
                </a:cubicBezTo>
                <a:cubicBezTo>
                  <a:pt x="438093" y="192555"/>
                  <a:pt x="564449" y="156453"/>
                  <a:pt x="564449" y="111919"/>
                </a:cubicBezTo>
                <a:lnTo>
                  <a:pt x="564449" y="286722"/>
                </a:lnTo>
                <a:lnTo>
                  <a:pt x="564449" y="287222"/>
                </a:lnTo>
                <a:lnTo>
                  <a:pt x="564273" y="287222"/>
                </a:lnTo>
                <a:cubicBezTo>
                  <a:pt x="563495" y="331527"/>
                  <a:pt x="437504" y="367357"/>
                  <a:pt x="282225" y="367357"/>
                </a:cubicBezTo>
                <a:cubicBezTo>
                  <a:pt x="126946" y="367357"/>
                  <a:pt x="956" y="331527"/>
                  <a:pt x="177" y="287222"/>
                </a:cubicBezTo>
                <a:lnTo>
                  <a:pt x="0" y="287222"/>
                </a:lnTo>
                <a:lnTo>
                  <a:pt x="0" y="286722"/>
                </a:lnTo>
                <a:close/>
                <a:moveTo>
                  <a:pt x="282224" y="0"/>
                </a:moveTo>
                <a:cubicBezTo>
                  <a:pt x="429518" y="0"/>
                  <a:pt x="548924" y="34116"/>
                  <a:pt x="548924" y="76200"/>
                </a:cubicBezTo>
                <a:cubicBezTo>
                  <a:pt x="548924" y="118284"/>
                  <a:pt x="429518" y="152400"/>
                  <a:pt x="282224" y="152400"/>
                </a:cubicBezTo>
                <a:cubicBezTo>
                  <a:pt x="134930" y="152400"/>
                  <a:pt x="15524" y="118284"/>
                  <a:pt x="15524" y="76200"/>
                </a:cubicBezTo>
                <a:cubicBezTo>
                  <a:pt x="15524" y="34116"/>
                  <a:pt x="134930" y="0"/>
                  <a:pt x="2822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348" name="Shape 348"/>
          <p:cNvCxnSpPr>
            <a:stCxn id="319" idx="3"/>
            <a:endCxn id="314" idx="1"/>
          </p:cNvCxnSpPr>
          <p:nvPr/>
        </p:nvCxnSpPr>
        <p:spPr>
          <a:xfrm flipH="1" rot="10800000">
            <a:off x="4837561" y="4051003"/>
            <a:ext cx="2583299" cy="81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ivotal_interim_16x9_external_040113 (3)">
  <a:themeElements>
    <a:clrScheme name="Pivotal 2">
      <a:dk1>
        <a:srgbClr val="00685D"/>
      </a:dk1>
      <a:lt1>
        <a:srgbClr val="FFFFFF"/>
      </a:lt1>
      <a:dk2>
        <a:srgbClr val="000000"/>
      </a:dk2>
      <a:lt2>
        <a:srgbClr val="4D4D4D"/>
      </a:lt2>
      <a:accent1>
        <a:srgbClr val="AEBF2F"/>
      </a:accent1>
      <a:accent2>
        <a:srgbClr val="3EA7BC"/>
      </a:accent2>
      <a:accent3>
        <a:srgbClr val="F16F3B"/>
      </a:accent3>
      <a:accent4>
        <a:srgbClr val="007CA2"/>
      </a:accent4>
      <a:accent5>
        <a:srgbClr val="000000"/>
      </a:accent5>
      <a:accent6>
        <a:srgbClr val="FFFFFF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ivotal_PPT_Template_16x9_internal_091713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