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15" autoAdjust="0"/>
    <p:restoredTop sz="94291" autoAdjust="0"/>
  </p:normalViewPr>
  <p:slideViewPr>
    <p:cSldViewPr snapToGrid="0">
      <p:cViewPr varScale="1">
        <p:scale>
          <a:sx n="61" d="100"/>
          <a:sy n="61" d="100"/>
        </p:scale>
        <p:origin x="7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6F77-546C-120D-8B82-B14E51DAC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9BC77-BF1A-6AE6-4198-ED5B384BE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4E93-DE9C-CA63-ED0B-66B2ADBD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9DB5-5891-4D22-A729-CC1CDA85D7B2}" type="datetimeFigureOut">
              <a:rPr lang="en-ID" smtClean="0"/>
              <a:t>30/08/2022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AEFBB-9151-A72E-023C-3E0E2984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522E4-A3E8-CBC6-6AB2-EA73F059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056E-E151-4DB2-9E4E-A25C899123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880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73012-6D60-6C47-FD82-176CE72D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C2ADE-ACF3-D117-ECFB-270D4EE08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7A899-31DF-CC04-8E96-3BF39C154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9DB5-5891-4D22-A729-CC1CDA85D7B2}" type="datetimeFigureOut">
              <a:rPr lang="en-ID" smtClean="0"/>
              <a:t>30/08/2022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7DC58-B8BA-492D-E170-C88A0C01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662CD-6528-3928-9F61-A78AA60B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056E-E151-4DB2-9E4E-A25C899123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08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05BA84-095D-159C-54D3-D81EDDB05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CFBDA-8402-65DC-189A-E6A125621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F06FA-A452-F66F-2F59-3CEA4CD5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9DB5-5891-4D22-A729-CC1CDA85D7B2}" type="datetimeFigureOut">
              <a:rPr lang="en-ID" smtClean="0"/>
              <a:t>30/08/2022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26F92-18BF-4CEF-0DA6-A5393C0B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197FB-0E02-04C3-903F-CEF45517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056E-E151-4DB2-9E4E-A25C899123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280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D487-22C7-9FC1-5FAA-3D06BF528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5B74A-B6DF-EB49-D78C-91F1F228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CD975-1D2C-8551-F44A-812A3450A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9DB5-5891-4D22-A729-CC1CDA85D7B2}" type="datetimeFigureOut">
              <a:rPr lang="en-ID" smtClean="0"/>
              <a:t>30/08/2022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98FE6-D130-590F-0021-68ED89D4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BC50-5298-9511-3308-97850B5C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056E-E151-4DB2-9E4E-A25C899123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872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E9E2-B259-C6FB-DD05-5DE510459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426E0-B4F1-460D-472C-911A1A1A7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07BB8-2E50-47C2-4C97-1783F346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9DB5-5891-4D22-A729-CC1CDA85D7B2}" type="datetimeFigureOut">
              <a:rPr lang="en-ID" smtClean="0"/>
              <a:t>30/08/2022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F1A18-DE46-79FD-6203-2AB5837C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C0246-7C28-3FDF-7FEF-8323BC5F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056E-E151-4DB2-9E4E-A25C899123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091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0E86-E0A9-3CDC-32B6-4B07DAB6B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68FA1-5A61-CF08-7B52-DC8608D9A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80596-668C-3C81-03B3-2FD78D7A9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5818D-C178-1F70-3C97-55B8AD06C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9DB5-5891-4D22-A729-CC1CDA85D7B2}" type="datetimeFigureOut">
              <a:rPr lang="en-ID" smtClean="0"/>
              <a:t>30/08/2022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D522F-766A-2707-A458-61EBC69D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8E138-2910-D400-F456-68F77504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056E-E151-4DB2-9E4E-A25C899123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98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EC45-C26F-7B38-5601-2D38F6D5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95EED-3B2D-9F1E-1D0B-029944978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3AC34-2DFE-463A-CFFB-A3BE1CC57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92648-1F9B-1A49-3B91-51EFCDFB2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07A123-B8C0-0E57-4169-3985FE1CB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1642F-8CFB-EC3D-232E-1F25A55F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9DB5-5891-4D22-A729-CC1CDA85D7B2}" type="datetimeFigureOut">
              <a:rPr lang="en-ID" smtClean="0"/>
              <a:t>30/08/2022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2632F-6298-31CE-ABC4-6031D34A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53D69-080D-D596-FA32-D41EF37C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056E-E151-4DB2-9E4E-A25C899123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967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8CA1-5F16-6FC6-D484-4096A074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8D95A-A9ED-163B-3915-4D588D535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9DB5-5891-4D22-A729-CC1CDA85D7B2}" type="datetimeFigureOut">
              <a:rPr lang="en-ID" smtClean="0"/>
              <a:t>30/08/2022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7143F-3CF9-646B-AE54-8D791D2CF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77BCC-BC5E-8809-E029-989F9E1B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056E-E151-4DB2-9E4E-A25C899123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473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73908C-A3CC-2A54-A503-13115C08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9DB5-5891-4D22-A729-CC1CDA85D7B2}" type="datetimeFigureOut">
              <a:rPr lang="en-ID" smtClean="0"/>
              <a:t>30/08/2022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D66FF0-492E-F10A-D147-501BD6C1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11CE7-CC5B-D867-7EF4-8FFC1918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056E-E151-4DB2-9E4E-A25C899123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631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51CA-9558-99E0-FF56-A8EA5516E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33060-9E15-D2DE-97E5-0D0938F85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476A6-2E8D-3F66-EE84-A4D3F218C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0FA3A-8F07-962D-5E6A-A8DA35C57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9DB5-5891-4D22-A729-CC1CDA85D7B2}" type="datetimeFigureOut">
              <a:rPr lang="en-ID" smtClean="0"/>
              <a:t>30/08/2022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70A8A-79FF-3085-B933-FD5C48064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BFCE6-C497-CB2C-D958-9D729911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056E-E151-4DB2-9E4E-A25C899123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446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268B-925D-AF7A-4ECA-DDCAF3E84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D2ACF5-3D2B-E2C0-4CC4-AD6CE1909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5F21B-4E02-AF0A-7A3A-86E958E72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E6DE5-ADE2-25A7-6160-6AC1B04A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9DB5-5891-4D22-A729-CC1CDA85D7B2}" type="datetimeFigureOut">
              <a:rPr lang="en-ID" smtClean="0"/>
              <a:t>30/08/2022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FD784-F876-4F0D-C40D-71ADFF3B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5BCC4-F10F-EDE5-366C-813FB56C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056E-E151-4DB2-9E4E-A25C899123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970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CFC20C-DF88-3B59-2410-CD3BB495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07364-F217-293B-5201-F20B3B2B3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EE6F6-DBAC-1C23-AEF1-7E0F55F79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F9DB5-5891-4D22-A729-CC1CDA85D7B2}" type="datetimeFigureOut">
              <a:rPr lang="en-ID" smtClean="0"/>
              <a:t>30/08/2022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2B8C7-0590-BE20-27EC-974D6819F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468AE-93A5-98D9-B0F5-40CBD7111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B056E-E151-4DB2-9E4E-A25C899123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239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asesmen@lsptik.or.i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phpmyadmin/url.php?url=https://dev.mysql.com/doc/refman/8.0/en/selec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s://dev.mysql.com/doc/refman/8.0/en/group-by-functions.html#function_count" TargetMode="External"/><Relationship Id="rId2" Type="http://schemas.openxmlformats.org/officeDocument/2006/relationships/hyperlink" Target="http://localhost/phpmyadmin/url.php?url=https://dev.mysql.com/doc/refman/8.0/en/selec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s://dev.mysql.com/doc/refman/8.0/en/group-by-functions.html#function_count" TargetMode="External"/><Relationship Id="rId2" Type="http://schemas.openxmlformats.org/officeDocument/2006/relationships/hyperlink" Target="http://localhost/phpmyadmin/url.php?url=https://dev.mysql.com/doc/refman/8.0/en/selec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phpmyadmin/url.php?url=https://dev.mysql.com/doc/refman/8.0/en/string-functions.html#function_lef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s://dev.mysql.com/doc/refman/8.0/en/set.html" TargetMode="External"/><Relationship Id="rId2" Type="http://schemas.openxmlformats.org/officeDocument/2006/relationships/hyperlink" Target="http://localhost/phpmyadmin/url.php?url=https://dev.mysql.com/doc/refman/8.0/en/updat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warfuadi/crud-php-perpustakaa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1901-1F8C-3B92-70A5-B35143D7A3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BASIC PROGRAMMING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5B339-7270-270A-38AA-43D45BC230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2541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5222-2EA2-4DFC-23A0-33BEFEFF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Sertifikasi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5A843-DEC2-BF18-B165-D5B9577E4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Kirim</a:t>
            </a:r>
            <a:r>
              <a:rPr lang="en-US" dirty="0"/>
              <a:t> project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zip </a:t>
            </a:r>
            <a:r>
              <a:rPr lang="en-US" dirty="0" err="1"/>
              <a:t>ke</a:t>
            </a:r>
            <a:r>
              <a:rPr lang="en-US" dirty="0"/>
              <a:t> email </a:t>
            </a:r>
            <a:r>
              <a:rPr lang="en-US" dirty="0">
                <a:hlinkClick r:id="rId2"/>
              </a:rPr>
              <a:t>asesmen@lsptik.or.id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Subject BP-AKNP-Nama </a:t>
            </a:r>
            <a:r>
              <a:rPr lang="en-US" dirty="0" err="1"/>
              <a:t>Mahasiswa</a:t>
            </a:r>
            <a:endParaRPr lang="en-US" dirty="0"/>
          </a:p>
          <a:p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84754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BF2A-2EDD-D2FD-CD31-618F219D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Ujian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6B76E-A6D7-07E3-9A7A-62E27945E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742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Jelaskan</a:t>
            </a:r>
            <a:r>
              <a:rPr lang="en-US" dirty="0"/>
              <a:t> flowchart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Insert, Select, Update, Delete pada </a:t>
            </a:r>
            <a:r>
              <a:rPr lang="en-US" dirty="0" err="1"/>
              <a:t>sql</a:t>
            </a:r>
            <a:r>
              <a:rPr lang="en-US" dirty="0"/>
              <a:t> 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INNER JOIN, LEFT JOIN, RIGHT JOIN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COUNT dan GROUP BY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ORDER BY, DESC, dan ASC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ON UPDATE/DELETE -&gt; CASCADE, RESTRICT, SET 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penguna</a:t>
            </a:r>
            <a:r>
              <a:rPr lang="en-US" dirty="0"/>
              <a:t> di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code program </a:t>
            </a:r>
            <a:r>
              <a:rPr lang="en-US" dirty="0" err="1"/>
              <a:t>dengan</a:t>
            </a:r>
            <a:r>
              <a:rPr lang="en-US" dirty="0"/>
              <a:t> Database /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Database </a:t>
            </a:r>
            <a:r>
              <a:rPr lang="en-US" dirty="0" err="1"/>
              <a:t>melalui</a:t>
            </a:r>
            <a:r>
              <a:rPr lang="en-US" dirty="0"/>
              <a:t> source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index pada table basis data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84054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67E1-0695-55F8-F020-9F0E2BC3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Ujian</a:t>
            </a:r>
            <a:r>
              <a:rPr lang="en-US" dirty="0"/>
              <a:t> … </a:t>
            </a:r>
            <a:r>
              <a:rPr lang="en-US" dirty="0" err="1"/>
              <a:t>lanjutan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6208B-DA89-62FC-CF2B-220A678C5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en-US" dirty="0" err="1"/>
              <a:t>Jelaskan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Variable dan </a:t>
            </a:r>
            <a:r>
              <a:rPr lang="en-US" dirty="0" err="1"/>
              <a:t>Konstanta</a:t>
            </a:r>
            <a:r>
              <a:rPr lang="en-US" dirty="0"/>
              <a:t> // Variable </a:t>
            </a:r>
            <a:r>
              <a:rPr lang="en-US" dirty="0" err="1"/>
              <a:t>Lokal</a:t>
            </a:r>
            <a:r>
              <a:rPr lang="en-US" dirty="0"/>
              <a:t> dan Global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dirty="0" err="1"/>
              <a:t>Sebutkan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ketahui</a:t>
            </a:r>
            <a:endParaRPr lang="en-US" dirty="0"/>
          </a:p>
          <a:p>
            <a:pPr marL="514350" indent="-514350">
              <a:buFont typeface="+mj-lt"/>
              <a:buAutoNum type="arabicPeriod" startAt="10"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bit, byte, </a:t>
            </a:r>
            <a:r>
              <a:rPr lang="en-US" dirty="0" err="1"/>
              <a:t>Tinyint</a:t>
            </a:r>
            <a:r>
              <a:rPr lang="en-US" dirty="0"/>
              <a:t>, </a:t>
            </a:r>
            <a:r>
              <a:rPr lang="en-US" dirty="0" err="1"/>
              <a:t>Smallint</a:t>
            </a:r>
            <a:r>
              <a:rPr lang="en-US" dirty="0"/>
              <a:t>, Integer, Char, Varchar, </a:t>
            </a:r>
            <a:r>
              <a:rPr lang="en-US" dirty="0" err="1"/>
              <a:t>Bolean</a:t>
            </a:r>
            <a:r>
              <a:rPr lang="en-US" dirty="0"/>
              <a:t>, Float, Long, Double, blob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GET dan POST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dirty="0" err="1"/>
              <a:t>Sebutkan</a:t>
            </a:r>
            <a:r>
              <a:rPr lang="en-US" dirty="0"/>
              <a:t> dan </a:t>
            </a:r>
            <a:r>
              <a:rPr lang="en-US" dirty="0" err="1"/>
              <a:t>Jelaskan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percabangan</a:t>
            </a:r>
            <a:endParaRPr lang="en-US" dirty="0"/>
          </a:p>
          <a:p>
            <a:pPr marL="514350" indent="-514350">
              <a:buFont typeface="+mj-lt"/>
              <a:buAutoNum type="arabicPeriod" startAt="10"/>
            </a:pPr>
            <a:r>
              <a:rPr lang="en-US" dirty="0" err="1"/>
              <a:t>Sebutkan</a:t>
            </a:r>
            <a:r>
              <a:rPr lang="en-US" dirty="0"/>
              <a:t> dan </a:t>
            </a:r>
            <a:r>
              <a:rPr lang="en-US" dirty="0" err="1"/>
              <a:t>Jelaskan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pengulangan</a:t>
            </a:r>
            <a:endParaRPr lang="en-US" dirty="0"/>
          </a:p>
          <a:p>
            <a:pPr marL="514350" indent="-514350">
              <a:buFont typeface="+mj-lt"/>
              <a:buAutoNum type="arabicPeriod" startAt="10"/>
            </a:pPr>
            <a:r>
              <a:rPr lang="en-US" dirty="0" err="1"/>
              <a:t>Sebutkan</a:t>
            </a:r>
            <a:r>
              <a:rPr lang="en-US" dirty="0"/>
              <a:t> dan </a:t>
            </a:r>
            <a:r>
              <a:rPr lang="en-US" dirty="0" err="1"/>
              <a:t>Jelaskan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/sort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dirty="0" err="1"/>
              <a:t>Sebutkan</a:t>
            </a:r>
            <a:r>
              <a:rPr lang="en-US" dirty="0"/>
              <a:t> dan </a:t>
            </a:r>
            <a:r>
              <a:rPr lang="en-US" dirty="0" err="1"/>
              <a:t>Jelaskan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/search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48266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8E83-D4A7-E259-43A5-37513C59D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Ujian</a:t>
            </a:r>
            <a:r>
              <a:rPr lang="en-US" dirty="0"/>
              <a:t> … </a:t>
            </a:r>
            <a:r>
              <a:rPr lang="en-US" dirty="0" err="1"/>
              <a:t>lanjutan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449EA-7427-7628-83A4-25A825138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8"/>
            </a:pPr>
            <a:r>
              <a:rPr lang="en-US" dirty="0" err="1"/>
              <a:t>Jelaskan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dan </a:t>
            </a:r>
            <a:r>
              <a:rPr lang="en-US" dirty="0" err="1"/>
              <a:t>fungsi</a:t>
            </a:r>
            <a:endParaRPr lang="en-US" dirty="0"/>
          </a:p>
          <a:p>
            <a:pPr marL="514350" indent="-514350">
              <a:buFont typeface="+mj-lt"/>
              <a:buAutoNum type="arabicPeriod" startAt="18"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parameter </a:t>
            </a:r>
            <a:r>
              <a:rPr lang="en-US" dirty="0" err="1"/>
              <a:t>fungsi</a:t>
            </a:r>
            <a:endParaRPr lang="en-US" dirty="0"/>
          </a:p>
          <a:p>
            <a:pPr marL="514350" indent="-514350">
              <a:buFont typeface="+mj-lt"/>
              <a:buAutoNum type="arabicPeriod" startAt="18"/>
            </a:pP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balikan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return value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/comment di PHP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dokumentasi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 di </a:t>
            </a:r>
            <a:r>
              <a:rPr lang="en-US" dirty="0" err="1"/>
              <a:t>php</a:t>
            </a:r>
            <a:endParaRPr lang="en-US" dirty="0"/>
          </a:p>
          <a:p>
            <a:pPr marL="514350" indent="-514350">
              <a:buFont typeface="+mj-lt"/>
              <a:buAutoNum type="arabicPeriod" startAt="18"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try and catch!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en-US" dirty="0" err="1"/>
              <a:t>Maksud</a:t>
            </a:r>
            <a:r>
              <a:rPr lang="en-US" dirty="0"/>
              <a:t> ‘%’ pada </a:t>
            </a:r>
            <a:r>
              <a:rPr lang="en-US" dirty="0" err="1"/>
              <a:t>sql</a:t>
            </a:r>
            <a:r>
              <a:rPr lang="en-US" dirty="0"/>
              <a:t> like A%? %A? %A%?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en-US" dirty="0" err="1"/>
              <a:t>Sebutkan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1-to-1, 1-to-many, many-to-many</a:t>
            </a:r>
          </a:p>
          <a:p>
            <a:pPr marL="514350" indent="-514350">
              <a:buFont typeface="+mj-lt"/>
              <a:buAutoNum type="arabicPeriod" startAt="18"/>
            </a:pPr>
            <a:endParaRPr lang="en-US" dirty="0"/>
          </a:p>
          <a:p>
            <a:pPr marL="514350" indent="-514350">
              <a:buFont typeface="+mj-lt"/>
              <a:buAutoNum type="arabicPeriod" startAt="18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55939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3260-75F4-C6B7-A7F6-A9830429B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Ujian</a:t>
            </a:r>
            <a:r>
              <a:rPr lang="en-US" dirty="0"/>
              <a:t> … </a:t>
            </a:r>
            <a:r>
              <a:rPr lang="en-US" dirty="0" err="1"/>
              <a:t>lanjutan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136ED-90D4-2174-4CDA-79287749B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6"/>
            </a:pPr>
            <a:r>
              <a:rPr lang="en-US" dirty="0" err="1"/>
              <a:t>Contohkan</a:t>
            </a:r>
            <a:r>
              <a:rPr lang="en-US" dirty="0"/>
              <a:t> </a:t>
            </a:r>
            <a:r>
              <a:rPr lang="en-US" dirty="0" err="1"/>
              <a:t>Validasi</a:t>
            </a:r>
            <a:r>
              <a:rPr lang="en-US" dirty="0"/>
              <a:t> Input di PHP</a:t>
            </a:r>
          </a:p>
          <a:p>
            <a:pPr lvl="1"/>
            <a:r>
              <a:rPr lang="en-ID" dirty="0"/>
              <a:t>Required</a:t>
            </a:r>
          </a:p>
          <a:p>
            <a:pPr lvl="1"/>
            <a:r>
              <a:rPr lang="en-ID" dirty="0"/>
              <a:t>Type=number</a:t>
            </a:r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5595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CCFC-B884-7702-CFC9-A4596CDF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2FD0A-E060-E383-8563-E061ABB01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8000" dirty="0"/>
              <a:t>github.com/</a:t>
            </a:r>
            <a:r>
              <a:rPr lang="en-ID" sz="8000" dirty="0" err="1"/>
              <a:t>anwarfuadi</a:t>
            </a:r>
            <a:r>
              <a:rPr lang="en-ID" sz="8000" dirty="0"/>
              <a:t>/crud-</a:t>
            </a:r>
            <a:r>
              <a:rPr lang="en-ID" sz="8000" dirty="0" err="1"/>
              <a:t>php</a:t>
            </a:r>
            <a:r>
              <a:rPr lang="en-ID" sz="8000" dirty="0"/>
              <a:t>-</a:t>
            </a:r>
            <a:r>
              <a:rPr lang="en-ID" sz="8000" dirty="0" err="1"/>
              <a:t>perpustakaan</a:t>
            </a:r>
            <a:endParaRPr lang="en-ID" sz="8000" dirty="0"/>
          </a:p>
        </p:txBody>
      </p:sp>
    </p:spTree>
    <p:extLst>
      <p:ext uri="{BB962C8B-B14F-4D97-AF65-F5344CB8AC3E}">
        <p14:creationId xmlns:p14="http://schemas.microsoft.com/office/powerpoint/2010/main" val="127181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F6665-FE25-B7CD-0959-65772396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61AD7-23B3-221F-1976-09AE3A2DA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0" i="0" u="none" strike="noStrike" dirty="0">
                <a:solidFill>
                  <a:srgbClr val="235A81"/>
                </a:solidFill>
                <a:effectLst/>
                <a:latin typeface="Courier New" panose="02070309020205020404" pitchFamily="49" charset="0"/>
                <a:hlinkClick r:id="rId2"/>
              </a:rPr>
              <a:t>SELECT</a:t>
            </a:r>
            <a:r>
              <a:rPr lang="en-ID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buku</a:t>
            </a:r>
            <a:r>
              <a:rPr lang="en-ID" b="0" i="0" dirty="0" err="1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.judul_buku</a:t>
            </a:r>
            <a:r>
              <a:rPr lang="en-ID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kategori</a:t>
            </a:r>
            <a:r>
              <a:rPr lang="en-ID" b="0" i="0" dirty="0" err="1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.nama_kategori</a:t>
            </a:r>
            <a:r>
              <a:rPr lang="en-ID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ID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D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buku</a:t>
            </a:r>
            <a:r>
              <a:rPr lang="en-ID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ID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INNER</a:t>
            </a:r>
            <a:r>
              <a:rPr lang="en-ID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JOIN</a:t>
            </a:r>
            <a:r>
              <a:rPr lang="en-ID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kategori</a:t>
            </a:r>
            <a:r>
              <a:rPr lang="en-ID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ID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ON</a:t>
            </a:r>
            <a:r>
              <a:rPr lang="en-ID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buku</a:t>
            </a:r>
            <a:r>
              <a:rPr lang="en-ID" b="0" i="0" dirty="0" err="1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.id_kategori</a:t>
            </a:r>
            <a:r>
              <a:rPr lang="en-ID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i="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kategori</a:t>
            </a:r>
            <a:r>
              <a:rPr lang="en-ID" b="0" i="0" dirty="0" err="1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.id_kategori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5607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57CCE-5B74-52A2-BEA1-CF3B9996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6478D-63DA-CADE-6792-966D9A51D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54407" cy="4351338"/>
          </a:xfrm>
        </p:spPr>
        <p:txBody>
          <a:bodyPr/>
          <a:lstStyle/>
          <a:p>
            <a:pPr marL="0" indent="0">
              <a:buNone/>
            </a:pPr>
            <a:r>
              <a:rPr lang="en-ID" b="0" i="0" u="none" strike="noStrike" dirty="0">
                <a:solidFill>
                  <a:srgbClr val="235A81"/>
                </a:solidFill>
                <a:effectLst/>
                <a:latin typeface="Courier New" panose="02070309020205020404" pitchFamily="49" charset="0"/>
                <a:hlinkClick r:id="rId2"/>
              </a:rPr>
              <a:t>SELECT</a:t>
            </a:r>
            <a:r>
              <a:rPr lang="en-ID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kategori</a:t>
            </a:r>
            <a:r>
              <a:rPr lang="en-ID" b="0" i="0" dirty="0" err="1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.nama_kategori</a:t>
            </a:r>
            <a:r>
              <a:rPr lang="en-ID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ID" b="0" i="0" u="none" strike="noStrike" dirty="0">
                <a:solidFill>
                  <a:srgbClr val="235A81"/>
                </a:solidFill>
                <a:effectLst/>
                <a:latin typeface="Courier New" panose="02070309020205020404" pitchFamily="49" charset="0"/>
                <a:hlinkClick r:id="rId3"/>
              </a:rPr>
              <a:t>COUNT</a:t>
            </a:r>
            <a:r>
              <a:rPr lang="en-ID" b="0" i="0" dirty="0">
                <a:solidFill>
                  <a:srgbClr val="99997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D" b="0" i="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ID" b="0" i="0" dirty="0">
                <a:solidFill>
                  <a:srgbClr val="9999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ID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D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jumlah</a:t>
            </a:r>
            <a:r>
              <a:rPr lang="en-ID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ID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D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kategori</a:t>
            </a:r>
            <a:r>
              <a:rPr lang="en-ID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ID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INNER</a:t>
            </a:r>
            <a:r>
              <a:rPr lang="en-ID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JOIN</a:t>
            </a:r>
            <a:r>
              <a:rPr lang="en-ID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buku</a:t>
            </a:r>
            <a:r>
              <a:rPr lang="en-ID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ID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ON</a:t>
            </a:r>
            <a:r>
              <a:rPr lang="en-ID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kategori</a:t>
            </a:r>
            <a:r>
              <a:rPr lang="en-ID" b="0" i="0" dirty="0" err="1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.id_kategori</a:t>
            </a:r>
            <a:r>
              <a:rPr lang="en-ID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i="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buku</a:t>
            </a:r>
            <a:r>
              <a:rPr lang="en-ID" b="0" i="0" dirty="0" err="1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.id_kategori</a:t>
            </a:r>
            <a:r>
              <a:rPr lang="en-ID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ID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GROUP</a:t>
            </a:r>
            <a:r>
              <a:rPr lang="en-ID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ID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kategori</a:t>
            </a:r>
            <a:r>
              <a:rPr lang="en-ID" b="0" i="0" dirty="0" err="1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.id_kategori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55560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F73C-644A-5B8C-E8FD-A12DF85D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A83F7-0034-5A57-17C4-D8EAEB0AA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0" i="0" u="none" strike="noStrike" dirty="0">
                <a:solidFill>
                  <a:srgbClr val="235A81"/>
                </a:solidFill>
                <a:effectLst/>
                <a:latin typeface="Courier New" panose="02070309020205020404" pitchFamily="49" charset="0"/>
                <a:hlinkClick r:id="rId2"/>
              </a:rPr>
              <a:t>SELECT</a:t>
            </a:r>
            <a:r>
              <a:rPr lang="en-ID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kategori</a:t>
            </a:r>
            <a:r>
              <a:rPr lang="en-ID" b="0" i="0" dirty="0" err="1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.nama_kategori</a:t>
            </a:r>
            <a:r>
              <a:rPr lang="en-ID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pPr marL="0" indent="0">
              <a:buNone/>
            </a:pPr>
            <a:r>
              <a:rPr lang="en-ID" b="0" i="0" u="none" strike="noStrike" dirty="0">
                <a:solidFill>
                  <a:srgbClr val="235A81"/>
                </a:solidFill>
                <a:effectLst/>
                <a:latin typeface="Courier New" panose="02070309020205020404" pitchFamily="49" charset="0"/>
                <a:hlinkClick r:id="rId3"/>
              </a:rPr>
              <a:t>COUNT</a:t>
            </a:r>
            <a:r>
              <a:rPr lang="en-ID" b="0" i="0" dirty="0">
                <a:solidFill>
                  <a:srgbClr val="99997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buku</a:t>
            </a:r>
            <a:r>
              <a:rPr lang="en-ID" b="0" i="0" dirty="0" err="1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.id_kategori</a:t>
            </a:r>
            <a:r>
              <a:rPr lang="en-ID" b="0" i="0" dirty="0">
                <a:solidFill>
                  <a:srgbClr val="9999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ID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D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jumlah</a:t>
            </a:r>
            <a:r>
              <a:rPr lang="en-ID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ID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D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kategori</a:t>
            </a:r>
            <a:r>
              <a:rPr lang="en-ID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ID" b="0" i="0" u="none" strike="noStrike" dirty="0">
                <a:solidFill>
                  <a:srgbClr val="235A81"/>
                </a:solidFill>
                <a:effectLst/>
                <a:latin typeface="Courier New" panose="02070309020205020404" pitchFamily="49" charset="0"/>
                <a:hlinkClick r:id="rId4"/>
              </a:rPr>
              <a:t>LEFT</a:t>
            </a:r>
            <a:r>
              <a:rPr lang="en-ID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JOIN</a:t>
            </a:r>
            <a:r>
              <a:rPr lang="en-ID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buku</a:t>
            </a:r>
            <a:r>
              <a:rPr lang="en-ID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ID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ON</a:t>
            </a:r>
            <a:r>
              <a:rPr lang="en-ID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kategori</a:t>
            </a:r>
            <a:r>
              <a:rPr lang="en-ID" b="0" i="0" dirty="0" err="1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.id_kategori</a:t>
            </a:r>
            <a:r>
              <a:rPr lang="en-ID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i="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buku</a:t>
            </a:r>
            <a:r>
              <a:rPr lang="en-ID" b="0" i="0" dirty="0" err="1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.id_kategori</a:t>
            </a:r>
            <a:r>
              <a:rPr lang="en-ID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ID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GROUP</a:t>
            </a:r>
            <a:r>
              <a:rPr lang="en-ID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ID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kategori</a:t>
            </a:r>
            <a:r>
              <a:rPr lang="en-ID" b="0" i="0" dirty="0" err="1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.id_kategori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69851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7726-A7B0-C8A4-DC07-F6A80B5D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FFBB6-9C7A-03D5-407F-964625D05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b="0" i="0" u="none" strike="noStrike" dirty="0">
                <a:solidFill>
                  <a:srgbClr val="235A81"/>
                </a:solidFill>
                <a:effectLst/>
                <a:latin typeface="Courier New" panose="02070309020205020404" pitchFamily="49" charset="0"/>
                <a:hlinkClick r:id="rId2"/>
              </a:rPr>
              <a:t>UPDATE</a:t>
            </a:r>
            <a:r>
              <a:rPr lang="da-DK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da-DK" b="0" i="0" dirty="0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`buku`</a:t>
            </a:r>
            <a:r>
              <a:rPr lang="da-DK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da-DK" b="0" i="0" u="none" strike="noStrike" dirty="0">
                <a:solidFill>
                  <a:srgbClr val="235A81"/>
                </a:solidFill>
                <a:effectLst/>
                <a:latin typeface="Courier New" panose="02070309020205020404" pitchFamily="49" charset="0"/>
                <a:hlinkClick r:id="rId3"/>
              </a:rPr>
              <a:t>SET</a:t>
            </a:r>
            <a:r>
              <a:rPr lang="da-DK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da-DK" b="0" i="0" dirty="0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`judul_buku`</a:t>
            </a:r>
            <a:r>
              <a:rPr lang="da-DK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da-DK" b="0" i="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da-DK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da-DK" b="0" i="0" dirty="0">
                <a:solidFill>
                  <a:srgbClr val="AA1111"/>
                </a:solidFill>
                <a:effectLst/>
                <a:latin typeface="Courier New" panose="02070309020205020404" pitchFamily="49" charset="0"/>
              </a:rPr>
              <a:t>'Laskar Pelangi Senja’</a:t>
            </a:r>
            <a:r>
              <a:rPr lang="da-DK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da-DK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da-DK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da-DK" b="0" i="0" dirty="0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`buku`</a:t>
            </a:r>
            <a:r>
              <a:rPr lang="da-DK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da-DK" b="0" i="0" dirty="0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`id_buku`</a:t>
            </a:r>
            <a:r>
              <a:rPr lang="da-DK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da-DK" b="0" i="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da-DK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da-DK" b="0" i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4334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1220-EFDD-1207-9ABE-57C0103E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 </a:t>
            </a:r>
            <a:r>
              <a:rPr lang="en-US" dirty="0" err="1"/>
              <a:t>Kategori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EE67-99C1-035F-F1F2-4D1B6FD02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Novel ---- = N001</a:t>
            </a:r>
          </a:p>
          <a:p>
            <a:r>
              <a:rPr lang="en-US" dirty="0" err="1"/>
              <a:t>Fiksi</a:t>
            </a:r>
            <a:r>
              <a:rPr lang="en-US" dirty="0"/>
              <a:t>  ----- = F001</a:t>
            </a:r>
          </a:p>
          <a:p>
            <a:r>
              <a:rPr lang="en-US" dirty="0" err="1"/>
              <a:t>Fantasi</a:t>
            </a:r>
            <a:r>
              <a:rPr lang="en-US" dirty="0"/>
              <a:t> --- = F002</a:t>
            </a:r>
          </a:p>
          <a:p>
            <a:r>
              <a:rPr lang="en-US" dirty="0" err="1"/>
              <a:t>Narasi</a:t>
            </a:r>
            <a:r>
              <a:rPr lang="en-US" dirty="0"/>
              <a:t> ----- = N002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7083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6A42-8E8B-DAB8-272E-E2FC8C16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 </a:t>
            </a:r>
            <a:r>
              <a:rPr lang="en-US" dirty="0" err="1"/>
              <a:t>Putih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222FB-D0B9-7AAE-2E0D-6C54DA038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A----------- = S</a:t>
            </a:r>
          </a:p>
          <a:p>
            <a:r>
              <a:rPr lang="en-US" dirty="0"/>
              <a:t>BB--------- = 01</a:t>
            </a:r>
          </a:p>
          <a:p>
            <a:r>
              <a:rPr lang="en-US" dirty="0"/>
              <a:t>CCCC ----- = 2022</a:t>
            </a:r>
          </a:p>
          <a:p>
            <a:r>
              <a:rPr lang="en-ID" dirty="0"/>
              <a:t>DDDD ---- = 0006</a:t>
            </a:r>
          </a:p>
          <a:p>
            <a:endParaRPr lang="en-ID" dirty="0"/>
          </a:p>
          <a:p>
            <a:pPr marL="0" indent="0">
              <a:buNone/>
            </a:pPr>
            <a:r>
              <a:rPr lang="en-ID" dirty="0"/>
              <a:t>S0120220006</a:t>
            </a:r>
          </a:p>
        </p:txBody>
      </p:sp>
    </p:spTree>
    <p:extLst>
      <p:ext uri="{BB962C8B-B14F-4D97-AF65-F5344CB8AC3E}">
        <p14:creationId xmlns:p14="http://schemas.microsoft.com/office/powerpoint/2010/main" val="4181072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0099-D722-5D08-A2AD-0DEC881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3922E-BEA8-8233-BA73-F69574DF2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Flowchart</a:t>
            </a:r>
          </a:p>
          <a:p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ID" dirty="0">
                <a:hlinkClick r:id="rId2"/>
              </a:rPr>
              <a:t>GitHub - </a:t>
            </a:r>
            <a:r>
              <a:rPr lang="en-ID" dirty="0" err="1">
                <a:hlinkClick r:id="rId2"/>
              </a:rPr>
              <a:t>anwarfuadi</a:t>
            </a:r>
            <a:r>
              <a:rPr lang="en-ID" dirty="0">
                <a:hlinkClick r:id="rId2"/>
              </a:rPr>
              <a:t>/crud-</a:t>
            </a:r>
            <a:r>
              <a:rPr lang="en-ID" dirty="0" err="1">
                <a:hlinkClick r:id="rId2"/>
              </a:rPr>
              <a:t>php</a:t>
            </a:r>
            <a:r>
              <a:rPr lang="en-ID" dirty="0">
                <a:hlinkClick r:id="rId2"/>
              </a:rPr>
              <a:t>-</a:t>
            </a:r>
            <a:r>
              <a:rPr lang="en-ID" dirty="0" err="1">
                <a:hlinkClick r:id="rId2"/>
              </a:rPr>
              <a:t>perpustakaan</a:t>
            </a:r>
            <a:endParaRPr lang="en-US" dirty="0"/>
          </a:p>
          <a:p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Ulang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204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459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BASIC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Kode Kategori</vt:lpstr>
      <vt:lpstr>Si Putih</vt:lpstr>
      <vt:lpstr>Tugas</vt:lpstr>
      <vt:lpstr>Sertifikasi</vt:lpstr>
      <vt:lpstr>Simulasi Ujian</vt:lpstr>
      <vt:lpstr>Simulasi Ujian … lanjutan</vt:lpstr>
      <vt:lpstr>Simulasi Ujian … lanjutan</vt:lpstr>
      <vt:lpstr>Simulasi Ujian … lanjutan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AKNPACITAN</dc:creator>
  <cp:lastModifiedBy>AKNPACITAN</cp:lastModifiedBy>
  <cp:revision>13</cp:revision>
  <dcterms:created xsi:type="dcterms:W3CDTF">2022-08-29T03:03:49Z</dcterms:created>
  <dcterms:modified xsi:type="dcterms:W3CDTF">2022-08-30T08:16:00Z</dcterms:modified>
</cp:coreProperties>
</file>