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p:scale>
          <a:sx n="77" d="100"/>
          <a:sy n="77" d="100"/>
        </p:scale>
        <p:origin x="-11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fr-FR" smtClean="0"/>
              <a:t>Modifiez le style du titre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8" name="Slide Number Placeholder 7"/>
          <p:cNvSpPr>
            <a:spLocks noGrp="1"/>
          </p:cNvSpPr>
          <p:nvPr>
            <p:ph type="sldNum" sz="quarter" idx="11"/>
          </p:nvPr>
        </p:nvSpPr>
        <p:spPr/>
        <p:txBody>
          <a:bodyPr/>
          <a:lstStyle/>
          <a:p>
            <a:fld id="{CF4668DC-857F-487D-BFFA-8C0CA5037977}" type="slidenum">
              <a:rPr lang="fr-BE" smtClean="0"/>
              <a:t>‹N°›</a:t>
            </a:fld>
            <a:endParaRPr lang="fr-BE" dirty="0"/>
          </a:p>
        </p:txBody>
      </p:sp>
      <p:sp>
        <p:nvSpPr>
          <p:cNvPr id="9" name="Footer Placeholder 8"/>
          <p:cNvSpPr>
            <a:spLocks noGrp="1"/>
          </p:cNvSpPr>
          <p:nvPr>
            <p:ph type="ftr" sz="quarter" idx="12"/>
          </p:nvPr>
        </p:nvSpPr>
        <p:spPr/>
        <p:txBody>
          <a:bodyPr/>
          <a:lstStyle/>
          <a:p>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
        <p:nvSpPr>
          <p:cNvPr id="9" name="Title 8"/>
          <p:cNvSpPr>
            <a:spLocks noGrp="1"/>
          </p:cNvSpPr>
          <p:nvPr>
            <p:ph type="title"/>
          </p:nvPr>
        </p:nvSpPr>
        <p:spPr>
          <a:xfrm>
            <a:off x="914400" y="1544715"/>
            <a:ext cx="7315200" cy="1154097"/>
          </a:xfrm>
        </p:spPr>
        <p:txBody>
          <a:bodyPr/>
          <a:lstStyle/>
          <a:p>
            <a:r>
              <a:rPr lang="fr-FR" smtClean="0"/>
              <a:t>Modifiez le style du titre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sp>
        <p:nvSpPr>
          <p:cNvPr id="10" name="Title 9"/>
          <p:cNvSpPr>
            <a:spLocks noGrp="1"/>
          </p:cNvSpPr>
          <p:nvPr>
            <p:ph type="title"/>
          </p:nvPr>
        </p:nvSpPr>
        <p:spPr>
          <a:xfrm>
            <a:off x="914400" y="1544715"/>
            <a:ext cx="7315200" cy="1154097"/>
          </a:xfrm>
        </p:spPr>
        <p:txBody>
          <a:bodyPr/>
          <a:lstStyle/>
          <a:p>
            <a:r>
              <a:rPr lang="fr-FR" smtClean="0"/>
              <a:t>Modifiez le style du titre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fr-FR" smtClean="0"/>
              <a:t>Modifiez le style du titre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02/08/2021</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A309A6D-C09C-4548-B29A-6CF363A7E532}" type="datetimeFigureOut">
              <a:rPr lang="fr-FR" smtClean="0"/>
              <a:t>02/08/2021</a:t>
            </a:fld>
            <a:endParaRPr lang="fr-BE"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F4668DC-857F-487D-BFFA-8C0CA5037977}" type="slidenum">
              <a:rPr lang="fr-BE" smtClean="0"/>
              <a:t>‹N°›</a:t>
            </a:fld>
            <a:endParaRPr lang="fr-BE"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fr-BE"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racle.com/database/what-is-database.html#WhatIsDB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476672"/>
            <a:ext cx="7772400" cy="749945"/>
          </a:xfrm>
        </p:spPr>
        <p:txBody>
          <a:bodyPr>
            <a:noAutofit/>
          </a:bodyPr>
          <a:lstStyle/>
          <a:p>
            <a:pPr algn="ctr"/>
            <a:r>
              <a:rPr lang="fr-FR" sz="4400" dirty="0" smtClean="0"/>
              <a:t>Introduction to Database</a:t>
            </a:r>
            <a:endParaRPr lang="fr-FR" sz="4400" dirty="0"/>
          </a:p>
        </p:txBody>
      </p:sp>
      <p:sp>
        <p:nvSpPr>
          <p:cNvPr id="5" name="Rectangle à coins arrondis 4"/>
          <p:cNvSpPr/>
          <p:nvPr/>
        </p:nvSpPr>
        <p:spPr>
          <a:xfrm>
            <a:off x="1475656" y="2852936"/>
            <a:ext cx="6480720"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Picture 2" descr="DBMS: An Intro to Database Management Systems – BMC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52936"/>
            <a:ext cx="6480720" cy="259228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228184" y="6237312"/>
            <a:ext cx="2808312" cy="461665"/>
          </a:xfrm>
          <a:prstGeom prst="rect">
            <a:avLst/>
          </a:prstGeom>
          <a:noFill/>
        </p:spPr>
        <p:txBody>
          <a:bodyPr wrap="square" rtlCol="0">
            <a:spAutoFit/>
          </a:bodyPr>
          <a:lstStyle/>
          <a:p>
            <a:r>
              <a:rPr lang="fr-FR" sz="2400" b="1" dirty="0" smtClean="0">
                <a:solidFill>
                  <a:schemeClr val="tx2">
                    <a:lumMod val="75000"/>
                  </a:schemeClr>
                </a:solidFill>
              </a:rPr>
              <a:t>GAMRA Anwar</a:t>
            </a:r>
            <a:endParaRPr lang="fr-FR" sz="2400" b="1" dirty="0">
              <a:solidFill>
                <a:schemeClr val="tx2">
                  <a:lumMod val="75000"/>
                </a:schemeClr>
              </a:solidFill>
            </a:endParaRPr>
          </a:p>
        </p:txBody>
      </p:sp>
    </p:spTree>
    <p:extLst>
      <p:ext uri="{BB962C8B-B14F-4D97-AF65-F5344CB8AC3E}">
        <p14:creationId xmlns:p14="http://schemas.microsoft.com/office/powerpoint/2010/main" val="3838420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260648"/>
            <a:ext cx="5904656" cy="646331"/>
          </a:xfrm>
          <a:prstGeom prst="rect">
            <a:avLst/>
          </a:prstGeom>
          <a:noFill/>
        </p:spPr>
        <p:txBody>
          <a:bodyPr wrap="square" rtlCol="0">
            <a:spAutoFit/>
          </a:bodyPr>
          <a:lstStyle/>
          <a:p>
            <a:r>
              <a:rPr lang="fr-FR" b="1" dirty="0"/>
              <a:t>4-b-PostgreSQL :Introduction and functionalities</a:t>
            </a:r>
          </a:p>
          <a:p>
            <a:endParaRPr lang="fr-FR" dirty="0"/>
          </a:p>
        </p:txBody>
      </p:sp>
      <p:sp>
        <p:nvSpPr>
          <p:cNvPr id="5" name="ZoneTexte 4"/>
          <p:cNvSpPr txBox="1"/>
          <p:nvPr/>
        </p:nvSpPr>
        <p:spPr>
          <a:xfrm>
            <a:off x="348308" y="4149080"/>
            <a:ext cx="7128792" cy="1815882"/>
          </a:xfrm>
          <a:prstGeom prst="rect">
            <a:avLst/>
          </a:prstGeom>
          <a:noFill/>
        </p:spPr>
        <p:txBody>
          <a:bodyPr wrap="square" rtlCol="0">
            <a:spAutoFit/>
          </a:bodyPr>
          <a:lstStyle/>
          <a:p>
            <a:r>
              <a:rPr lang="en-US" sz="1600" dirty="0" smtClean="0">
                <a:solidFill>
                  <a:srgbClr val="FFFF00"/>
                </a:solidFill>
              </a:rPr>
              <a:t>POSTGRESQL</a:t>
            </a:r>
            <a:r>
              <a:rPr lang="en-US" sz="1600" dirty="0" smtClean="0"/>
              <a:t> is </a:t>
            </a:r>
            <a:r>
              <a:rPr lang="en-US" sz="1600" dirty="0"/>
              <a:t>an advanced, enterprise class </a:t>
            </a:r>
            <a:r>
              <a:rPr lang="en-US" sz="1600" dirty="0" smtClean="0">
                <a:solidFill>
                  <a:srgbClr val="FFFF00"/>
                </a:solidFill>
              </a:rPr>
              <a:t>open source</a:t>
            </a:r>
            <a:r>
              <a:rPr lang="en-US" sz="1600" dirty="0"/>
              <a:t> relational database that supports both SQL (relational) and JSON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a:t>
            </a:r>
            <a:r>
              <a:rPr lang="en-US" sz="1600" dirty="0" smtClean="0">
                <a:solidFill>
                  <a:srgbClr val="FFFF00"/>
                </a:solidFill>
              </a:rPr>
              <a:t>PostgreSQL 12</a:t>
            </a:r>
            <a:r>
              <a:rPr lang="en-US" sz="1600" dirty="0" smtClean="0"/>
              <a:t>.</a:t>
            </a:r>
            <a:endParaRPr lang="fr-FR" sz="1600" dirty="0"/>
          </a:p>
        </p:txBody>
      </p:sp>
      <p:pic>
        <p:nvPicPr>
          <p:cNvPr id="5122" name="Picture 2" descr="PostgreSQL large elephant 540x5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268760"/>
            <a:ext cx="3201640" cy="21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22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1952" y="260647"/>
            <a:ext cx="4968552" cy="461665"/>
          </a:xfrm>
          <a:prstGeom prst="rect">
            <a:avLst/>
          </a:prstGeom>
          <a:noFill/>
        </p:spPr>
        <p:txBody>
          <a:bodyPr wrap="square" rtlCol="0">
            <a:spAutoFit/>
          </a:bodyPr>
          <a:lstStyle/>
          <a:p>
            <a:r>
              <a:rPr lang="fr-FR" sz="2400" dirty="0" smtClean="0"/>
              <a:t>Functionalities of PostgreSQL</a:t>
            </a:r>
            <a:endParaRPr lang="fr-FR" sz="2400" dirty="0"/>
          </a:p>
        </p:txBody>
      </p:sp>
      <p:sp>
        <p:nvSpPr>
          <p:cNvPr id="5" name="ZoneTexte 4"/>
          <p:cNvSpPr txBox="1"/>
          <p:nvPr/>
        </p:nvSpPr>
        <p:spPr>
          <a:xfrm>
            <a:off x="179512" y="903040"/>
            <a:ext cx="8820472" cy="5693866"/>
          </a:xfrm>
          <a:prstGeom prst="rect">
            <a:avLst/>
          </a:prstGeom>
          <a:noFill/>
        </p:spPr>
        <p:txBody>
          <a:bodyPr wrap="square" rtlCol="0">
            <a:spAutoFit/>
          </a:bodyPr>
          <a:lstStyle/>
          <a:p>
            <a:r>
              <a:rPr lang="en-US" sz="1600" b="1" dirty="0" smtClean="0"/>
              <a:t>-Free </a:t>
            </a:r>
            <a:r>
              <a:rPr lang="en-US" sz="1600" b="1" dirty="0"/>
              <a:t>to </a:t>
            </a:r>
            <a:r>
              <a:rPr lang="en-US" sz="1600" b="1" dirty="0" smtClean="0">
                <a:solidFill>
                  <a:srgbClr val="FFFF00"/>
                </a:solidFill>
              </a:rPr>
              <a:t>download</a:t>
            </a:r>
            <a:r>
              <a:rPr lang="en-US" sz="1600" b="1" dirty="0" smtClean="0"/>
              <a:t>,</a:t>
            </a:r>
            <a:r>
              <a:rPr lang="en-US" sz="1600" b="1" dirty="0" smtClean="0">
                <a:solidFill>
                  <a:srgbClr val="FFFF00"/>
                </a:solidFill>
              </a:rPr>
              <a:t>Compatible</a:t>
            </a:r>
            <a:r>
              <a:rPr lang="en-US" sz="1600" b="1" dirty="0" smtClean="0"/>
              <a:t> </a:t>
            </a:r>
            <a:r>
              <a:rPr lang="en-US" sz="1600" b="1" dirty="0"/>
              <a:t>on several operation </a:t>
            </a:r>
            <a:r>
              <a:rPr lang="en-US" sz="1600" b="1" dirty="0" smtClean="0"/>
              <a:t>systems,</a:t>
            </a:r>
            <a:r>
              <a:rPr lang="en-US" sz="1600" b="1" dirty="0" smtClean="0">
                <a:solidFill>
                  <a:srgbClr val="FFFF00"/>
                </a:solidFill>
              </a:rPr>
              <a:t>Compatible</a:t>
            </a:r>
            <a:r>
              <a:rPr lang="en-US" sz="1600" b="1" dirty="0" smtClean="0"/>
              <a:t> </a:t>
            </a:r>
            <a:r>
              <a:rPr lang="en-US" sz="1600" b="1" dirty="0"/>
              <a:t>with various programming </a:t>
            </a:r>
            <a:r>
              <a:rPr lang="en-US" sz="1600" b="1" dirty="0" smtClean="0"/>
              <a:t>languages,</a:t>
            </a:r>
            <a:r>
              <a:rPr lang="en-US" sz="1600" dirty="0" smtClean="0"/>
              <a:t>.</a:t>
            </a:r>
            <a:endParaRPr lang="en-US" sz="1600" dirty="0"/>
          </a:p>
          <a:p>
            <a:r>
              <a:rPr lang="en-US" sz="1600" b="1" dirty="0" smtClean="0">
                <a:solidFill>
                  <a:srgbClr val="FFFF00"/>
                </a:solidFill>
              </a:rPr>
              <a:t>-Compatible </a:t>
            </a:r>
            <a:r>
              <a:rPr lang="en-US" sz="1600" b="1" dirty="0">
                <a:solidFill>
                  <a:srgbClr val="FFFF00"/>
                </a:solidFill>
              </a:rPr>
              <a:t>with Data Integrity</a:t>
            </a:r>
            <a:r>
              <a:rPr lang="en-US" sz="1600" b="1" dirty="0"/>
              <a:t>:</a:t>
            </a:r>
            <a:r>
              <a:rPr lang="en-US" sz="1600" dirty="0"/>
              <a:t> </a:t>
            </a:r>
            <a:r>
              <a:rPr lang="en-US" sz="1600" dirty="0" smtClean="0"/>
              <a:t>Primary Keys,UNIQUE</a:t>
            </a:r>
            <a:r>
              <a:rPr lang="en-US" sz="1600" dirty="0"/>
              <a:t>, NOT </a:t>
            </a:r>
            <a:r>
              <a:rPr lang="en-US" sz="1600" dirty="0" smtClean="0"/>
              <a:t>NULL, Foreign Keys, Explicit </a:t>
            </a:r>
            <a:r>
              <a:rPr lang="en-US" sz="1600" dirty="0"/>
              <a:t>Locks, Advisory </a:t>
            </a:r>
            <a:r>
              <a:rPr lang="en-US" sz="1600" dirty="0" smtClean="0"/>
              <a:t>Locks, Exclusion </a:t>
            </a:r>
            <a:r>
              <a:rPr lang="en-US" sz="1600" dirty="0"/>
              <a:t>Constraints</a:t>
            </a:r>
          </a:p>
          <a:p>
            <a:r>
              <a:rPr lang="en-US" sz="1600" b="1" dirty="0" smtClean="0">
                <a:solidFill>
                  <a:srgbClr val="FFFF00"/>
                </a:solidFill>
              </a:rPr>
              <a:t>-Support </a:t>
            </a:r>
            <a:r>
              <a:rPr lang="en-US" sz="1600" b="1" dirty="0">
                <a:solidFill>
                  <a:srgbClr val="FFFF00"/>
                </a:solidFill>
              </a:rPr>
              <a:t>multiple features of SQL</a:t>
            </a:r>
            <a:r>
              <a:rPr lang="en-US" sz="1600" b="1" dirty="0"/>
              <a:t>:</a:t>
            </a:r>
            <a:r>
              <a:rPr lang="en-US" sz="1600" dirty="0"/>
              <a:t> PostgreSQL supports various features of SQL which include the </a:t>
            </a:r>
            <a:r>
              <a:rPr lang="en-US" sz="1600" dirty="0" smtClean="0"/>
              <a:t>followings:</a:t>
            </a:r>
          </a:p>
          <a:p>
            <a:r>
              <a:rPr lang="en-US" sz="1600" dirty="0"/>
              <a:t>-</a:t>
            </a:r>
            <a:r>
              <a:rPr lang="en-US" sz="1600" dirty="0" smtClean="0"/>
              <a:t>MVCC </a:t>
            </a:r>
            <a:r>
              <a:rPr lang="en-US" sz="1600" dirty="0"/>
              <a:t>(Multi-Version Concurrency Control</a:t>
            </a:r>
            <a:r>
              <a:rPr lang="en-US" sz="1600" dirty="0" smtClean="0"/>
              <a:t>).</a:t>
            </a:r>
          </a:p>
          <a:p>
            <a:r>
              <a:rPr lang="en-US" sz="1600" dirty="0" smtClean="0"/>
              <a:t>-It </a:t>
            </a:r>
            <a:r>
              <a:rPr lang="en-US" sz="1600" dirty="0"/>
              <a:t>supports </a:t>
            </a:r>
            <a:r>
              <a:rPr lang="en-US" sz="1600" dirty="0">
                <a:solidFill>
                  <a:srgbClr val="FFFF00"/>
                </a:solidFill>
              </a:rPr>
              <a:t>multiple Indexing </a:t>
            </a:r>
            <a:r>
              <a:rPr lang="en-US" sz="1600" dirty="0"/>
              <a:t>such as Multicolumn, Partial, B-tree, and expressions.</a:t>
            </a:r>
          </a:p>
          <a:p>
            <a:pPr lvl="1"/>
            <a:r>
              <a:rPr lang="en-US" sz="1600" dirty="0"/>
              <a:t>SQL sub-selects.</a:t>
            </a:r>
          </a:p>
          <a:p>
            <a:pPr lvl="1"/>
            <a:r>
              <a:rPr lang="en-US" sz="1600" dirty="0"/>
              <a:t>Complex SQL queries.</a:t>
            </a:r>
          </a:p>
          <a:p>
            <a:pPr lvl="1"/>
            <a:r>
              <a:rPr lang="en-US" sz="1600" dirty="0"/>
              <a:t>Streaming Replication</a:t>
            </a:r>
          </a:p>
          <a:p>
            <a:pPr lvl="1"/>
            <a:r>
              <a:rPr lang="en-US" sz="1600" dirty="0"/>
              <a:t>It supports transactions, Nested Transactions through </a:t>
            </a:r>
            <a:r>
              <a:rPr lang="en-US" sz="1600" dirty="0" smtClean="0"/>
              <a:t>Save points.</a:t>
            </a:r>
            <a:endParaRPr lang="en-US" sz="1600" dirty="0"/>
          </a:p>
          <a:p>
            <a:pPr lvl="1"/>
            <a:r>
              <a:rPr lang="en-US" sz="1600" dirty="0"/>
              <a:t>Just-in-time compilation of expressions</a:t>
            </a:r>
          </a:p>
          <a:p>
            <a:pPr lvl="1"/>
            <a:r>
              <a:rPr lang="en-US" sz="1600" dirty="0"/>
              <a:t>Table partitioning</a:t>
            </a:r>
          </a:p>
          <a:p>
            <a:r>
              <a:rPr lang="en-US" sz="1600" b="1" dirty="0" smtClean="0"/>
              <a:t>-</a:t>
            </a:r>
            <a:r>
              <a:rPr lang="en-US" sz="1600" b="1" dirty="0" smtClean="0">
                <a:solidFill>
                  <a:srgbClr val="FFFF00"/>
                </a:solidFill>
              </a:rPr>
              <a:t>Compatible</a:t>
            </a:r>
            <a:r>
              <a:rPr lang="en-US" sz="1600" b="1" dirty="0" smtClean="0"/>
              <a:t> </a:t>
            </a:r>
            <a:r>
              <a:rPr lang="en-US" sz="1600" b="1" dirty="0"/>
              <a:t>with multiple </a:t>
            </a:r>
            <a:r>
              <a:rPr lang="en-US" sz="1600" b="1" dirty="0">
                <a:solidFill>
                  <a:srgbClr val="FFFF00"/>
                </a:solidFill>
              </a:rPr>
              <a:t>data </a:t>
            </a:r>
            <a:r>
              <a:rPr lang="en-US" sz="1600" b="1" dirty="0" smtClean="0">
                <a:solidFill>
                  <a:srgbClr val="FFFF00"/>
                </a:solidFill>
              </a:rPr>
              <a:t>types</a:t>
            </a:r>
            <a:endParaRPr lang="en-US" sz="1600" dirty="0" smtClean="0">
              <a:solidFill>
                <a:srgbClr val="FFFF00"/>
              </a:solidFill>
            </a:endParaRPr>
          </a:p>
          <a:p>
            <a:r>
              <a:rPr lang="en-US" sz="1600" b="1" dirty="0" smtClean="0"/>
              <a:t>-</a:t>
            </a:r>
            <a:r>
              <a:rPr lang="en-US" sz="1600" b="1" dirty="0" smtClean="0">
                <a:solidFill>
                  <a:srgbClr val="FFFF00"/>
                </a:solidFill>
              </a:rPr>
              <a:t>Highly </a:t>
            </a:r>
            <a:r>
              <a:rPr lang="en-US" sz="1600" b="1" dirty="0">
                <a:solidFill>
                  <a:srgbClr val="FFFF00"/>
                </a:solidFill>
              </a:rPr>
              <a:t>extensible</a:t>
            </a:r>
            <a:r>
              <a:rPr lang="en-US" sz="1600" b="1" dirty="0"/>
              <a:t>:</a:t>
            </a:r>
            <a:r>
              <a:rPr lang="en-US" sz="1600" dirty="0"/>
              <a:t> PostgreSQL is highly extensible in several phases which are as following:</a:t>
            </a:r>
          </a:p>
          <a:p>
            <a:r>
              <a:rPr lang="en-US" sz="1600" b="1" dirty="0" smtClean="0"/>
              <a:t>-</a:t>
            </a:r>
            <a:r>
              <a:rPr lang="en-US" sz="1600" b="1" dirty="0" smtClean="0">
                <a:solidFill>
                  <a:srgbClr val="FFFF00"/>
                </a:solidFill>
              </a:rPr>
              <a:t>Secure</a:t>
            </a:r>
            <a:r>
              <a:rPr lang="en-US" sz="1600" b="1" dirty="0"/>
              <a:t>:</a:t>
            </a:r>
            <a:r>
              <a:rPr lang="en-US" sz="1600" dirty="0"/>
              <a:t> It is safe because it follows several security aspects, </a:t>
            </a:r>
          </a:p>
          <a:p>
            <a:r>
              <a:rPr lang="en-US" sz="1600" b="1" dirty="0" smtClean="0"/>
              <a:t>-</a:t>
            </a:r>
            <a:r>
              <a:rPr lang="en-US" sz="1600" b="1" dirty="0" smtClean="0">
                <a:solidFill>
                  <a:srgbClr val="FFFF00"/>
                </a:solidFill>
              </a:rPr>
              <a:t>Application </a:t>
            </a:r>
            <a:r>
              <a:rPr lang="en-US" sz="1600" b="1" dirty="0">
                <a:solidFill>
                  <a:srgbClr val="FFFF00"/>
                </a:solidFill>
              </a:rPr>
              <a:t>Program Interface</a:t>
            </a:r>
            <a:r>
              <a:rPr lang="en-US" sz="1600" dirty="0"/>
              <a:t> (GSSAPI), </a:t>
            </a:r>
            <a:r>
              <a:rPr lang="en-US" sz="1600" b="1" dirty="0"/>
              <a:t>SCRAM-SHA-256, Security Support Provider Interface</a:t>
            </a:r>
            <a:r>
              <a:rPr lang="en-US" sz="1600" dirty="0"/>
              <a:t> (SSPI), Certificate, and so on</a:t>
            </a:r>
            <a:r>
              <a:rPr lang="en-US" sz="1600" dirty="0" smtClean="0"/>
              <a:t>.</a:t>
            </a:r>
          </a:p>
          <a:p>
            <a:r>
              <a:rPr lang="en-US" sz="1600" dirty="0" smtClean="0"/>
              <a:t>-</a:t>
            </a:r>
            <a:r>
              <a:rPr lang="en-US" sz="1600" dirty="0" smtClean="0">
                <a:solidFill>
                  <a:srgbClr val="FFFF00"/>
                </a:solidFill>
              </a:rPr>
              <a:t>PostgreSQL</a:t>
            </a:r>
            <a:r>
              <a:rPr lang="en-US" sz="1600" dirty="0" smtClean="0"/>
              <a:t> </a:t>
            </a:r>
            <a:r>
              <a:rPr lang="en-US" sz="1600" dirty="0"/>
              <a:t>supports </a:t>
            </a:r>
            <a:r>
              <a:rPr lang="en-US" sz="1600" dirty="0">
                <a:solidFill>
                  <a:srgbClr val="FFFF00"/>
                </a:solidFill>
              </a:rPr>
              <a:t>Column</a:t>
            </a:r>
            <a:r>
              <a:rPr lang="en-US" sz="1600" dirty="0"/>
              <a:t> and r</a:t>
            </a:r>
            <a:r>
              <a:rPr lang="en-US" sz="1600" dirty="0">
                <a:solidFill>
                  <a:srgbClr val="FFFF00"/>
                </a:solidFill>
              </a:rPr>
              <a:t>ow-level</a:t>
            </a:r>
            <a:r>
              <a:rPr lang="en-US" sz="1600" dirty="0"/>
              <a:t> </a:t>
            </a:r>
            <a:r>
              <a:rPr lang="en-US" sz="1600" dirty="0">
                <a:solidFill>
                  <a:srgbClr val="FFFF00"/>
                </a:solidFill>
              </a:rPr>
              <a:t>securit</a:t>
            </a:r>
            <a:r>
              <a:rPr lang="en-US" sz="1600" dirty="0"/>
              <a:t>y.</a:t>
            </a:r>
          </a:p>
          <a:p>
            <a:r>
              <a:rPr lang="en-US" sz="1600" b="1" dirty="0" smtClean="0"/>
              <a:t>-</a:t>
            </a:r>
            <a:r>
              <a:rPr lang="en-US" sz="1600" b="1" dirty="0" smtClean="0">
                <a:solidFill>
                  <a:srgbClr val="FFFF00"/>
                </a:solidFill>
              </a:rPr>
              <a:t>Highly </a:t>
            </a:r>
            <a:r>
              <a:rPr lang="en-US" sz="1600" b="1" dirty="0">
                <a:solidFill>
                  <a:srgbClr val="FFFF00"/>
                </a:solidFill>
              </a:rPr>
              <a:t>Reliable</a:t>
            </a:r>
            <a:r>
              <a:rPr lang="en-US" sz="1600" b="1" dirty="0"/>
              <a:t>:</a:t>
            </a:r>
            <a:r>
              <a:rPr lang="en-US" sz="1600" dirty="0"/>
              <a:t> It is highly reliable and also provide disaster recovery such </a:t>
            </a:r>
            <a:r>
              <a:rPr lang="en-US" sz="1600" dirty="0" smtClean="0"/>
              <a:t>as:</a:t>
            </a:r>
          </a:p>
          <a:p>
            <a:r>
              <a:rPr lang="en-US" sz="1600" dirty="0"/>
              <a:t>-</a:t>
            </a:r>
            <a:r>
              <a:rPr lang="en-US" sz="1600" dirty="0" smtClean="0"/>
              <a:t>It </a:t>
            </a:r>
            <a:r>
              <a:rPr lang="en-US" sz="1600" dirty="0"/>
              <a:t>supports different types of </a:t>
            </a:r>
            <a:r>
              <a:rPr lang="en-US" sz="1600" b="1" dirty="0" smtClean="0">
                <a:solidFill>
                  <a:srgbClr val="FFFF00"/>
                </a:solidFill>
              </a:rPr>
              <a:t>Replication </a:t>
            </a:r>
            <a:r>
              <a:rPr lang="en-US" sz="1600" dirty="0" smtClean="0"/>
              <a:t>like</a:t>
            </a:r>
            <a:r>
              <a:rPr lang="en-US" sz="1600" dirty="0"/>
              <a:t> </a:t>
            </a:r>
            <a:r>
              <a:rPr lang="en-US" sz="1600" b="1" dirty="0"/>
              <a:t>Synchronous, Asynchronous, and Logical.</a:t>
            </a:r>
            <a:endParaRPr lang="en-US" sz="1600" dirty="0"/>
          </a:p>
          <a:p>
            <a:endParaRPr lang="fr-FR" sz="1200" dirty="0"/>
          </a:p>
        </p:txBody>
      </p:sp>
    </p:spTree>
    <p:extLst>
      <p:ext uri="{BB962C8B-B14F-4D97-AF65-F5344CB8AC3E}">
        <p14:creationId xmlns:p14="http://schemas.microsoft.com/office/powerpoint/2010/main" val="2944624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332656"/>
            <a:ext cx="3960440" cy="369332"/>
          </a:xfrm>
          <a:prstGeom prst="rect">
            <a:avLst/>
          </a:prstGeom>
          <a:noFill/>
        </p:spPr>
        <p:txBody>
          <a:bodyPr wrap="square" rtlCol="0">
            <a:spAutoFit/>
          </a:bodyPr>
          <a:lstStyle/>
          <a:p>
            <a:r>
              <a:rPr lang="fr-FR" b="1" dirty="0" smtClean="0"/>
              <a:t>Drawbacks of PostgreSQL</a:t>
            </a:r>
            <a:endParaRPr lang="fr-FR" b="1" dirty="0"/>
          </a:p>
        </p:txBody>
      </p:sp>
      <p:sp>
        <p:nvSpPr>
          <p:cNvPr id="5" name="ZoneTexte 4"/>
          <p:cNvSpPr txBox="1"/>
          <p:nvPr/>
        </p:nvSpPr>
        <p:spPr>
          <a:xfrm>
            <a:off x="155575" y="4149080"/>
            <a:ext cx="7632848" cy="2062103"/>
          </a:xfrm>
          <a:prstGeom prst="rect">
            <a:avLst/>
          </a:prstGeom>
          <a:noFill/>
        </p:spPr>
        <p:txBody>
          <a:bodyPr wrap="square" rtlCol="0">
            <a:spAutoFit/>
          </a:bodyPr>
          <a:lstStyle/>
          <a:p>
            <a:r>
              <a:rPr lang="en-US" sz="1600" dirty="0" smtClean="0"/>
              <a:t>-PostgreSQL </a:t>
            </a:r>
            <a:r>
              <a:rPr lang="en-US" sz="1600" dirty="0">
                <a:solidFill>
                  <a:srgbClr val="FFFF00"/>
                </a:solidFill>
              </a:rPr>
              <a:t>does not support</a:t>
            </a:r>
            <a:r>
              <a:rPr lang="en-US" sz="1600" dirty="0"/>
              <a:t> the various </a:t>
            </a:r>
            <a:r>
              <a:rPr lang="en-US" sz="1600" dirty="0">
                <a:solidFill>
                  <a:srgbClr val="FFFF00"/>
                </a:solidFill>
              </a:rPr>
              <a:t>open-source applications </a:t>
            </a:r>
            <a:r>
              <a:rPr lang="en-US" sz="1600" dirty="0"/>
              <a:t>as compared to MySQL.</a:t>
            </a:r>
          </a:p>
          <a:p>
            <a:r>
              <a:rPr lang="en-US" sz="1600" dirty="0" smtClean="0"/>
              <a:t>-In </a:t>
            </a:r>
            <a:r>
              <a:rPr lang="en-US" sz="1600" dirty="0"/>
              <a:t>this, </a:t>
            </a:r>
            <a:r>
              <a:rPr lang="en-US" sz="1600" dirty="0">
                <a:solidFill>
                  <a:srgbClr val="FFFF00"/>
                </a:solidFill>
              </a:rPr>
              <a:t>creating replication is a bit complex</a:t>
            </a:r>
            <a:r>
              <a:rPr lang="en-US" sz="1600" dirty="0"/>
              <a:t>.</a:t>
            </a:r>
          </a:p>
          <a:p>
            <a:r>
              <a:rPr lang="en-US" sz="1600" dirty="0" smtClean="0"/>
              <a:t>-It </a:t>
            </a:r>
            <a:r>
              <a:rPr lang="en-US" sz="1600" dirty="0"/>
              <a:t>is </a:t>
            </a:r>
            <a:r>
              <a:rPr lang="en-US" sz="1600" dirty="0">
                <a:solidFill>
                  <a:srgbClr val="FFFF00"/>
                </a:solidFill>
              </a:rPr>
              <a:t>not maintained </a:t>
            </a:r>
            <a:r>
              <a:rPr lang="en-US" sz="1600" dirty="0"/>
              <a:t>by </a:t>
            </a:r>
            <a:r>
              <a:rPr lang="en-US" sz="1600" dirty="0">
                <a:solidFill>
                  <a:srgbClr val="FFFF00"/>
                </a:solidFill>
              </a:rPr>
              <a:t>one</a:t>
            </a:r>
            <a:r>
              <a:rPr lang="en-US" sz="1600" dirty="0"/>
              <a:t> company.</a:t>
            </a:r>
          </a:p>
          <a:p>
            <a:r>
              <a:rPr lang="en-US" sz="1600" dirty="0" smtClean="0"/>
              <a:t>-PostgreSQL </a:t>
            </a:r>
            <a:r>
              <a:rPr lang="en-US" sz="1600" dirty="0">
                <a:solidFill>
                  <a:srgbClr val="FFFF00"/>
                </a:solidFill>
              </a:rPr>
              <a:t>speed performance is not as good </a:t>
            </a:r>
            <a:r>
              <a:rPr lang="en-US" sz="1600" dirty="0"/>
              <a:t>as compare to further tools.</a:t>
            </a:r>
          </a:p>
          <a:p>
            <a:r>
              <a:rPr lang="en-US" sz="1600" dirty="0" smtClean="0"/>
              <a:t>-It </a:t>
            </a:r>
            <a:r>
              <a:rPr lang="en-US" sz="1600" dirty="0"/>
              <a:t>is a </a:t>
            </a:r>
            <a:r>
              <a:rPr lang="en-US" sz="1600" dirty="0">
                <a:solidFill>
                  <a:srgbClr val="FFFF00"/>
                </a:solidFill>
              </a:rPr>
              <a:t>bit slow </a:t>
            </a:r>
            <a:r>
              <a:rPr lang="en-US" sz="1600" dirty="0"/>
              <a:t>as compared to MySQL.</a:t>
            </a:r>
          </a:p>
          <a:p>
            <a:r>
              <a:rPr lang="en-US" sz="1600" dirty="0" smtClean="0"/>
              <a:t>-Sometimes</a:t>
            </a:r>
            <a:r>
              <a:rPr lang="en-US" sz="1600" dirty="0"/>
              <a:t>, the </a:t>
            </a:r>
            <a:r>
              <a:rPr lang="en-US" sz="1600" dirty="0">
                <a:solidFill>
                  <a:srgbClr val="FFFF00"/>
                </a:solidFill>
              </a:rPr>
              <a:t>installation</a:t>
            </a:r>
            <a:r>
              <a:rPr lang="en-US" sz="1600" dirty="0"/>
              <a:t> </a:t>
            </a:r>
            <a:r>
              <a:rPr lang="en-US" sz="1600" dirty="0">
                <a:solidFill>
                  <a:srgbClr val="FFFF00"/>
                </a:solidFill>
              </a:rPr>
              <a:t>process</a:t>
            </a:r>
            <a:r>
              <a:rPr lang="en-US" sz="1600" dirty="0"/>
              <a:t> is </a:t>
            </a:r>
            <a:r>
              <a:rPr lang="en-US" sz="1600" dirty="0">
                <a:solidFill>
                  <a:srgbClr val="FFFF00"/>
                </a:solidFill>
              </a:rPr>
              <a:t>no</a:t>
            </a:r>
            <a:r>
              <a:rPr lang="en-US" sz="1600" dirty="0"/>
              <a:t>t </a:t>
            </a:r>
            <a:r>
              <a:rPr lang="en-US" sz="1600" dirty="0">
                <a:solidFill>
                  <a:srgbClr val="FFFF00"/>
                </a:solidFill>
              </a:rPr>
              <a:t>easy</a:t>
            </a:r>
            <a:r>
              <a:rPr lang="en-US" sz="1600" dirty="0"/>
              <a:t> for the </a:t>
            </a:r>
            <a:r>
              <a:rPr lang="en-US" sz="1600" dirty="0" smtClean="0">
                <a:solidFill>
                  <a:srgbClr val="FFFF00"/>
                </a:solidFill>
              </a:rPr>
              <a:t>learners</a:t>
            </a:r>
            <a:endParaRPr lang="en-US" sz="1600" dirty="0">
              <a:solidFill>
                <a:srgbClr val="FFFF00"/>
              </a:solidFill>
            </a:endParaRPr>
          </a:p>
          <a:p>
            <a:endParaRPr lang="fr-FR" sz="1600" dirty="0"/>
          </a:p>
        </p:txBody>
      </p:sp>
      <p:sp>
        <p:nvSpPr>
          <p:cNvPr id="6" name="AutoShape 2" descr="Disadvantage Logo - LogoD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7" name="AutoShape 4" descr="Disadvantage Logo - LogoDi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AutoShape 6" descr="Disadvantage Logo - LogoDix"/>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6152"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80728"/>
            <a:ext cx="31975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196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548680"/>
            <a:ext cx="7632848" cy="830997"/>
          </a:xfrm>
          <a:prstGeom prst="rect">
            <a:avLst/>
          </a:prstGeom>
          <a:noFill/>
        </p:spPr>
        <p:txBody>
          <a:bodyPr wrap="square" rtlCol="0">
            <a:spAutoFit/>
          </a:bodyPr>
          <a:lstStyle/>
          <a:p>
            <a:r>
              <a:rPr lang="fr-FR" sz="2400" b="1" dirty="0"/>
              <a:t>4-c-SQL SERVER:Introduction and functionalities</a:t>
            </a:r>
          </a:p>
          <a:p>
            <a:endParaRPr lang="fr-FR" sz="2400" dirty="0"/>
          </a:p>
        </p:txBody>
      </p:sp>
      <p:sp>
        <p:nvSpPr>
          <p:cNvPr id="5" name="ZoneTexte 4"/>
          <p:cNvSpPr txBox="1"/>
          <p:nvPr/>
        </p:nvSpPr>
        <p:spPr>
          <a:xfrm>
            <a:off x="395536" y="4005064"/>
            <a:ext cx="7416824" cy="1815882"/>
          </a:xfrm>
          <a:prstGeom prst="rect">
            <a:avLst/>
          </a:prstGeom>
          <a:noFill/>
        </p:spPr>
        <p:txBody>
          <a:bodyPr wrap="square" rtlCol="0">
            <a:spAutoFit/>
          </a:bodyPr>
          <a:lstStyle/>
          <a:p>
            <a:r>
              <a:rPr lang="en-US" sz="1600" b="1" dirty="0">
                <a:solidFill>
                  <a:srgbClr val="FFFF00"/>
                </a:solidFill>
              </a:rPr>
              <a:t>SQL SERVER</a:t>
            </a:r>
            <a:r>
              <a:rPr lang="en-US" sz="1600" dirty="0">
                <a:solidFill>
                  <a:srgbClr val="FFFF00"/>
                </a:solidFill>
              </a:rPr>
              <a:t> </a:t>
            </a:r>
            <a:r>
              <a:rPr lang="en-US" sz="1600" dirty="0"/>
              <a:t>is a relational database management system (RDBMS) developed by </a:t>
            </a:r>
            <a:r>
              <a:rPr lang="en-US" sz="1600" dirty="0">
                <a:solidFill>
                  <a:srgbClr val="FFFF00"/>
                </a:solidFill>
              </a:rPr>
              <a:t>Microsoft</a:t>
            </a:r>
            <a:r>
              <a:rPr lang="en-US" sz="1600" dirty="0"/>
              <a:t>. It is primarily designed and developed to compete with </a:t>
            </a:r>
            <a:r>
              <a:rPr lang="en-US" sz="1600" dirty="0">
                <a:solidFill>
                  <a:srgbClr val="FFFF00"/>
                </a:solidFill>
              </a:rPr>
              <a:t>MySQL</a:t>
            </a:r>
            <a:r>
              <a:rPr lang="en-US" sz="1600" dirty="0"/>
              <a:t> and </a:t>
            </a:r>
            <a:r>
              <a:rPr lang="en-US" sz="1600" dirty="0">
                <a:solidFill>
                  <a:srgbClr val="FFFF00"/>
                </a:solidFill>
              </a:rPr>
              <a:t>Oracle</a:t>
            </a:r>
            <a:r>
              <a:rPr lang="en-US" sz="1600" dirty="0"/>
              <a:t> database.</a:t>
            </a:r>
          </a:p>
          <a:p>
            <a:r>
              <a:rPr lang="en-US" sz="1600" dirty="0"/>
              <a:t>SQL Server supports ANSI SQL, which is the standard SQL (Structured Query Language) language. However, SQL Server comes with its own implementation of the SQL language, T-SQL</a:t>
            </a:r>
          </a:p>
          <a:p>
            <a:endParaRPr lang="fr-FR" sz="1600" dirty="0"/>
          </a:p>
        </p:txBody>
      </p:sp>
      <p:pic>
        <p:nvPicPr>
          <p:cNvPr id="6" name="Picture 4" descr="Microsoft SQL server pain in my life! — Stee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374865"/>
            <a:ext cx="4536504"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1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07975" y="3212976"/>
            <a:ext cx="8440489" cy="3139321"/>
          </a:xfrm>
          <a:prstGeom prst="rect">
            <a:avLst/>
          </a:prstGeom>
          <a:noFill/>
        </p:spPr>
        <p:txBody>
          <a:bodyPr wrap="square" rtlCol="0">
            <a:spAutoFit/>
          </a:bodyPr>
          <a:lstStyle/>
          <a:p>
            <a:r>
              <a:rPr lang="fr-FR" dirty="0">
                <a:solidFill>
                  <a:srgbClr val="FFFF00"/>
                </a:solidFill>
              </a:rPr>
              <a:t>Better </a:t>
            </a:r>
            <a:r>
              <a:rPr lang="fr-FR" dirty="0" smtClean="0">
                <a:solidFill>
                  <a:srgbClr val="FFFF00"/>
                </a:solidFill>
              </a:rPr>
              <a:t>security</a:t>
            </a:r>
          </a:p>
          <a:p>
            <a:r>
              <a:rPr lang="fr-FR" dirty="0" smtClean="0"/>
              <a:t>With </a:t>
            </a:r>
            <a:r>
              <a:rPr lang="fr-FR" dirty="0"/>
              <a:t>Always Encrypted, Row-Level Security, and Dynamic data </a:t>
            </a:r>
            <a:r>
              <a:rPr lang="fr-FR" dirty="0" smtClean="0"/>
              <a:t>masking.</a:t>
            </a:r>
          </a:p>
          <a:p>
            <a:r>
              <a:rPr lang="fr-FR" dirty="0" smtClean="0">
                <a:solidFill>
                  <a:srgbClr val="FFFF00"/>
                </a:solidFill>
              </a:rPr>
              <a:t>Higher availability</a:t>
            </a:r>
          </a:p>
          <a:p>
            <a:r>
              <a:rPr lang="fr-FR" dirty="0" smtClean="0"/>
              <a:t>Including </a:t>
            </a:r>
            <a:r>
              <a:rPr lang="fr-FR" dirty="0"/>
              <a:t>AlwaysOn Availability Groups, Cloud Witness, Storage Spaces Direct, Workgroup </a:t>
            </a:r>
            <a:r>
              <a:rPr lang="fr-FR" dirty="0" smtClean="0"/>
              <a:t>clusters.</a:t>
            </a:r>
          </a:p>
          <a:p>
            <a:r>
              <a:rPr lang="fr-FR" dirty="0" smtClean="0">
                <a:solidFill>
                  <a:srgbClr val="FFFF00"/>
                </a:solidFill>
              </a:rPr>
              <a:t>Improved </a:t>
            </a:r>
            <a:r>
              <a:rPr lang="fr-FR" dirty="0">
                <a:solidFill>
                  <a:srgbClr val="FFFF00"/>
                </a:solidFill>
              </a:rPr>
              <a:t>database </a:t>
            </a:r>
            <a:r>
              <a:rPr lang="fr-FR" dirty="0" smtClean="0">
                <a:solidFill>
                  <a:srgbClr val="FFFF00"/>
                </a:solidFill>
              </a:rPr>
              <a:t>engine</a:t>
            </a:r>
          </a:p>
          <a:p>
            <a:r>
              <a:rPr lang="fr-FR" dirty="0" smtClean="0"/>
              <a:t>TempDB </a:t>
            </a:r>
            <a:r>
              <a:rPr lang="fr-FR" dirty="0"/>
              <a:t>enhancements, Query Store, Stretch </a:t>
            </a:r>
            <a:r>
              <a:rPr lang="fr-FR" dirty="0" smtClean="0"/>
              <a:t>Database.</a:t>
            </a:r>
          </a:p>
          <a:p>
            <a:r>
              <a:rPr lang="fr-FR" dirty="0" smtClean="0">
                <a:solidFill>
                  <a:srgbClr val="FFFF00"/>
                </a:solidFill>
              </a:rPr>
              <a:t>More analytics</a:t>
            </a:r>
          </a:p>
          <a:p>
            <a:r>
              <a:rPr lang="fr-FR" dirty="0" smtClean="0"/>
              <a:t>Tabular </a:t>
            </a:r>
            <a:r>
              <a:rPr lang="fr-FR" dirty="0"/>
              <a:t>enhancements, R integration</a:t>
            </a:r>
            <a:r>
              <a:rPr lang="fr-FR" dirty="0" smtClean="0"/>
              <a:t>)</a:t>
            </a:r>
          </a:p>
          <a:p>
            <a:r>
              <a:rPr lang="fr-FR" dirty="0" smtClean="0">
                <a:solidFill>
                  <a:srgbClr val="FFFF00"/>
                </a:solidFill>
              </a:rPr>
              <a:t>Various </a:t>
            </a:r>
            <a:r>
              <a:rPr lang="fr-FR" dirty="0">
                <a:solidFill>
                  <a:srgbClr val="FFFF00"/>
                </a:solidFill>
              </a:rPr>
              <a:t>improvements to </a:t>
            </a:r>
            <a:r>
              <a:rPr lang="fr-FR" dirty="0" smtClean="0">
                <a:solidFill>
                  <a:srgbClr val="FFFF00"/>
                </a:solidFill>
              </a:rPr>
              <a:t>reporting</a:t>
            </a:r>
          </a:p>
          <a:p>
            <a:r>
              <a:rPr lang="fr-FR" dirty="0" smtClean="0"/>
              <a:t>Search</a:t>
            </a:r>
            <a:r>
              <a:rPr lang="fr-FR" dirty="0"/>
              <a:t>, custom branding, optimization for modern browsers, mobile, etc</a:t>
            </a:r>
          </a:p>
        </p:txBody>
      </p:sp>
      <p:sp>
        <p:nvSpPr>
          <p:cNvPr id="6" name="ZoneTexte 5"/>
          <p:cNvSpPr txBox="1"/>
          <p:nvPr/>
        </p:nvSpPr>
        <p:spPr>
          <a:xfrm>
            <a:off x="899592" y="476672"/>
            <a:ext cx="5400600" cy="461665"/>
          </a:xfrm>
          <a:prstGeom prst="rect">
            <a:avLst/>
          </a:prstGeom>
          <a:noFill/>
        </p:spPr>
        <p:txBody>
          <a:bodyPr wrap="square" rtlCol="0">
            <a:spAutoFit/>
          </a:bodyPr>
          <a:lstStyle/>
          <a:p>
            <a:r>
              <a:rPr lang="fr-FR" sz="2400" dirty="0" smtClean="0"/>
              <a:t>Drawbacks of SQL Server</a:t>
            </a:r>
            <a:endParaRPr lang="fr-FR" sz="2400" dirty="0"/>
          </a:p>
        </p:txBody>
      </p:sp>
      <p:sp>
        <p:nvSpPr>
          <p:cNvPr id="7" name="AutoShape 2" descr="Introduction to SQL Server High Availabi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9"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938337"/>
            <a:ext cx="290954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06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233512"/>
            <a:ext cx="5688632" cy="830997"/>
          </a:xfrm>
          <a:prstGeom prst="rect">
            <a:avLst/>
          </a:prstGeom>
          <a:noFill/>
        </p:spPr>
        <p:txBody>
          <a:bodyPr wrap="square" rtlCol="0">
            <a:spAutoFit/>
          </a:bodyPr>
          <a:lstStyle/>
          <a:p>
            <a:r>
              <a:rPr lang="fr-FR" sz="2400" b="1" dirty="0"/>
              <a:t>5-Difference between three above </a:t>
            </a:r>
          </a:p>
          <a:p>
            <a:endParaRPr lang="fr-FR" sz="2400" dirty="0"/>
          </a:p>
        </p:txBody>
      </p:sp>
      <p:sp>
        <p:nvSpPr>
          <p:cNvPr id="5" name="ZoneTexte 4"/>
          <p:cNvSpPr txBox="1"/>
          <p:nvPr/>
        </p:nvSpPr>
        <p:spPr>
          <a:xfrm>
            <a:off x="295164" y="2204864"/>
            <a:ext cx="7848872" cy="2800767"/>
          </a:xfrm>
          <a:prstGeom prst="rect">
            <a:avLst/>
          </a:prstGeom>
          <a:noFill/>
        </p:spPr>
        <p:txBody>
          <a:bodyPr wrap="square" rtlCol="0">
            <a:spAutoFit/>
          </a:bodyPr>
          <a:lstStyle/>
          <a:p>
            <a:r>
              <a:rPr lang="en-US" sz="1600" b="1" dirty="0">
                <a:solidFill>
                  <a:srgbClr val="FFFF00"/>
                </a:solidFill>
              </a:rPr>
              <a:t>MySQL</a:t>
            </a:r>
            <a:r>
              <a:rPr lang="en-US" sz="1600" dirty="0"/>
              <a:t> is the most popular amongst the relational databases and is a widely used one too. Offers a fully-managed database service for Google Cloud platform and is a scalable database with high availability and security at no extra cost. </a:t>
            </a:r>
            <a:r>
              <a:rPr lang="en-US" sz="1600" b="1" dirty="0">
                <a:solidFill>
                  <a:srgbClr val="FFFF00"/>
                </a:solidFill>
              </a:rPr>
              <a:t>PostgreSQL</a:t>
            </a:r>
            <a:r>
              <a:rPr lang="en-US" sz="1600" dirty="0"/>
              <a:t> is a fully managed and scalable relational database with high availability and security built in at no additional charge. It is a fully managed database service for the Google Cloud Platform. Is better in query optimization and query execution as compared to MySQL. </a:t>
            </a:r>
            <a:r>
              <a:rPr lang="en-US" sz="1600" dirty="0" smtClean="0">
                <a:solidFill>
                  <a:srgbClr val="FFFF00"/>
                </a:solidFill>
              </a:rPr>
              <a:t>PostgresQL</a:t>
            </a:r>
            <a:r>
              <a:rPr lang="en-US" sz="1600" dirty="0" smtClean="0"/>
              <a:t> </a:t>
            </a:r>
            <a:r>
              <a:rPr lang="en-US" sz="1600" dirty="0"/>
              <a:t>has a storage engine which is suitable for </a:t>
            </a:r>
            <a:r>
              <a:rPr lang="en-US" sz="1600" dirty="0" smtClean="0"/>
              <a:t>INSERT and </a:t>
            </a:r>
            <a:r>
              <a:rPr lang="en-US" sz="1600" dirty="0"/>
              <a:t>complex search applications such as data mining. </a:t>
            </a:r>
            <a:r>
              <a:rPr lang="en-US" sz="1600" b="1" dirty="0">
                <a:solidFill>
                  <a:srgbClr val="FFFF00"/>
                </a:solidFill>
              </a:rPr>
              <a:t>Microsoft SQL Server</a:t>
            </a:r>
            <a:r>
              <a:rPr lang="en-US" sz="1600" dirty="0"/>
              <a:t> developed by Microsoft has multiple editions with different feature sets and user profiles. It has some fantastic features like SQL server on Linux, resumable online index build, machine learning services, query processing improvements, and much more.</a:t>
            </a:r>
            <a:endParaRPr lang="fr-FR" sz="1600" dirty="0"/>
          </a:p>
        </p:txBody>
      </p:sp>
    </p:spTree>
    <p:extLst>
      <p:ext uri="{BB962C8B-B14F-4D97-AF65-F5344CB8AC3E}">
        <p14:creationId xmlns:p14="http://schemas.microsoft.com/office/powerpoint/2010/main" val="2448238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539969"/>
            <a:ext cx="4752528" cy="584775"/>
          </a:xfrm>
          <a:prstGeom prst="rect">
            <a:avLst/>
          </a:prstGeom>
          <a:noFill/>
        </p:spPr>
        <p:txBody>
          <a:bodyPr wrap="square" rtlCol="0">
            <a:spAutoFit/>
          </a:bodyPr>
          <a:lstStyle/>
          <a:p>
            <a:r>
              <a:rPr lang="fr-FR" sz="3200" b="1" dirty="0" smtClean="0"/>
              <a:t>List of contents :</a:t>
            </a:r>
            <a:endParaRPr lang="fr-FR" sz="3200" b="1" dirty="0"/>
          </a:p>
        </p:txBody>
      </p:sp>
      <p:sp>
        <p:nvSpPr>
          <p:cNvPr id="5" name="ZoneTexte 4"/>
          <p:cNvSpPr txBox="1"/>
          <p:nvPr/>
        </p:nvSpPr>
        <p:spPr>
          <a:xfrm>
            <a:off x="971600" y="1340768"/>
            <a:ext cx="7560840" cy="3944670"/>
          </a:xfrm>
          <a:prstGeom prst="rect">
            <a:avLst/>
          </a:prstGeom>
          <a:noFill/>
        </p:spPr>
        <p:txBody>
          <a:bodyPr wrap="square" rtlCol="0">
            <a:spAutoFit/>
          </a:bodyPr>
          <a:lstStyle/>
          <a:p>
            <a:pPr>
              <a:spcBef>
                <a:spcPts val="1000"/>
              </a:spcBef>
            </a:pPr>
            <a:r>
              <a:rPr lang="fr-FR" sz="2400" b="1" dirty="0" smtClean="0"/>
              <a:t>1-What is  a database ?</a:t>
            </a:r>
          </a:p>
          <a:p>
            <a:pPr>
              <a:spcBef>
                <a:spcPts val="1000"/>
              </a:spcBef>
            </a:pPr>
            <a:r>
              <a:rPr lang="fr-FR" sz="2400" b="1" dirty="0" smtClean="0"/>
              <a:t>2-Types of databases </a:t>
            </a:r>
          </a:p>
          <a:p>
            <a:pPr>
              <a:spcBef>
                <a:spcPts val="1000"/>
              </a:spcBef>
            </a:pPr>
            <a:r>
              <a:rPr lang="fr-FR" sz="2400" b="1" dirty="0" smtClean="0"/>
              <a:t>3-What is an RDBMS ?</a:t>
            </a:r>
          </a:p>
          <a:p>
            <a:pPr>
              <a:spcBef>
                <a:spcPts val="1000"/>
              </a:spcBef>
            </a:pPr>
            <a:r>
              <a:rPr lang="fr-FR" sz="2400" b="1" dirty="0" smtClean="0"/>
              <a:t>4-Three examples of popular RDBMS</a:t>
            </a:r>
          </a:p>
          <a:p>
            <a:pPr>
              <a:spcBef>
                <a:spcPts val="1000"/>
              </a:spcBef>
            </a:pPr>
            <a:r>
              <a:rPr lang="fr-FR" sz="2400" b="1" dirty="0" smtClean="0"/>
              <a:t>4-a-MySQL : Introduction and functionalities </a:t>
            </a:r>
          </a:p>
          <a:p>
            <a:pPr>
              <a:spcBef>
                <a:spcPts val="1000"/>
              </a:spcBef>
            </a:pPr>
            <a:r>
              <a:rPr lang="fr-FR" sz="2400" b="1" dirty="0" smtClean="0"/>
              <a:t>4-b-PostgreSQL :Introduction and functionalities</a:t>
            </a:r>
          </a:p>
          <a:p>
            <a:pPr>
              <a:spcBef>
                <a:spcPts val="1000"/>
              </a:spcBef>
            </a:pPr>
            <a:r>
              <a:rPr lang="fr-FR" sz="2400" b="1" dirty="0" smtClean="0"/>
              <a:t>4-c-SQL SERVER:Introduction and functionalities</a:t>
            </a:r>
          </a:p>
          <a:p>
            <a:pPr>
              <a:spcBef>
                <a:spcPts val="1000"/>
              </a:spcBef>
            </a:pPr>
            <a:r>
              <a:rPr lang="fr-FR" sz="2400" b="1" dirty="0" smtClean="0"/>
              <a:t>5-Difference between three above </a:t>
            </a:r>
            <a:endParaRPr lang="fr-FR" sz="2400" b="1" dirty="0"/>
          </a:p>
        </p:txBody>
      </p:sp>
    </p:spTree>
    <p:extLst>
      <p:ext uri="{BB962C8B-B14F-4D97-AF65-F5344CB8AC3E}">
        <p14:creationId xmlns:p14="http://schemas.microsoft.com/office/powerpoint/2010/main" val="399006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0424" y="332656"/>
            <a:ext cx="3744416" cy="461665"/>
          </a:xfrm>
          <a:prstGeom prst="rect">
            <a:avLst/>
          </a:prstGeom>
          <a:noFill/>
        </p:spPr>
        <p:txBody>
          <a:bodyPr wrap="square" rtlCol="0">
            <a:spAutoFit/>
          </a:bodyPr>
          <a:lstStyle/>
          <a:p>
            <a:r>
              <a:rPr lang="fr-FR" sz="2400" b="1" dirty="0" smtClean="0"/>
              <a:t>1-What is  a database ?</a:t>
            </a:r>
            <a:endParaRPr lang="fr-FR" sz="2400" b="1" dirty="0"/>
          </a:p>
        </p:txBody>
      </p:sp>
      <p:sp>
        <p:nvSpPr>
          <p:cNvPr id="5" name="ZoneTexte 4"/>
          <p:cNvSpPr txBox="1"/>
          <p:nvPr/>
        </p:nvSpPr>
        <p:spPr>
          <a:xfrm>
            <a:off x="323528" y="1551612"/>
            <a:ext cx="7200800" cy="2246769"/>
          </a:xfrm>
          <a:prstGeom prst="rect">
            <a:avLst/>
          </a:prstGeom>
          <a:noFill/>
        </p:spPr>
        <p:txBody>
          <a:bodyPr wrap="square" rtlCol="0">
            <a:spAutoFit/>
          </a:bodyPr>
          <a:lstStyle/>
          <a:p>
            <a:r>
              <a:rPr lang="en-US" sz="2000" dirty="0"/>
              <a:t>A database is an organized collection of structured information, or data, typically stored electronically in a computer system. A database is usually controlled by a </a:t>
            </a:r>
            <a:r>
              <a:rPr lang="en-US" sz="2000" dirty="0">
                <a:hlinkClick r:id="rId2"/>
              </a:rPr>
              <a:t>database management system (DBMS)</a:t>
            </a:r>
            <a:r>
              <a:rPr lang="en-US" sz="2000" dirty="0"/>
              <a:t>. Together, the data and the DBMS, along with the applications that are associated with them, are referred to as a database system, often shortened to just database.</a:t>
            </a:r>
            <a:endParaRPr lang="fr-FR" sz="2000" dirty="0"/>
          </a:p>
        </p:txBody>
      </p:sp>
      <p:pic>
        <p:nvPicPr>
          <p:cNvPr id="2050" name="Picture 2" descr="4 Examples Of Database Application – Kohezion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21088"/>
            <a:ext cx="4788793" cy="239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76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129679"/>
            <a:ext cx="4824536" cy="461665"/>
          </a:xfrm>
          <a:prstGeom prst="rect">
            <a:avLst/>
          </a:prstGeom>
          <a:noFill/>
        </p:spPr>
        <p:txBody>
          <a:bodyPr wrap="square" rtlCol="0">
            <a:spAutoFit/>
          </a:bodyPr>
          <a:lstStyle/>
          <a:p>
            <a:r>
              <a:rPr lang="fr-FR" sz="2400" b="1" dirty="0" smtClean="0"/>
              <a:t>2-Types Of databases :</a:t>
            </a:r>
            <a:endParaRPr lang="fr-FR" sz="2400" b="1" dirty="0"/>
          </a:p>
        </p:txBody>
      </p:sp>
      <p:sp>
        <p:nvSpPr>
          <p:cNvPr id="5" name="ZoneTexte 4"/>
          <p:cNvSpPr txBox="1"/>
          <p:nvPr/>
        </p:nvSpPr>
        <p:spPr>
          <a:xfrm>
            <a:off x="899592" y="836712"/>
            <a:ext cx="6768752" cy="923330"/>
          </a:xfrm>
          <a:prstGeom prst="rect">
            <a:avLst/>
          </a:prstGeom>
          <a:noFill/>
        </p:spPr>
        <p:txBody>
          <a:bodyPr wrap="square" rtlCol="0">
            <a:spAutoFit/>
          </a:bodyPr>
          <a:lstStyle/>
          <a:p>
            <a:r>
              <a:rPr lang="fr-FR" dirty="0" smtClean="0"/>
              <a:t>There are many different types of databases.The best choise for any organisation depends on how the organisation </a:t>
            </a:r>
            <a:r>
              <a:rPr lang="fr-FR" dirty="0" smtClean="0">
                <a:solidFill>
                  <a:schemeClr val="accent2"/>
                </a:solidFill>
              </a:rPr>
              <a:t>intends to use the data</a:t>
            </a:r>
            <a:r>
              <a:rPr lang="fr-FR" dirty="0" smtClean="0"/>
              <a:t>. Here,we will list most used types of dbs :</a:t>
            </a:r>
            <a:endParaRPr lang="fr-FR" dirty="0"/>
          </a:p>
        </p:txBody>
      </p:sp>
      <p:sp>
        <p:nvSpPr>
          <p:cNvPr id="6" name="ZoneTexte 5"/>
          <p:cNvSpPr txBox="1"/>
          <p:nvPr/>
        </p:nvSpPr>
        <p:spPr>
          <a:xfrm>
            <a:off x="467544" y="2204864"/>
            <a:ext cx="6624736" cy="1354217"/>
          </a:xfrm>
          <a:prstGeom prst="rect">
            <a:avLst/>
          </a:prstGeom>
          <a:noFill/>
        </p:spPr>
        <p:txBody>
          <a:bodyPr wrap="square" rtlCol="0">
            <a:spAutoFit/>
          </a:bodyPr>
          <a:lstStyle/>
          <a:p>
            <a:r>
              <a:rPr lang="en-US" sz="1600" b="1" dirty="0">
                <a:solidFill>
                  <a:srgbClr val="FFFF00"/>
                </a:solidFill>
              </a:rPr>
              <a:t>Relational </a:t>
            </a:r>
            <a:r>
              <a:rPr lang="en-US" sz="1600" b="1" dirty="0" smtClean="0">
                <a:solidFill>
                  <a:srgbClr val="FFFF00"/>
                </a:solidFill>
              </a:rPr>
              <a:t>databases</a:t>
            </a:r>
            <a:r>
              <a:rPr lang="en-US" sz="1600" b="1" dirty="0" smtClean="0"/>
              <a:t>:</a:t>
            </a:r>
            <a:r>
              <a:rPr lang="en-US" sz="1600" dirty="0"/>
              <a:t> Relational databases became dominant in the 1980s. Items in a relational database are organized as a set of tables with columns and rows. Relational database technology provides the most efficient and flexible way to access structured information.</a:t>
            </a:r>
          </a:p>
          <a:p>
            <a:endParaRPr lang="fr-FR" dirty="0"/>
          </a:p>
        </p:txBody>
      </p:sp>
      <p:sp>
        <p:nvSpPr>
          <p:cNvPr id="8" name="ZoneTexte 7"/>
          <p:cNvSpPr txBox="1"/>
          <p:nvPr/>
        </p:nvSpPr>
        <p:spPr>
          <a:xfrm>
            <a:off x="467544" y="3717032"/>
            <a:ext cx="6048672" cy="1107996"/>
          </a:xfrm>
          <a:prstGeom prst="rect">
            <a:avLst/>
          </a:prstGeom>
          <a:noFill/>
        </p:spPr>
        <p:txBody>
          <a:bodyPr wrap="square" rtlCol="0">
            <a:spAutoFit/>
          </a:bodyPr>
          <a:lstStyle/>
          <a:p>
            <a:r>
              <a:rPr lang="en-US" sz="1600" b="1" dirty="0">
                <a:solidFill>
                  <a:srgbClr val="FFFF00"/>
                </a:solidFill>
              </a:rPr>
              <a:t>Object-oriented </a:t>
            </a:r>
            <a:r>
              <a:rPr lang="en-US" sz="1600" b="1" dirty="0" smtClean="0">
                <a:solidFill>
                  <a:srgbClr val="FFFF00"/>
                </a:solidFill>
              </a:rPr>
              <a:t>databases</a:t>
            </a:r>
            <a:r>
              <a:rPr lang="en-US" sz="1600" dirty="0" smtClean="0"/>
              <a:t>: Information </a:t>
            </a:r>
            <a:r>
              <a:rPr lang="en-US" sz="1600" dirty="0"/>
              <a:t>in an object-oriented database is represented in the form of objects, as in object-oriented programming.</a:t>
            </a:r>
          </a:p>
          <a:p>
            <a:endParaRPr lang="fr-FR" dirty="0"/>
          </a:p>
        </p:txBody>
      </p:sp>
      <p:sp>
        <p:nvSpPr>
          <p:cNvPr id="9" name="ZoneTexte 8"/>
          <p:cNvSpPr txBox="1"/>
          <p:nvPr/>
        </p:nvSpPr>
        <p:spPr>
          <a:xfrm>
            <a:off x="467544" y="5157191"/>
            <a:ext cx="6120680" cy="1354217"/>
          </a:xfrm>
          <a:prstGeom prst="rect">
            <a:avLst/>
          </a:prstGeom>
          <a:noFill/>
        </p:spPr>
        <p:txBody>
          <a:bodyPr wrap="square" rtlCol="0">
            <a:spAutoFit/>
          </a:bodyPr>
          <a:lstStyle/>
          <a:p>
            <a:r>
              <a:rPr lang="en-US" sz="1600" b="1" dirty="0">
                <a:solidFill>
                  <a:srgbClr val="FFFF00"/>
                </a:solidFill>
              </a:rPr>
              <a:t>Distributed </a:t>
            </a:r>
            <a:r>
              <a:rPr lang="en-US" sz="1600" b="1" dirty="0" smtClean="0">
                <a:solidFill>
                  <a:srgbClr val="FFFF00"/>
                </a:solidFill>
              </a:rPr>
              <a:t>databases</a:t>
            </a:r>
            <a:r>
              <a:rPr lang="en-US" sz="1600" b="1" dirty="0" smtClean="0"/>
              <a:t>: </a:t>
            </a:r>
            <a:r>
              <a:rPr lang="en-US" sz="1600" dirty="0"/>
              <a:t> A distributed database consists of two or more files located in different sites. The database may be stored on multiple computers, located in the same physical location, or scattered over different networks.</a:t>
            </a:r>
          </a:p>
          <a:p>
            <a:endParaRPr lang="fr-FR" dirty="0"/>
          </a:p>
        </p:txBody>
      </p:sp>
    </p:spTree>
    <p:extLst>
      <p:ext uri="{BB962C8B-B14F-4D97-AF65-F5344CB8AC3E}">
        <p14:creationId xmlns:p14="http://schemas.microsoft.com/office/powerpoint/2010/main" val="287753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5576" y="332656"/>
            <a:ext cx="5976664" cy="1107996"/>
          </a:xfrm>
          <a:prstGeom prst="rect">
            <a:avLst/>
          </a:prstGeom>
          <a:noFill/>
        </p:spPr>
        <p:txBody>
          <a:bodyPr wrap="square" rtlCol="0">
            <a:spAutoFit/>
          </a:bodyPr>
          <a:lstStyle/>
          <a:p>
            <a:r>
              <a:rPr lang="en-US" sz="1600" b="1" dirty="0">
                <a:solidFill>
                  <a:srgbClr val="FFFF00"/>
                </a:solidFill>
              </a:rPr>
              <a:t>Data </a:t>
            </a:r>
            <a:r>
              <a:rPr lang="en-US" sz="1600" b="1" dirty="0" smtClean="0">
                <a:solidFill>
                  <a:srgbClr val="FFFF00"/>
                </a:solidFill>
              </a:rPr>
              <a:t>warehouses</a:t>
            </a:r>
            <a:r>
              <a:rPr lang="en-US" sz="1600" b="1" dirty="0"/>
              <a:t> </a:t>
            </a:r>
            <a:r>
              <a:rPr lang="en-US" sz="1600" dirty="0" smtClean="0"/>
              <a:t>: A </a:t>
            </a:r>
            <a:r>
              <a:rPr lang="en-US" sz="1600" dirty="0"/>
              <a:t>central repository for data, a data warehouse is a type of database specifically designed for fast query and analysis.</a:t>
            </a:r>
          </a:p>
          <a:p>
            <a:endParaRPr lang="fr-FR" dirty="0"/>
          </a:p>
        </p:txBody>
      </p:sp>
      <p:sp>
        <p:nvSpPr>
          <p:cNvPr id="5" name="ZoneTexte 4"/>
          <p:cNvSpPr txBox="1"/>
          <p:nvPr/>
        </p:nvSpPr>
        <p:spPr>
          <a:xfrm>
            <a:off x="800076" y="1556792"/>
            <a:ext cx="6264696" cy="1846659"/>
          </a:xfrm>
          <a:prstGeom prst="rect">
            <a:avLst/>
          </a:prstGeom>
          <a:noFill/>
        </p:spPr>
        <p:txBody>
          <a:bodyPr wrap="square" rtlCol="0">
            <a:spAutoFit/>
          </a:bodyPr>
          <a:lstStyle/>
          <a:p>
            <a:r>
              <a:rPr lang="en-US" sz="1600" b="1" dirty="0">
                <a:solidFill>
                  <a:srgbClr val="FFFF00"/>
                </a:solidFill>
              </a:rPr>
              <a:t>NoSQL </a:t>
            </a:r>
            <a:r>
              <a:rPr lang="en-US" sz="1600" b="1" dirty="0" smtClean="0">
                <a:solidFill>
                  <a:srgbClr val="FFFF00"/>
                </a:solidFill>
              </a:rPr>
              <a:t>databases</a:t>
            </a:r>
            <a:r>
              <a:rPr lang="en-US" sz="1600" b="1" dirty="0" smtClean="0"/>
              <a:t>: </a:t>
            </a:r>
            <a:r>
              <a:rPr lang="en-US" sz="1600" dirty="0"/>
              <a:t> A NoSQL, or nonrelational database, allows unstructured and semistructured data to be stored and manipulated (in contrast to a relational database, which defines how all data inserted into the database must be composed). NoSQL databases grew popular as web applications became more common and more complex.</a:t>
            </a:r>
          </a:p>
          <a:p>
            <a:endParaRPr lang="fr-FR" dirty="0"/>
          </a:p>
        </p:txBody>
      </p:sp>
      <p:sp>
        <p:nvSpPr>
          <p:cNvPr id="6" name="ZoneTexte 5"/>
          <p:cNvSpPr txBox="1"/>
          <p:nvPr/>
        </p:nvSpPr>
        <p:spPr>
          <a:xfrm>
            <a:off x="840656" y="3501008"/>
            <a:ext cx="6093172" cy="1200329"/>
          </a:xfrm>
          <a:prstGeom prst="rect">
            <a:avLst/>
          </a:prstGeom>
          <a:noFill/>
        </p:spPr>
        <p:txBody>
          <a:bodyPr wrap="square" rtlCol="0">
            <a:spAutoFit/>
          </a:bodyPr>
          <a:lstStyle/>
          <a:p>
            <a:r>
              <a:rPr lang="en-US" sz="1600" b="1" dirty="0">
                <a:solidFill>
                  <a:srgbClr val="FFFF00"/>
                </a:solidFill>
              </a:rPr>
              <a:t>Graph </a:t>
            </a:r>
            <a:r>
              <a:rPr lang="en-US" sz="1600" b="1" dirty="0" smtClean="0">
                <a:solidFill>
                  <a:srgbClr val="FFFF00"/>
                </a:solidFill>
              </a:rPr>
              <a:t>databases</a:t>
            </a:r>
            <a:r>
              <a:rPr lang="en-US" sz="1600" b="1" dirty="0" smtClean="0"/>
              <a:t>: </a:t>
            </a:r>
            <a:r>
              <a:rPr lang="en-US" sz="1600" dirty="0" smtClean="0"/>
              <a:t>A </a:t>
            </a:r>
            <a:r>
              <a:rPr lang="en-US" sz="1600" dirty="0"/>
              <a:t>graph database stores data in terms of entities and the relationships between entities</a:t>
            </a:r>
            <a:r>
              <a:rPr lang="en-US" dirty="0"/>
              <a:t>.</a:t>
            </a:r>
          </a:p>
          <a:p>
            <a:r>
              <a:rPr lang="en-US" dirty="0"/>
              <a:t/>
            </a:r>
            <a:br>
              <a:rPr lang="en-US" dirty="0"/>
            </a:br>
            <a:endParaRPr lang="fr-FR" dirty="0"/>
          </a:p>
        </p:txBody>
      </p:sp>
      <p:sp>
        <p:nvSpPr>
          <p:cNvPr id="7" name="ZoneTexte 6"/>
          <p:cNvSpPr txBox="1"/>
          <p:nvPr/>
        </p:nvSpPr>
        <p:spPr>
          <a:xfrm>
            <a:off x="840656" y="4701337"/>
            <a:ext cx="5976664" cy="1107996"/>
          </a:xfrm>
          <a:prstGeom prst="rect">
            <a:avLst/>
          </a:prstGeom>
          <a:noFill/>
        </p:spPr>
        <p:txBody>
          <a:bodyPr wrap="square" rtlCol="0">
            <a:spAutoFit/>
          </a:bodyPr>
          <a:lstStyle/>
          <a:p>
            <a:r>
              <a:rPr lang="en-US" sz="1600" b="1" dirty="0">
                <a:solidFill>
                  <a:srgbClr val="FFFF00"/>
                </a:solidFill>
              </a:rPr>
              <a:t>OLTP </a:t>
            </a:r>
            <a:r>
              <a:rPr lang="en-US" sz="1600" b="1" dirty="0" smtClean="0">
                <a:solidFill>
                  <a:srgbClr val="FFFF00"/>
                </a:solidFill>
              </a:rPr>
              <a:t>databases</a:t>
            </a:r>
            <a:r>
              <a:rPr lang="en-US" sz="1600" b="1" dirty="0" smtClean="0"/>
              <a:t>: </a:t>
            </a:r>
            <a:r>
              <a:rPr lang="en-US" sz="1600" dirty="0"/>
              <a:t> An OLTP database is a speedy, analytic database designed for large numbers of transactions performed by multiple users.</a:t>
            </a:r>
          </a:p>
          <a:p>
            <a:endParaRPr lang="fr-FR" dirty="0"/>
          </a:p>
        </p:txBody>
      </p:sp>
      <p:sp>
        <p:nvSpPr>
          <p:cNvPr id="8" name="ZoneTexte 7"/>
          <p:cNvSpPr txBox="1"/>
          <p:nvPr/>
        </p:nvSpPr>
        <p:spPr>
          <a:xfrm>
            <a:off x="395536" y="5949280"/>
            <a:ext cx="7992888" cy="646331"/>
          </a:xfrm>
          <a:prstGeom prst="rect">
            <a:avLst/>
          </a:prstGeom>
          <a:noFill/>
        </p:spPr>
        <p:txBody>
          <a:bodyPr wrap="square" rtlCol="0">
            <a:spAutoFit/>
          </a:bodyPr>
          <a:lstStyle/>
          <a:p>
            <a:r>
              <a:rPr lang="fr-FR" dirty="0" smtClean="0"/>
              <a:t>Instead of these typs ,many kinds appears today and come to to the page,</a:t>
            </a:r>
          </a:p>
          <a:p>
            <a:r>
              <a:rPr lang="fr-FR" dirty="0" smtClean="0"/>
              <a:t>Like :</a:t>
            </a:r>
            <a:r>
              <a:rPr lang="fr-FR" dirty="0" smtClean="0">
                <a:solidFill>
                  <a:srgbClr val="FFC000"/>
                </a:solidFill>
              </a:rPr>
              <a:t>open sorce db,cloud database(atlas)</a:t>
            </a:r>
            <a:r>
              <a:rPr lang="fr-FR" dirty="0" smtClean="0"/>
              <a:t>,</a:t>
            </a:r>
            <a:r>
              <a:rPr lang="fr-FR" dirty="0" smtClean="0">
                <a:solidFill>
                  <a:srgbClr val="FFC000"/>
                </a:solidFill>
              </a:rPr>
              <a:t>multimodel db</a:t>
            </a:r>
            <a:r>
              <a:rPr lang="fr-FR" dirty="0" smtClean="0"/>
              <a:t>,</a:t>
            </a:r>
            <a:r>
              <a:rPr lang="fr-FR" dirty="0" smtClean="0">
                <a:solidFill>
                  <a:srgbClr val="FFC000"/>
                </a:solidFill>
              </a:rPr>
              <a:t>json db</a:t>
            </a:r>
            <a:r>
              <a:rPr lang="fr-FR" dirty="0" smtClean="0"/>
              <a:t>,….</a:t>
            </a:r>
            <a:endParaRPr lang="fr-FR" dirty="0"/>
          </a:p>
        </p:txBody>
      </p:sp>
    </p:spTree>
    <p:extLst>
      <p:ext uri="{BB962C8B-B14F-4D97-AF65-F5344CB8AC3E}">
        <p14:creationId xmlns:p14="http://schemas.microsoft.com/office/powerpoint/2010/main" val="291118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5536" y="197495"/>
            <a:ext cx="4176464" cy="461665"/>
          </a:xfrm>
          <a:prstGeom prst="rect">
            <a:avLst/>
          </a:prstGeom>
          <a:noFill/>
        </p:spPr>
        <p:txBody>
          <a:bodyPr wrap="square" rtlCol="0">
            <a:spAutoFit/>
          </a:bodyPr>
          <a:lstStyle/>
          <a:p>
            <a:r>
              <a:rPr lang="fr-FR" sz="2400" b="1" dirty="0" smtClean="0"/>
              <a:t>3-What is an RDMS ?</a:t>
            </a:r>
            <a:endParaRPr lang="fr-FR" sz="2400" b="1" dirty="0"/>
          </a:p>
        </p:txBody>
      </p:sp>
      <p:sp>
        <p:nvSpPr>
          <p:cNvPr id="5" name="ZoneTexte 4"/>
          <p:cNvSpPr txBox="1"/>
          <p:nvPr/>
        </p:nvSpPr>
        <p:spPr>
          <a:xfrm>
            <a:off x="827584" y="996256"/>
            <a:ext cx="7056784" cy="1815882"/>
          </a:xfrm>
          <a:prstGeom prst="rect">
            <a:avLst/>
          </a:prstGeom>
          <a:noFill/>
        </p:spPr>
        <p:txBody>
          <a:bodyPr wrap="square" rtlCol="0">
            <a:spAutoFit/>
          </a:bodyPr>
          <a:lstStyle/>
          <a:p>
            <a:r>
              <a:rPr lang="fr-FR" sz="1600" dirty="0"/>
              <a:t>RDBMS stands for </a:t>
            </a:r>
            <a:r>
              <a:rPr lang="fr-FR" sz="1600" b="1" u="sng" dirty="0"/>
              <a:t>R</a:t>
            </a:r>
            <a:r>
              <a:rPr lang="fr-FR" sz="1600" dirty="0"/>
              <a:t>elational </a:t>
            </a:r>
            <a:r>
              <a:rPr lang="fr-FR" sz="1600" b="1" u="sng" dirty="0"/>
              <a:t>D</a:t>
            </a:r>
            <a:r>
              <a:rPr lang="fr-FR" sz="1600" dirty="0"/>
              <a:t>atabase </a:t>
            </a:r>
            <a:r>
              <a:rPr lang="fr-FR" sz="1600" b="1" u="sng" dirty="0"/>
              <a:t>M</a:t>
            </a:r>
            <a:r>
              <a:rPr lang="fr-FR" sz="1600" dirty="0"/>
              <a:t>anagement </a:t>
            </a:r>
            <a:r>
              <a:rPr lang="fr-FR" sz="1600" b="1" u="sng" dirty="0"/>
              <a:t>S</a:t>
            </a:r>
            <a:r>
              <a:rPr lang="fr-FR" sz="1600" dirty="0"/>
              <a:t>ystem. RDBMS is the basis for SQL, and for all modern database systems like MS SQL Server, IBM DB2, Oracle, MySQL, and Microsoft Access.</a:t>
            </a:r>
          </a:p>
          <a:p>
            <a:r>
              <a:rPr lang="fr-FR" sz="1600" dirty="0"/>
              <a:t>A Relational database management system (RDBMS) is a database management system (DBMS) that is based on the relational model as introduced by E. F. Codd.</a:t>
            </a:r>
          </a:p>
          <a:p>
            <a:endParaRPr lang="fr-FR" sz="1600" dirty="0"/>
          </a:p>
        </p:txBody>
      </p:sp>
      <p:sp>
        <p:nvSpPr>
          <p:cNvPr id="6" name="ZoneTexte 5"/>
          <p:cNvSpPr txBox="1"/>
          <p:nvPr/>
        </p:nvSpPr>
        <p:spPr>
          <a:xfrm>
            <a:off x="763588" y="3140968"/>
            <a:ext cx="7488832" cy="2831544"/>
          </a:xfrm>
          <a:prstGeom prst="rect">
            <a:avLst/>
          </a:prstGeom>
          <a:noFill/>
        </p:spPr>
        <p:txBody>
          <a:bodyPr wrap="square" rtlCol="0">
            <a:spAutoFit/>
          </a:bodyPr>
          <a:lstStyle/>
          <a:p>
            <a:r>
              <a:rPr lang="en-US" sz="1600" dirty="0"/>
              <a:t>An </a:t>
            </a:r>
            <a:r>
              <a:rPr lang="en-US" sz="1600" i="1" dirty="0"/>
              <a:t>RDBMS</a:t>
            </a:r>
            <a:r>
              <a:rPr lang="en-US" sz="1600" dirty="0"/>
              <a:t> is a particular type of</a:t>
            </a:r>
            <a:r>
              <a:rPr lang="en-US" sz="1600" dirty="0">
                <a:solidFill>
                  <a:srgbClr val="FFFF00"/>
                </a:solidFill>
              </a:rPr>
              <a:t> </a:t>
            </a:r>
            <a:r>
              <a:rPr lang="en-US" sz="1600" dirty="0" smtClean="0">
                <a:solidFill>
                  <a:srgbClr val="FFFF00"/>
                </a:solidFill>
              </a:rPr>
              <a:t>DBMS</a:t>
            </a:r>
            <a:r>
              <a:rPr lang="en-US" sz="1600" dirty="0"/>
              <a:t> that uses a </a:t>
            </a:r>
            <a:r>
              <a:rPr lang="en-US" sz="1600" i="1" dirty="0"/>
              <a:t>relational</a:t>
            </a:r>
            <a:r>
              <a:rPr lang="en-US" sz="1600" dirty="0"/>
              <a:t> model for its databases. An RDBMS therefore enables you to create </a:t>
            </a:r>
            <a:r>
              <a:rPr lang="en-US" sz="1600" i="1" dirty="0"/>
              <a:t>relational</a:t>
            </a:r>
            <a:r>
              <a:rPr lang="en-US" sz="1600" dirty="0"/>
              <a:t> </a:t>
            </a:r>
            <a:r>
              <a:rPr lang="en-US" sz="1600" dirty="0" smtClean="0">
                <a:solidFill>
                  <a:srgbClr val="FFFF00"/>
                </a:solidFill>
              </a:rPr>
              <a:t>databases</a:t>
            </a:r>
            <a:r>
              <a:rPr lang="en-US" sz="1600" dirty="0" smtClean="0"/>
              <a:t>.</a:t>
            </a:r>
            <a:endParaRPr lang="en-US" sz="1600" dirty="0"/>
          </a:p>
          <a:p>
            <a:r>
              <a:rPr lang="en-US" sz="1600" dirty="0"/>
              <a:t>Relational database management systems have become the most popular type of database system. Most major database management systems are relational. Popular examples include </a:t>
            </a:r>
            <a:r>
              <a:rPr lang="en-US" sz="1600" dirty="0" smtClean="0">
                <a:solidFill>
                  <a:srgbClr val="FFFF00"/>
                </a:solidFill>
              </a:rPr>
              <a:t>Microsoft Access,</a:t>
            </a:r>
            <a:r>
              <a:rPr lang="en-US" sz="1600" dirty="0">
                <a:solidFill>
                  <a:srgbClr val="FFFF00"/>
                </a:solidFill>
              </a:rPr>
              <a:t> </a:t>
            </a:r>
            <a:r>
              <a:rPr lang="en-US" sz="1600" dirty="0" smtClean="0">
                <a:solidFill>
                  <a:srgbClr val="FFFF00"/>
                </a:solidFill>
              </a:rPr>
              <a:t>SQL SERVER,</a:t>
            </a:r>
            <a:r>
              <a:rPr lang="en-US" sz="1600" dirty="0">
                <a:solidFill>
                  <a:srgbClr val="FFFF00"/>
                </a:solidFill>
              </a:rPr>
              <a:t> </a:t>
            </a:r>
            <a:r>
              <a:rPr lang="en-US" sz="1600" dirty="0" smtClean="0">
                <a:solidFill>
                  <a:srgbClr val="FFFF00"/>
                </a:solidFill>
              </a:rPr>
              <a:t>ORACLE,</a:t>
            </a:r>
            <a:r>
              <a:rPr lang="en-US" sz="1600" dirty="0">
                <a:solidFill>
                  <a:srgbClr val="FFFF00"/>
                </a:solidFill>
              </a:rPr>
              <a:t> </a:t>
            </a:r>
            <a:r>
              <a:rPr lang="en-US" sz="1600" dirty="0" smtClean="0">
                <a:solidFill>
                  <a:srgbClr val="FFFF00"/>
                </a:solidFill>
              </a:rPr>
              <a:t>MYSQL</a:t>
            </a:r>
            <a:r>
              <a:rPr lang="en-US" sz="1600" dirty="0" smtClean="0"/>
              <a:t>, </a:t>
            </a:r>
            <a:r>
              <a:rPr lang="en-US" sz="1600" dirty="0"/>
              <a:t>FileMaker, </a:t>
            </a:r>
            <a:r>
              <a:rPr lang="en-US" sz="1600" dirty="0" smtClean="0">
                <a:solidFill>
                  <a:srgbClr val="FFFF00"/>
                </a:solidFill>
              </a:rPr>
              <a:t>PostgreSQL</a:t>
            </a:r>
            <a:r>
              <a:rPr lang="en-US" sz="1600" dirty="0" smtClean="0"/>
              <a:t>, </a:t>
            </a:r>
            <a:r>
              <a:rPr lang="en-US" sz="1600" dirty="0"/>
              <a:t>and more below.</a:t>
            </a:r>
          </a:p>
          <a:p>
            <a:r>
              <a:rPr lang="en-US" sz="1600" dirty="0"/>
              <a:t>A </a:t>
            </a:r>
            <a:r>
              <a:rPr lang="en-US" sz="1600" i="1" dirty="0"/>
              <a:t>relational database</a:t>
            </a:r>
            <a:r>
              <a:rPr lang="en-US" sz="1600" dirty="0"/>
              <a:t> is a  database that allows related data to be stored across multiple </a:t>
            </a:r>
            <a:r>
              <a:rPr lang="en-US" sz="1600" dirty="0" smtClean="0">
                <a:solidFill>
                  <a:srgbClr val="FFFF00"/>
                </a:solidFill>
              </a:rPr>
              <a:t>tables</a:t>
            </a:r>
            <a:r>
              <a:rPr lang="en-US" sz="1600" dirty="0" smtClean="0"/>
              <a:t>, </a:t>
            </a:r>
            <a:r>
              <a:rPr lang="en-US" sz="1600" dirty="0"/>
              <a:t>and linked by establishing a </a:t>
            </a:r>
            <a:r>
              <a:rPr lang="en-US" sz="1600" dirty="0" smtClean="0">
                <a:solidFill>
                  <a:srgbClr val="FFFF00"/>
                </a:solidFill>
              </a:rPr>
              <a:t>relationship</a:t>
            </a:r>
            <a:r>
              <a:rPr lang="en-US" sz="1600" dirty="0"/>
              <a:t> between the tables. This provides an efficient way to store data, as you can enter data once, then reference it from elsewhere in the database.</a:t>
            </a:r>
          </a:p>
          <a:p>
            <a:endParaRPr lang="fr-FR" dirty="0"/>
          </a:p>
        </p:txBody>
      </p:sp>
    </p:spTree>
    <p:extLst>
      <p:ext uri="{BB962C8B-B14F-4D97-AF65-F5344CB8AC3E}">
        <p14:creationId xmlns:p14="http://schemas.microsoft.com/office/powerpoint/2010/main" val="263689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7504" y="188640"/>
            <a:ext cx="6120680" cy="830997"/>
          </a:xfrm>
          <a:prstGeom prst="rect">
            <a:avLst/>
          </a:prstGeom>
          <a:noFill/>
        </p:spPr>
        <p:txBody>
          <a:bodyPr wrap="square" rtlCol="0">
            <a:spAutoFit/>
          </a:bodyPr>
          <a:lstStyle/>
          <a:p>
            <a:r>
              <a:rPr lang="fr-FR" sz="2400" b="1" dirty="0"/>
              <a:t>4-Three examples of popular RDBMS</a:t>
            </a:r>
          </a:p>
          <a:p>
            <a:endParaRPr lang="fr-FR" sz="2400" dirty="0"/>
          </a:p>
        </p:txBody>
      </p:sp>
      <p:sp>
        <p:nvSpPr>
          <p:cNvPr id="6" name="ZoneTexte 5"/>
          <p:cNvSpPr txBox="1"/>
          <p:nvPr/>
        </p:nvSpPr>
        <p:spPr>
          <a:xfrm>
            <a:off x="419200" y="696471"/>
            <a:ext cx="5544616" cy="646331"/>
          </a:xfrm>
          <a:prstGeom prst="rect">
            <a:avLst/>
          </a:prstGeom>
          <a:noFill/>
        </p:spPr>
        <p:txBody>
          <a:bodyPr wrap="square" rtlCol="0">
            <a:spAutoFit/>
          </a:bodyPr>
          <a:lstStyle/>
          <a:p>
            <a:r>
              <a:rPr lang="fr-FR" b="1" dirty="0"/>
              <a:t>4-a-MySQL : Introduction and functionalities </a:t>
            </a:r>
          </a:p>
          <a:p>
            <a:endParaRPr lang="fr-FR" dirty="0"/>
          </a:p>
        </p:txBody>
      </p:sp>
      <p:sp>
        <p:nvSpPr>
          <p:cNvPr id="7" name="ZoneTexte 6"/>
          <p:cNvSpPr txBox="1"/>
          <p:nvPr/>
        </p:nvSpPr>
        <p:spPr>
          <a:xfrm>
            <a:off x="396504" y="1674416"/>
            <a:ext cx="7920880" cy="2862322"/>
          </a:xfrm>
          <a:prstGeom prst="rect">
            <a:avLst/>
          </a:prstGeom>
          <a:noFill/>
        </p:spPr>
        <p:txBody>
          <a:bodyPr wrap="square" rtlCol="0">
            <a:spAutoFit/>
          </a:bodyPr>
          <a:lstStyle/>
          <a:p>
            <a:r>
              <a:rPr lang="en-US" dirty="0">
                <a:solidFill>
                  <a:srgbClr val="FFFF00"/>
                </a:solidFill>
              </a:rPr>
              <a:t>MySQL</a:t>
            </a:r>
            <a:r>
              <a:rPr lang="en-US" dirty="0"/>
              <a:t> is the most popular open source </a:t>
            </a:r>
            <a:r>
              <a:rPr lang="en-US" dirty="0">
                <a:solidFill>
                  <a:srgbClr val="FFFF00"/>
                </a:solidFill>
              </a:rPr>
              <a:t>SQL</a:t>
            </a:r>
            <a:r>
              <a:rPr lang="en-US" dirty="0"/>
              <a:t>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pic>
        <p:nvPicPr>
          <p:cNvPr id="3074" name="Picture 2" descr="https://qph.fs.quoracdn.net/main-qimg-6cb8d7343a920511a3ad85fe797a0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869160"/>
            <a:ext cx="439248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38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260648"/>
            <a:ext cx="2376264" cy="461665"/>
          </a:xfrm>
          <a:prstGeom prst="rect">
            <a:avLst/>
          </a:prstGeom>
          <a:noFill/>
        </p:spPr>
        <p:txBody>
          <a:bodyPr wrap="square" rtlCol="0">
            <a:spAutoFit/>
          </a:bodyPr>
          <a:lstStyle/>
          <a:p>
            <a:r>
              <a:rPr lang="fr-FR" sz="2400" dirty="0" smtClean="0"/>
              <a:t>Functionalities :</a:t>
            </a:r>
            <a:endParaRPr lang="fr-FR" sz="2400" dirty="0"/>
          </a:p>
        </p:txBody>
      </p:sp>
      <p:sp>
        <p:nvSpPr>
          <p:cNvPr id="5" name="ZoneTexte 4"/>
          <p:cNvSpPr txBox="1"/>
          <p:nvPr/>
        </p:nvSpPr>
        <p:spPr>
          <a:xfrm>
            <a:off x="107504" y="908721"/>
            <a:ext cx="8856984" cy="3693319"/>
          </a:xfrm>
          <a:prstGeom prst="rect">
            <a:avLst/>
          </a:prstGeom>
          <a:noFill/>
        </p:spPr>
        <p:txBody>
          <a:bodyPr wrap="square" rtlCol="0">
            <a:spAutoFit/>
          </a:bodyPr>
          <a:lstStyle/>
          <a:p>
            <a:r>
              <a:rPr lang="en-US" dirty="0">
                <a:solidFill>
                  <a:srgbClr val="FFFF00"/>
                </a:solidFill>
              </a:rPr>
              <a:t>Ease of Management </a:t>
            </a:r>
            <a:r>
              <a:rPr lang="en-US" dirty="0"/>
              <a:t>– It is pretty easy to download and use the software.</a:t>
            </a:r>
          </a:p>
          <a:p>
            <a:r>
              <a:rPr lang="en-US" dirty="0"/>
              <a:t>High performance – It provides you fast loading utilities with different memory cache.</a:t>
            </a:r>
          </a:p>
          <a:p>
            <a:r>
              <a:rPr lang="en-US" dirty="0">
                <a:solidFill>
                  <a:srgbClr val="FFFF00"/>
                </a:solidFill>
              </a:rPr>
              <a:t>Scalable</a:t>
            </a:r>
            <a:r>
              <a:rPr lang="en-US" dirty="0"/>
              <a:t> – With MySQL, you can scale anytime you like. It is really easy to create data warehouses including an enormous amount of data.</a:t>
            </a:r>
          </a:p>
          <a:p>
            <a:r>
              <a:rPr lang="en-US" dirty="0">
                <a:solidFill>
                  <a:srgbClr val="FFFF00"/>
                </a:solidFill>
              </a:rPr>
              <a:t>Compatibility</a:t>
            </a:r>
            <a:r>
              <a:rPr lang="en-US" dirty="0"/>
              <a:t> – MySQL is compatible with all modern platforms like Windows, Linux, Unix.</a:t>
            </a:r>
          </a:p>
          <a:p>
            <a:r>
              <a:rPr lang="en-US" dirty="0">
                <a:solidFill>
                  <a:srgbClr val="FFFF00"/>
                </a:solidFill>
              </a:rPr>
              <a:t>Performance</a:t>
            </a:r>
            <a:r>
              <a:rPr lang="en-US" dirty="0"/>
              <a:t> – MySQL gives you high-performance results without losing essential functionality.</a:t>
            </a:r>
          </a:p>
          <a:p>
            <a:r>
              <a:rPr lang="en-US" dirty="0">
                <a:solidFill>
                  <a:srgbClr val="FFFF00"/>
                </a:solidFill>
              </a:rPr>
              <a:t>Complete Data Security </a:t>
            </a:r>
            <a:r>
              <a:rPr lang="en-US" dirty="0"/>
              <a:t>– Only the authorized users can access the database. Complete security for the data.</a:t>
            </a:r>
          </a:p>
          <a:p>
            <a:r>
              <a:rPr lang="en-US" dirty="0">
                <a:solidFill>
                  <a:srgbClr val="FFFF00"/>
                </a:solidFill>
              </a:rPr>
              <a:t>Low Cost </a:t>
            </a:r>
            <a:r>
              <a:rPr lang="en-US" dirty="0"/>
              <a:t>– It is free to use.</a:t>
            </a:r>
          </a:p>
          <a:p>
            <a:r>
              <a:rPr lang="en-US" dirty="0">
                <a:solidFill>
                  <a:srgbClr val="FFFF00"/>
                </a:solidFill>
              </a:rPr>
              <a:t>Memory Efficiency </a:t>
            </a:r>
            <a:r>
              <a:rPr lang="en-US" dirty="0"/>
              <a:t>– MySQL has low memory leakage.</a:t>
            </a:r>
          </a:p>
          <a:p>
            <a:endParaRPr lang="fr-FR" dirty="0"/>
          </a:p>
        </p:txBody>
      </p:sp>
      <p:pic>
        <p:nvPicPr>
          <p:cNvPr id="4098" name="Picture 2" descr="features of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33" y="4498702"/>
            <a:ext cx="7858125" cy="202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8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93552" y="332656"/>
            <a:ext cx="3888432" cy="461665"/>
          </a:xfrm>
          <a:prstGeom prst="rect">
            <a:avLst/>
          </a:prstGeom>
          <a:noFill/>
        </p:spPr>
        <p:txBody>
          <a:bodyPr wrap="square" rtlCol="0">
            <a:spAutoFit/>
          </a:bodyPr>
          <a:lstStyle/>
          <a:p>
            <a:r>
              <a:rPr lang="fr-FR" sz="2400" dirty="0" smtClean="0"/>
              <a:t>Drawbacks of MYSQL</a:t>
            </a:r>
            <a:endParaRPr lang="fr-FR" sz="2400" dirty="0"/>
          </a:p>
        </p:txBody>
      </p:sp>
      <p:sp>
        <p:nvSpPr>
          <p:cNvPr id="5" name="ZoneTexte 4"/>
          <p:cNvSpPr txBox="1"/>
          <p:nvPr/>
        </p:nvSpPr>
        <p:spPr>
          <a:xfrm>
            <a:off x="491580" y="3717032"/>
            <a:ext cx="7488832" cy="2585323"/>
          </a:xfrm>
          <a:prstGeom prst="rect">
            <a:avLst/>
          </a:prstGeom>
          <a:noFill/>
        </p:spPr>
        <p:txBody>
          <a:bodyPr wrap="square" rtlCol="0">
            <a:spAutoFit/>
          </a:bodyPr>
          <a:lstStyle/>
          <a:p>
            <a:r>
              <a:rPr lang="en-US" dirty="0" smtClean="0"/>
              <a:t>*MySQL </a:t>
            </a:r>
            <a:r>
              <a:rPr lang="en-US" dirty="0"/>
              <a:t>version less than </a:t>
            </a:r>
            <a:r>
              <a:rPr lang="en-US" dirty="0">
                <a:solidFill>
                  <a:srgbClr val="FFFF00"/>
                </a:solidFill>
              </a:rPr>
              <a:t>5.0</a:t>
            </a:r>
            <a:r>
              <a:rPr lang="en-US" dirty="0"/>
              <a:t> doesn't support </a:t>
            </a:r>
            <a:r>
              <a:rPr lang="en-US" dirty="0">
                <a:solidFill>
                  <a:srgbClr val="FFFF00"/>
                </a:solidFill>
              </a:rPr>
              <a:t>ROLE</a:t>
            </a:r>
            <a:r>
              <a:rPr lang="en-US" dirty="0"/>
              <a:t>, </a:t>
            </a:r>
            <a:r>
              <a:rPr lang="en-US" dirty="0">
                <a:solidFill>
                  <a:srgbClr val="FFFF00"/>
                </a:solidFill>
              </a:rPr>
              <a:t>COMMIT</a:t>
            </a:r>
            <a:r>
              <a:rPr lang="en-US" dirty="0"/>
              <a:t>, and </a:t>
            </a:r>
            <a:r>
              <a:rPr lang="en-US" dirty="0">
                <a:solidFill>
                  <a:srgbClr val="FFFF00"/>
                </a:solidFill>
              </a:rPr>
              <a:t>stored procedure</a:t>
            </a:r>
            <a:r>
              <a:rPr lang="en-US" dirty="0"/>
              <a:t>.</a:t>
            </a:r>
          </a:p>
          <a:p>
            <a:r>
              <a:rPr lang="en-US" dirty="0" smtClean="0"/>
              <a:t>*MySQL </a:t>
            </a:r>
            <a:r>
              <a:rPr lang="en-US" dirty="0"/>
              <a:t>does not support a very </a:t>
            </a:r>
            <a:r>
              <a:rPr lang="en-US" dirty="0">
                <a:solidFill>
                  <a:srgbClr val="FFFF00"/>
                </a:solidFill>
              </a:rPr>
              <a:t>large</a:t>
            </a:r>
            <a:r>
              <a:rPr lang="en-US" dirty="0"/>
              <a:t> database </a:t>
            </a:r>
            <a:r>
              <a:rPr lang="en-US" dirty="0">
                <a:solidFill>
                  <a:srgbClr val="FFFF00"/>
                </a:solidFill>
              </a:rPr>
              <a:t>size</a:t>
            </a:r>
            <a:r>
              <a:rPr lang="en-US" dirty="0"/>
              <a:t> as efficiently.</a:t>
            </a:r>
          </a:p>
          <a:p>
            <a:r>
              <a:rPr lang="en-US" dirty="0" smtClean="0"/>
              <a:t>*MySQL </a:t>
            </a:r>
            <a:r>
              <a:rPr lang="en-US" dirty="0">
                <a:solidFill>
                  <a:srgbClr val="FFFF00"/>
                </a:solidFill>
              </a:rPr>
              <a:t>doesn't</a:t>
            </a:r>
            <a:r>
              <a:rPr lang="en-US" dirty="0"/>
              <a:t> handle </a:t>
            </a:r>
            <a:r>
              <a:rPr lang="en-US" dirty="0">
                <a:solidFill>
                  <a:srgbClr val="FFFF00"/>
                </a:solidFill>
              </a:rPr>
              <a:t>transactions</a:t>
            </a:r>
            <a:r>
              <a:rPr lang="en-US" dirty="0"/>
              <a:t> very efficiently, and it is prone to </a:t>
            </a:r>
            <a:r>
              <a:rPr lang="en-US" dirty="0">
                <a:solidFill>
                  <a:srgbClr val="FFFF00"/>
                </a:solidFill>
              </a:rPr>
              <a:t>data corruption</a:t>
            </a:r>
            <a:r>
              <a:rPr lang="en-US" dirty="0"/>
              <a:t>.</a:t>
            </a:r>
          </a:p>
          <a:p>
            <a:r>
              <a:rPr lang="en-US" dirty="0" smtClean="0"/>
              <a:t>*MySQL </a:t>
            </a:r>
            <a:r>
              <a:rPr lang="en-US" dirty="0"/>
              <a:t>is accused that it </a:t>
            </a:r>
            <a:r>
              <a:rPr lang="en-US" dirty="0">
                <a:solidFill>
                  <a:srgbClr val="FFFF00"/>
                </a:solidFill>
              </a:rPr>
              <a:t>doesn't</a:t>
            </a:r>
            <a:r>
              <a:rPr lang="en-US" dirty="0"/>
              <a:t> have a good </a:t>
            </a:r>
            <a:r>
              <a:rPr lang="en-US" dirty="0">
                <a:solidFill>
                  <a:srgbClr val="FFFF00"/>
                </a:solidFill>
              </a:rPr>
              <a:t>developing</a:t>
            </a:r>
            <a:r>
              <a:rPr lang="en-US" dirty="0"/>
              <a:t> and </a:t>
            </a:r>
            <a:r>
              <a:rPr lang="en-US" dirty="0">
                <a:solidFill>
                  <a:srgbClr val="FFFF00"/>
                </a:solidFill>
              </a:rPr>
              <a:t>debugging</a:t>
            </a:r>
            <a:r>
              <a:rPr lang="en-US" dirty="0"/>
              <a:t> tool compared to </a:t>
            </a:r>
            <a:r>
              <a:rPr lang="en-US" dirty="0">
                <a:solidFill>
                  <a:srgbClr val="FFFF00"/>
                </a:solidFill>
              </a:rPr>
              <a:t>paid databases</a:t>
            </a:r>
            <a:r>
              <a:rPr lang="en-US" dirty="0"/>
              <a:t>.</a:t>
            </a:r>
          </a:p>
          <a:p>
            <a:r>
              <a:rPr lang="en-US" dirty="0" smtClean="0"/>
              <a:t>*MySQL </a:t>
            </a:r>
            <a:r>
              <a:rPr lang="en-US" dirty="0"/>
              <a:t>doesn't support </a:t>
            </a:r>
            <a:r>
              <a:rPr lang="en-US" dirty="0">
                <a:solidFill>
                  <a:srgbClr val="FFFF00"/>
                </a:solidFill>
              </a:rPr>
              <a:t>SQL check </a:t>
            </a:r>
            <a:r>
              <a:rPr lang="en-US" dirty="0"/>
              <a:t>constraints.</a:t>
            </a:r>
          </a:p>
          <a:p>
            <a:endParaRPr lang="fr-FR" dirty="0"/>
          </a:p>
        </p:txBody>
      </p:sp>
      <p:pic>
        <p:nvPicPr>
          <p:cNvPr id="6" name="Picture 8" descr="Disadvantag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980728"/>
            <a:ext cx="31975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82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254</TotalTime>
  <Words>732</Words>
  <Application>Microsoft Office PowerPoint</Application>
  <PresentationFormat>Affichage à l'écran (4:3)</PresentationFormat>
  <Paragraphs>95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Perspective</vt:lpstr>
      <vt:lpstr>Introduction to Database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DELL</dc:creator>
  <cp:lastModifiedBy>Utilisateur Windows</cp:lastModifiedBy>
  <cp:revision>17</cp:revision>
  <dcterms:created xsi:type="dcterms:W3CDTF">2020-11-09T09:50:15Z</dcterms:created>
  <dcterms:modified xsi:type="dcterms:W3CDTF">2021-08-02T07:19:48Z</dcterms:modified>
</cp:coreProperties>
</file>