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5" r:id="rId9"/>
    <p:sldId id="266" r:id="rId10"/>
    <p:sldId id="260" r:id="rId11"/>
    <p:sldId id="268" r:id="rId12"/>
    <p:sldId id="261" r:id="rId13"/>
    <p:sldId id="269" r:id="rId14"/>
    <p:sldId id="276" r:id="rId15"/>
    <p:sldId id="267" r:id="rId16"/>
    <p:sldId id="270" r:id="rId17"/>
    <p:sldId id="271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F419-8494-49EB-8C6C-0A016D3F2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52975-CF73-4FE3-B104-5AF059656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BF26-C892-4395-A7E7-3185C408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0244-8756-4575-A66F-7998CE57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69CB-0662-41B8-92BD-999E4C17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0897-4F2B-4A24-B98E-B10F9E0D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17C7-1436-4F64-81EA-6123CDEF5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3C54-367B-44FB-89FA-8E39EAA2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465A-61ED-4880-AE20-FA945EA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3CF1-EF21-4AAE-A3A7-1B13260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F1230-00BC-44AF-B7CB-85F549C84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9B3B-CA66-430D-AD31-4A4CE745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7207-7B44-41E4-B8B9-99E9CC99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737C-2C70-42D7-8A3A-D26D1619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B60E-44C3-4F3B-8CE1-C1D1F826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4B00-BEC6-4581-BF1D-F014100E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1256-855A-4510-8F8A-5457E4BB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D256-05DB-4301-9994-56383038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F292-B752-42F6-8F72-23E4C62C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4E44-06BA-460D-92CF-0E089C1A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232D-0606-4DF9-AD5F-D8443B97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1364-B7C9-4C89-B3B3-CE3D890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9D30-65E3-4C07-9A62-E4CA479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093C-7A30-424E-8BD1-344B843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7E1E-5C47-444F-8B75-316E0C63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6555-3337-4CAE-8988-1CB31630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8923-4174-481B-B855-D6E6D9FB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E375E-7E3C-4B31-89D9-66B7DA46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60CD-1AB4-44A5-BC0B-CD9CB267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FE74-3BF5-42D8-BE28-621C1B7B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FBAAA-209B-4860-A62B-A7B76008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DC9F-C704-440A-9122-FE7F1EFD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A0A4-B14C-4CFE-9364-D029EA87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2C28-E0AD-4A84-B2DC-8221AD38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FC09F-F92F-4929-8D1F-02A6489A6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9990F-F4FC-4106-8AE8-599B0018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A3362-F31F-43EA-B8DB-8480B25B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0571D-8A02-4081-8495-F08C0466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608A1-3EB2-425E-97F4-324137A5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B858-44AE-4D23-A124-9D14266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1007-CF14-409C-9A00-FA447985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99517-724C-4D2E-804E-0310B5D6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5356F-7986-4BFC-AF92-FCB87BC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26DCE-AE3B-4EE9-8D1C-8AF6CD5C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78244-BE50-4E5B-BD69-BD6E74F9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8507-66F7-48D4-8355-8DF3D6EB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DD80-131E-4430-BE8D-93EA79CA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40D2-23F0-40E1-B795-8417CB0C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EDC1D-ABFE-40E8-8C10-70CD14E1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1E63-5F6A-4374-8DE3-B3093437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9CA7-B3EB-4F4E-81B2-6A0A7FEE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13D6-3794-455B-8F9C-D9EF836A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9A0B-861B-449E-B74F-E9759427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D5627-81DB-4596-9C61-0964AE381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A538-0B69-4125-A3B3-773F7D66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1B7C-DC11-47BF-8ED7-8565D795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B4E59-3366-4265-B666-83DC4010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57F9-7233-49DD-98B2-41974E91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A4E16-249B-4582-AA30-32A132B5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F070-D2C8-4840-9E06-28C61766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5498-6D20-43B3-8A24-679CEF7C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7D5F-36F6-450E-ADAB-B78388C0487C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E5F8-EC5E-45F8-A8AF-0738A22D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3468-D3D0-496F-834C-A2C92706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86AB-FAEE-4E0D-9966-74C336C1D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Hiring-Assistant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1F613-059E-4A78-ADC4-2BB496CA7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EA85-14C9-4D4E-BB95-79D91FFB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F183-B470-45D9-9BA3-5830DC27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Hiring-Assistant(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jumlah kandidat asisten)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Permute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// Antrian diacak dan diurutkan ulang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 to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Interview(calon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lebih baik daripada kandidat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Hire(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BA8F-3D82-4497-B2F2-688A824B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Permute-By-Sorting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748E-77A5-4AB6-9A63-4CA67CFF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.length</a:t>
            </a:r>
          </a:p>
          <a:p>
            <a:pPr marL="0" indent="0">
              <a:buNone/>
            </a:pPr>
            <a:r>
              <a:rPr lang="en-US"/>
              <a:t>let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[1..n] be a new array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[i] =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/>
              <a:t>(i, n</a:t>
            </a:r>
            <a:r>
              <a:rPr lang="en-US" baseline="30000"/>
              <a:t>3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sort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 using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 as sorting keys</a:t>
            </a:r>
          </a:p>
        </p:txBody>
      </p:sp>
    </p:spTree>
    <p:extLst>
      <p:ext uri="{BB962C8B-B14F-4D97-AF65-F5344CB8AC3E}">
        <p14:creationId xmlns:p14="http://schemas.microsoft.com/office/powerpoint/2010/main" val="323543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09B4-4B46-46BE-A8D6-8254841F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Permute-by-Sorting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C144-7012-4C07-AA94-6E5F0732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Antrian interview diacak dan diurutkan berdasarkan prioritas. Dalam bentuk </a:t>
            </a:r>
            <a:r>
              <a:rPr lang="en-US" i="1"/>
              <a:t>value pair &lt;</a:t>
            </a:r>
            <a:r>
              <a:rPr lang="en-US" b="1" i="1"/>
              <a:t>prioritas kandidat</a:t>
            </a:r>
            <a:r>
              <a:rPr lang="en-US" i="1"/>
              <a:t>, </a:t>
            </a:r>
            <a:r>
              <a:rPr lang="en-US" b="1" i="1"/>
              <a:t>urutan kandidat</a:t>
            </a:r>
            <a:r>
              <a:rPr lang="en-US"/>
              <a:t>&gt;, antrian </a:t>
            </a:r>
            <a:r>
              <a:rPr lang="en-US" i="1"/>
              <a:t>n </a:t>
            </a:r>
            <a:r>
              <a:rPr lang="en-US"/>
              <a:t>=</a:t>
            </a:r>
            <a:r>
              <a:rPr lang="en-US" i="1"/>
              <a:t> 5</a:t>
            </a:r>
            <a:r>
              <a:rPr lang="en-US"/>
              <a:t> dapat diacak sebagai berikut.</a:t>
            </a:r>
          </a:p>
          <a:p>
            <a:r>
              <a:rPr lang="en-US"/>
              <a:t>Sebelum diacak: &lt;1,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&gt;, &lt;2, </a:t>
            </a:r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/>
              <a:t>&gt;, &lt;3, </a:t>
            </a:r>
            <a:r>
              <a:rPr lang="en-US">
                <a:solidFill>
                  <a:schemeClr val="accent2"/>
                </a:solidFill>
              </a:rPr>
              <a:t>3</a:t>
            </a:r>
            <a:r>
              <a:rPr lang="en-US"/>
              <a:t>&gt;, &lt;4, </a:t>
            </a:r>
            <a:r>
              <a:rPr lang="en-US">
                <a:solidFill>
                  <a:srgbClr val="00B0F0"/>
                </a:solidFill>
              </a:rPr>
              <a:t>4</a:t>
            </a:r>
            <a:r>
              <a:rPr lang="en-US"/>
              <a:t>&gt;, &lt;5,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/>
              <a:t>&gt;</a:t>
            </a:r>
            <a:br>
              <a:rPr lang="en-US"/>
            </a:br>
            <a:r>
              <a:rPr lang="en-US"/>
              <a:t>Setelah diacak: &lt;1, </a:t>
            </a:r>
            <a:r>
              <a:rPr lang="en-US">
                <a:solidFill>
                  <a:schemeClr val="accent2"/>
                </a:solidFill>
              </a:rPr>
              <a:t>3</a:t>
            </a:r>
            <a:r>
              <a:rPr lang="en-US"/>
              <a:t>&gt;, &lt;2,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/>
              <a:t>&gt;, &lt;3, </a:t>
            </a:r>
            <a:r>
              <a:rPr lang="en-US">
                <a:solidFill>
                  <a:srgbClr val="00B0F0"/>
                </a:solidFill>
              </a:rPr>
              <a:t>4</a:t>
            </a:r>
            <a:r>
              <a:rPr lang="en-US"/>
              <a:t>&gt;, &lt;4,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&gt;, &lt;5, </a:t>
            </a:r>
            <a:r>
              <a:rPr lang="en-US">
                <a:solidFill>
                  <a:schemeClr val="accent1"/>
                </a:solidFill>
              </a:rPr>
              <a:t>2</a:t>
            </a:r>
            <a:r>
              <a:rPr lang="en-US"/>
              <a:t>&gt;</a:t>
            </a:r>
          </a:p>
          <a:p>
            <a:r>
              <a:rPr lang="en-US"/>
              <a:t>Jika kandidat terbaik ada pada urutan terakhir (</a:t>
            </a:r>
            <a:r>
              <a:rPr lang="en-US" i="1"/>
              <a:t>n</a:t>
            </a:r>
            <a:r>
              <a:rPr lang="en-US"/>
              <a:t> = </a:t>
            </a:r>
            <a:r>
              <a:rPr lang="en-US" i="1"/>
              <a:t>5</a:t>
            </a:r>
            <a:r>
              <a:rPr lang="en-US"/>
              <a:t>), proses </a:t>
            </a:r>
            <a:r>
              <a:rPr lang="en-US" i="1"/>
              <a:t>hiring</a:t>
            </a:r>
            <a:r>
              <a:rPr lang="en-US"/>
              <a:t> hanya cukup terjadi dua kali.</a:t>
            </a:r>
          </a:p>
          <a:p>
            <a:r>
              <a:rPr lang="en-US" i="1"/>
              <a:t>Cost</a:t>
            </a:r>
            <a:r>
              <a:rPr lang="en-US" i="1" baseline="-25000"/>
              <a:t>hiring</a:t>
            </a:r>
            <a:r>
              <a:rPr lang="en-US"/>
              <a:t> dapat memiliki peluang untuk berkurang. Akan tetapi prosedur </a:t>
            </a:r>
            <a:r>
              <a:rPr lang="en-US" b="1"/>
              <a:t>Acak-Antrian</a:t>
            </a:r>
            <a:r>
              <a:rPr lang="en-US"/>
              <a:t> dan pengurutan ulang memiliki </a:t>
            </a:r>
            <a:r>
              <a:rPr lang="en-US" i="1"/>
              <a:t>cost</a:t>
            </a:r>
            <a:r>
              <a:rPr lang="en-US"/>
              <a:t> tersendiri.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3032-2F89-46BC-813B-42A75526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Probabilitas pada Permute-By-Sorting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A554E-B5B9-4BC9-A064-9FAAE8DC4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Analisis ini ditujukan pada kemungkinan anggota antrian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/>
                  <a:t> sejumlah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/>
                  <a:t> kandidat mendapatkan prioritas terkecil.</a:t>
                </a:r>
              </a:p>
              <a:p>
                <a:r>
                  <a:rPr lang="en-US"/>
                  <a:t>Peluang (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/>
                  <a:t>) kandidat pertama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Peluang kandidat kedua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Peluang kandidat ketiga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/>
                  <a:t> dst.</a:t>
                </a:r>
              </a:p>
              <a:p>
                <a:r>
                  <a:rPr lang="en-US"/>
                  <a:t>Peluang kandidat terakhir memliliki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Kandidat pertama memiliki peluang untuk mendapatkan prioritas terkecil paling kecil karena peluang itu dibagi ke sebanyak </a:t>
                </a:r>
                <a:r>
                  <a:rPr lang="en-US" b="1"/>
                  <a:t>n</a:t>
                </a:r>
                <a:r>
                  <a:rPr lang="en-US"/>
                  <a:t> kandidat.</a:t>
                </a:r>
              </a:p>
              <a:p>
                <a:r>
                  <a:rPr lang="en-US"/>
                  <a:t>Kandidat kedua memiliki peluang untuk mendapatkan prioritas terkecil paling kecil kedua karena peluang itu dibagi ke sebanyak </a:t>
                </a:r>
                <a:r>
                  <a:rPr lang="en-US" b="1"/>
                  <a:t>n-1</a:t>
                </a:r>
                <a:r>
                  <a:rPr lang="en-US"/>
                  <a:t> kandidat.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A554E-B5B9-4BC9-A064-9FAAE8DC4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62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ACECD-0964-4D3F-83A2-F3C0E0EBF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14"/>
                <a:ext cx="10515600" cy="5847449"/>
              </a:xfrm>
            </p:spPr>
            <p:txBody>
              <a:bodyPr/>
              <a:lstStyle/>
              <a:p>
                <a:r>
                  <a:rPr lang="en-US"/>
                  <a:t>Misalkan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/>
                  <a:t> adalah kejadian kandidat pertama (A[1]) mendapatkan prioritas terkecil pada antrian.</a:t>
                </a:r>
              </a:p>
              <a:p>
                <a:r>
                  <a:rPr lang="en-US"/>
                  <a:t>Menurut aturan permutasi, jika ada n elemen yang akan dipermutasi, maka jumlah permutasinya adalah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Nilai peluang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Pr(E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∩...∩E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/>
                  <a:t> </a:t>
                </a:r>
                <a:r>
                  <a:rPr lang="en-US"/>
                  <a:t>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(…)∙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Dengan demikian, algoritma ini dapat membangkitkan antrian sesuai dengan jumlah permutasi yang mungkin, yaitu sebanyak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n!</a:t>
                </a:r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ACECD-0964-4D3F-83A2-F3C0E0EBF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14"/>
                <a:ext cx="10515600" cy="5847449"/>
              </a:xfrm>
              <a:blipFill>
                <a:blip r:embed="rId2"/>
                <a:stretch>
                  <a:fillRect l="-1043" t="-1877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1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0236-43D6-4667-8441-FD75AC73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Randomize-In-Place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28E3-7179-485D-88F3-48F90AE0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/>
              <a:t>(i, n)]</a:t>
            </a:r>
          </a:p>
        </p:txBody>
      </p:sp>
    </p:spTree>
    <p:extLst>
      <p:ext uri="{BB962C8B-B14F-4D97-AF65-F5344CB8AC3E}">
        <p14:creationId xmlns:p14="http://schemas.microsoft.com/office/powerpoint/2010/main" val="38371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A39E-BA7B-4684-A7EE-03689FDF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Randomize-In-Place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0B5E7-925C-48B8-9C96-973597BAD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86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Algoritma random-in-place harus memastikan antrian tidak berkurang dan semua kemungkinan permutasi pada antrian dapat terjadi.</a:t>
                </a:r>
              </a:p>
              <a:p>
                <a:r>
                  <a:rPr lang="en-US"/>
                  <a:t>A[1] dapat ditukar dengan A[1] atau A[2] atau ... atau A[n] atau sebanyak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elemen.</a:t>
                </a:r>
              </a:p>
              <a:p>
                <a:r>
                  <a:rPr lang="en-US"/>
                  <a:t>A[2] dapat ditukar dengan A[2] atau A[3] atau ... atau A[n] atau sebanyak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elemen dst. sehingga A[n] hanya dapat ditukar dengan 1 elemen saja, yaitu dirinya sendiri.</a:t>
                </a:r>
              </a:p>
              <a:p>
                <a:r>
                  <a:rPr lang="en-US"/>
                  <a:t>Dengan demikian antrian dapat disusun sebanyak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S"/>
                  <a:t> untuk posisi sebanyak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Karena algoritma ini dapat membuat semua kemungkinan permutasi terjadi tanpa kehilangan/kelebihan anggota antrian, algoritma ini dapat digunakan untuk mengacak antrian 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0B5E7-925C-48B8-9C96-973597BAD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863"/>
                <a:ext cx="10515600" cy="4351338"/>
              </a:xfrm>
              <a:blipFill>
                <a:blip r:embed="rId2"/>
                <a:stretch>
                  <a:fillRect l="-928" t="-35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58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AE3-DE23-4C05-A905-A8FB615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Permute-Without-Identity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E10B-7CBE-47AA-80AD-51E6A4AB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(n-1)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A[Random(i+1, n)])</a:t>
            </a:r>
          </a:p>
        </p:txBody>
      </p:sp>
    </p:spTree>
    <p:extLst>
      <p:ext uri="{BB962C8B-B14F-4D97-AF65-F5344CB8AC3E}">
        <p14:creationId xmlns:p14="http://schemas.microsoft.com/office/powerpoint/2010/main" val="570021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14B6-3626-455F-9BAE-920A5AC9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Permute-Without-Identity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2728-77BC-4737-8299-06756BBB0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A[1] dapat ditukar dengan A[2] s.d. A[n] atau sebanyak (n-1) elemen</a:t>
                </a:r>
              </a:p>
              <a:p>
                <a:r>
                  <a:rPr lang="en-US"/>
                  <a:t>A[2] dapat ditukar dengan A[3] s.d. A[n] atau sebanyak (n-2) elemen</a:t>
                </a:r>
              </a:p>
              <a:p>
                <a:r>
                  <a:rPr lang="en-US"/>
                  <a:t>A[n] tidak pernah ditukar dengan elemen mana pun.</a:t>
                </a:r>
              </a:p>
              <a:p>
                <a:r>
                  <a:rPr lang="en-US"/>
                  <a:t>Dengan demikian, permutasi A sebanyak k = n adalah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/>
              </a:p>
              <a:p>
                <a:r>
                  <a:rPr lang="en-US"/>
                  <a:t>Perhitungan di atas tidak memenuhi kaidah permutasi karena mengakibatkan ada kombinasi permutasi yang hilang. Dengan demikian, algoritma ini tidak dapat dipakai untuk mengacak urutan 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2728-77BC-4737-8299-06756BBB0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564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AE3-DE23-4C05-A905-A8FB615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Permute-With-All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E10B-7CBE-47AA-80AD-51E6A4AB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A[Random(1, n)])</a:t>
            </a:r>
          </a:p>
        </p:txBody>
      </p:sp>
    </p:spTree>
    <p:extLst>
      <p:ext uri="{BB962C8B-B14F-4D97-AF65-F5344CB8AC3E}">
        <p14:creationId xmlns:p14="http://schemas.microsoft.com/office/powerpoint/2010/main" val="75504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801D-D0E3-45C0-A90C-D038C33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Hiring-Assistant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93B7-FC79-4C98-B5E7-1F7682E6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Hiring-Assistant(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jumlah kandidat asisten)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 to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Interview(calon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lebih baik daripada kandidat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Hire(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7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AEAE-3C55-466F-B667-400D9ED3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Permute-With-All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3A24-10BE-4B87-A87F-ABEC6F8A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A[1] dapat ditukar dengan A[1] atau A[2] atau ... atau A[n], atau dapat ditukar dengan satu dari n elemen.</a:t>
            </a:r>
          </a:p>
          <a:p>
            <a:r>
              <a:rPr lang="en-US"/>
              <a:t>A[2] dapat ditukar dengan A[1] atau A[2] atau ... atau A[n], atau dapat ditukar dengan satu dari n elemen.</a:t>
            </a:r>
          </a:p>
          <a:p>
            <a:r>
              <a:rPr lang="en-US"/>
              <a:t>Sehingga, A[n] pada urutan terakhir dapat ditukar dengan satu dari n elemen. Dengan demikian, boleh jadi ada kesamaan antara elemen dari antrian A dan konsekuensinya ada antrian yang hilang.</a:t>
            </a:r>
          </a:p>
          <a:p>
            <a:r>
              <a:rPr lang="en-US"/>
              <a:t>Oleh karena ini algoritma ini tidak dapat digunakan untuk mengacak antrian.</a:t>
            </a:r>
          </a:p>
        </p:txBody>
      </p:sp>
    </p:spTree>
    <p:extLst>
      <p:ext uri="{BB962C8B-B14F-4D97-AF65-F5344CB8AC3E}">
        <p14:creationId xmlns:p14="http://schemas.microsoft.com/office/powerpoint/2010/main" val="28260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40B8-DF59-4902-AA6E-788939AE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Algoritma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1047-6376-485F-BFAD-93BB425A7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Kompleksitas algoritma ini bergantung pada jumlah calon / kandidat dan bagaimana urutan kualitas kandidat yang datang.</a:t>
            </a:r>
          </a:p>
          <a:p>
            <a:r>
              <a:rPr lang="en-US"/>
              <a:t>Jika proses </a:t>
            </a:r>
            <a:r>
              <a:rPr lang="en-US" i="1"/>
              <a:t>interview</a:t>
            </a:r>
            <a:r>
              <a:rPr lang="en-US"/>
              <a:t> dan </a:t>
            </a:r>
            <a:r>
              <a:rPr lang="en-US" i="1"/>
              <a:t>hiring </a:t>
            </a:r>
            <a:r>
              <a:rPr lang="en-US"/>
              <a:t>kandidat memiliki biaya (</a:t>
            </a:r>
            <a:r>
              <a:rPr lang="en-US" i="1"/>
              <a:t>cost</a:t>
            </a:r>
            <a:r>
              <a:rPr lang="en-US" i="1" baseline="-25000"/>
              <a:t>interview</a:t>
            </a:r>
            <a:r>
              <a:rPr lang="en-US" i="1"/>
              <a:t> </a:t>
            </a:r>
            <a:r>
              <a:rPr lang="en-US"/>
              <a:t>dan </a:t>
            </a:r>
            <a:r>
              <a:rPr lang="en-US" i="1"/>
              <a:t>cost</a:t>
            </a:r>
            <a:r>
              <a:rPr lang="en-US" i="1" baseline="-25000"/>
              <a:t>hiring</a:t>
            </a:r>
            <a:r>
              <a:rPr lang="en-US"/>
              <a:t>) maka jumlah ini ditentukan oleh kandidat dan urutan kualitas kandidat yang datang.</a:t>
            </a:r>
          </a:p>
          <a:p>
            <a:r>
              <a:rPr lang="en-US"/>
              <a:t>Jika jumlah kandidat adalah </a:t>
            </a:r>
            <a:r>
              <a:rPr lang="en-US" i="1"/>
              <a:t>n</a:t>
            </a:r>
            <a:r>
              <a:rPr lang="en-US"/>
              <a:t>, maka jumlah biaya interview adalah </a:t>
            </a:r>
            <a:r>
              <a:rPr lang="en-US" i="1"/>
              <a:t>cost</a:t>
            </a:r>
            <a:r>
              <a:rPr lang="en-US" i="1" baseline="-25000"/>
              <a:t>interview</a:t>
            </a:r>
            <a:r>
              <a:rPr lang="en-US" i="1"/>
              <a:t>.n</a:t>
            </a:r>
            <a:endParaRPr lang="en-US"/>
          </a:p>
          <a:p>
            <a:r>
              <a:rPr lang="en-US"/>
              <a:t>Jika kandidat terbaik ada pada urutan </a:t>
            </a:r>
            <a:r>
              <a:rPr lang="en-US" i="1"/>
              <a:t>m</a:t>
            </a:r>
            <a:r>
              <a:rPr lang="en-US"/>
              <a:t> maka jumlah biaya hiring adalah </a:t>
            </a:r>
            <a:r>
              <a:rPr lang="en-US" i="1"/>
              <a:t>cost</a:t>
            </a:r>
            <a:r>
              <a:rPr lang="en-US" i="1" baseline="-25000"/>
              <a:t>hiring</a:t>
            </a:r>
            <a:r>
              <a:rPr lang="en-US" i="1"/>
              <a:t>.m. </a:t>
            </a:r>
            <a:r>
              <a:rPr lang="en-US"/>
              <a:t>Kasus terburuk terjadi Ketika </a:t>
            </a:r>
            <a:r>
              <a:rPr lang="en-US" i="1"/>
              <a:t>m = n</a:t>
            </a:r>
            <a:r>
              <a:rPr lang="en-US"/>
              <a:t> atau kandidat terbaik ada pada urutan terakhir.</a:t>
            </a:r>
          </a:p>
          <a:p>
            <a:r>
              <a:rPr lang="en-US"/>
              <a:t>Oleh karena itu, perlu diukur berapa </a:t>
            </a:r>
            <a:r>
              <a:rPr lang="en-US" i="1"/>
              <a:t>cost</a:t>
            </a:r>
            <a:r>
              <a:rPr lang="en-US"/>
              <a:t> rata-rata dari algoritma ini.</a:t>
            </a:r>
          </a:p>
        </p:txBody>
      </p:sp>
    </p:spTree>
    <p:extLst>
      <p:ext uri="{BB962C8B-B14F-4D97-AF65-F5344CB8AC3E}">
        <p14:creationId xmlns:p14="http://schemas.microsoft.com/office/powerpoint/2010/main" val="405696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30C1-DEF0-4CBB-B576-9EC549F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F177-D048-4C40-97BB-F90257BA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Indicator Random Variables</a:t>
            </a:r>
          </a:p>
          <a:p>
            <a:r>
              <a:rPr lang="en-US"/>
              <a:t>Randomized algorithm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cs typeface="Times New Roman" panose="02020603050405020304" pitchFamily="18" charset="0"/>
              </a:rPr>
              <a:t>mengacak urutan kandidat yang akan diinterview sehingga mengurangi peluang kandidat terbaik ada pada urutan terakhir</a:t>
            </a:r>
          </a:p>
          <a:p>
            <a:r>
              <a:rPr lang="en-US">
                <a:cs typeface="Times New Roman" panose="02020603050405020304" pitchFamily="18" charset="0"/>
              </a:rPr>
              <a:t>Probabilistic Analysis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E79C-DA28-4B31-9F0C-8BC490F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D89E2-024D-413F-952D-7B69539B2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>
                    <a:cs typeface="Times New Roman" panose="02020603050405020304" pitchFamily="18" charset="0"/>
                  </a:rPr>
                  <a:t>{A</a:t>
                </a:r>
                <a:r>
                  <a:rPr lang="en-US"/>
                  <a:t>} adalah indicator random variable yang terkait dengan kejadian </a:t>
                </a:r>
                <a:r>
                  <a:rPr lang="en-US">
                    <a:cs typeface="Times New Roman" panose="02020603050405020304" pitchFamily="18" charset="0"/>
                  </a:rPr>
                  <a:t>A</a:t>
                </a:r>
                <a:r>
                  <a:rPr lang="en-US"/>
                  <a:t>.</a:t>
                </a:r>
              </a:p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>
                    <a:cs typeface="Times New Roman" panose="02020603050405020304" pitchFamily="18" charset="0"/>
                  </a:rPr>
                  <a:t>{A}</a:t>
                </a:r>
                <a:r>
                  <a:rPr lang="en-US"/>
                  <a:t> didefinisikan sbb.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terjadi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tidak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terjadi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/>
              </a:p>
              <a:p>
                <a:r>
                  <a:rPr lang="en-US"/>
                  <a:t>Misalkan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/>
                  <a:t> </a:t>
                </a:r>
                <a:r>
                  <a:rPr lang="en-US"/>
                  <a:t>adalah nilai indikator kejadian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/>
                  <a:t>Nilai ekspektasi dari kejadian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/>
                  <a:t> atau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/>
                  <a:t> terjadi adalah nilai ekspektasi dari nilai indicator random variable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 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⁡(Ā</m:t>
                    </m:r>
                  </m:oMath>
                </a14:m>
                <a:r>
                  <a:rPr lang="en-US"/>
                  <a:t>),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Pr(A)</a:t>
                </a:r>
                <a:r>
                  <a:rPr lang="en-US" i="1"/>
                  <a:t> : peluang kejadian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D89E2-024D-413F-952D-7B69539B2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80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491B4-86CA-4A0A-AF5D-828C57FBF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724" y="395416"/>
                <a:ext cx="10515600" cy="5781547"/>
              </a:xfrm>
            </p:spPr>
            <p:txBody>
              <a:bodyPr/>
              <a:lstStyle/>
              <a:p>
                <a:r>
                  <a:rPr lang="en-US"/>
                  <a:t>Sehingga, untuk mengetahui nilai ekspektasi kejadian A muncul untuk beberapa kali percobaan adalah sbb.</a:t>
                </a:r>
              </a:p>
              <a:p>
                <a:r>
                  <a:rPr lang="en-US"/>
                  <a:t>Misal X</a:t>
                </a:r>
                <a:r>
                  <a:rPr lang="en-US" baseline="-25000"/>
                  <a:t>i</a:t>
                </a:r>
                <a:r>
                  <a:rPr lang="en-US"/>
                  <a:t> adalah nilai indicator random variable terkait sebuah kejadian pada n percobaan</a:t>
                </a:r>
                <a:r>
                  <a:rPr lang="en-US" i="1"/>
                  <a:t>. </a:t>
                </a:r>
                <a:r>
                  <a:rPr lang="en-US"/>
                  <a:t>Dengan demikian, nilai X adalah sbb.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i="1" baseline="-25000"/>
              </a:p>
              <a:p>
                <a:pPr algn="just"/>
                <a:r>
                  <a:rPr lang="en-US"/>
                  <a:t>Untuk mengetahui nilai ekspektasi X maka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,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Pr(X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>
                    <a:cs typeface="Times New Roman" panose="02020603050405020304" pitchFamily="18" charset="0"/>
                  </a:rPr>
                  <a:t>sehingga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/>
              </a:p>
              <a:p>
                <a:pPr marL="0" indent="0" algn="just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491B4-86CA-4A0A-AF5D-828C57FBF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724" y="395416"/>
                <a:ext cx="10515600" cy="5781547"/>
              </a:xfrm>
              <a:blipFill>
                <a:blip r:embed="rId2"/>
                <a:stretch>
                  <a:fillRect l="-1217" t="-179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04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137A-986A-4A56-B23C-EA76CF33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Random Variables pada Algoritma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E686E-C52C-44D8-A67C-3F50EEC71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Misalkan I</a:t>
                </a:r>
                <a:r>
                  <a:rPr lang="en-US" baseline="-25000"/>
                  <a:t> </a:t>
                </a:r>
                <a:r>
                  <a:rPr lang="en-US"/>
                  <a:t>adalah Indikator Random Variabel yang memiliki definisi berikut.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kandidat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kandidat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tidak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h𝑖𝑟𝑒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:r>
                  <a:rPr lang="en-US"/>
                  <a:t>Peluang kandidat </a:t>
                </a:r>
                <a:r>
                  <a:rPr lang="en-US" i="1"/>
                  <a:t>i</a:t>
                </a:r>
                <a:r>
                  <a:rPr lang="en-US"/>
                  <a:t> di-</a:t>
                </a:r>
                <a:r>
                  <a:rPr lang="en-US" i="1"/>
                  <a:t>hire</a:t>
                </a:r>
                <a:r>
                  <a:rPr lang="en-US"/>
                  <a:t> 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/>
                  <a:t> dengan </a:t>
                </a:r>
                <a:r>
                  <a:rPr lang="en-US" i="1"/>
                  <a:t>i</a:t>
                </a:r>
                <a:r>
                  <a:rPr lang="en-US"/>
                  <a:t> adalah jumlah kandidat yang telah di-</a:t>
                </a:r>
                <a:r>
                  <a:rPr lang="en-US" i="1"/>
                  <a:t>interview</a:t>
                </a:r>
                <a:r>
                  <a:rPr lang="en-US"/>
                  <a:t>. Misalkan X</a:t>
                </a:r>
                <a:r>
                  <a:rPr lang="en-US" baseline="-25000"/>
                  <a:t>i</a:t>
                </a:r>
                <a:r>
                  <a:rPr lang="en-US"/>
                  <a:t> adalah indicator random variable untuk kandidat </a:t>
                </a:r>
                <a:r>
                  <a:rPr lang="en-US" i="1"/>
                  <a:t>i </a:t>
                </a:r>
                <a:r>
                  <a:rPr lang="en-US"/>
                  <a:t>di-</a:t>
                </a:r>
                <a:r>
                  <a:rPr lang="en-US" i="1"/>
                  <a:t>hire</a:t>
                </a:r>
                <a:r>
                  <a:rPr lang="en-US"/>
                  <a:t>.</a:t>
                </a:r>
              </a:p>
              <a:p>
                <a:pPr/>
                <a:r>
                  <a:rPr lang="en-US"/>
                  <a:t>Untuk semua kandidat, nilai ekspektasi mereka di-</a:t>
                </a:r>
                <a:r>
                  <a:rPr lang="en-US" i="1"/>
                  <a:t>hire</a:t>
                </a:r>
                <a:r>
                  <a:rPr lang="en-US"/>
                  <a:t> adalah sbb.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E686E-C52C-44D8-A67C-3F50EEC71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0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94AF-C05E-42AB-9314-A8A3853B2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465"/>
                <a:ext cx="10515600" cy="5814498"/>
              </a:xfrm>
            </p:spPr>
            <p:txBody>
              <a:bodyPr/>
              <a:lstStyle/>
              <a:p>
                <a:r>
                  <a:rPr lang="en-US"/>
                  <a:t>Peluang kandidat di-</a:t>
                </a:r>
                <a:r>
                  <a:rPr lang="en-US" i="1"/>
                  <a:t>hire</a:t>
                </a:r>
                <a:r>
                  <a:rPr lang="en-US"/>
                  <a:t> 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/>
                  <a:t> karena jumlah kandidat yang diinterview semakin bertambah. Misalkan sbb.</a:t>
                </a:r>
              </a:p>
              <a:p>
                <a:r>
                  <a:rPr lang="en-US"/>
                  <a:t>Pr(X</a:t>
                </a:r>
                <a:r>
                  <a:rPr lang="en-US" baseline="-25000"/>
                  <a:t>1</a:t>
                </a:r>
                <a:r>
                  <a:rPr lang="en-US"/>
                  <a:t>) = 1 karena kandidat ini pasti di-</a:t>
                </a:r>
                <a:r>
                  <a:rPr lang="en-US" i="1"/>
                  <a:t>hire</a:t>
                </a:r>
                <a:r>
                  <a:rPr lang="en-US"/>
                  <a:t> karena belum ada kandidat lain yang di-</a:t>
                </a:r>
                <a:r>
                  <a:rPr lang="en-US" i="1"/>
                  <a:t>hire</a:t>
                </a:r>
              </a:p>
              <a:p>
                <a:r>
                  <a:rPr lang="en-US"/>
                  <a:t>Pr(X</a:t>
                </a:r>
                <a:r>
                  <a:rPr lang="en-US" baseline="-25000"/>
                  <a:t>2</a:t>
                </a:r>
                <a:r>
                  <a:rPr lang="en-US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 karena sudah ada satu orang yang di-</a:t>
                </a:r>
                <a:r>
                  <a:rPr lang="en-US" i="1"/>
                  <a:t>hire</a:t>
                </a:r>
                <a:r>
                  <a:rPr lang="en-US"/>
                  <a:t>. Jika kandidat ke-2 ini lebih bagus dari yang pertama, maka dia akan di-</a:t>
                </a:r>
                <a:r>
                  <a:rPr lang="en-US" i="1"/>
                  <a:t>hire</a:t>
                </a:r>
                <a:r>
                  <a:rPr lang="en-US"/>
                  <a:t>.</a:t>
                </a:r>
              </a:p>
              <a:p>
                <a:r>
                  <a:rPr lang="en-US"/>
                  <a:t>Pr(X</a:t>
                </a:r>
                <a:r>
                  <a:rPr lang="en-US" baseline="-25000"/>
                  <a:t>3</a:t>
                </a:r>
                <a:r>
                  <a:rPr lang="en-US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/>
                  <a:t>, Pr(X</a:t>
                </a:r>
                <a:r>
                  <a:rPr lang="en-US" baseline="-25000"/>
                  <a:t>4</a:t>
                </a:r>
                <a:r>
                  <a:rPr lang="en-US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/>
                  <a:t>, dst.</a:t>
                </a:r>
              </a:p>
              <a:p>
                <a:r>
                  <a:rPr lang="en-US"/>
                  <a:t>Dengan demikian, ekspektasi jumlah </a:t>
                </a:r>
                <a:r>
                  <a:rPr lang="en-US" i="1"/>
                  <a:t>hiring</a:t>
                </a:r>
                <a:r>
                  <a:rPr lang="en-US"/>
                  <a:t> yang terjadi adalah 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/>
                  <a:t> </a:t>
                </a:r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94AF-C05E-42AB-9314-A8A3853B2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465"/>
                <a:ext cx="10515600" cy="5814498"/>
              </a:xfrm>
              <a:blipFill>
                <a:blip r:embed="rId2"/>
                <a:stretch>
                  <a:fillRect l="-1043" t="-21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729450"/>
      </p:ext>
    </p:extLst>
  </p:cSld>
  <p:clrMapOvr>
    <a:masterClrMapping/>
  </p:clrMapOvr>
</p:sld>
</file>

<file path=ppt/slides/slide9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mc:AlternateContent xmlns:mc="http://schemas.openxmlformats.org/markup-compatibility/2006"><mc:Choice xmlns:a14="http://schemas.microsoft.com/office/drawing/2010/main" Requires="a14"><p:sp><p:nvSpPr><p:cNvPr id="3" name="Content Placeholder 2"><a:extLst><a:ext uri="{FF2B5EF4-FFF2-40B4-BE49-F238E27FC236}"><a16:creationId xmlns:a16="http://schemas.microsoft.com/office/drawing/2014/main" id="{781F360B-36F0-4514-B8F2-800810E11579}"/></a:ext></a:extLst></p:cNvPr><p:cNvSpPr><a:spLocks noGrp="1"/></p:cNvSpPr><p:nvPr><p:ph idx="1"/></p:nvPr></p:nvSpPr><p:spPr><a:xfrm><a:off x="838200" y="345989"/><a:ext cx="10515600" cy="5830974"/></a:xfrm></p:spPr><p:txBody><a:bodyPr/><a:lstStyle/><a:p><a:r><a:rPr lang="en-US"/><a:t>Nilai </a:t></a:r><a:r><a:rPr lang="en-US" i="1"/><a:t>cost </a:t></a:r><a:r><a:rPr lang="en-US"/><a:t>dari algoritma ini adalah </a:t></a:r><a:r><a:rPr lang="en-US" i="1"><a:latin typeface="Times New Roman" panose="02020603050405020304" pitchFamily="18" charset="0"/><a:cs typeface="Times New Roman" panose="02020603050405020304" pitchFamily="18" charset="0"/></a:rPr><a:t>cost</a:t></a:r><a:r><a:rPr lang="en-US" i="1" baseline="-25000"><a:latin typeface="Times New Roman" panose="02020603050405020304" pitchFamily="18" charset="0"/><a:cs typeface="Times New Roman" panose="02020603050405020304" pitchFamily="18" charset="0"/></a:rPr><a:t>interview</a:t></a:r><a:r><a:rPr lang="en-US" i="1"><a:latin typeface="Times New Roman" panose="02020603050405020304" pitchFamily="18" charset="0"/><a:cs typeface="Times New Roman" panose="02020603050405020304" pitchFamily="18" charset="0"/></a:rPr><a:t> </a:t></a:r><a:r><a:rPr lang="en-US"><a:latin typeface="Times New Roman" panose="02020603050405020304" pitchFamily="18" charset="0"/><a:cs typeface="Times New Roman" panose="02020603050405020304" pitchFamily="18" charset="0"/></a:rPr><a:t>+ </a:t></a:r><a:r><a:rPr lang="en-US" i="1"><a:latin typeface="Times New Roman" panose="02020603050405020304" pitchFamily="18" charset="0"/><a:cs typeface="Times New Roman" panose="02020603050405020304" pitchFamily="18" charset="0"/></a:rPr><a:t>cost</a:t></a:r><a:r><a:rPr lang="en-US" i="1" baseline="-25000"><a:latin typeface="Times New Roman" panose="02020603050405020304" pitchFamily="18" charset="0"/><a:cs typeface="Times New Roman" panose="02020603050405020304" pitchFamily="18" charset="0"/></a:rPr><a:t>hiring</a:t></a:r><a:r><a:rPr lang="en-US"/><a:t>. </a:t></a:r></a:p><a:p><a:r><a:rPr lang="en-US"/><a:t>Proses </a:t></a:r><a:r><a:rPr lang="en-US" i="1"/><a:t>interview</a:t></a:r><a:r><a:rPr lang="en-US"/><a:t> akan selalu dilakukan berapa pun banyaknya kandidat sehingga batas bawah jumlah interview adalah nilai minimal interview yang mungkin, yaitu 1.</a:t></a:r></a:p><a:p><a:r><a:rPr lang="en-US"/><a:t>Proses </a:t></a:r><a:r><a:rPr lang="en-US" i="1"/><a:t>interview</a:t></a:r><a:r><a:rPr lang="en-US"/><a:t> yang terjadi sebanyak </a:t></a:r><a14:m><m:oMath xmlns:m="http://schemas.openxmlformats.org/officeDocument/2006/math"><m:r><a:rPr lang="en-US" b="0" i="1" smtClean="0"><a:latin typeface="Cambria Math" panose="02040503050406030204" pitchFamily="18" charset="0"/></a:rPr><m:t>𝑋</m:t></m:r><m:r><a:rPr lang="en-US" b="0" i="1" smtClean="0"><a:latin typeface="Cambria Math" panose="02040503050406030204" pitchFamily="18" charset="0"/></a:rPr><m:t>=</m:t></m:r><m:nary><m:naryPr><m:chr m:val="∑"/><m:ctrlPr><a:rPr lang="en-US" b="0" i="1" smtClean="0"><a:latin typeface="Cambria Math" panose="02040503050406030204" pitchFamily="18" charset="0"/></a:rPr></m:ctrlPr></m:naryPr><m:sub><m:r><m:rPr><m:brk m:alnAt="23"/></m:rPr><a:rPr lang="en-US" b="0" i="1" smtClean="0"><a:latin typeface="Cambria Math" panose="02040503050406030204" pitchFamily="18" charset="0"/></a:rPr><m:t>𝑖</m:t></m:r><m:r><a:rPr lang="en-US" b="0" i="1" smtClean="0"><a:latin typeface="Cambria Math" panose="02040503050406030204" pitchFamily="18" charset="0"/></a:rPr><m:t>=1</m:t></m:r></m:sub><m:sup><m:r><a:rPr lang="en-US" b="0" i="1" smtClean="0"><a:latin typeface="Cambria Math" panose="02040503050406030204" pitchFamily="18" charset="0"/></a:rPr><m:t>𝑛</m:t></m:r></m:sup><m:e><m:f><m:fPr><m:ctrlPr><a:rPr lang="en-US" b="0" i="1" smtClean="0"><a:latin typeface="Cambria Math" panose="02040503050406030204" pitchFamily="18" charset="0"/></a:rPr></m:ctrlPr></m:fPr><m:num><m:r><a:rPr lang="en-US" b="0" i="1" smtClean="0"><a:latin typeface="Cambria Math" panose="02040503050406030204" pitchFamily="18" charset="0"/></a:rPr><m:t>1</m:t></m:r></m:num><m:den><m:r><a:rPr lang="en-US" b="0" i="1" smtClean="0"><a:latin typeface="Cambria Math" panose="02040503050406030204" pitchFamily="18" charset="0"/></a:rPr><m:t>𝑖</m:t></m:r></m:den></m:f></m:e></m:nary><m:r><a:rPr lang="en-US" b="0" i="1" smtClean="0"><a:latin typeface="Cambria Math" panose="02040503050406030204" pitchFamily="18" charset="0"/></a:rPr><m:t>=</m:t></m:r><m:r><m:rPr><m:sty m:val="p"/></m:rPr><a:rPr lang="en-US" b="0" i="0" smtClean="0"><a:latin typeface="Cambria Math" panose="02040503050406030204" pitchFamily="18" charset="0"/></a:rPr><m:t>ln</m:t></m:r><m:r><a:rPr lang="en-US" b="0" i="1" smtClean="0"><a:latin typeface="Cambria Math" panose="02040503050406030204" pitchFamily="18" charset="0"/></a:rPr><m:t>⁡(</m:t></m:r><m:r><a:rPr lang="en-US" b="0" i="1" smtClean="0"><a:latin typeface="Cambria Math" panose="02040503050406030204" pitchFamily="18" charset="0"/></a:rPr><m:t>𝑛</m:t></m:r><m:r><a:rPr lang="en-US" b="0" i="1" smtClean="0"><a:latin typeface="Cambria Math" panose="02040503050406030204" pitchFamily="18" charset="0"/></a:rPr><m:t>)</m:t></m:r></m:oMath></a14:m><a:endParaRPr lang="en-US"/></a:p><a:p><a:r><a:rPr lang="en-US"/><a:t>Sehingga, </a:t></a:r><a:r><a:rPr lang="en-US" i="1"/><a:t>cost</a:t></a:r><a:r><a:rPr lang="en-US"/><a:t> dari algoritma ini adalah </a:t></a:r><a14:m><m:oMath xmlns:m="http://schemas.openxmlformats.org/officeDocument/2006/math"><m:func><m:funcPr><m:ctrlPr><a:rPr lang="en-US" b="0" i="1" smtClean="0"><a:solidFill><a:schemeClr val="tx1"/></a:solidFill><a:latin typeface="Cambria Math" panose="02040503050406030204" pitchFamily="18" charset="0"/></a:rPr></m:ctrlPr></m:funcPr><m:fName><m:r><m:rPr><m:sty m:val="p"/></m:rPr><a:rPr lang="en-US" b="0" i="0" smtClean="0"><a:solidFill><a:schemeClr val="tx1"/></a:solidFill><a:latin typeface="Cambria Math" panose="02040503050406030204" pitchFamily="18" charset="0"/></a:rPr><m:t>ln</m:t></m:r></m:fName><m:e><m:d><m:dPr><m:ctrlPr><a:rPr lang="en-US" b="0" i="1" smtClean="0"><a:solidFill><a:schemeClr val="tx1"/></a:solidFill><a:latin typeface="Cambria Math" panose="02040503050406030204" pitchFamily="18" charset="0"/></a:rPr></m:ctrlPr></m:dPr><m:e><m:r><a:rPr lang="en-US" b="0" i="1" smtClean="0"><a:solidFill><a:schemeClr val="tx1"/></a:solidFill><a:latin typeface="Cambria Math" panose="02040503050406030204" pitchFamily="18" charset="0"/></a:rPr><m:t>𝑛</m:t></m:r></m:e></m:d></m:e></m:func><m:r><a:rPr lang="en-US" b="0" i="1" smtClean="0"><a:solidFill><a:schemeClr val="tx1"/></a:solidFill><a:latin typeface="Cambria Math" panose="02040503050406030204" pitchFamily="18" charset="0"/><a:ea typeface="Cambria Math" panose="02040503050406030204" pitchFamily="18" charset="0"/></a:rPr><m:t>∙</m:t></m:r><m:r><a:rPr lang="en-US" b="0" i="1" smtClean="0"><a:solidFill><a:schemeClr val="tx1"/></a:solidFill><a:latin typeface="Cambria Math" panose="02040503050406030204" pitchFamily="18" charset="0"/><a:ea typeface="Cambria Math" panose="02040503050406030204" pitchFamily="18" charset="0"/></a:rPr><m:t>𝑐𝑜𝑠𝑡h𝑖</m:t></m:r><m:r><a:rPr lang="en-US" b="0" i="1" baseline="-25000" smtClean="0"><a:solidFill><a:schemeClr val="tx1"/></a:solidFill><a:latin typeface="Cambria Math" panose="02040503050406030204" pitchFamily="18" charset="0"/><a:ea typeface="Cambria Math" panose="02040503050406030204" pitchFamily="18" charset="0"/></a:rPr><m:t>𝑟𝑖𝑛𝑔</m:t></m:r><m:r><a:rPr lang="en-US" b="0" i="1" baseline="-25000" smtClean="0"><a:solidFill><a:schemeClr val="tx1"/></a:solidFill><a:latin typeface="Cambria Math" panose="02040503050406030204" pitchFamily="18" charset="0"/><a:ea typeface="Cambria Math" panose="02040503050406030204" pitchFamily="18" charset="0"/></a:rPr><m:t>+</m:t></m:r><m:r><a:rPr lang="en-US" b="0" i="1" smtClean="0"><a:solidFill><a:schemeClr val="tx1"/></a:solidFill><a:latin typeface="Cambria Math" panose="02040503050406030204" pitchFamily="18" charset="0"/></a:rPr><m:t>𝑂</m:t></m:r><m:r><a:rPr lang="en-US" b="0" i="1" smtClean="0"><a:solidFill><a:schemeClr val="tx1"/></a:solidFill><a:latin typeface="Cambria Math" panose="02040503050406030204" pitchFamily="18" charset="0"/></a:rPr><m:t>郗</m:t></m:r><m:/><m:r><m:t>1</m:t></m:r><m:r><a:rPr lang="en-US" b="0" i="1" smtClean="0"><a:solidFill><a:schemeClr val="tx1"/></a:solidFill><a:latin typeface="Cambria Math" panose="02040503050406030204" pitchFamily="18" charset="0"/><a:ea typeface="Cambria Math" panose="02040503050406030204" pitchFamily="18" charset="0"/></a:rPr><m:t>∙</m:t></m:r><m:r><a:rPr lang="en-US" b="0" i="1" smtClean="0"><a:solidFill><a:schemeClr val="tx1"/></a:solidFill><a:latin typeface="Cambria Math" panose="02040503050406030204" pitchFamily="18" charset="0"/><a:ea typeface="Cambria Math" panose="02040503050406030204" pitchFamily="18" charset="0"/></a:rPr><m:t>𝑐𝑜𝑠𝑡𝑖</m:t></m:r><m:r><a:rPr lang="en-US" b="0" i="1" baseline="-25000" smtClean="0"><a:solidFill><a:schemeClr val="tx1"/></a:solidFill><a:latin typeface="Cambria Math" panose="02040503050406030204" pitchFamily="18" charset="0"/><a:ea typeface="Cambria Math" panose="02040503050406030204" pitchFamily="18" charset="0"/></a:rPr><m:t>𝑛𝑡𝑒𝑟𝑣𝑖𝑒𝑤</m:t></m:r></m:oMath></a14:m><a:r><a:rPr lang="en-US"/><a:t>, dengan </a:t></a:r><a:r><a:rPr lang="en-US"><a:latin typeface="Times New Roman" panose="02020603050405020304" pitchFamily="18" charset="0"/><a:cs typeface="Times New Roman" panose="02020603050405020304" pitchFamily="18" charset="0"/></a:rPr><a:t>O(1) </a:t></a:r><a:r><a:rPr lang="en-US"/><a:t>sebagai batas minimal dari jumlah proses </a:t></a:r><a:r><a:rPr lang="en-US" i="1"/><a:t>interview</a:t></a:r><a:r><a:rPr lang="en-US"/><a:t> yang mungkin terjadi. </a:t></a:r></a:p></p:txBody></p:sp></mc:Choice><mc:Fallback><p:sp><p:nvSpPr><p:cNvPr id="3" name="Content Placeholder 2"><a:extLst><a:ext uri="{FF2B5EF4-FFF2-40B4-BE49-F238E27FC236}"><a16:creationId xmlns:a16="http://schemas.microsoft.com/office/drawing/2014/main" id="{781F360B-36F0-4514-B8F2-800810E11579}"/></a:ext></a:extLst></p:cNvPr><p:cNvSpPr><a:spLocks noGrp="1" noRot="1" noChangeAspect="1" noMove="1" noResize="1" noEditPoints="1" noAdjustHandles="1" noChangeArrowheads="1" noChangeShapeType="1" noTextEdit="1"/></p:cNvSpPr><p:nvPr><p:ph idx="1"/></p:nvPr></p:nvSpPr><p:spPr><a:xfrm><a:off x="838200" y="345989"/><a:ext cx="10515600" cy="5830974"/></a:xfrm><a:blipFill><a:blip r:embed="rId2"/><a:stretch><a:fillRect l="-1043" t="-1987" r="-928"/></a:stretch></a:blipFill></p:spPr><p:txBody><a:bodyPr/><a:lstStyle/><a:p><a:r><a:rPr lang="en-US"><a:noFill/></a:rPr><a:t> </a:t></a:r></a:p></p:txBody></p:sp></mc:Fallback></mc:AlternateContent></p:spTree><p:extLst><p:ext uri="{BB962C8B-B14F-4D97-AF65-F5344CB8AC3E}"><p14:creationId xmlns:p14="http://schemas.microsoft.com/office/powerpoint/2010/main" val="1427092472"/></p:ext></p:extLst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1425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Hiring-Assistant Problem</vt:lpstr>
      <vt:lpstr>Algoritma Hiring-Assistant</vt:lpstr>
      <vt:lpstr>Analisis pada Algoritma</vt:lpstr>
      <vt:lpstr>Solusi</vt:lpstr>
      <vt:lpstr>Indicator Random Variables</vt:lpstr>
      <vt:lpstr>PowerPoint Presentation</vt:lpstr>
      <vt:lpstr>Indicator Random Variables pada Algoritma</vt:lpstr>
      <vt:lpstr>PowerPoint Presentation</vt:lpstr>
      <vt:lpstr>PowerPoint Presentation</vt:lpstr>
      <vt:lpstr>Randomized Algorithm</vt:lpstr>
      <vt:lpstr>Permute-By-Sorting</vt:lpstr>
      <vt:lpstr>Permute-by-Sorting</vt:lpstr>
      <vt:lpstr>Analisis Probabilitas pada Permute-By-Sorting</vt:lpstr>
      <vt:lpstr>PowerPoint Presentation</vt:lpstr>
      <vt:lpstr>Randomize-In-Place</vt:lpstr>
      <vt:lpstr>Analisis pada Randomize-In-Place</vt:lpstr>
      <vt:lpstr>Exercise: Permute-Without-Identity</vt:lpstr>
      <vt:lpstr>Analisis pada Permute-Without-Identity</vt:lpstr>
      <vt:lpstr>Exercise: Permute-With-All</vt:lpstr>
      <vt:lpstr>Analisis pada Permute-With-All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Hiring-Assistant Problem</dc:title>
  <dc:creator>Muhammad Anwari Leksono</dc:creator>
  <cp:lastModifiedBy>Muhammad Anwari Leksono</cp:lastModifiedBy>
  <cp:revision>53</cp:revision>
  <dcterms:created xsi:type="dcterms:W3CDTF">2020-09-05T08:35:41Z</dcterms:created>
  <dcterms:modified xsi:type="dcterms:W3CDTF">2020-09-06T15:56:59Z</dcterms:modified>
</cp:coreProperties>
</file>