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60" r:id="rId10"/>
    <p:sldId id="268" r:id="rId11"/>
    <p:sldId id="261" r:id="rId12"/>
    <p:sldId id="269" r:id="rId13"/>
    <p:sldId id="276" r:id="rId14"/>
    <p:sldId id="267" r:id="rId15"/>
    <p:sldId id="270" r:id="rId16"/>
    <p:sldId id="271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F419-8494-49EB-8C6C-0A016D3F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2975-CF73-4FE3-B104-5AF059656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BF26-C892-4395-A7E7-3185C40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0244-8756-4575-A66F-7998CE5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69CB-0662-41B8-92BD-999E4C17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897-4F2B-4A24-B98E-B10F9E0D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17C7-1436-4F64-81EA-6123CDEF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3C54-367B-44FB-89FA-8E39EAA2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465A-61ED-4880-AE20-FA945EA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3CF1-EF21-4AAE-A3A7-1B13260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F1230-00BC-44AF-B7CB-85F549C8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9B3B-CA66-430D-AD31-4A4CE745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7207-7B44-41E4-B8B9-99E9CC99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737C-2C70-42D7-8A3A-D26D161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B60E-44C3-4F3B-8CE1-C1D1F826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B00-BEC6-4581-BF1D-F014100E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1256-855A-4510-8F8A-5457E4B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256-05DB-4301-9994-5638303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F292-B752-42F6-8F72-23E4C62C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4E44-06BA-460D-92CF-0E089C1A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2D-0606-4DF9-AD5F-D8443B9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1364-B7C9-4C89-B3B3-CE3D890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9D30-65E3-4C07-9A62-E4CA479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093C-7A30-424E-8BD1-344B843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7E1E-5C47-444F-8B75-316E0C63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6555-3337-4CAE-8988-1CB3163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8923-4174-481B-B855-D6E6D9FB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375E-7E3C-4B31-89D9-66B7DA46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60CD-1AB4-44A5-BC0B-CD9CB267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FE74-3BF5-42D8-BE28-621C1B7B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BAAA-209B-4860-A62B-A7B7600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DC9F-C704-440A-9122-FE7F1EFD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A0A4-B14C-4CFE-9364-D029EA8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2C28-E0AD-4A84-B2DC-8221AD38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FC09F-F92F-4929-8D1F-02A6489A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9990F-F4FC-4106-8AE8-599B0018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A3362-F31F-43EA-B8DB-8480B25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571D-8A02-4081-8495-F08C0466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08A1-3EB2-425E-97F4-324137A5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B858-44AE-4D23-A124-9D14266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1007-CF14-409C-9A00-FA44798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99517-724C-4D2E-804E-0310B5D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356F-7986-4BFC-AF92-FCB87BC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26DCE-AE3B-4EE9-8D1C-8AF6CD5C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78244-BE50-4E5B-BD69-BD6E74F9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8507-66F7-48D4-8355-8DF3D6E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D80-131E-4430-BE8D-93EA79C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40D2-23F0-40E1-B795-8417CB0C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DC1D-ABFE-40E8-8C10-70CD14E1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1E63-5F6A-4374-8DE3-B3093437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9CA7-B3EB-4F4E-81B2-6A0A7F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13D6-3794-455B-8F9C-D9EF836A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A0B-861B-449E-B74F-E9759427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5627-81DB-4596-9C61-0964AE38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A538-0B69-4125-A3B3-773F7D66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1B7C-DC11-47BF-8ED7-8565D79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4E59-3366-4265-B666-83DC401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57F9-7233-49DD-98B2-41974E91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4E16-249B-4582-AA30-32A132B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F070-D2C8-4840-9E06-28C61766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5498-6D20-43B3-8A24-679CEF7C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7D5F-36F6-450E-ADAB-B78388C048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E5F8-EC5E-45F8-A8AF-0738A22D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3468-D3D0-496F-834C-A2C92706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6AB-FAEE-4E0D-9966-74C336C1D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Hiring-Assistant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613-059E-4A78-ADC4-2BB496CA7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A8F-3D82-4497-B2F2-688A824B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748E-77A5-4AB6-9A63-4CA67CFF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.length</a:t>
            </a:r>
          </a:p>
          <a:p>
            <a:pPr marL="0" indent="0">
              <a:buNone/>
            </a:pPr>
            <a:r>
              <a:rPr lang="en-US"/>
              <a:t>let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[1..n] be a new array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[i] =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sort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 as sorting keys</a:t>
            </a:r>
          </a:p>
        </p:txBody>
      </p:sp>
    </p:spTree>
    <p:extLst>
      <p:ext uri="{BB962C8B-B14F-4D97-AF65-F5344CB8AC3E}">
        <p14:creationId xmlns:p14="http://schemas.microsoft.com/office/powerpoint/2010/main" val="32354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09B4-4B46-46BE-A8D6-8254841F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C144-7012-4C07-AA94-6E5F0732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Antrian interview diacak dan diurutkan berdasarkan prioritas. Dalam bentuk </a:t>
            </a:r>
            <a:r>
              <a:rPr lang="en-US" i="1"/>
              <a:t>value pair &lt;</a:t>
            </a:r>
            <a:r>
              <a:rPr lang="en-US" b="1" i="1"/>
              <a:t>prioritas kandidat</a:t>
            </a:r>
            <a:r>
              <a:rPr lang="en-US" i="1"/>
              <a:t>, </a:t>
            </a:r>
            <a:r>
              <a:rPr lang="en-US" b="1" i="1"/>
              <a:t>urutan kandidat</a:t>
            </a:r>
            <a:r>
              <a:rPr lang="en-US"/>
              <a:t>&gt;, antrian </a:t>
            </a:r>
            <a:r>
              <a:rPr lang="en-US" i="1"/>
              <a:t>n </a:t>
            </a:r>
            <a:r>
              <a:rPr lang="en-US"/>
              <a:t>=</a:t>
            </a:r>
            <a:r>
              <a:rPr lang="en-US" i="1"/>
              <a:t> 5</a:t>
            </a:r>
            <a:r>
              <a:rPr lang="en-US"/>
              <a:t> dapat diacak sebagai berikut.</a:t>
            </a:r>
          </a:p>
          <a:p>
            <a:r>
              <a:rPr lang="en-US"/>
              <a:t>Sebelum diacak: &lt;1,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&gt;, &lt;2, </a:t>
            </a:r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/>
              <a:t>&gt;, &lt;3, </a:t>
            </a:r>
            <a:r>
              <a:rPr lang="en-US">
                <a:solidFill>
                  <a:schemeClr val="accent2"/>
                </a:solidFill>
              </a:rPr>
              <a:t>3</a:t>
            </a:r>
            <a:r>
              <a:rPr lang="en-US"/>
              <a:t>&gt;, &lt;4, </a:t>
            </a:r>
            <a:r>
              <a:rPr lang="en-US">
                <a:solidFill>
                  <a:srgbClr val="00B0F0"/>
                </a:solidFill>
              </a:rPr>
              <a:t>4</a:t>
            </a:r>
            <a:r>
              <a:rPr lang="en-US"/>
              <a:t>&gt;, &lt;5,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/>
              <a:t>&gt;</a:t>
            </a:r>
            <a:br>
              <a:rPr lang="en-US"/>
            </a:br>
            <a:r>
              <a:rPr lang="en-US"/>
              <a:t>Setelah diacak: &lt;1, </a:t>
            </a:r>
            <a:r>
              <a:rPr lang="en-US">
                <a:solidFill>
                  <a:schemeClr val="accent2"/>
                </a:solidFill>
              </a:rPr>
              <a:t>3</a:t>
            </a:r>
            <a:r>
              <a:rPr lang="en-US"/>
              <a:t>&gt;, &lt;2,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/>
              <a:t>&gt;, &lt;3, </a:t>
            </a:r>
            <a:r>
              <a:rPr lang="en-US">
                <a:solidFill>
                  <a:srgbClr val="00B0F0"/>
                </a:solidFill>
              </a:rPr>
              <a:t>4</a:t>
            </a:r>
            <a:r>
              <a:rPr lang="en-US"/>
              <a:t>&gt;, &lt;4,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&gt;, &lt;5, </a:t>
            </a:r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/>
              <a:t>&gt;</a:t>
            </a:r>
          </a:p>
          <a:p>
            <a:r>
              <a:rPr lang="en-US"/>
              <a:t>Jika kandidat terbaik ada pada urutan terakhir (</a:t>
            </a:r>
            <a:r>
              <a:rPr lang="en-US" i="1"/>
              <a:t>n</a:t>
            </a:r>
            <a:r>
              <a:rPr lang="en-US"/>
              <a:t> = </a:t>
            </a:r>
            <a:r>
              <a:rPr lang="en-US" i="1"/>
              <a:t>5</a:t>
            </a:r>
            <a:r>
              <a:rPr lang="en-US"/>
              <a:t>), proses </a:t>
            </a:r>
            <a:r>
              <a:rPr lang="en-US" i="1"/>
              <a:t>hiring</a:t>
            </a:r>
            <a:r>
              <a:rPr lang="en-US"/>
              <a:t> hanya cukup terjadi dua kali.</a:t>
            </a:r>
          </a:p>
          <a:p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/>
              <a:t> dapat memiliki peluang untuk berkurang. Akan tetapi prosedur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/>
              <a:t> dan pengurutan ulang memiliki </a:t>
            </a:r>
            <a:r>
              <a:rPr lang="en-US" i="1"/>
              <a:t>cost</a:t>
            </a:r>
            <a:r>
              <a:rPr lang="en-US"/>
              <a:t> tersendiri.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3032-2F89-46BC-813B-42A75526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Probabilitas pada Permute-By-Sorting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Analisis ini ditujukan pada kemungkinan anggota antrian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 sejumlah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kandidat mendapatkan prioritas terkecil.</a:t>
                </a:r>
              </a:p>
              <a:p>
                <a:r>
                  <a:rPr lang="en-US"/>
                  <a:t>Peluang (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/>
                  <a:t>) kandidat pertama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kedua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ketiga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/>
                  <a:t> dst.</a:t>
                </a:r>
              </a:p>
              <a:p>
                <a:r>
                  <a:rPr lang="en-US"/>
                  <a:t>Peluang kandidat terakhir memliliki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Kandidat pertama memiliki peluang untuk mendapatkan prioritas terkecil paling kecil karena peluang itu dibagi ke sebanyak </a:t>
                </a:r>
                <a:r>
                  <a:rPr lang="en-US" b="1"/>
                  <a:t>n</a:t>
                </a:r>
                <a:r>
                  <a:rPr lang="en-US"/>
                  <a:t> kandidat.</a:t>
                </a:r>
              </a:p>
              <a:p>
                <a:r>
                  <a:rPr lang="en-US"/>
                  <a:t>Kandidat kedua memiliki peluang untuk mendapatkan prioritas terkecil paling kecil kedua karena peluang itu dibagi ke sebanyak </a:t>
                </a:r>
                <a:r>
                  <a:rPr lang="en-US" b="1"/>
                  <a:t>n-1</a:t>
                </a:r>
                <a:r>
                  <a:rPr lang="en-US"/>
                  <a:t> kandidat.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</p:spPr>
            <p:txBody>
              <a:bodyPr/>
              <a:lstStyle/>
              <a:p>
                <a:r>
                  <a:rPr lang="en-US"/>
                  <a:t>Misalkan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/>
                  <a:t> adalah kejadian kandidat pertama (A[1]) mendapatkan prioritas terkecil pada antrian.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adalah kejadian kandidat ke-n (A[n]) mendapatkan prioritas terkecil ke-j dengan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1 s.d. n</a:t>
                </a:r>
                <a:r>
                  <a:rPr lang="en-US"/>
                  <a:t> pada antrian A.</a:t>
                </a:r>
              </a:p>
              <a:p>
                <a:r>
                  <a:rPr lang="en-US"/>
                  <a:t>Menurut aturan permutasi, jika ada n elemen yang akan dipermutasi, maka jumlah permutasinya adalah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Nilai peluang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Pr(E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∩...∩E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/>
                  <a:t> </a:t>
                </a:r>
                <a:r>
                  <a:rPr lang="en-US"/>
                  <a:t>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∙(…)∙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Dengan demikian, algoritma ini dapat membangkitkan antrian sesuai dengan jumlah permutasi yang mungkin, yaitu sebanyak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  <a:blipFill>
                <a:blip r:embed="rId2"/>
                <a:stretch>
                  <a:fillRect l="-1043" t="-187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1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0236-43D6-4667-8441-FD75AC73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Randomize-In-Place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28E3-7179-485D-88F3-48F90AE0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n)]</a:t>
            </a:r>
          </a:p>
        </p:txBody>
      </p:sp>
    </p:spTree>
    <p:extLst>
      <p:ext uri="{BB962C8B-B14F-4D97-AF65-F5344CB8AC3E}">
        <p14:creationId xmlns:p14="http://schemas.microsoft.com/office/powerpoint/2010/main" val="38371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9E-BA7B-4684-A7EE-03689FD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Randomize-In-Place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Algoritma random-in-place harus memastikan antrian tidak berkurang dan semua kemungkinan permutasi pada antrian dapat terjadi.</a:t>
                </a:r>
              </a:p>
              <a:p>
                <a:r>
                  <a:rPr lang="en-US"/>
                  <a:t>A[1] dapat ditukar dengan A[1] atau A[2] atau ... atau A[n] atau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elemen.</a:t>
                </a:r>
              </a:p>
              <a:p>
                <a:r>
                  <a:rPr lang="en-US"/>
                  <a:t>A[2] dapat ditukar dengan A[2] atau A[3] atau ... atau A[n] atau sebanyak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elemen dst. sehingga A[n] hanya dapat ditukar dengan 1 elemen saja, yaitu dirinya sendiri.</a:t>
                </a:r>
              </a:p>
              <a:p>
                <a:r>
                  <a:rPr lang="en-US"/>
                  <a:t>Dengan demikian antrian dapat disusun sebanyak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S"/>
                  <a:t> untuk posisi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Karena algoritma ini dapat membuat semua kemungkinan permutasi terjadi tanpa kehilangan/kelebihan anggota antrian, algoritma ini dapat digunakan untuk mengacak antrian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  <a:blipFill>
                <a:blip r:embed="rId2"/>
                <a:stretch>
                  <a:fillRect l="-928" t="-35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8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Permute-Without-Identity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(n-1)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A[Random(i+1, n)])</a:t>
            </a:r>
          </a:p>
        </p:txBody>
      </p:sp>
    </p:spTree>
    <p:extLst>
      <p:ext uri="{BB962C8B-B14F-4D97-AF65-F5344CB8AC3E}">
        <p14:creationId xmlns:p14="http://schemas.microsoft.com/office/powerpoint/2010/main" val="57002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14B6-3626-455F-9BAE-920A5AC9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Permute-Without-Identity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A[1] dapat ditukar dengan A[2] s.d. A[n] atau sebanyak (n-1) elemen</a:t>
                </a:r>
              </a:p>
              <a:p>
                <a:r>
                  <a:rPr lang="en-US"/>
                  <a:t>A[2] dapat ditukar dengan A[3] s.d. A[n] atau sebanyak (n-2) elemen</a:t>
                </a:r>
              </a:p>
              <a:p>
                <a:r>
                  <a:rPr lang="en-US"/>
                  <a:t>A[n] tidak pernah ditukar dengan elemen mana pun.</a:t>
                </a:r>
              </a:p>
              <a:p>
                <a:r>
                  <a:rPr lang="en-US"/>
                  <a:t>Dengan demikian, permutasi A sebanyak k = n adalah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(…)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/>
              </a:p>
              <a:p>
                <a:r>
                  <a:rPr lang="en-US"/>
                  <a:t>Perhitungan di atas tidak memenuhi kaidah permutasi karena mengakibatkan ada kombinasi permutasi yang hilang. Dengan demikian, algoritma ini tidak dapat dipakai untuk mengacak urutan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56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A[Random(1, n)])</a:t>
            </a:r>
          </a:p>
        </p:txBody>
      </p:sp>
    </p:spTree>
    <p:extLst>
      <p:ext uri="{BB962C8B-B14F-4D97-AF65-F5344CB8AC3E}">
        <p14:creationId xmlns:p14="http://schemas.microsoft.com/office/powerpoint/2010/main" val="75504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AE-3C55-466F-B667-400D9ED3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43A24-10BE-4B87-A87F-ABEC6F8A7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A[1] dapat ditukar dengan A[1] atau A[2] atau ... atau A[n], atau dapat ditukar dengan satu dari n elemen.</a:t>
                </a:r>
              </a:p>
              <a:p>
                <a:r>
                  <a:rPr lang="en-US"/>
                  <a:t>A[2] dapat ditukar dengan A[1] atau A[2] atau ... atau A[n], atau dapat ditukar dengan satu dari n elemen.</a:t>
                </a:r>
              </a:p>
              <a:p>
                <a:r>
                  <a:rPr lang="en-US"/>
                  <a:t>Sehingga, A[n] pada urutan terakhir dapat ditukar dengan satu dari n elemen. Dengan demikian, boleh jadi ada kesamaan antara elemen dari antrian A dan konsekuensinya ada antrian yang hilang.</a:t>
                </a:r>
              </a:p>
              <a:p>
                <a:r>
                  <a:rPr lang="en-US"/>
                  <a:t>Kombinasi yang mungkin dari antrian adalah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𝑛𝑛</m:t>
                    </m:r>
                  </m:oMath>
                </a14:m>
                <a:endParaRPr lang="en-US" baseline="30000"/>
              </a:p>
              <a:p>
                <a:r>
                  <a:rPr lang="en-US"/>
                  <a:t>Oleh karena ini algoritma ini tidak dapat digunakan untuk mengacak antrian.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43A24-10BE-4B87-A87F-ABEC6F8A7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8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01D-D0E3-45C0-A90C-D038C33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Hiring-Assistant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93B7-FC79-4C98-B5E7-1F7682E6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40B8-DF59-4902-AA6E-788939AE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1047-6376-485F-BFAD-93BB425A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Kompleksitas algoritma ini bergantung pada jumlah calon / kandidat dan bagaimana urutan kualitas kandidat yang datang.</a:t>
            </a:r>
          </a:p>
          <a:p>
            <a:r>
              <a:rPr lang="en-US"/>
              <a:t>Jika proses </a:t>
            </a:r>
            <a:r>
              <a:rPr lang="en-US" i="1"/>
              <a:t>interview</a:t>
            </a:r>
            <a:r>
              <a:rPr lang="en-US"/>
              <a:t> dan </a:t>
            </a:r>
            <a:r>
              <a:rPr lang="en-US" i="1"/>
              <a:t>hiring </a:t>
            </a:r>
            <a:r>
              <a:rPr lang="en-US"/>
              <a:t>kandidat memiliki biaya (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 </a:t>
            </a:r>
            <a:r>
              <a:rPr lang="en-US"/>
              <a:t>dan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/>
              <a:t>) maka jumlah ini ditentukan oleh kandidat dan urutan kualitas kandidat yang datang.</a:t>
            </a:r>
          </a:p>
          <a:p>
            <a:r>
              <a:rPr lang="en-US"/>
              <a:t>Jika jumlah kandidat adalah </a:t>
            </a:r>
            <a:r>
              <a:rPr lang="en-US" i="1"/>
              <a:t>n</a:t>
            </a:r>
            <a:r>
              <a:rPr lang="en-US"/>
              <a:t>, maka jumlah biaya interview adalah 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.n</a:t>
            </a:r>
            <a:endParaRPr lang="en-US"/>
          </a:p>
          <a:p>
            <a:r>
              <a:rPr lang="en-US"/>
              <a:t>Jika kandidat terbaik ada pada urutan </a:t>
            </a:r>
            <a:r>
              <a:rPr lang="en-US" i="1"/>
              <a:t>m</a:t>
            </a:r>
            <a:r>
              <a:rPr lang="en-US"/>
              <a:t> maka jumlah biaya hiring adalah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 i="1"/>
              <a:t>.m. </a:t>
            </a:r>
            <a:r>
              <a:rPr lang="en-US"/>
              <a:t>Kasus terburuk terjadi Ketika </a:t>
            </a:r>
            <a:r>
              <a:rPr lang="en-US" i="1"/>
              <a:t>m = n</a:t>
            </a:r>
            <a:r>
              <a:rPr lang="en-US"/>
              <a:t> atau kandidat terbaik ada pada urutan terakhir.</a:t>
            </a:r>
          </a:p>
          <a:p>
            <a:r>
              <a:rPr lang="en-US"/>
              <a:t>Oleh karena itu, perlu diukur berapa </a:t>
            </a:r>
            <a:r>
              <a:rPr lang="en-US" i="1"/>
              <a:t>cost</a:t>
            </a:r>
            <a:r>
              <a:rPr lang="en-US"/>
              <a:t> rata-rata dari algoritma ini.</a:t>
            </a:r>
          </a:p>
        </p:txBody>
      </p:sp>
    </p:spTree>
    <p:extLst>
      <p:ext uri="{BB962C8B-B14F-4D97-AF65-F5344CB8AC3E}">
        <p14:creationId xmlns:p14="http://schemas.microsoft.com/office/powerpoint/2010/main" val="40569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0C1-DEF0-4CBB-B576-9EC549F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177-D048-4C40-97BB-F90257BA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  <a:p>
            <a:r>
              <a:rPr lang="en-US"/>
              <a:t>Randomized algorithm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mengacak urutan kandidat yang akan diinterview sehingga mengurangi peluang kandidat terbaik ada pada urutan terakhir</a:t>
            </a:r>
          </a:p>
          <a:p>
            <a:r>
              <a:rPr lang="en-US">
                <a:cs typeface="Times New Roman" panose="02020603050405020304" pitchFamily="18" charset="0"/>
              </a:rPr>
              <a:t>Probabilistic Analysis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79C-DA28-4B31-9F0C-8BC490F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cs typeface="Times New Roman" panose="02020603050405020304" pitchFamily="18" charset="0"/>
                  </a:rPr>
                  <a:t>{A</a:t>
                </a:r>
                <a:r>
                  <a:rPr lang="en-US"/>
                  <a:t>} adalah indicator random variable yang terkait dengan kejadian </a:t>
                </a:r>
                <a:r>
                  <a:rPr lang="en-US"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.</a:t>
                </a: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cs typeface="Times New Roman" panose="02020603050405020304" pitchFamily="18" charset="0"/>
                  </a:rPr>
                  <a:t>{A}</a:t>
                </a:r>
                <a:r>
                  <a:rPr lang="en-US"/>
                  <a:t> didefinisikan sbb.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/>
              </a:p>
              <a:p>
                <a:r>
                  <a:rPr lang="en-US"/>
                  <a:t>Misalkan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/>
                  <a:t> </a:t>
                </a:r>
                <a:r>
                  <a:rPr lang="en-US"/>
                  <a:t>adalah nilai indikator kejadian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/>
                  <a:t>Nilai ekspektasi dari kejadian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 atau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/>
                  <a:t> terjadi adalah nilai ekspektasi dari nilai indicator random variable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⁡(Ā</m:t>
                    </m:r>
                  </m:oMath>
                </a14:m>
                <a:r>
                  <a:rPr lang="en-US"/>
                  <a:t>),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Pr(A)</a:t>
                </a:r>
                <a:r>
                  <a:rPr lang="en-US" i="1"/>
                  <a:t> : peluang kejadian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</p:spPr>
            <p:txBody>
              <a:bodyPr/>
              <a:lstStyle/>
              <a:p>
                <a:r>
                  <a:rPr lang="en-US"/>
                  <a:t>Sehingga, untuk mengetahui nilai ekspektasi kejadian A muncul untuk beberapa kali percobaan adalah sbb.</a:t>
                </a:r>
              </a:p>
              <a:p>
                <a:r>
                  <a:rPr lang="en-US"/>
                  <a:t>Misal X</a:t>
                </a:r>
                <a:r>
                  <a:rPr lang="en-US" baseline="-25000"/>
                  <a:t>i</a:t>
                </a:r>
                <a:r>
                  <a:rPr lang="en-US"/>
                  <a:t> adalah nilai indicator random variable terkait sebuah kejadian pada n percobaan</a:t>
                </a:r>
                <a:r>
                  <a:rPr lang="en-US" i="1"/>
                  <a:t>. </a:t>
                </a:r>
                <a:r>
                  <a:rPr lang="en-US"/>
                  <a:t>Dengan demikian, nilai X adalah sbb.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i="1" baseline="-25000"/>
              </a:p>
              <a:p>
                <a:pPr algn="just"/>
                <a:r>
                  <a:rPr lang="en-US"/>
                  <a:t>Untuk mengetahui nilai ekspektasi X maka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Pr(X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>
                    <a:cs typeface="Times New Roman" panose="02020603050405020304" pitchFamily="18" charset="0"/>
                  </a:rPr>
                  <a:t>sehingga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/>
              </a:p>
              <a:p>
                <a:pPr marL="0" indent="0" algn="just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  <a:blipFill>
                <a:blip r:embed="rId2"/>
                <a:stretch>
                  <a:fillRect l="-1217" t="-179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4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137A-986A-4A56-B23C-EA76CF3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 pada Hiring-Assistant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Misalkan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/>
                  <a:t> </a:t>
                </a:r>
                <a:r>
                  <a:rPr lang="en-US"/>
                  <a:t>adalah Indikator Random Variabel yang memiliki definisi berikut.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/>
              </a:p>
              <a:p>
                <a:r>
                  <a:rPr lang="en-US"/>
                  <a:t>Peluang kandidat </a:t>
                </a:r>
                <a:r>
                  <a:rPr lang="en-US" i="1"/>
                  <a:t>i</a:t>
                </a:r>
                <a:r>
                  <a:rPr lang="en-US"/>
                  <a:t> di-</a:t>
                </a:r>
                <a:r>
                  <a:rPr lang="en-US" i="1"/>
                  <a:t>hire</a:t>
                </a:r>
                <a:r>
                  <a:rPr lang="en-US"/>
                  <a:t>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/>
                  <a:t> dengan </a:t>
                </a:r>
                <a:r>
                  <a:rPr lang="en-US" i="1"/>
                  <a:t>i</a:t>
                </a:r>
                <a:r>
                  <a:rPr lang="en-US"/>
                  <a:t> adalah jumlah kandidat yang telah di-</a:t>
                </a:r>
                <a:r>
                  <a:rPr lang="en-US" i="1"/>
                  <a:t>interview</a:t>
                </a:r>
                <a:r>
                  <a:rPr lang="en-US"/>
                  <a:t>. Misalkan X</a:t>
                </a:r>
                <a:r>
                  <a:rPr lang="en-US" baseline="-25000"/>
                  <a:t>i</a:t>
                </a:r>
                <a:r>
                  <a:rPr lang="en-US"/>
                  <a:t> adalah indicator random variable untuk kandidat </a:t>
                </a:r>
                <a:r>
                  <a:rPr lang="en-US" i="1"/>
                  <a:t>i </a:t>
                </a:r>
                <a:r>
                  <a:rPr lang="en-US"/>
                  <a:t>di-</a:t>
                </a:r>
                <a:r>
                  <a:rPr lang="en-US" i="1"/>
                  <a:t>hire</a:t>
                </a:r>
                <a:r>
                  <a:rPr lang="en-US"/>
                  <a:t>.</a:t>
                </a:r>
              </a:p>
              <a:p>
                <a:r>
                  <a:rPr lang="en-US"/>
                  <a:t>Untuk semua kandidat, nilai ekspektasi mereka di-</a:t>
                </a:r>
                <a:r>
                  <a:rPr lang="en-US" i="1"/>
                  <a:t>hire</a:t>
                </a:r>
                <a:r>
                  <a:rPr lang="en-US"/>
                  <a:t> adalah sbb.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</p:spPr>
            <p:txBody>
              <a:bodyPr/>
              <a:lstStyle/>
              <a:p>
                <a:r>
                  <a:rPr lang="en-US"/>
                  <a:t>Peluang kandidat di-</a:t>
                </a:r>
                <a:r>
                  <a:rPr lang="en-US" i="1"/>
                  <a:t>hire</a:t>
                </a:r>
                <a:r>
                  <a:rPr lang="en-US"/>
                  <a:t>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/>
                  <a:t> karena jumlah kandidat yang diinterview semakin bertambah. Misalkan sbb.</a:t>
                </a:r>
              </a:p>
              <a:p>
                <a:r>
                  <a:rPr lang="en-US"/>
                  <a:t>Pr(X</a:t>
                </a:r>
                <a:r>
                  <a:rPr lang="en-US" baseline="-25000"/>
                  <a:t>1</a:t>
                </a:r>
                <a:r>
                  <a:rPr lang="en-US"/>
                  <a:t>) = 1 karena kandidat ini pasti di-</a:t>
                </a:r>
                <a:r>
                  <a:rPr lang="en-US" i="1"/>
                  <a:t>hire</a:t>
                </a:r>
                <a:r>
                  <a:rPr lang="en-US"/>
                  <a:t> karena belum ada kandidat lain yang di-</a:t>
                </a:r>
                <a:r>
                  <a:rPr lang="en-US" i="1"/>
                  <a:t>hire</a:t>
                </a:r>
              </a:p>
              <a:p>
                <a:r>
                  <a:rPr lang="en-US"/>
                  <a:t>Pr(X</a:t>
                </a:r>
                <a:r>
                  <a:rPr lang="en-US" baseline="-25000"/>
                  <a:t>2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karena sudah ada satu orang yang di-</a:t>
                </a:r>
                <a:r>
                  <a:rPr lang="en-US" i="1"/>
                  <a:t>hire</a:t>
                </a:r>
                <a:r>
                  <a:rPr lang="en-US"/>
                  <a:t>. Jika kandidat ke-2 ini lebih bagus dari yang pertama, maka dia akan di-</a:t>
                </a:r>
                <a:r>
                  <a:rPr lang="en-US" i="1"/>
                  <a:t>hire</a:t>
                </a:r>
                <a:r>
                  <a:rPr lang="en-US"/>
                  <a:t>.</a:t>
                </a:r>
              </a:p>
              <a:p>
                <a:r>
                  <a:rPr lang="en-US"/>
                  <a:t>Pr(X</a:t>
                </a:r>
                <a:r>
                  <a:rPr lang="en-US" baseline="-25000"/>
                  <a:t>3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, Pr(X</a:t>
                </a:r>
                <a:r>
                  <a:rPr lang="en-US" baseline="-25000"/>
                  <a:t>4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/>
                  <a:t>, dst.</a:t>
                </a:r>
              </a:p>
              <a:p>
                <a:r>
                  <a:rPr lang="en-US"/>
                  <a:t>Dengan demikian, ekspektasi jumlah </a:t>
                </a:r>
                <a:r>
                  <a:rPr lang="en-US" i="1"/>
                  <a:t>hiring</a:t>
                </a:r>
                <a:r>
                  <a:rPr lang="en-US"/>
                  <a:t> yang terjadi adalah 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/>
                  <a:t> </a:t>
                </a:r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  <a:blipFill>
                <a:blip r:embed="rId2"/>
                <a:stretch>
                  <a:fillRect l="-1043" t="-21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EA85-14C9-4D4E-BB95-79D91FFB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F183-B470-45D9-9BA3-5830DC2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// Antrian diacak dan diurutkan ulang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1391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Hiring-Assistant Problem</vt:lpstr>
      <vt:lpstr>Algoritma Hiring-Assistant</vt:lpstr>
      <vt:lpstr>Analisis pada Algoritma</vt:lpstr>
      <vt:lpstr>Solusi</vt:lpstr>
      <vt:lpstr>Indicator Random Variables</vt:lpstr>
      <vt:lpstr>PowerPoint Presentation</vt:lpstr>
      <vt:lpstr>Indicator Random Variables pada Hiring-Assistant</vt:lpstr>
      <vt:lpstr>PowerPoint Presentation</vt:lpstr>
      <vt:lpstr>Randomized Algorithm</vt:lpstr>
      <vt:lpstr>Permute-By-Sorting</vt:lpstr>
      <vt:lpstr>Permute-by-Sorting</vt:lpstr>
      <vt:lpstr>Analisis Probabilitas pada Permute-By-Sorting</vt:lpstr>
      <vt:lpstr>PowerPoint Presentation</vt:lpstr>
      <vt:lpstr>Randomize-In-Place</vt:lpstr>
      <vt:lpstr>Analisis pada Randomize-In-Place</vt:lpstr>
      <vt:lpstr>Exercise: Permute-Without-Identity</vt:lpstr>
      <vt:lpstr>Analisis pada Permute-Without-Identity</vt:lpstr>
      <vt:lpstr>Exercise: Permute-With-All</vt:lpstr>
      <vt:lpstr>Analisis pada Permute-With-All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Hiring-Assistant Problem</dc:title>
  <dc:creator>Muhammad Anwari Leksono</dc:creator>
  <cp:lastModifiedBy>Muhammad Anwari Leksono</cp:lastModifiedBy>
  <cp:revision>61</cp:revision>
  <dcterms:created xsi:type="dcterms:W3CDTF">2020-09-05T08:35:41Z</dcterms:created>
  <dcterms:modified xsi:type="dcterms:W3CDTF">2020-09-06T16:59:45Z</dcterms:modified>
</cp:coreProperties>
</file>