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handoutMasterIdLst>
    <p:handoutMasterId r:id="rId32"/>
  </p:handoutMasterIdLst>
  <p:sldIdLst>
    <p:sldId id="335" r:id="rId2"/>
    <p:sldId id="282" r:id="rId3"/>
    <p:sldId id="422" r:id="rId4"/>
    <p:sldId id="283" r:id="rId5"/>
    <p:sldId id="423" r:id="rId6"/>
    <p:sldId id="424" r:id="rId7"/>
    <p:sldId id="290" r:id="rId8"/>
    <p:sldId id="291" r:id="rId9"/>
    <p:sldId id="425" r:id="rId10"/>
    <p:sldId id="295" r:id="rId11"/>
    <p:sldId id="426" r:id="rId12"/>
    <p:sldId id="297" r:id="rId13"/>
    <p:sldId id="296" r:id="rId14"/>
    <p:sldId id="396" r:id="rId15"/>
    <p:sldId id="407" r:id="rId16"/>
    <p:sldId id="427" r:id="rId17"/>
    <p:sldId id="300" r:id="rId18"/>
    <p:sldId id="408" r:id="rId19"/>
    <p:sldId id="432" r:id="rId20"/>
    <p:sldId id="400" r:id="rId21"/>
    <p:sldId id="428" r:id="rId22"/>
    <p:sldId id="401" r:id="rId23"/>
    <p:sldId id="402" r:id="rId24"/>
    <p:sldId id="411" r:id="rId25"/>
    <p:sldId id="433" r:id="rId26"/>
    <p:sldId id="420" r:id="rId27"/>
    <p:sldId id="417" r:id="rId28"/>
    <p:sldId id="429" r:id="rId29"/>
    <p:sldId id="430" r:id="rId30"/>
  </p:sldIdLst>
  <p:sldSz cx="9144000" cy="6858000" type="screen4x3"/>
  <p:notesSz cx="7077075" cy="9363075"/>
  <p:custShowLst>
    <p:custShow name="Custom Show 1" id="0">
      <p:sldLst>
        <p:sld r:id="rId2"/>
        <p:sld r:id="rId3"/>
        <p:sld r:id="rId5"/>
        <p:sld r:id="rId8"/>
        <p:sld r:id="rId9"/>
        <p:sld r:id="rId11"/>
        <p:sld r:id="rId13"/>
        <p:sld r:id="rId14"/>
        <p:sld r:id="rId15"/>
        <p:sld r:id="rId16"/>
        <p:sld r:id="rId18"/>
        <p:sld r:id="rId19"/>
        <p:sld r:id="rId21"/>
        <p:sld r:id="rId23"/>
        <p:sld r:id="rId24"/>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114" y="3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vl1pPr>
          </a:lstStyle>
          <a:p>
            <a:pPr>
              <a:defRPr/>
            </a:pPr>
            <a:fld id="{2DD85D57-D072-497C-B6E5-F4EE62B9FB3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3A29B64-D91B-4C81-9763-F804CDF4A87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42434" y="4447781"/>
            <a:ext cx="5192210" cy="4212424"/>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algn="r" defTabSz="939299">
              <a:defRPr sz="1300"/>
            </a:lvl1pPr>
          </a:lstStyle>
          <a:p>
            <a:pPr>
              <a:defRPr/>
            </a:pPr>
            <a:fld id="{2142A56F-3E85-4E7D-B4E7-9E6403CDE2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F24E86D-6723-44FE-8711-F8670374F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E9A57-6A9E-40FA-9838-E464D38B3A34}" type="slidenum">
              <a:rPr lang="en-US" altLang="en-US" sz="1300"/>
              <a:pPr/>
              <a:t>1</a:t>
            </a:fld>
            <a:endParaRPr lang="en-US" altLang="en-US" sz="1300"/>
          </a:p>
        </p:txBody>
      </p:sp>
      <p:sp>
        <p:nvSpPr>
          <p:cNvPr id="6147" name="Rectangle 2">
            <a:extLst>
              <a:ext uri="{FF2B5EF4-FFF2-40B4-BE49-F238E27FC236}">
                <a16:creationId xmlns:a16="http://schemas.microsoft.com/office/drawing/2014/main" id="{E8700275-52A8-4345-9228-079FD65CB8F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152C2E6-B2E3-4412-80F6-E82683846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pPr/>
              <a:t>12</a:t>
            </a:fld>
            <a:endParaRPr lang="en-US" altLang="en-US" sz="1300"/>
          </a:p>
        </p:txBody>
      </p:sp>
      <p:sp>
        <p:nvSpPr>
          <p:cNvPr id="95235" name="Rectangle 2">
            <a:extLst>
              <a:ext uri="{FF2B5EF4-FFF2-40B4-BE49-F238E27FC236}">
                <a16:creationId xmlns:a16="http://schemas.microsoft.com/office/drawing/2014/main"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pPr/>
              <a:t>13</a:t>
            </a:fld>
            <a:endParaRPr lang="en-US" altLang="en-US" sz="1300"/>
          </a:p>
        </p:txBody>
      </p:sp>
      <p:sp>
        <p:nvSpPr>
          <p:cNvPr id="97283" name="Rectangle 2">
            <a:extLst>
              <a:ext uri="{FF2B5EF4-FFF2-40B4-BE49-F238E27FC236}">
                <a16:creationId xmlns:a16="http://schemas.microsoft.com/office/drawing/2014/main"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14</a:t>
            </a:fld>
            <a:endParaRPr lang="en-US" altLang="en-US" sz="1300"/>
          </a:p>
        </p:txBody>
      </p:sp>
      <p:sp>
        <p:nvSpPr>
          <p:cNvPr id="99331" name="Rectangle 2">
            <a:extLst>
              <a:ext uri="{FF2B5EF4-FFF2-40B4-BE49-F238E27FC236}">
                <a16:creationId xmlns:a16="http://schemas.microsoft.com/office/drawing/2014/main"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17</a:t>
            </a:fld>
            <a:endParaRPr lang="en-US" altLang="en-US" sz="1300"/>
          </a:p>
        </p:txBody>
      </p:sp>
      <p:sp>
        <p:nvSpPr>
          <p:cNvPr id="103427" name="Rectangle 2">
            <a:extLst>
              <a:ext uri="{FF2B5EF4-FFF2-40B4-BE49-F238E27FC236}">
                <a16:creationId xmlns:a16="http://schemas.microsoft.com/office/drawing/2014/main"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269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pPr algn="r"/>
              <a:t>19</a:t>
            </a:fld>
            <a:endParaRPr lang="en-US" altLang="en-US" sz="1300"/>
          </a:p>
        </p:txBody>
      </p:sp>
      <p:sp>
        <p:nvSpPr>
          <p:cNvPr id="106499" name="Rectangle 2">
            <a:extLst>
              <a:ext uri="{FF2B5EF4-FFF2-40B4-BE49-F238E27FC236}">
                <a16:creationId xmlns:a16="http://schemas.microsoft.com/office/drawing/2014/main"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46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pPr algn="r"/>
              <a:t>20</a:t>
            </a:fld>
            <a:endParaRPr lang="en-US" altLang="en-US" sz="1300"/>
          </a:p>
        </p:txBody>
      </p:sp>
      <p:sp>
        <p:nvSpPr>
          <p:cNvPr id="108547" name="Rectangle 2">
            <a:extLst>
              <a:ext uri="{FF2B5EF4-FFF2-40B4-BE49-F238E27FC236}">
                <a16:creationId xmlns:a16="http://schemas.microsoft.com/office/drawing/2014/main"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022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B5CD0299-F442-47CA-A434-6D0D60693AF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pPr algn="r"/>
              <a:t>22</a:t>
            </a:fld>
            <a:endParaRPr lang="en-US" altLang="en-US" sz="1300"/>
          </a:p>
        </p:txBody>
      </p:sp>
      <p:sp>
        <p:nvSpPr>
          <p:cNvPr id="110595" name="Rectangle 2">
            <a:extLst>
              <a:ext uri="{FF2B5EF4-FFF2-40B4-BE49-F238E27FC236}">
                <a16:creationId xmlns:a16="http://schemas.microsoft.com/office/drawing/2014/main" id="{0A7570E3-CF10-4817-B461-870B09A124B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CB02ACD-22FD-4456-B575-1D7014401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948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23</a:t>
            </a:fld>
            <a:endParaRPr lang="en-US" altLang="en-US" sz="1300"/>
          </a:p>
        </p:txBody>
      </p:sp>
      <p:sp>
        <p:nvSpPr>
          <p:cNvPr id="112643" name="Rectangle 2">
            <a:extLst>
              <a:ext uri="{FF2B5EF4-FFF2-40B4-BE49-F238E27FC236}">
                <a16:creationId xmlns:a16="http://schemas.microsoft.com/office/drawing/2014/main"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680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1476C29-A15C-45ED-A95C-0D080628A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0400B-AB3D-41AE-9838-68E1A79D3FE7}" type="slidenum">
              <a:rPr lang="en-US" altLang="en-US" sz="1300"/>
              <a:pPr/>
              <a:t>24</a:t>
            </a:fld>
            <a:endParaRPr lang="en-US" altLang="en-US" sz="1300"/>
          </a:p>
        </p:txBody>
      </p:sp>
      <p:sp>
        <p:nvSpPr>
          <p:cNvPr id="114691" name="Rectangle 2">
            <a:extLst>
              <a:ext uri="{FF2B5EF4-FFF2-40B4-BE49-F238E27FC236}">
                <a16:creationId xmlns:a16="http://schemas.microsoft.com/office/drawing/2014/main" id="{BBA479FF-3AC6-4444-A4A9-094F2A5D5DF1}"/>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5D612050-7FD2-4429-9725-90CF64762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07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2</a:t>
            </a:fld>
            <a:endParaRPr lang="en-US" altLang="en-US" sz="1300"/>
          </a:p>
        </p:txBody>
      </p:sp>
      <p:sp>
        <p:nvSpPr>
          <p:cNvPr id="78851" name="Rectangle 2">
            <a:extLst>
              <a:ext uri="{FF2B5EF4-FFF2-40B4-BE49-F238E27FC236}">
                <a16:creationId xmlns:a16="http://schemas.microsoft.com/office/drawing/2014/main"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3</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413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4</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5</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503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6</a:t>
            </a:fld>
            <a:endParaRPr lang="en-US" altLang="en-US" sz="1300"/>
          </a:p>
        </p:txBody>
      </p:sp>
      <p:sp>
        <p:nvSpPr>
          <p:cNvPr id="80899" name="Rectangle 2">
            <a:extLst>
              <a:ext uri="{FF2B5EF4-FFF2-40B4-BE49-F238E27FC236}">
                <a16:creationId xmlns:a16="http://schemas.microsoft.com/office/drawing/2014/main"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4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7</a:t>
            </a:fld>
            <a:endParaRPr lang="en-US" altLang="en-US" sz="1300"/>
          </a:p>
        </p:txBody>
      </p:sp>
      <p:sp>
        <p:nvSpPr>
          <p:cNvPr id="89091" name="Rectangle 2">
            <a:extLst>
              <a:ext uri="{FF2B5EF4-FFF2-40B4-BE49-F238E27FC236}">
                <a16:creationId xmlns:a16="http://schemas.microsoft.com/office/drawing/2014/main"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pPr/>
              <a:t>8</a:t>
            </a:fld>
            <a:endParaRPr lang="en-US" altLang="en-US" sz="1300"/>
          </a:p>
        </p:txBody>
      </p:sp>
      <p:sp>
        <p:nvSpPr>
          <p:cNvPr id="91139" name="Rectangle 2">
            <a:extLst>
              <a:ext uri="{FF2B5EF4-FFF2-40B4-BE49-F238E27FC236}">
                <a16:creationId xmlns:a16="http://schemas.microsoft.com/office/drawing/2014/main"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E40BEF0-9415-412D-AF21-72BA2D18C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pPr/>
              <a:t>10</a:t>
            </a:fld>
            <a:endParaRPr lang="en-US" altLang="en-US" sz="1300"/>
          </a:p>
        </p:txBody>
      </p:sp>
      <p:sp>
        <p:nvSpPr>
          <p:cNvPr id="93187" name="Rectangle 2">
            <a:extLst>
              <a:ext uri="{FF2B5EF4-FFF2-40B4-BE49-F238E27FC236}">
                <a16:creationId xmlns:a16="http://schemas.microsoft.com/office/drawing/2014/main" id="{F6ACB707-CCC2-4339-8586-9C49A2CAC89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EC05376F-F9AC-467D-82F5-2A937A23D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FE4AA2B4-1FA6-4C6A-BBB5-ECD85F1DBCB4}"/>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DD1855DD-42F7-4673-8C8A-FABC1C3C1B43}"/>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AC49C3D8-E326-414D-BA9C-243E694C011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4156"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5D59350B-1AE9-4A98-9789-0A3801BD2D02}"/>
              </a:ext>
            </a:extLst>
          </p:cNvPr>
          <p:cNvSpPr>
            <a:spLocks noGrp="1" noChangeArrowheads="1"/>
          </p:cNvSpPr>
          <p:nvPr>
            <p:ph type="sldNum" sz="quarter" idx="10"/>
          </p:nvPr>
        </p:nvSpPr>
        <p:spPr>
          <a:ln/>
        </p:spPr>
        <p:txBody>
          <a:bodyPr/>
          <a:lstStyle>
            <a:lvl1pPr>
              <a:defRPr/>
            </a:lvl1pPr>
          </a:lstStyle>
          <a:p>
            <a:pPr>
              <a:defRPr/>
            </a:pPr>
            <a:fld id="{3B8A592D-06D1-4335-9885-C76101E98296}" type="slidenum">
              <a:rPr lang="en-US" altLang="en-US"/>
              <a:pPr>
                <a:defRPr/>
              </a:pPr>
              <a:t>‹#›</a:t>
            </a:fld>
            <a:endParaRPr lang="en-US" altLang="en-US"/>
          </a:p>
        </p:txBody>
      </p:sp>
    </p:spTree>
    <p:extLst>
      <p:ext uri="{BB962C8B-B14F-4D97-AF65-F5344CB8AC3E}">
        <p14:creationId xmlns:p14="http://schemas.microsoft.com/office/powerpoint/2010/main" val="45209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04B28524-8AC4-4458-AAD1-C4223972BCE3}"/>
              </a:ext>
            </a:extLst>
          </p:cNvPr>
          <p:cNvSpPr>
            <a:spLocks noGrp="1" noChangeArrowheads="1"/>
          </p:cNvSpPr>
          <p:nvPr>
            <p:ph type="sldNum" sz="quarter" idx="10"/>
          </p:nvPr>
        </p:nvSpPr>
        <p:spPr>
          <a:ln/>
        </p:spPr>
        <p:txBody>
          <a:bodyPr/>
          <a:lstStyle>
            <a:lvl1pPr>
              <a:defRPr/>
            </a:lvl1pPr>
          </a:lstStyle>
          <a:p>
            <a:pPr>
              <a:defRPr/>
            </a:pPr>
            <a:fld id="{A7C5E8B3-FD31-41B6-9315-34F8ECD716C8}" type="slidenum">
              <a:rPr lang="en-US" altLang="en-US"/>
              <a:pPr>
                <a:defRPr/>
              </a:pPr>
              <a:t>‹#›</a:t>
            </a:fld>
            <a:endParaRPr lang="en-US" altLang="en-US"/>
          </a:p>
        </p:txBody>
      </p:sp>
    </p:spTree>
    <p:extLst>
      <p:ext uri="{BB962C8B-B14F-4D97-AF65-F5344CB8AC3E}">
        <p14:creationId xmlns:p14="http://schemas.microsoft.com/office/powerpoint/2010/main" val="374315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12F6940A-5EB3-4E43-837D-85F46C6F6DE5}"/>
              </a:ext>
            </a:extLst>
          </p:cNvPr>
          <p:cNvSpPr>
            <a:spLocks noGrp="1" noChangeArrowheads="1"/>
          </p:cNvSpPr>
          <p:nvPr>
            <p:ph type="sldNum" sz="quarter" idx="10"/>
          </p:nvPr>
        </p:nvSpPr>
        <p:spPr>
          <a:ln/>
        </p:spPr>
        <p:txBody>
          <a:bodyPr/>
          <a:lstStyle>
            <a:lvl1pPr>
              <a:defRPr/>
            </a:lvl1pPr>
          </a:lstStyle>
          <a:p>
            <a:pPr>
              <a:defRPr/>
            </a:pPr>
            <a:fld id="{9204979C-6AB0-44D1-9772-4F19E45F1086}" type="slidenum">
              <a:rPr lang="en-US" altLang="en-US"/>
              <a:pPr>
                <a:defRPr/>
              </a:pPr>
              <a:t>‹#›</a:t>
            </a:fld>
            <a:endParaRPr lang="en-US" altLang="en-US"/>
          </a:p>
        </p:txBody>
      </p:sp>
    </p:spTree>
    <p:extLst>
      <p:ext uri="{BB962C8B-B14F-4D97-AF65-F5344CB8AC3E}">
        <p14:creationId xmlns:p14="http://schemas.microsoft.com/office/powerpoint/2010/main" val="10730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20000"/>
              <a:buFont typeface="Wingdings" panose="05000000000000000000" pitchFamily="2" charset="2"/>
              <a:buChar char="§"/>
              <a:defRPr/>
            </a:lvl1pPr>
            <a:lvl2pPr marL="800100" indent="-34290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0FE2AF77-2F8F-413B-811B-93BB032E7234}"/>
              </a:ext>
            </a:extLst>
          </p:cNvPr>
          <p:cNvSpPr>
            <a:spLocks noGrp="1" noChangeArrowheads="1"/>
          </p:cNvSpPr>
          <p:nvPr>
            <p:ph type="sldNum" sz="quarter" idx="10"/>
          </p:nvPr>
        </p:nvSpPr>
        <p:spPr>
          <a:xfrm>
            <a:off x="6570663" y="6257199"/>
            <a:ext cx="1905000" cy="457200"/>
          </a:xfrm>
          <a:ln/>
        </p:spPr>
        <p:txBody>
          <a:bodyPr/>
          <a:lstStyle>
            <a:lvl1pPr>
              <a:defRPr/>
            </a:lvl1pPr>
          </a:lstStyle>
          <a:p>
            <a:pPr>
              <a:defRPr/>
            </a:pPr>
            <a:fld id="{CED84508-4F00-4F0B-AACD-78A429CB4E5F}" type="slidenum">
              <a:rPr lang="en-US" altLang="en-US"/>
              <a:pPr>
                <a:defRPr/>
              </a:pPr>
              <a:t>‹#›</a:t>
            </a:fld>
            <a:endParaRPr lang="en-US" altLang="en-US"/>
          </a:p>
        </p:txBody>
      </p:sp>
    </p:spTree>
    <p:extLst>
      <p:ext uri="{BB962C8B-B14F-4D97-AF65-F5344CB8AC3E}">
        <p14:creationId xmlns:p14="http://schemas.microsoft.com/office/powerpoint/2010/main" val="969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A5E12E5A-52A0-49A3-90D9-67F6A8904EB6}"/>
              </a:ext>
            </a:extLst>
          </p:cNvPr>
          <p:cNvSpPr>
            <a:spLocks noGrp="1" noChangeArrowheads="1"/>
          </p:cNvSpPr>
          <p:nvPr>
            <p:ph type="sldNum" sz="quarter" idx="10"/>
          </p:nvPr>
        </p:nvSpPr>
        <p:spPr>
          <a:ln/>
        </p:spPr>
        <p:txBody>
          <a:bodyPr/>
          <a:lstStyle>
            <a:lvl1pPr>
              <a:defRPr/>
            </a:lvl1pPr>
          </a:lstStyle>
          <a:p>
            <a:pPr>
              <a:defRPr/>
            </a:pPr>
            <a:fld id="{0E9D96D1-8274-4B5D-8DFC-F883A6F14658}" type="slidenum">
              <a:rPr lang="en-US" altLang="en-US"/>
              <a:pPr>
                <a:defRPr/>
              </a:pPr>
              <a:t>‹#›</a:t>
            </a:fld>
            <a:endParaRPr lang="en-US" altLang="en-US"/>
          </a:p>
        </p:txBody>
      </p:sp>
    </p:spTree>
    <p:extLst>
      <p:ext uri="{BB962C8B-B14F-4D97-AF65-F5344CB8AC3E}">
        <p14:creationId xmlns:p14="http://schemas.microsoft.com/office/powerpoint/2010/main" val="13609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59F38EDD-F66A-45D6-8FD3-616B47D50948}"/>
              </a:ext>
            </a:extLst>
          </p:cNvPr>
          <p:cNvSpPr>
            <a:spLocks noGrp="1" noChangeArrowheads="1"/>
          </p:cNvSpPr>
          <p:nvPr>
            <p:ph type="sldNum" sz="quarter" idx="10"/>
          </p:nvPr>
        </p:nvSpPr>
        <p:spPr>
          <a:ln/>
        </p:spPr>
        <p:txBody>
          <a:bodyPr/>
          <a:lstStyle>
            <a:lvl1pPr>
              <a:defRPr/>
            </a:lvl1pPr>
          </a:lstStyle>
          <a:p>
            <a:pPr>
              <a:defRPr/>
            </a:pPr>
            <a:fld id="{11AFD2D0-2B20-464D-B9A5-A4F8EFBB301A}" type="slidenum">
              <a:rPr lang="en-US" altLang="en-US"/>
              <a:pPr>
                <a:defRPr/>
              </a:pPr>
              <a:t>‹#›</a:t>
            </a:fld>
            <a:endParaRPr lang="en-US" altLang="en-US"/>
          </a:p>
        </p:txBody>
      </p:sp>
    </p:spTree>
    <p:extLst>
      <p:ext uri="{BB962C8B-B14F-4D97-AF65-F5344CB8AC3E}">
        <p14:creationId xmlns:p14="http://schemas.microsoft.com/office/powerpoint/2010/main" val="18026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C9AEAD15-CC4E-4DDB-BCB4-BFD6B09414E4}"/>
              </a:ext>
            </a:extLst>
          </p:cNvPr>
          <p:cNvSpPr>
            <a:spLocks noGrp="1" noChangeArrowheads="1"/>
          </p:cNvSpPr>
          <p:nvPr>
            <p:ph type="sldNum" sz="quarter" idx="10"/>
          </p:nvPr>
        </p:nvSpPr>
        <p:spPr>
          <a:ln/>
        </p:spPr>
        <p:txBody>
          <a:bodyPr/>
          <a:lstStyle>
            <a:lvl1pPr>
              <a:defRPr/>
            </a:lvl1pPr>
          </a:lstStyle>
          <a:p>
            <a:pPr>
              <a:defRPr/>
            </a:pPr>
            <a:fld id="{CC32850B-7953-43C3-84E7-6C4CDDE3446E}" type="slidenum">
              <a:rPr lang="en-US" altLang="en-US"/>
              <a:pPr>
                <a:defRPr/>
              </a:pPr>
              <a:t>‹#›</a:t>
            </a:fld>
            <a:endParaRPr lang="en-US" altLang="en-US"/>
          </a:p>
        </p:txBody>
      </p:sp>
    </p:spTree>
    <p:extLst>
      <p:ext uri="{BB962C8B-B14F-4D97-AF65-F5344CB8AC3E}">
        <p14:creationId xmlns:p14="http://schemas.microsoft.com/office/powerpoint/2010/main" val="19650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6290DBB-0BCD-459F-8E4F-FA120878EA0D}"/>
              </a:ext>
            </a:extLst>
          </p:cNvPr>
          <p:cNvSpPr>
            <a:spLocks noGrp="1" noChangeArrowheads="1"/>
          </p:cNvSpPr>
          <p:nvPr>
            <p:ph type="sldNum" sz="quarter" idx="10"/>
          </p:nvPr>
        </p:nvSpPr>
        <p:spPr>
          <a:ln/>
        </p:spPr>
        <p:txBody>
          <a:bodyPr/>
          <a:lstStyle>
            <a:lvl1pPr>
              <a:defRPr/>
            </a:lvl1pPr>
          </a:lstStyle>
          <a:p>
            <a:pPr>
              <a:defRPr/>
            </a:pPr>
            <a:fld id="{B6589094-62D5-4D43-96BD-D3CB3B0121DA}" type="slidenum">
              <a:rPr lang="en-US" altLang="en-US"/>
              <a:pPr>
                <a:defRPr/>
              </a:pPr>
              <a:t>‹#›</a:t>
            </a:fld>
            <a:endParaRPr lang="en-US" altLang="en-US"/>
          </a:p>
        </p:txBody>
      </p:sp>
    </p:spTree>
    <p:extLst>
      <p:ext uri="{BB962C8B-B14F-4D97-AF65-F5344CB8AC3E}">
        <p14:creationId xmlns:p14="http://schemas.microsoft.com/office/powerpoint/2010/main" val="8681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EF0AAB0-38F5-434C-B2C0-AABEF56E6D3C}"/>
              </a:ext>
            </a:extLst>
          </p:cNvPr>
          <p:cNvSpPr>
            <a:spLocks noGrp="1" noChangeArrowheads="1"/>
          </p:cNvSpPr>
          <p:nvPr>
            <p:ph type="sldNum" sz="quarter" idx="10"/>
          </p:nvPr>
        </p:nvSpPr>
        <p:spPr>
          <a:ln/>
        </p:spPr>
        <p:txBody>
          <a:bodyPr/>
          <a:lstStyle>
            <a:lvl1pPr>
              <a:defRPr/>
            </a:lvl1pPr>
          </a:lstStyle>
          <a:p>
            <a:pPr>
              <a:defRPr/>
            </a:pPr>
            <a:fld id="{B580F6F2-DE47-4EBC-8416-864F9C93A553}" type="slidenum">
              <a:rPr lang="en-US" altLang="en-US"/>
              <a:pPr>
                <a:defRPr/>
              </a:pPr>
              <a:t>‹#›</a:t>
            </a:fld>
            <a:endParaRPr lang="en-US" altLang="en-US"/>
          </a:p>
        </p:txBody>
      </p:sp>
    </p:spTree>
    <p:extLst>
      <p:ext uri="{BB962C8B-B14F-4D97-AF65-F5344CB8AC3E}">
        <p14:creationId xmlns:p14="http://schemas.microsoft.com/office/powerpoint/2010/main" val="423037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C219F498-DC72-46C9-809D-A3E9B9733C90}"/>
              </a:ext>
            </a:extLst>
          </p:cNvPr>
          <p:cNvSpPr>
            <a:spLocks noGrp="1" noChangeArrowheads="1"/>
          </p:cNvSpPr>
          <p:nvPr>
            <p:ph type="sldNum" sz="quarter" idx="10"/>
          </p:nvPr>
        </p:nvSpPr>
        <p:spPr>
          <a:ln/>
        </p:spPr>
        <p:txBody>
          <a:bodyPr/>
          <a:lstStyle>
            <a:lvl1pPr>
              <a:defRPr/>
            </a:lvl1pPr>
          </a:lstStyle>
          <a:p>
            <a:pPr>
              <a:defRPr/>
            </a:pPr>
            <a:fld id="{B0BC50A1-0700-4943-9F0D-0C1C7AD36C56}" type="slidenum">
              <a:rPr lang="en-US" altLang="en-US"/>
              <a:pPr>
                <a:defRPr/>
              </a:pPr>
              <a:t>‹#›</a:t>
            </a:fld>
            <a:endParaRPr lang="en-US" altLang="en-US"/>
          </a:p>
        </p:txBody>
      </p:sp>
    </p:spTree>
    <p:extLst>
      <p:ext uri="{BB962C8B-B14F-4D97-AF65-F5344CB8AC3E}">
        <p14:creationId xmlns:p14="http://schemas.microsoft.com/office/powerpoint/2010/main" val="1631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4A3BEA6-AB75-48BD-9865-B5CCFF6E4725}"/>
              </a:ext>
            </a:extLst>
          </p:cNvPr>
          <p:cNvSpPr>
            <a:spLocks noGrp="1" noChangeArrowheads="1"/>
          </p:cNvSpPr>
          <p:nvPr>
            <p:ph type="sldNum" sz="quarter" idx="10"/>
          </p:nvPr>
        </p:nvSpPr>
        <p:spPr>
          <a:ln/>
        </p:spPr>
        <p:txBody>
          <a:bodyPr/>
          <a:lstStyle>
            <a:lvl1pPr>
              <a:defRPr/>
            </a:lvl1pPr>
          </a:lstStyle>
          <a:p>
            <a:pPr>
              <a:defRPr/>
            </a:pPr>
            <a:fld id="{72C02FA7-47FF-4F4C-9EE7-33C697A225AB}" type="slidenum">
              <a:rPr lang="en-US" altLang="en-US"/>
              <a:pPr>
                <a:defRPr/>
              </a:pPr>
              <a:t>‹#›</a:t>
            </a:fld>
            <a:endParaRPr lang="en-US" altLang="en-US"/>
          </a:p>
        </p:txBody>
      </p:sp>
    </p:spTree>
    <p:extLst>
      <p:ext uri="{BB962C8B-B14F-4D97-AF65-F5344CB8AC3E}">
        <p14:creationId xmlns:p14="http://schemas.microsoft.com/office/powerpoint/2010/main" val="36808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48A0A33-DAF4-4E01-9EFC-4F1B17F7A3F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059FFB63-CDCC-491F-AF2C-DD10F7602377}" type="slidenum">
              <a:rPr lang="en-US" altLang="en-US"/>
              <a:pPr>
                <a:defRPr/>
              </a:pPr>
              <a:t>‹#›</a:t>
            </a:fld>
            <a:endParaRPr lang="en-US" altLang="en-US"/>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13.</a:t>
            </a:r>
            <a:fld id="{465E19B2-DA7E-4A4D-A955-3117C9F14C62}"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666114"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70B0BAF4-3624-4F5B-83AF-93EB8F0247B6}"/>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5777" y="8313"/>
            <a:ext cx="799066" cy="102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3.pn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13: Data Storage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CD661752-6D5D-4C06-8C65-4072717CE78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Organization of Records in Files</a:t>
            </a:r>
          </a:p>
        </p:txBody>
      </p:sp>
      <p:sp>
        <p:nvSpPr>
          <p:cNvPr id="92163" name="Rectangle 3">
            <a:extLst>
              <a:ext uri="{FF2B5EF4-FFF2-40B4-BE49-F238E27FC236}">
                <a16:creationId xmlns:a16="http://schemas.microsoft.com/office/drawing/2014/main" id="{4808D252-6480-4FF6-B632-437EDA2418DF}"/>
              </a:ext>
            </a:extLst>
          </p:cNvPr>
          <p:cNvSpPr>
            <a:spLocks noGrp="1" noChangeArrowheads="1"/>
          </p:cNvSpPr>
          <p:nvPr>
            <p:ph type="body" idx="1"/>
          </p:nvPr>
        </p:nvSpPr>
        <p:spPr>
          <a:xfrm>
            <a:off x="768350" y="1193800"/>
            <a:ext cx="7700947" cy="4867635"/>
          </a:xfrm>
        </p:spPr>
        <p:txBody>
          <a:bodyPr/>
          <a:lstStyle/>
          <a:p>
            <a:r>
              <a:rPr lang="en-US" altLang="en-US" b="1" dirty="0">
                <a:solidFill>
                  <a:srgbClr val="002060"/>
                </a:solidFill>
              </a:rPr>
              <a:t>Heap</a:t>
            </a:r>
            <a:r>
              <a:rPr lang="en-US" altLang="en-US" b="1" dirty="0"/>
              <a:t> </a:t>
            </a:r>
            <a:r>
              <a:rPr lang="en-US" altLang="en-US" dirty="0"/>
              <a:t>– record can be placed anywhere in the file where there is space</a:t>
            </a:r>
          </a:p>
          <a:p>
            <a:r>
              <a:rPr lang="en-US" altLang="en-US" b="1" dirty="0">
                <a:solidFill>
                  <a:srgbClr val="002060"/>
                </a:solidFill>
              </a:rPr>
              <a:t>Sequential</a:t>
            </a:r>
            <a:r>
              <a:rPr lang="en-US" altLang="en-US" b="1" dirty="0">
                <a:solidFill>
                  <a:schemeClr val="tx2"/>
                </a:solidFill>
              </a:rPr>
              <a:t> </a:t>
            </a:r>
            <a:r>
              <a:rPr lang="en-US" altLang="en-US" dirty="0"/>
              <a:t>– store records in sequential order, based on the value of the search key of each record</a:t>
            </a:r>
          </a:p>
          <a:p>
            <a:r>
              <a:rPr lang="en-US" altLang="en-US" dirty="0"/>
              <a:t>In a  </a:t>
            </a:r>
            <a:r>
              <a:rPr lang="en-US" altLang="en-US" b="1" dirty="0" err="1">
                <a:solidFill>
                  <a:srgbClr val="002060"/>
                </a:solidFill>
              </a:rPr>
              <a:t>multitable</a:t>
            </a:r>
            <a:r>
              <a:rPr lang="en-US" altLang="en-US" b="1" dirty="0">
                <a:solidFill>
                  <a:srgbClr val="002060"/>
                </a:solidFill>
              </a:rPr>
              <a:t> clustering file organization </a:t>
            </a:r>
            <a:r>
              <a:rPr lang="en-US" altLang="en-US" dirty="0">
                <a:solidFill>
                  <a:srgbClr val="002060"/>
                </a:solidFill>
              </a:rPr>
              <a:t> </a:t>
            </a:r>
            <a:r>
              <a:rPr lang="en-US" altLang="en-US" dirty="0"/>
              <a:t>records of several different relations can be stored in the same file</a:t>
            </a:r>
          </a:p>
          <a:p>
            <a:pPr lvl="1"/>
            <a:r>
              <a:rPr lang="en-US" altLang="en-US" dirty="0"/>
              <a:t>Motivation: store related records on the same block to minimize I/O</a:t>
            </a:r>
          </a:p>
          <a:p>
            <a:r>
              <a:rPr lang="en-US" altLang="en-US" b="1" dirty="0">
                <a:solidFill>
                  <a:srgbClr val="002060"/>
                </a:solidFill>
              </a:rPr>
              <a:t>B</a:t>
            </a:r>
            <a:r>
              <a:rPr lang="en-US" altLang="en-US" b="1" baseline="30000" dirty="0">
                <a:solidFill>
                  <a:srgbClr val="002060"/>
                </a:solidFill>
              </a:rPr>
              <a:t>+</a:t>
            </a:r>
            <a:r>
              <a:rPr lang="en-US" altLang="en-US" b="1" dirty="0">
                <a:solidFill>
                  <a:srgbClr val="002060"/>
                </a:solidFill>
              </a:rPr>
              <a:t>-tree file organization</a:t>
            </a:r>
          </a:p>
          <a:p>
            <a:pPr lvl="1"/>
            <a:r>
              <a:rPr lang="en-US" altLang="en-US" dirty="0">
                <a:solidFill>
                  <a:schemeClr val="accent4">
                    <a:lumMod val="95000"/>
                    <a:lumOff val="5000"/>
                  </a:schemeClr>
                </a:solidFill>
              </a:rPr>
              <a:t>Ordered storage even with inserts/deletes</a:t>
            </a:r>
          </a:p>
          <a:p>
            <a:pPr lvl="1"/>
            <a:r>
              <a:rPr lang="en-US" altLang="en-US" dirty="0">
                <a:solidFill>
                  <a:schemeClr val="accent4">
                    <a:lumMod val="95000"/>
                    <a:lumOff val="5000"/>
                  </a:schemeClr>
                </a:solidFill>
              </a:rPr>
              <a:t>More on this in Chapter 14</a:t>
            </a:r>
          </a:p>
          <a:p>
            <a:r>
              <a:rPr lang="en-US" altLang="en-US" b="1" dirty="0">
                <a:solidFill>
                  <a:srgbClr val="002060"/>
                </a:solidFill>
              </a:rPr>
              <a:t>Hashing</a:t>
            </a:r>
            <a:r>
              <a:rPr lang="en-US" altLang="en-US" dirty="0"/>
              <a:t> – a hash function computed on search key; the result specifies in which block of the file the record should be placed</a:t>
            </a:r>
          </a:p>
          <a:p>
            <a:pPr lvl="1"/>
            <a:r>
              <a:rPr lang="en-US" altLang="en-US" dirty="0"/>
              <a:t>More on this in Chapter 14</a:t>
            </a:r>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C99F-2FB0-4CCB-90E4-2C4846F41627}"/>
              </a:ext>
            </a:extLst>
          </p:cNvPr>
          <p:cNvSpPr>
            <a:spLocks noGrp="1"/>
          </p:cNvSpPr>
          <p:nvPr>
            <p:ph type="title"/>
          </p:nvPr>
        </p:nvSpPr>
        <p:spPr/>
        <p:txBody>
          <a:bodyPr/>
          <a:lstStyle/>
          <a:p>
            <a:r>
              <a:rPr lang="en-IN" dirty="0"/>
              <a:t>Heap File Organization</a:t>
            </a:r>
          </a:p>
        </p:txBody>
      </p:sp>
      <p:sp>
        <p:nvSpPr>
          <p:cNvPr id="3" name="Content Placeholder 2">
            <a:extLst>
              <a:ext uri="{FF2B5EF4-FFF2-40B4-BE49-F238E27FC236}">
                <a16:creationId xmlns:a16="http://schemas.microsoft.com/office/drawing/2014/main" id="{1073BD8A-474A-4BC0-8DF8-2859E40A2438}"/>
              </a:ext>
            </a:extLst>
          </p:cNvPr>
          <p:cNvSpPr>
            <a:spLocks noGrp="1"/>
          </p:cNvSpPr>
          <p:nvPr>
            <p:ph idx="1"/>
          </p:nvPr>
        </p:nvSpPr>
        <p:spPr>
          <a:xfrm>
            <a:off x="814388" y="1093788"/>
            <a:ext cx="7661275" cy="4903787"/>
          </a:xfrm>
        </p:spPr>
        <p:txBody>
          <a:bodyPr/>
          <a:lstStyle/>
          <a:p>
            <a:r>
              <a:rPr lang="en-IN" dirty="0"/>
              <a:t>Records can be placed anywhere in the file where there is free space</a:t>
            </a:r>
          </a:p>
          <a:p>
            <a:r>
              <a:rPr lang="en-IN" dirty="0"/>
              <a:t>Records usually do not move once allocated</a:t>
            </a:r>
          </a:p>
          <a:p>
            <a:r>
              <a:rPr lang="en-IN" dirty="0"/>
              <a:t>Important to be able to efficiently find free space within file</a:t>
            </a:r>
          </a:p>
          <a:p>
            <a:r>
              <a:rPr lang="en-IN" b="1" dirty="0">
                <a:solidFill>
                  <a:srgbClr val="002060"/>
                </a:solidFill>
              </a:rPr>
              <a:t>Free-space map</a:t>
            </a:r>
          </a:p>
          <a:p>
            <a:pPr lvl="1"/>
            <a:r>
              <a:rPr lang="en-IN" dirty="0">
                <a:solidFill>
                  <a:schemeClr val="accent4"/>
                </a:solidFill>
              </a:rPr>
              <a:t>Array with 1 entry per block.  Each entry is a few bits to a byte, and records fraction of block that is free</a:t>
            </a:r>
          </a:p>
          <a:p>
            <a:pPr lvl="1"/>
            <a:r>
              <a:rPr lang="en-IN" dirty="0">
                <a:solidFill>
                  <a:schemeClr val="accent4"/>
                </a:solidFill>
              </a:rPr>
              <a:t>In example below, 3 bits per block, value divided by 8 indicates fraction of block that is free</a:t>
            </a:r>
            <a:br>
              <a:rPr lang="en-IN" dirty="0">
                <a:solidFill>
                  <a:schemeClr val="accent4"/>
                </a:solidFill>
              </a:rPr>
            </a:br>
            <a:r>
              <a:rPr lang="en-IN" dirty="0">
                <a:solidFill>
                  <a:schemeClr val="accent4"/>
                </a:solidFill>
              </a:rPr>
              <a:t/>
            </a: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p>
          <a:p>
            <a:pPr lvl="1"/>
            <a:r>
              <a:rPr lang="en-IN" dirty="0">
                <a:solidFill>
                  <a:schemeClr val="accent4"/>
                </a:solidFill>
              </a:rPr>
              <a:t>In example below, each entry stores maximum from 4 entries of first-level free-space map</a:t>
            </a: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p>
        </p:txBody>
      </p:sp>
      <p:pic>
        <p:nvPicPr>
          <p:cNvPr id="4" name="Picture 3">
            <a:extLst>
              <a:ext uri="{FF2B5EF4-FFF2-40B4-BE49-F238E27FC236}">
                <a16:creationId xmlns:a16="http://schemas.microsoft.com/office/drawing/2014/main" id="{F9AD693F-0ACF-4245-8328-5BDC50A20A3D}"/>
              </a:ext>
            </a:extLst>
          </p:cNvPr>
          <p:cNvPicPr>
            <a:picLocks noChangeAspect="1"/>
          </p:cNvPicPr>
          <p:nvPr/>
        </p:nvPicPr>
        <p:blipFill>
          <a:blip r:embed="rId2"/>
          <a:stretch>
            <a:fillRect/>
          </a:stretch>
        </p:blipFill>
        <p:spPr>
          <a:xfrm>
            <a:off x="2446255" y="3758697"/>
            <a:ext cx="4251489" cy="459931"/>
          </a:xfrm>
          <a:prstGeom prst="rect">
            <a:avLst/>
          </a:prstGeom>
        </p:spPr>
      </p:pic>
      <p:pic>
        <p:nvPicPr>
          <p:cNvPr id="5" name="Picture 4">
            <a:extLst>
              <a:ext uri="{FF2B5EF4-FFF2-40B4-BE49-F238E27FC236}">
                <a16:creationId xmlns:a16="http://schemas.microsoft.com/office/drawing/2014/main" id="{6699ACCB-35C7-4D87-96BB-EA690394D029}"/>
              </a:ext>
            </a:extLst>
          </p:cNvPr>
          <p:cNvPicPr>
            <a:picLocks noChangeAspect="1"/>
          </p:cNvPicPr>
          <p:nvPr/>
        </p:nvPicPr>
        <p:blipFill>
          <a:blip r:embed="rId3"/>
          <a:stretch>
            <a:fillRect/>
          </a:stretch>
        </p:blipFill>
        <p:spPr>
          <a:xfrm>
            <a:off x="3771900" y="5146999"/>
            <a:ext cx="1238887" cy="484543"/>
          </a:xfrm>
          <a:prstGeom prst="rect">
            <a:avLst/>
          </a:prstGeom>
        </p:spPr>
      </p:pic>
    </p:spTree>
    <p:extLst>
      <p:ext uri="{BB962C8B-B14F-4D97-AF65-F5344CB8AC3E}">
        <p14:creationId xmlns:p14="http://schemas.microsoft.com/office/powerpoint/2010/main" val="293905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8961343C-9DCE-41B6-83FD-AF636EC64C8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id="{5D31A57C-3D93-4733-8DEA-422D3C6A5A99}"/>
              </a:ext>
            </a:extLst>
          </p:cNvPr>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p>
          <a:p>
            <a:r>
              <a:rPr lang="en-US" altLang="en-US" dirty="0"/>
              <a:t>The records in the file are ordered by a </a:t>
            </a:r>
            <a:r>
              <a:rPr lang="en-US" altLang="en-US" dirty="0">
                <a:solidFill>
                  <a:srgbClr val="002060"/>
                </a:solidFill>
              </a:rPr>
              <a:t>search-key</a:t>
            </a:r>
          </a:p>
        </p:txBody>
      </p:sp>
      <p:pic>
        <p:nvPicPr>
          <p:cNvPr id="94212" name="Picture 11">
            <a:extLst>
              <a:ext uri="{FF2B5EF4-FFF2-40B4-BE49-F238E27FC236}">
                <a16:creationId xmlns:a16="http://schemas.microsoft.com/office/drawing/2014/main"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C3C53EFA-B3D6-4C50-B2C6-C8B05B887C3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id="{93F2AC50-E56B-4614-A322-7C69BACB2739}"/>
              </a:ext>
            </a:extLst>
          </p:cNvPr>
          <p:cNvSpPr>
            <a:spLocks noGrp="1" noChangeArrowheads="1"/>
          </p:cNvSpPr>
          <p:nvPr>
            <p:ph type="body" idx="1"/>
          </p:nvPr>
        </p:nvSpPr>
        <p:spPr>
          <a:xfrm>
            <a:off x="768350" y="1122363"/>
            <a:ext cx="8445500" cy="3976687"/>
          </a:xfrm>
        </p:spPr>
        <p:txBody>
          <a:bodyPr/>
          <a:lstStyle/>
          <a:p>
            <a:r>
              <a:rPr lang="en-US" altLang="en-US" dirty="0"/>
              <a:t>Deletion – use pointer chains</a:t>
            </a:r>
          </a:p>
          <a:p>
            <a:r>
              <a:rPr lang="en-US" altLang="en-US" dirty="0"/>
              <a:t>Insertion –locate the position where the record is to be inserted</a:t>
            </a:r>
          </a:p>
          <a:p>
            <a:pPr lvl="1"/>
            <a:r>
              <a:rPr lang="en-US" altLang="en-US" dirty="0"/>
              <a:t>if there is free space insert there </a:t>
            </a:r>
          </a:p>
          <a:p>
            <a:pPr lvl="1"/>
            <a:r>
              <a:rPr lang="en-US" altLang="en-US" dirty="0"/>
              <a:t>if no free space, insert the record in an </a:t>
            </a:r>
            <a:r>
              <a:rPr lang="en-US" altLang="en-US" dirty="0">
                <a:solidFill>
                  <a:srgbClr val="002060"/>
                </a:solidFill>
              </a:rPr>
              <a:t>overflow block</a:t>
            </a:r>
          </a:p>
          <a:p>
            <a:pPr lvl="1"/>
            <a:r>
              <a:rPr lang="en-US" altLang="en-US" dirty="0"/>
              <a:t>In either case, pointer chain must be updated</a:t>
            </a:r>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p>
        </p:txBody>
      </p:sp>
      <p:pic>
        <p:nvPicPr>
          <p:cNvPr id="96260" name="Picture 11">
            <a:extLst>
              <a:ext uri="{FF2B5EF4-FFF2-40B4-BE49-F238E27FC236}">
                <a16:creationId xmlns:a16="http://schemas.microsoft.com/office/drawing/2014/main"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id="{C767BF78-D2D9-436C-985A-ECF7147D743E}"/>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p>
        </p:txBody>
      </p:sp>
      <p:sp>
        <p:nvSpPr>
          <p:cNvPr id="98311" name="Text Box 7">
            <a:extLst>
              <a:ext uri="{FF2B5EF4-FFF2-40B4-BE49-F238E27FC236}">
                <a16:creationId xmlns:a16="http://schemas.microsoft.com/office/drawing/2014/main" id="{A8C408CC-5E78-4F76-950F-93004534DCC4}"/>
              </a:ext>
            </a:extLst>
          </p:cNvPr>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p>
        </p:txBody>
      </p:sp>
      <p:sp>
        <p:nvSpPr>
          <p:cNvPr id="98312" name="Text Box 8">
            <a:extLst>
              <a:ext uri="{FF2B5EF4-FFF2-40B4-BE49-F238E27FC236}">
                <a16:creationId xmlns:a16="http://schemas.microsoft.com/office/drawing/2014/main" id="{997D0B1D-B44C-4ECF-9498-1849597FB48A}"/>
              </a:ext>
            </a:extLst>
          </p:cNvPr>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id="{406E2E2B-92DC-4A3F-9645-D094BDCFAE67}"/>
              </a:ext>
            </a:extLst>
          </p:cNvPr>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p>
          <a:p>
            <a:pPr>
              <a:spcBef>
                <a:spcPct val="0"/>
              </a:spcBef>
              <a:buClrTx/>
              <a:buSzTx/>
              <a:buFontTx/>
              <a:buNone/>
            </a:pPr>
            <a:r>
              <a:rPr kumimoji="0" lang="en-US" altLang="en-US" sz="1800" i="1" dirty="0"/>
              <a:t>instructor</a:t>
            </a:r>
          </a:p>
        </p:txBody>
      </p:sp>
      <p:pic>
        <p:nvPicPr>
          <p:cNvPr id="10" name="Graphic 9">
            <a:extLst>
              <a:ext uri="{FF2B5EF4-FFF2-40B4-BE49-F238E27FC236}">
                <a16:creationId xmlns:a16="http://schemas.microsoft.com/office/drawing/2014/main" id="{3FFF8798-6E6B-47E8-8BB9-C2576E506B61}"/>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t="1" b="33413"/>
          <a:stretch/>
        </p:blipFill>
        <p:spPr>
          <a:xfrm>
            <a:off x="3117183" y="1481328"/>
            <a:ext cx="3383855" cy="1256022"/>
          </a:xfrm>
          <a:prstGeom prst="rect">
            <a:avLst/>
          </a:prstGeom>
        </p:spPr>
      </p:pic>
      <p:pic>
        <p:nvPicPr>
          <p:cNvPr id="11" name="Graphic 10">
            <a:extLst>
              <a:ext uri="{FF2B5EF4-FFF2-40B4-BE49-F238E27FC236}">
                <a16:creationId xmlns:a16="http://schemas.microsoft.com/office/drawing/2014/main" id="{50C245B3-E503-4226-969D-8E82216262E9}"/>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193265" y="2896919"/>
            <a:ext cx="3633856" cy="1416588"/>
          </a:xfrm>
          <a:prstGeom prst="rect">
            <a:avLst/>
          </a:prstGeom>
        </p:spPr>
      </p:pic>
      <p:pic>
        <p:nvPicPr>
          <p:cNvPr id="12" name="Graphic 11">
            <a:extLst>
              <a:ext uri="{FF2B5EF4-FFF2-40B4-BE49-F238E27FC236}">
                <a16:creationId xmlns:a16="http://schemas.microsoft.com/office/drawing/2014/main" id="{6804855E-3CEB-48E5-B9FA-BCC8F0829A02}"/>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286119" y="4638390"/>
            <a:ext cx="4155860" cy="16775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761E86C-52C6-4666-890C-618804EBC77A}"/>
              </a:ext>
            </a:extLst>
          </p:cNvPr>
          <p:cNvSpPr>
            <a:spLocks noGrp="1" noChangeArrowheads="1"/>
          </p:cNvSpPr>
          <p:nvPr>
            <p:ph type="title"/>
          </p:nvPr>
        </p:nvSpPr>
        <p:spPr>
          <a:xfrm>
            <a:off x="939804" y="117475"/>
            <a:ext cx="8077200" cy="609600"/>
          </a:xfrm>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id="{5DE76852-4504-41F8-A327-27C6F05B7238}"/>
              </a:ext>
            </a:extLst>
          </p:cNvPr>
          <p:cNvSpPr>
            <a:spLocks noGrp="1" noChangeArrowheads="1"/>
          </p:cNvSpPr>
          <p:nvPr>
            <p:ph type="body" idx="1"/>
          </p:nvPr>
        </p:nvSpPr>
        <p:spPr>
          <a:xfrm>
            <a:off x="768350" y="1268413"/>
            <a:ext cx="7707313" cy="2282825"/>
          </a:xfrm>
        </p:spPr>
        <p:txBody>
          <a:bodyPr/>
          <a:lstStyle/>
          <a:p>
            <a:r>
              <a:rPr lang="en-US" altLang="en-US" dirty="0"/>
              <a:t>good for queries involving </a:t>
            </a:r>
            <a:r>
              <a:rPr lang="en-US" altLang="en-US" i="1" dirty="0"/>
              <a:t>department </a:t>
            </a:r>
            <a:r>
              <a:rPr lang="en-US" altLang="en-US" dirty="0"/>
              <a:t> </a:t>
            </a:r>
            <a:r>
              <a:rPr lang="en-IN" dirty="0"/>
              <a:t>⨝</a:t>
            </a:r>
            <a:r>
              <a:rPr lang="en-US" altLang="en-US" dirty="0"/>
              <a:t> </a:t>
            </a:r>
            <a:r>
              <a:rPr lang="en-US" altLang="en-US" i="1" dirty="0"/>
              <a:t>instructor</a:t>
            </a:r>
            <a:r>
              <a:rPr lang="en-US" altLang="en-US" dirty="0"/>
              <a:t>, and for queries involving one single department and its instructors</a:t>
            </a:r>
          </a:p>
          <a:p>
            <a:r>
              <a:rPr lang="en-US" altLang="en-US" dirty="0"/>
              <a:t>bad for queries involving only </a:t>
            </a:r>
            <a:r>
              <a:rPr lang="en-US" altLang="en-US" i="1" dirty="0"/>
              <a:t>department</a:t>
            </a:r>
          </a:p>
          <a:p>
            <a:r>
              <a:rPr lang="en-US" altLang="en-US" dirty="0"/>
              <a:t>results in variable size records</a:t>
            </a:r>
          </a:p>
          <a:p>
            <a:r>
              <a:rPr lang="en-US" altLang="en-US" dirty="0"/>
              <a:t>Can add pointer chains to link records of a particular relation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id="{629B0A5E-214E-480B-959C-AEE1B25115DA}"/>
              </a:ext>
            </a:extLst>
          </p:cNvPr>
          <p:cNvSpPr>
            <a:spLocks noGrp="1"/>
          </p:cNvSpPr>
          <p:nvPr>
            <p:ph idx="1"/>
          </p:nvPr>
        </p:nvSpPr>
        <p:spPr>
          <a:xfrm>
            <a:off x="768350" y="1093788"/>
            <a:ext cx="7707313" cy="4903787"/>
          </a:xfrm>
        </p:spPr>
        <p:txBody>
          <a:bodyPr/>
          <a:lstStyle/>
          <a:p>
            <a:r>
              <a:rPr lang="en-IN" b="1" dirty="0">
                <a:solidFill>
                  <a:srgbClr val="002060"/>
                </a:solidFill>
              </a:rPr>
              <a:t>Table partitioning</a:t>
            </a:r>
            <a:r>
              <a:rPr lang="en-IN" dirty="0"/>
              <a:t>: Records in a relation can be partitioned into smaller relations that are stored separately</a:t>
            </a:r>
          </a:p>
          <a:p>
            <a:r>
              <a:rPr lang="en-IN" dirty="0"/>
              <a:t>E.g</a:t>
            </a:r>
            <a:r>
              <a:rPr lang="en-IN" dirty="0" smtClean="0"/>
              <a:t>., </a:t>
            </a:r>
            <a:r>
              <a:rPr lang="en-IN" i="1" dirty="0"/>
              <a:t>transaction </a:t>
            </a:r>
            <a:r>
              <a:rPr lang="en-IN" dirty="0"/>
              <a:t>relation may be partitioned into </a:t>
            </a:r>
            <a:br>
              <a:rPr lang="en-IN" dirty="0"/>
            </a:br>
            <a:r>
              <a:rPr lang="en-IN" dirty="0"/>
              <a:t>  </a:t>
            </a:r>
            <a:r>
              <a:rPr lang="en-IN" i="1" dirty="0"/>
              <a:t>transaction_2018, transaction_2019, etc.</a:t>
            </a:r>
          </a:p>
          <a:p>
            <a:r>
              <a:rPr lang="en-IN" dirty="0"/>
              <a:t>Queries written on </a:t>
            </a:r>
            <a:r>
              <a:rPr lang="en-IN" i="1" dirty="0"/>
              <a:t>transaction</a:t>
            </a:r>
            <a:r>
              <a:rPr lang="en-IN" dirty="0"/>
              <a:t> must access records in all partitions</a:t>
            </a:r>
          </a:p>
          <a:p>
            <a:pPr lvl="1"/>
            <a:r>
              <a:rPr lang="en-IN" dirty="0"/>
              <a:t>Unless query has a selection such as </a:t>
            </a:r>
            <a:r>
              <a:rPr lang="en-IN" i="1" dirty="0"/>
              <a:t>year=</a:t>
            </a:r>
            <a:r>
              <a:rPr lang="en-IN" dirty="0"/>
              <a:t>2019, in which case only one partition in needed</a:t>
            </a:r>
          </a:p>
          <a:p>
            <a:r>
              <a:rPr lang="en-IN" dirty="0"/>
              <a:t>Partitioning </a:t>
            </a:r>
          </a:p>
          <a:p>
            <a:pPr lvl="1"/>
            <a:r>
              <a:rPr lang="en-IN" dirty="0"/>
              <a:t>Reduces costs of some operations such as free space management</a:t>
            </a:r>
          </a:p>
          <a:p>
            <a:pPr lvl="1"/>
            <a:r>
              <a:rPr lang="en-IN" dirty="0"/>
              <a:t>Allows different partitions to be stored on different storage devices </a:t>
            </a:r>
          </a:p>
          <a:p>
            <a:pPr lvl="2"/>
            <a:r>
              <a:rPr lang="en-IN" dirty="0"/>
              <a:t>E.g</a:t>
            </a:r>
            <a:r>
              <a:rPr lang="en-IN" dirty="0" smtClean="0"/>
              <a:t>., </a:t>
            </a:r>
            <a:r>
              <a:rPr lang="en-IN" i="1" dirty="0"/>
              <a:t>transaction </a:t>
            </a:r>
            <a:r>
              <a:rPr lang="en-IN" dirty="0"/>
              <a:t>partition for current year on SSD, for older years on magnetic disk</a:t>
            </a:r>
          </a:p>
        </p:txBody>
      </p:sp>
    </p:spTree>
    <p:extLst>
      <p:ext uri="{BB962C8B-B14F-4D97-AF65-F5344CB8AC3E}">
        <p14:creationId xmlns:p14="http://schemas.microsoft.com/office/powerpoint/2010/main" val="3567220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id="{5F8AF8E1-0BFE-4988-B8AF-22B99F21E0C1}"/>
              </a:ext>
            </a:extLst>
          </p:cNvPr>
          <p:cNvSpPr>
            <a:spLocks noGrp="1" noChangeArrowheads="1"/>
          </p:cNvSpPr>
          <p:nvPr>
            <p:ph type="body" idx="1"/>
          </p:nvPr>
        </p:nvSpPr>
        <p:spPr>
          <a:xfrm>
            <a:off x="914400" y="1779588"/>
            <a:ext cx="7280275" cy="4527550"/>
          </a:xfrm>
        </p:spPr>
        <p:txBody>
          <a:bodyPr/>
          <a:lstStyle/>
          <a:p>
            <a:pPr>
              <a:lnSpc>
                <a:spcPct val="90000"/>
              </a:lnSpc>
            </a:pPr>
            <a:r>
              <a:rPr lang="en-US" altLang="en-US" dirty="0"/>
              <a:t>Information about relations</a:t>
            </a:r>
          </a:p>
          <a:p>
            <a:pPr lvl="1">
              <a:lnSpc>
                <a:spcPct val="90000"/>
              </a:lnSpc>
            </a:pPr>
            <a:r>
              <a:rPr lang="en-US" altLang="en-US" dirty="0"/>
              <a:t>names of relations</a:t>
            </a:r>
          </a:p>
          <a:p>
            <a:pPr lvl="1">
              <a:lnSpc>
                <a:spcPct val="90000"/>
              </a:lnSpc>
            </a:pPr>
            <a:r>
              <a:rPr lang="en-US" altLang="en-US" dirty="0"/>
              <a:t>names, types and lengths of attributes of each relation</a:t>
            </a:r>
          </a:p>
          <a:p>
            <a:pPr lvl="1">
              <a:lnSpc>
                <a:spcPct val="90000"/>
              </a:lnSpc>
            </a:pPr>
            <a:r>
              <a:rPr lang="en-US" altLang="en-US" dirty="0"/>
              <a:t>names and definitions of views</a:t>
            </a:r>
          </a:p>
          <a:p>
            <a:pPr lvl="1">
              <a:lnSpc>
                <a:spcPct val="90000"/>
              </a:lnSpc>
            </a:pPr>
            <a:r>
              <a:rPr lang="en-US" altLang="en-US" dirty="0"/>
              <a:t>integrity constraints</a:t>
            </a:r>
          </a:p>
          <a:p>
            <a:pPr>
              <a:lnSpc>
                <a:spcPct val="90000"/>
              </a:lnSpc>
            </a:pPr>
            <a:r>
              <a:rPr lang="en-US" altLang="en-US" dirty="0"/>
              <a:t>User and accounting information, including passwords</a:t>
            </a:r>
          </a:p>
          <a:p>
            <a:pPr>
              <a:lnSpc>
                <a:spcPct val="90000"/>
              </a:lnSpc>
            </a:pPr>
            <a:r>
              <a:rPr lang="en-US" altLang="en-US" dirty="0"/>
              <a:t>Statistical and descriptive data</a:t>
            </a:r>
          </a:p>
          <a:p>
            <a:pPr lvl="1">
              <a:lnSpc>
                <a:spcPct val="90000"/>
              </a:lnSpc>
            </a:pPr>
            <a:r>
              <a:rPr lang="en-US" altLang="en-US" dirty="0"/>
              <a:t>number of tuples in each relation</a:t>
            </a:r>
          </a:p>
          <a:p>
            <a:pPr>
              <a:lnSpc>
                <a:spcPct val="90000"/>
              </a:lnSpc>
            </a:pPr>
            <a:r>
              <a:rPr lang="en-US" altLang="en-US" dirty="0"/>
              <a:t>Physical file organization information</a:t>
            </a:r>
          </a:p>
          <a:p>
            <a:pPr lvl="1">
              <a:lnSpc>
                <a:spcPct val="90000"/>
              </a:lnSpc>
            </a:pPr>
            <a:r>
              <a:rPr lang="en-US" altLang="en-US" dirty="0"/>
              <a:t>How relation is stored (sequential/hash/…)</a:t>
            </a:r>
          </a:p>
          <a:p>
            <a:pPr lvl="1">
              <a:lnSpc>
                <a:spcPct val="90000"/>
              </a:lnSpc>
            </a:pPr>
            <a:r>
              <a:rPr lang="en-US" altLang="en-US" dirty="0"/>
              <a:t>Physical location of relation </a:t>
            </a:r>
          </a:p>
          <a:p>
            <a:pPr>
              <a:lnSpc>
                <a:spcPct val="90000"/>
              </a:lnSpc>
            </a:pPr>
            <a:r>
              <a:rPr lang="en-US" altLang="en-US" dirty="0"/>
              <a:t>Information about indices (Chapter 14) </a:t>
            </a:r>
          </a:p>
        </p:txBody>
      </p:sp>
      <p:sp>
        <p:nvSpPr>
          <p:cNvPr id="102404" name="Text Box 6">
            <a:extLst>
              <a:ext uri="{FF2B5EF4-FFF2-40B4-BE49-F238E27FC236}">
                <a16:creationId xmlns:a16="http://schemas.microsoft.com/office/drawing/2014/main" id="{38943F03-FAEF-41D0-8332-F8979FE58597}"/>
              </a:ext>
            </a:extLst>
          </p:cNvPr>
          <p:cNvSpPr txBox="1">
            <a:spLocks noChangeArrowheads="1"/>
          </p:cNvSpPr>
          <p:nvPr/>
        </p:nvSpPr>
        <p:spPr bwMode="auto">
          <a:xfrm>
            <a:off x="914400" y="1120973"/>
            <a:ext cx="6678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The</a:t>
            </a:r>
            <a:r>
              <a:rPr kumimoji="0" lang="en-US" altLang="en-US" sz="1700" dirty="0">
                <a:solidFill>
                  <a:srgbClr val="000099"/>
                </a:solidFill>
              </a:rPr>
              <a:t> </a:t>
            </a:r>
            <a:r>
              <a:rPr kumimoji="0" lang="en-US" altLang="en-US" sz="1700" b="1" dirty="0">
                <a:solidFill>
                  <a:srgbClr val="002060"/>
                </a:solidFill>
              </a:rPr>
              <a:t>Data dictionary</a:t>
            </a:r>
            <a:r>
              <a:rPr kumimoji="0" lang="en-US" altLang="en-US" sz="1700" dirty="0">
                <a:solidFill>
                  <a:srgbClr val="002060"/>
                </a:solidFill>
              </a:rPr>
              <a:t> </a:t>
            </a:r>
            <a:r>
              <a:rPr kumimoji="0" lang="en-US" altLang="en-US" sz="1700" dirty="0"/>
              <a:t>(also called </a:t>
            </a:r>
            <a:r>
              <a:rPr kumimoji="0" lang="en-US" altLang="en-US" sz="1700" b="1" dirty="0">
                <a:solidFill>
                  <a:srgbClr val="002060"/>
                </a:solidFill>
              </a:rPr>
              <a:t>system catalog</a:t>
            </a:r>
            <a:r>
              <a:rPr kumimoji="0" lang="en-US" altLang="en-US" sz="1700" dirty="0"/>
              <a:t>) stores </a:t>
            </a:r>
            <a:r>
              <a:rPr kumimoji="0" lang="en-US" altLang="en-US" sz="1700" b="1" dirty="0">
                <a:solidFill>
                  <a:srgbClr val="002060"/>
                </a:solidFill>
              </a:rPr>
              <a:t>metadata</a:t>
            </a:r>
            <a:r>
              <a:rPr kumimoji="0" lang="en-US" altLang="en-US" sz="1700" dirty="0"/>
              <a:t>; that is, data about data, such as</a:t>
            </a:r>
          </a:p>
        </p:txBody>
      </p:sp>
    </p:spTree>
    <p:extLst>
      <p:ext uri="{BB962C8B-B14F-4D97-AF65-F5344CB8AC3E}">
        <p14:creationId xmlns:p14="http://schemas.microsoft.com/office/powerpoint/2010/main" val="251784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E94F84B-01EE-4596-897A-63559CB1C446}"/>
              </a:ext>
            </a:extLst>
          </p:cNvPr>
          <p:cNvSpPr>
            <a:spLocks noGrp="1" noChangeArrowheads="1"/>
          </p:cNvSpPr>
          <p:nvPr>
            <p:ph type="title"/>
          </p:nvPr>
        </p:nvSpPr>
        <p:spPr>
          <a:xfrm>
            <a:off x="882654" y="174627"/>
            <a:ext cx="810418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id="{31E46661-04BA-487C-A994-B5995C026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id="{3D2E2374-DDB3-4BA5-963B-D3E90138181B}"/>
              </a:ext>
            </a:extLst>
          </p:cNvPr>
          <p:cNvSpPr>
            <a:spLocks noGrp="1" noChangeArrowheads="1"/>
          </p:cNvSpPr>
          <p:nvPr>
            <p:ph type="body" idx="1"/>
          </p:nvPr>
        </p:nvSpPr>
        <p:spPr>
          <a:xfrm>
            <a:off x="939809" y="1384300"/>
            <a:ext cx="2419350" cy="4873625"/>
          </a:xfrm>
          <a:noFill/>
        </p:spPr>
        <p:txBody>
          <a:bodyPr/>
          <a:lstStyle/>
          <a:p>
            <a:r>
              <a:rPr lang="en-US" altLang="en-US" dirty="0"/>
              <a:t>Relational representation on disk</a:t>
            </a:r>
          </a:p>
          <a:p>
            <a:r>
              <a:rPr lang="en-US" altLang="en-US" dirty="0"/>
              <a:t>Specialized data structures designed for efficient access, in memory</a:t>
            </a:r>
          </a:p>
        </p:txBody>
      </p:sp>
    </p:spTree>
    <p:extLst>
      <p:ext uri="{BB962C8B-B14F-4D97-AF65-F5344CB8AC3E}">
        <p14:creationId xmlns:p14="http://schemas.microsoft.com/office/powerpoint/2010/main" val="409718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id="{18504F6A-4FD6-4956-BB03-B1A50F8B6A22}"/>
              </a:ext>
            </a:extLst>
          </p:cNvPr>
          <p:cNvSpPr>
            <a:spLocks noGrp="1" noChangeArrowheads="1"/>
          </p:cNvSpPr>
          <p:nvPr>
            <p:ph idx="1"/>
          </p:nvPr>
        </p:nvSpPr>
        <p:spPr>
          <a:xfrm>
            <a:off x="814388" y="1093789"/>
            <a:ext cx="7661275" cy="2198052"/>
          </a:xfrm>
        </p:spPr>
        <p:txBody>
          <a:bodyPr/>
          <a:lstStyle/>
          <a:p>
            <a:r>
              <a:rPr lang="en-US" altLang="en-US" dirty="0"/>
              <a:t>Blocks are units of both storage allocation and data transfer.</a:t>
            </a:r>
          </a:p>
          <a:p>
            <a:r>
              <a:rPr lang="en-US" altLang="en-US" dirty="0"/>
              <a:t>Database system seeks to minimize the number of block transfers between the disk and memory.  We can reduce the number of disk accesses by keeping as many blocks as possible in main memory.</a:t>
            </a:r>
          </a:p>
          <a:p>
            <a:r>
              <a:rPr lang="en-US" altLang="en-US" b="1" dirty="0">
                <a:solidFill>
                  <a:srgbClr val="002060"/>
                </a:solidFill>
              </a:rPr>
              <a:t>Buffer</a:t>
            </a:r>
            <a:r>
              <a:rPr lang="en-US" altLang="en-US" b="1" dirty="0"/>
              <a:t> </a:t>
            </a:r>
            <a:r>
              <a:rPr lang="en-US" altLang="en-US" dirty="0"/>
              <a:t>– portion of main memory available to store copies of disk blocks.</a:t>
            </a:r>
          </a:p>
          <a:p>
            <a:r>
              <a:rPr lang="en-US" altLang="en-US" b="1" dirty="0">
                <a:solidFill>
                  <a:srgbClr val="002060"/>
                </a:solidFill>
              </a:rPr>
              <a:t>Buffer manager</a:t>
            </a:r>
            <a:r>
              <a:rPr lang="en-US" altLang="en-US" dirty="0">
                <a:solidFill>
                  <a:srgbClr val="002060"/>
                </a:solidFill>
              </a:rPr>
              <a:t> </a:t>
            </a:r>
            <a:r>
              <a:rPr lang="en-US" altLang="en-US" dirty="0"/>
              <a:t>– subsystem responsible for allocating buffer space in main memory.</a:t>
            </a:r>
          </a:p>
        </p:txBody>
      </p:sp>
      <p:pic>
        <p:nvPicPr>
          <p:cNvPr id="3" name="Picture 2"/>
          <p:cNvPicPr>
            <a:picLocks noChangeAspect="1"/>
          </p:cNvPicPr>
          <p:nvPr/>
        </p:nvPicPr>
        <p:blipFill>
          <a:blip r:embed="rId3"/>
          <a:stretch>
            <a:fillRect/>
          </a:stretch>
        </p:blipFill>
        <p:spPr>
          <a:xfrm>
            <a:off x="2426208" y="3448798"/>
            <a:ext cx="3934206" cy="1633551"/>
          </a:xfrm>
          <a:prstGeom prst="rect">
            <a:avLst/>
          </a:prstGeom>
        </p:spPr>
      </p:pic>
    </p:spTree>
    <p:extLst>
      <p:ext uri="{BB962C8B-B14F-4D97-AF65-F5344CB8AC3E}">
        <p14:creationId xmlns:p14="http://schemas.microsoft.com/office/powerpoint/2010/main" val="87909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77827" name="Rectangle 3">
            <a:extLst>
              <a:ext uri="{FF2B5EF4-FFF2-40B4-BE49-F238E27FC236}">
                <a16:creationId xmlns:a16="http://schemas.microsoft.com/office/drawing/2014/main" id="{B3A0C481-BBD2-48D5-9CB8-C59C3FA7C9A9}"/>
              </a:ext>
            </a:extLst>
          </p:cNvPr>
          <p:cNvSpPr>
            <a:spLocks noGrp="1" noChangeArrowheads="1"/>
          </p:cNvSpPr>
          <p:nvPr>
            <p:ph idx="1"/>
          </p:nvPr>
        </p:nvSpPr>
        <p:spPr>
          <a:xfrm>
            <a:off x="768350" y="1093788"/>
            <a:ext cx="7707313" cy="4903787"/>
          </a:xfrm>
        </p:spPr>
        <p:txBody>
          <a:bodyPr/>
          <a:lstStyle/>
          <a:p>
            <a:r>
              <a:rPr lang="en-US" altLang="en-US" dirty="0"/>
              <a:t>The database is stored as a collection of </a:t>
            </a:r>
            <a:r>
              <a:rPr lang="en-US" altLang="en-US" i="1" dirty="0"/>
              <a:t>files</a:t>
            </a:r>
            <a:r>
              <a:rPr lang="en-US" altLang="en-US" dirty="0"/>
              <a:t>.  Each file is a sequence of </a:t>
            </a:r>
            <a:r>
              <a:rPr lang="en-US" altLang="en-US" i="1" dirty="0"/>
              <a:t>records.  </a:t>
            </a:r>
            <a:r>
              <a:rPr lang="en-US" altLang="en-US" dirty="0"/>
              <a:t>A record is a sequence of fields.</a:t>
            </a:r>
          </a:p>
          <a:p>
            <a:r>
              <a:rPr lang="en-US" altLang="en-US" dirty="0"/>
              <a:t>One approach</a:t>
            </a:r>
          </a:p>
          <a:p>
            <a:pPr lvl="1"/>
            <a:r>
              <a:rPr lang="en-US" altLang="en-US" dirty="0"/>
              <a:t>Assume record size is fixed</a:t>
            </a:r>
          </a:p>
          <a:p>
            <a:pPr lvl="1"/>
            <a:r>
              <a:rPr lang="en-US" altLang="en-US" dirty="0"/>
              <a:t>Each file has records of one particular type only</a:t>
            </a:r>
          </a:p>
          <a:p>
            <a:pPr lvl="1"/>
            <a:r>
              <a:rPr lang="en-US" altLang="en-US" dirty="0"/>
              <a:t>Different files are used for different relations</a:t>
            </a:r>
          </a:p>
          <a:p>
            <a:pPr marL="457200" lvl="1" indent="0">
              <a:buNone/>
            </a:pPr>
            <a:r>
              <a:rPr lang="en-US" altLang="en-US" dirty="0"/>
              <a:t>This case is easiest to implement; will consider variable length records later</a:t>
            </a:r>
          </a:p>
          <a:p>
            <a:pPr marL="7938" indent="-7938"/>
            <a:r>
              <a:rPr lang="en-US" altLang="en-US" dirty="0"/>
              <a:t> We assume that records are smaller than a disk block</a:t>
            </a:r>
          </a:p>
          <a:p>
            <a:pPr marL="465138" lvl="1" indent="-7938">
              <a:buFont typeface="Monotype Sorts" pitchFamily="-65" charset="2"/>
              <a:buNone/>
            </a:pPr>
            <a:r>
              <a:rPr lang="en-US" alt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id="{B5B0D36C-892D-4C4F-81CB-0BD504F928D9}"/>
              </a:ext>
            </a:extLst>
          </p:cNvPr>
          <p:cNvSpPr>
            <a:spLocks noGrp="1" noChangeArrowheads="1"/>
          </p:cNvSpPr>
          <p:nvPr>
            <p:ph idx="1"/>
          </p:nvPr>
        </p:nvSpPr>
        <p:spPr/>
        <p:txBody>
          <a:bodyPr/>
          <a:lstStyle/>
          <a:p>
            <a:pPr marL="381000" indent="-381000"/>
            <a:r>
              <a:rPr lang="en-US" altLang="en-US" dirty="0"/>
              <a:t>Programs call on the buffer manager when they need a block from disk.</a:t>
            </a:r>
          </a:p>
          <a:p>
            <a:pPr lvl="1">
              <a:buSzPct val="100000"/>
            </a:pPr>
            <a:r>
              <a:rPr lang="en-US" altLang="en-US" dirty="0"/>
              <a:t>If the block is already in the buffer, buffer manager returns the address of the block in main memory</a:t>
            </a:r>
          </a:p>
          <a:p>
            <a:pPr lvl="1">
              <a:buSzPct val="100000"/>
            </a:pPr>
            <a:r>
              <a:rPr lang="en-US" altLang="en-US" dirty="0"/>
              <a:t>If the block is not in the buffer, the buffer manager</a:t>
            </a:r>
          </a:p>
          <a:p>
            <a:pPr lvl="2"/>
            <a:r>
              <a:rPr lang="en-US" altLang="en-US" dirty="0"/>
              <a:t>Allocates space in the buffer for the block</a:t>
            </a:r>
          </a:p>
          <a:p>
            <a:pPr lvl="3"/>
            <a:r>
              <a:rPr lang="en-US" altLang="en-US" dirty="0"/>
              <a:t>Replacing (throwing out) some other block, if required, to make space for the new block.</a:t>
            </a:r>
          </a:p>
          <a:p>
            <a:pPr lvl="3"/>
            <a:r>
              <a:rPr lang="en-US" altLang="en-US" dirty="0"/>
              <a:t>Replaced block written back to disk only if it was modified since the most recent time that it was written to/fetched from the disk.</a:t>
            </a:r>
          </a:p>
          <a:p>
            <a:pPr lvl="2"/>
            <a:r>
              <a:rPr lang="en-US" altLang="en-US" dirty="0"/>
              <a:t>Reads the block from the disk to the buffer, and returns the address of the block in main memory to requester. </a:t>
            </a:r>
          </a:p>
        </p:txBody>
      </p:sp>
    </p:spTree>
    <p:extLst>
      <p:ext uri="{BB962C8B-B14F-4D97-AF65-F5344CB8AC3E}">
        <p14:creationId xmlns:p14="http://schemas.microsoft.com/office/powerpoint/2010/main" val="1491691578"/>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B606-2CCF-4B53-AE35-DAFCA66E268E}"/>
              </a:ext>
            </a:extLst>
          </p:cNvPr>
          <p:cNvSpPr>
            <a:spLocks noGrp="1"/>
          </p:cNvSpPr>
          <p:nvPr>
            <p:ph type="title"/>
          </p:nvPr>
        </p:nvSpPr>
        <p:spPr/>
        <p:txBody>
          <a:bodyPr/>
          <a:lstStyle/>
          <a:p>
            <a:r>
              <a:rPr lang="en-IN" dirty="0"/>
              <a:t>Buffer Manager</a:t>
            </a:r>
          </a:p>
        </p:txBody>
      </p:sp>
      <p:sp>
        <p:nvSpPr>
          <p:cNvPr id="3" name="Content Placeholder 2">
            <a:extLst>
              <a:ext uri="{FF2B5EF4-FFF2-40B4-BE49-F238E27FC236}">
                <a16:creationId xmlns:a16="http://schemas.microsoft.com/office/drawing/2014/main" id="{CF7F84A1-CA7B-4B3A-B767-97B0659D6C97}"/>
              </a:ext>
            </a:extLst>
          </p:cNvPr>
          <p:cNvSpPr>
            <a:spLocks noGrp="1"/>
          </p:cNvSpPr>
          <p:nvPr>
            <p:ph idx="1"/>
          </p:nvPr>
        </p:nvSpPr>
        <p:spPr>
          <a:xfrm>
            <a:off x="814388" y="1093788"/>
            <a:ext cx="7663787" cy="4903787"/>
          </a:xfrm>
        </p:spPr>
        <p:txBody>
          <a:bodyPr/>
          <a:lstStyle/>
          <a:p>
            <a:r>
              <a:rPr lang="en-US" altLang="en-US" b="1" dirty="0">
                <a:solidFill>
                  <a:srgbClr val="002060"/>
                </a:solidFill>
              </a:rPr>
              <a:t>Buffer replacement strategy </a:t>
            </a:r>
            <a:r>
              <a:rPr lang="en-US" altLang="en-US" dirty="0">
                <a:solidFill>
                  <a:schemeClr val="accent4"/>
                </a:solidFill>
              </a:rPr>
              <a:t>(details coming up!)</a:t>
            </a:r>
            <a:endParaRPr lang="en-US" altLang="en-US" b="1" dirty="0">
              <a:solidFill>
                <a:schemeClr val="accent4"/>
              </a:solidFill>
            </a:endParaRPr>
          </a:p>
          <a:p>
            <a:r>
              <a:rPr lang="en-US" altLang="en-US" b="1" dirty="0">
                <a:solidFill>
                  <a:srgbClr val="002060"/>
                </a:solidFill>
              </a:rPr>
              <a:t>Pinned block: </a:t>
            </a:r>
            <a:r>
              <a:rPr lang="en-US" altLang="en-US" dirty="0"/>
              <a:t>memory block that is not allowed to be written back to disk</a:t>
            </a:r>
          </a:p>
          <a:p>
            <a:pPr lvl="1"/>
            <a:r>
              <a:rPr lang="en-US" altLang="en-US" b="1" dirty="0">
                <a:solidFill>
                  <a:srgbClr val="002060"/>
                </a:solidFill>
              </a:rPr>
              <a:t>Pin</a:t>
            </a:r>
            <a:r>
              <a:rPr lang="en-US" altLang="en-US" dirty="0"/>
              <a:t> done before reading/writing data from a block</a:t>
            </a:r>
          </a:p>
          <a:p>
            <a:pPr lvl="1"/>
            <a:r>
              <a:rPr lang="en-US" altLang="en-US" b="1" dirty="0">
                <a:solidFill>
                  <a:srgbClr val="002060"/>
                </a:solidFill>
              </a:rPr>
              <a:t>Unpin</a:t>
            </a:r>
            <a:r>
              <a:rPr lang="en-US" altLang="en-US" dirty="0"/>
              <a:t> done when read /write is complete</a:t>
            </a:r>
          </a:p>
          <a:p>
            <a:pPr lvl="1"/>
            <a:r>
              <a:rPr lang="en-US" altLang="en-US" dirty="0"/>
              <a:t>Multiple concurrent pin/unpin operations possible</a:t>
            </a:r>
          </a:p>
          <a:p>
            <a:pPr lvl="2"/>
            <a:r>
              <a:rPr lang="en-US" altLang="en-US" dirty="0"/>
              <a:t>Keep a pin count, buffer block can be evicted only if pin count = 0</a:t>
            </a:r>
          </a:p>
          <a:p>
            <a:r>
              <a:rPr lang="en-IN" b="1" dirty="0">
                <a:solidFill>
                  <a:srgbClr val="002060"/>
                </a:solidFill>
              </a:rPr>
              <a:t>Shared and exclusive locks on buffer</a:t>
            </a:r>
          </a:p>
          <a:p>
            <a:pPr lvl="1"/>
            <a:r>
              <a:rPr lang="en-IN" dirty="0"/>
              <a:t>Needed to prevent concurrent operations from reading page contents as they are moved/reorganized, and to ensure only one move/reorganize at a time</a:t>
            </a:r>
          </a:p>
          <a:p>
            <a:pPr lvl="1"/>
            <a:r>
              <a:rPr lang="en-IN" dirty="0"/>
              <a:t>Readers get shared lock, updates to a block require exclusive lock</a:t>
            </a:r>
          </a:p>
          <a:p>
            <a:pPr lvl="1"/>
            <a:r>
              <a:rPr lang="en-IN" b="1" dirty="0">
                <a:solidFill>
                  <a:srgbClr val="002060"/>
                </a:solidFill>
              </a:rPr>
              <a:t>Locking rules:</a:t>
            </a:r>
          </a:p>
          <a:p>
            <a:pPr lvl="2"/>
            <a:r>
              <a:rPr lang="en-IN" dirty="0"/>
              <a:t>Only one process can get exclusive lock at a time</a:t>
            </a:r>
          </a:p>
          <a:p>
            <a:pPr lvl="2"/>
            <a:r>
              <a:rPr lang="en-IN" dirty="0"/>
              <a:t>Shared lock cannot be concurrently with exclusive lock</a:t>
            </a:r>
          </a:p>
          <a:p>
            <a:pPr lvl="2"/>
            <a:r>
              <a:rPr lang="en-IN" dirty="0"/>
              <a:t>Multiple processes may be given shared lock concurrently</a:t>
            </a:r>
          </a:p>
          <a:p>
            <a:pPr lvl="1"/>
            <a:endParaRPr lang="en-IN" dirty="0"/>
          </a:p>
        </p:txBody>
      </p:sp>
    </p:spTree>
    <p:extLst>
      <p:ext uri="{BB962C8B-B14F-4D97-AF65-F5344CB8AC3E}">
        <p14:creationId xmlns:p14="http://schemas.microsoft.com/office/powerpoint/2010/main" val="112129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A825988C-0BEA-4076-AD30-1AA35CE893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p>
        </p:txBody>
      </p:sp>
      <p:sp>
        <p:nvSpPr>
          <p:cNvPr id="109571" name="Rectangle 3">
            <a:extLst>
              <a:ext uri="{FF2B5EF4-FFF2-40B4-BE49-F238E27FC236}">
                <a16:creationId xmlns:a16="http://schemas.microsoft.com/office/drawing/2014/main" id="{31D39CE6-9D47-4551-984A-3D9511D5D425}"/>
              </a:ext>
            </a:extLst>
          </p:cNvPr>
          <p:cNvSpPr>
            <a:spLocks noGrp="1" noChangeArrowheads="1"/>
          </p:cNvSpPr>
          <p:nvPr>
            <p:ph idx="1"/>
          </p:nvPr>
        </p:nvSpPr>
        <p:spPr/>
        <p:txBody>
          <a:bodyPr/>
          <a:lstStyle/>
          <a:p>
            <a:r>
              <a:rPr lang="en-US" altLang="en-US" dirty="0"/>
              <a:t>Most operating systems replace the block </a:t>
            </a:r>
            <a:r>
              <a:rPr lang="en-US" altLang="en-US" b="1" dirty="0">
                <a:solidFill>
                  <a:srgbClr val="002060"/>
                </a:solidFill>
              </a:rPr>
              <a:t>least recently used</a:t>
            </a:r>
            <a:r>
              <a:rPr lang="en-US" altLang="en-US" dirty="0">
                <a:solidFill>
                  <a:srgbClr val="002060"/>
                </a:solidFill>
              </a:rPr>
              <a:t> (LRU strategy)</a:t>
            </a:r>
          </a:p>
          <a:p>
            <a:pPr lvl="1"/>
            <a:r>
              <a:rPr lang="en-US" altLang="en-US" dirty="0"/>
              <a:t>Idea behind LRU – use past pattern of block references as a predictor of future references</a:t>
            </a:r>
          </a:p>
          <a:p>
            <a:pPr lvl="1"/>
            <a:r>
              <a:rPr lang="en-US" altLang="en-US" dirty="0"/>
              <a:t>LRU can be bad for some queries</a:t>
            </a:r>
          </a:p>
          <a:p>
            <a:r>
              <a:rPr lang="en-US" altLang="en-US" dirty="0"/>
              <a:t>Queries have well-defined access patterns (such as sequential scans), and a database system can use the information in a user</a:t>
            </a:r>
            <a:r>
              <a:rPr lang="ja-JP" altLang="en-US" dirty="0"/>
              <a:t>’</a:t>
            </a:r>
            <a:r>
              <a:rPr lang="en-US" altLang="ja-JP" dirty="0"/>
              <a:t>s query to predict future references</a:t>
            </a:r>
          </a:p>
          <a:p>
            <a:r>
              <a:rPr lang="en-US" altLang="en-US" dirty="0"/>
              <a:t>Mixed strategy with hints on replacement strategy provided</a:t>
            </a:r>
            <a:br>
              <a:rPr lang="en-US" altLang="en-US" dirty="0"/>
            </a:br>
            <a:r>
              <a:rPr lang="en-US" altLang="en-US" dirty="0"/>
              <a:t>by the query optimizer is preferable</a:t>
            </a:r>
            <a:endParaRPr lang="en-US" altLang="ja-JP" dirty="0"/>
          </a:p>
          <a:p>
            <a:pPr marL="342900" lvl="1" indent="-342900">
              <a:buClr>
                <a:srgbClr val="002060"/>
              </a:buClr>
              <a:buSzPct val="100000"/>
              <a:buFont typeface="Wingdings" panose="05000000000000000000" pitchFamily="2" charset="2"/>
              <a:buChar char="§"/>
            </a:pPr>
            <a:r>
              <a:rPr lang="en-US" altLang="en-US" dirty="0"/>
              <a:t>Example of bad access pattern for LRU: when computing the join of 2 relations r and s by a nested loops</a:t>
            </a:r>
            <a:endParaRPr lang="en-US" altLang="en-US" sz="800" dirty="0"/>
          </a:p>
          <a:p>
            <a:pPr marL="0" lvl="1" indent="0">
              <a:buClr>
                <a:srgbClr val="002060"/>
              </a:buClr>
              <a:buSzPct val="100000"/>
              <a:buNone/>
            </a:pPr>
            <a:r>
              <a:rPr lang="en-US" altLang="en-US" sz="800" dirty="0"/>
              <a:t> </a:t>
            </a:r>
            <a:r>
              <a:rPr lang="en-US" altLang="en-US" dirty="0"/>
              <a:t/>
            </a:r>
            <a:br>
              <a:rPr lang="en-US" altLang="en-US" dirty="0"/>
            </a:br>
            <a:r>
              <a:rPr lang="en-US" altLang="en-US" dirty="0"/>
              <a:t>          for each tuple </a:t>
            </a:r>
            <a:r>
              <a:rPr lang="en-US" altLang="en-US" i="1" dirty="0" err="1"/>
              <a:t>tr</a:t>
            </a:r>
            <a:r>
              <a:rPr lang="en-US" altLang="en-US" dirty="0"/>
              <a:t> of </a:t>
            </a:r>
            <a:r>
              <a:rPr lang="en-US" altLang="en-US" i="1" dirty="0"/>
              <a:t>r</a:t>
            </a:r>
            <a:r>
              <a:rPr lang="en-US" altLang="en-US" dirty="0"/>
              <a:t> do </a:t>
            </a:r>
            <a:br>
              <a:rPr lang="en-US" altLang="en-US" dirty="0"/>
            </a:br>
            <a:r>
              <a:rPr lang="en-US" altLang="en-US" dirty="0"/>
              <a:t>            for each tuple </a:t>
            </a:r>
            <a:r>
              <a:rPr lang="en-US" altLang="en-US" i="1" dirty="0" err="1"/>
              <a:t>ts</a:t>
            </a:r>
            <a:r>
              <a:rPr lang="en-US" altLang="en-US" dirty="0"/>
              <a:t> of </a:t>
            </a:r>
            <a:r>
              <a:rPr lang="en-US" altLang="en-US" i="1" dirty="0"/>
              <a:t>s</a:t>
            </a:r>
            <a:r>
              <a:rPr lang="en-US" altLang="en-US" dirty="0"/>
              <a:t> do </a:t>
            </a:r>
            <a:br>
              <a:rPr lang="en-US" altLang="en-US" dirty="0"/>
            </a:br>
            <a:r>
              <a:rPr lang="en-US" altLang="en-US" dirty="0"/>
              <a:t>              if the tuples </a:t>
            </a:r>
            <a:r>
              <a:rPr lang="en-US" altLang="en-US" i="1" dirty="0" err="1"/>
              <a:t>tr</a:t>
            </a:r>
            <a:r>
              <a:rPr lang="en-US" altLang="en-US" dirty="0"/>
              <a:t> and </a:t>
            </a:r>
            <a:r>
              <a:rPr lang="en-US" altLang="en-US" i="1" dirty="0" err="1"/>
              <a:t>ts</a:t>
            </a:r>
            <a:r>
              <a:rPr lang="en-US" altLang="en-US" dirty="0"/>
              <a:t> match …</a:t>
            </a:r>
          </a:p>
          <a:p>
            <a:pPr lvl="1"/>
            <a:endParaRPr lang="en-US" altLang="ja-JP" dirty="0"/>
          </a:p>
        </p:txBody>
      </p:sp>
    </p:spTree>
    <p:extLst>
      <p:ext uri="{BB962C8B-B14F-4D97-AF65-F5344CB8AC3E}">
        <p14:creationId xmlns:p14="http://schemas.microsoft.com/office/powerpoint/2010/main" val="54065076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5B6FA003-27DD-458A-AD52-B4FAA99156C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p>
        </p:txBody>
      </p:sp>
      <p:sp>
        <p:nvSpPr>
          <p:cNvPr id="111619" name="Rectangle 3">
            <a:extLst>
              <a:ext uri="{FF2B5EF4-FFF2-40B4-BE49-F238E27FC236}">
                <a16:creationId xmlns:a16="http://schemas.microsoft.com/office/drawing/2014/main" id="{F627A5AA-5705-427E-A851-235ADA470EA8}"/>
              </a:ext>
            </a:extLst>
          </p:cNvPr>
          <p:cNvSpPr>
            <a:spLocks noGrp="1" noChangeArrowheads="1"/>
          </p:cNvSpPr>
          <p:nvPr>
            <p:ph idx="1"/>
          </p:nvPr>
        </p:nvSpPr>
        <p:spPr>
          <a:xfrm>
            <a:off x="814388" y="1093788"/>
            <a:ext cx="7583888" cy="5344719"/>
          </a:xfrm>
        </p:spPr>
        <p:txBody>
          <a:bodyPr/>
          <a:lstStyle/>
          <a:p>
            <a:r>
              <a:rPr lang="en-US" altLang="en-US" b="1" dirty="0">
                <a:solidFill>
                  <a:srgbClr val="002060"/>
                </a:solidFill>
              </a:rPr>
              <a:t>Toss-immediate</a:t>
            </a:r>
            <a:r>
              <a:rPr lang="en-US" altLang="en-US" dirty="0"/>
              <a:t> strategy – frees the space occupied by a block as soon as the final tuple of that block has been processed</a:t>
            </a:r>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p>
          <a:p>
            <a:r>
              <a:rPr lang="en-US" altLang="en-US" dirty="0"/>
              <a:t>Buffer manager can use statistical information regarding the probability that a request will reference a particular relation</a:t>
            </a:r>
          </a:p>
          <a:p>
            <a:pPr lvl="1"/>
            <a:r>
              <a:rPr lang="en-US" altLang="en-US" dirty="0"/>
              <a:t>E.g., the data dictionary is frequently accessed.  Heuristic:  keep data-dictionary blocks in main memory buffer</a:t>
            </a:r>
          </a:p>
          <a:p>
            <a:r>
              <a:rPr lang="en-US" altLang="en-US" dirty="0"/>
              <a:t>Operating system or buffer manager may reorder writes</a:t>
            </a:r>
          </a:p>
          <a:p>
            <a:pPr lvl="1"/>
            <a:r>
              <a:rPr lang="en-US" altLang="en-US" dirty="0"/>
              <a:t>Can lead to corruption of data structures on disk</a:t>
            </a:r>
          </a:p>
          <a:p>
            <a:pPr lvl="2"/>
            <a:r>
              <a:rPr lang="en-US" altLang="en-US" dirty="0"/>
              <a:t>E.g</a:t>
            </a:r>
            <a:r>
              <a:rPr lang="en-US" altLang="en-US" dirty="0" smtClean="0"/>
              <a:t>., </a:t>
            </a:r>
            <a:r>
              <a:rPr lang="en-US" altLang="en-US" dirty="0"/>
              <a:t>linked list of blocks with missing block on disk</a:t>
            </a:r>
          </a:p>
          <a:p>
            <a:pPr lvl="2"/>
            <a:r>
              <a:rPr lang="en-US" altLang="en-US" dirty="0"/>
              <a:t>File systems perform consistency check to detect such situations</a:t>
            </a:r>
          </a:p>
          <a:p>
            <a:pPr lvl="1"/>
            <a:r>
              <a:rPr lang="en-US" altLang="en-US" dirty="0"/>
              <a:t>Careful ordering of writes can avoid many such problems</a:t>
            </a:r>
          </a:p>
        </p:txBody>
      </p:sp>
    </p:spTree>
    <p:extLst>
      <p:ext uri="{BB962C8B-B14F-4D97-AF65-F5344CB8AC3E}">
        <p14:creationId xmlns:p14="http://schemas.microsoft.com/office/powerpoint/2010/main" val="3565740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a:extLst>
              <a:ext uri="{FF2B5EF4-FFF2-40B4-BE49-F238E27FC236}">
                <a16:creationId xmlns:a16="http://schemas.microsoft.com/office/drawing/2014/main" id="{0BFC7645-9DF1-414B-A564-6DA5BE8C3123}"/>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p>
        </p:txBody>
      </p:sp>
      <p:sp>
        <p:nvSpPr>
          <p:cNvPr id="113666" name="Rectangle 3">
            <a:extLst>
              <a:ext uri="{FF2B5EF4-FFF2-40B4-BE49-F238E27FC236}">
                <a16:creationId xmlns:a16="http://schemas.microsoft.com/office/drawing/2014/main" id="{2836ABBE-E86C-4BF9-A913-E5B1C2C34343}"/>
              </a:ext>
            </a:extLst>
          </p:cNvPr>
          <p:cNvSpPr>
            <a:spLocks noGrp="1" noChangeArrowheads="1"/>
          </p:cNvSpPr>
          <p:nvPr>
            <p:ph idx="1"/>
          </p:nvPr>
        </p:nvSpPr>
        <p:spPr>
          <a:xfrm>
            <a:off x="834501" y="1376592"/>
            <a:ext cx="7568136" cy="4903787"/>
          </a:xfrm>
        </p:spPr>
        <p:txBody>
          <a:bodyPr/>
          <a:lstStyle/>
          <a:p>
            <a:r>
              <a:rPr lang="en-US" altLang="en-US" sz="1600" dirty="0"/>
              <a:t>Buffer managers support </a:t>
            </a:r>
            <a:r>
              <a:rPr lang="en-US" altLang="en-US" sz="1600" b="1" dirty="0">
                <a:solidFill>
                  <a:srgbClr val="002060"/>
                </a:solidFill>
              </a:rPr>
              <a:t>forced output</a:t>
            </a:r>
            <a:r>
              <a:rPr lang="en-US" altLang="en-US" sz="1600" dirty="0">
                <a:solidFill>
                  <a:srgbClr val="002060"/>
                </a:solidFill>
              </a:rPr>
              <a:t> </a:t>
            </a:r>
            <a:r>
              <a:rPr lang="en-US" altLang="en-US" sz="1600" dirty="0"/>
              <a:t>of blocks for the purpose of recovery (more in Chapter 19)</a:t>
            </a:r>
          </a:p>
          <a:p>
            <a:r>
              <a:rPr lang="en-US" altLang="en-US" sz="1600" b="1" dirty="0">
                <a:solidFill>
                  <a:srgbClr val="002060"/>
                </a:solidFill>
              </a:rPr>
              <a:t>Nonvolatile write buffers</a:t>
            </a:r>
            <a:r>
              <a:rPr lang="en-US" altLang="en-US" sz="1600" dirty="0">
                <a:solidFill>
                  <a:srgbClr val="002060"/>
                </a:solidFill>
              </a:rPr>
              <a:t> </a:t>
            </a:r>
            <a:r>
              <a:rPr lang="en-US" altLang="en-US" sz="1600" dirty="0"/>
              <a:t>speed up disk writes by writing blocks to a non-volatile RAM or flash buffer immediately</a:t>
            </a:r>
          </a:p>
          <a:p>
            <a:pPr lvl="1"/>
            <a:r>
              <a:rPr lang="en-US" altLang="en-US" sz="1600" i="1" dirty="0"/>
              <a:t>Writes can be reordered to minimize disk arm movement</a:t>
            </a:r>
          </a:p>
          <a:p>
            <a:r>
              <a:rPr lang="en-US" altLang="en-US" sz="1600" b="1" dirty="0">
                <a:solidFill>
                  <a:srgbClr val="002060"/>
                </a:solidFill>
              </a:rPr>
              <a:t>Log disk</a:t>
            </a:r>
            <a:r>
              <a:rPr lang="en-US" altLang="en-US" sz="1600" dirty="0">
                <a:solidFill>
                  <a:srgbClr val="002060"/>
                </a:solidFill>
              </a:rPr>
              <a:t> </a:t>
            </a:r>
            <a:r>
              <a:rPr lang="en-US" altLang="en-US" sz="1600" dirty="0"/>
              <a:t>– a disk devoted to writing a sequential log of block updates</a:t>
            </a:r>
          </a:p>
          <a:p>
            <a:pPr lvl="1"/>
            <a:r>
              <a:rPr lang="en-US" altLang="en-US" sz="1600" dirty="0"/>
              <a:t> Used exactly like nonvolatile RAM</a:t>
            </a:r>
          </a:p>
          <a:p>
            <a:pPr lvl="2"/>
            <a:r>
              <a:rPr lang="en-US" altLang="en-US" sz="1600" dirty="0"/>
              <a:t>Write to log disk is very fast since no seeks are required</a:t>
            </a:r>
          </a:p>
          <a:p>
            <a:r>
              <a:rPr lang="en-US" altLang="en-US" sz="1600" b="1" dirty="0">
                <a:solidFill>
                  <a:srgbClr val="002060"/>
                </a:solidFill>
              </a:rPr>
              <a:t>Journaling file systems </a:t>
            </a:r>
            <a:r>
              <a:rPr lang="en-US" altLang="en-US" sz="1600" dirty="0"/>
              <a:t>write data in-order to NV-RAM or log disk</a:t>
            </a:r>
            <a:endParaRPr lang="en-US" altLang="en-US" sz="1600" b="1" dirty="0">
              <a:solidFill>
                <a:schemeClr val="tx2"/>
              </a:solidFill>
            </a:endParaRPr>
          </a:p>
          <a:p>
            <a:pPr lvl="1"/>
            <a:r>
              <a:rPr lang="en-US" altLang="en-US" sz="1600" dirty="0"/>
              <a:t>Reordering without journaling: risk of corruption of file system data</a:t>
            </a:r>
          </a:p>
        </p:txBody>
      </p:sp>
    </p:spTree>
    <p:extLst>
      <p:ext uri="{BB962C8B-B14F-4D97-AF65-F5344CB8AC3E}">
        <p14:creationId xmlns:p14="http://schemas.microsoft.com/office/powerpoint/2010/main" val="87367139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id="{01A81589-CC18-45D0-B88D-818E683EF480}"/>
              </a:ext>
            </a:extLst>
          </p:cNvPr>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p>
          <a:p>
            <a:r>
              <a:rPr lang="en-IN" dirty="0"/>
              <a:t>Store each attribute of a relation </a:t>
            </a:r>
            <a:r>
              <a:rPr lang="en-IN" dirty="0" smtClean="0"/>
              <a:t>separately</a:t>
            </a:r>
          </a:p>
          <a:p>
            <a:r>
              <a:rPr lang="en-IN" dirty="0" smtClean="0"/>
              <a:t>Example</a:t>
            </a:r>
            <a:endParaRPr lang="en-IN" dirty="0"/>
          </a:p>
        </p:txBody>
      </p:sp>
      <p:pic>
        <p:nvPicPr>
          <p:cNvPr id="3" name="Picture 2"/>
          <p:cNvPicPr>
            <a:picLocks noChangeAspect="1"/>
          </p:cNvPicPr>
          <p:nvPr/>
        </p:nvPicPr>
        <p:blipFill>
          <a:blip r:embed="rId2"/>
          <a:stretch>
            <a:fillRect/>
          </a:stretch>
        </p:blipFill>
        <p:spPr>
          <a:xfrm>
            <a:off x="1628773" y="2216020"/>
            <a:ext cx="5720412" cy="2998922"/>
          </a:xfrm>
          <a:prstGeom prst="rect">
            <a:avLst/>
          </a:prstGeom>
        </p:spPr>
      </p:pic>
    </p:spTree>
    <p:extLst>
      <p:ext uri="{BB962C8B-B14F-4D97-AF65-F5344CB8AC3E}">
        <p14:creationId xmlns:p14="http://schemas.microsoft.com/office/powerpoint/2010/main" val="1091280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id="{1D9BB982-1780-40AF-99CB-C24C58FDC91C}"/>
              </a:ext>
            </a:extLst>
          </p:cNvPr>
          <p:cNvSpPr>
            <a:spLocks noGrp="1"/>
          </p:cNvSpPr>
          <p:nvPr>
            <p:ph idx="1"/>
          </p:nvPr>
        </p:nvSpPr>
        <p:spPr>
          <a:xfrm>
            <a:off x="814388" y="1093788"/>
            <a:ext cx="8031162" cy="5006975"/>
          </a:xfrm>
        </p:spPr>
        <p:txBody>
          <a:bodyPr/>
          <a:lstStyle/>
          <a:p>
            <a:r>
              <a:rPr lang="en-IN" dirty="0"/>
              <a:t>Benefits:</a:t>
            </a:r>
          </a:p>
          <a:p>
            <a:pPr lvl="1"/>
            <a:r>
              <a:rPr lang="en-IN" dirty="0"/>
              <a:t>Reduced IO if only some attributes are accessed</a:t>
            </a:r>
          </a:p>
          <a:p>
            <a:pPr lvl="1"/>
            <a:r>
              <a:rPr lang="en-IN" dirty="0"/>
              <a:t>Improved CPU cache performance </a:t>
            </a:r>
          </a:p>
          <a:p>
            <a:pPr lvl="1"/>
            <a:r>
              <a:rPr lang="en-IN" dirty="0"/>
              <a:t>Improved compression</a:t>
            </a:r>
          </a:p>
          <a:p>
            <a:pPr lvl="1"/>
            <a:r>
              <a:rPr lang="en-IN" b="1" dirty="0">
                <a:solidFill>
                  <a:srgbClr val="002060"/>
                </a:solidFill>
              </a:rPr>
              <a:t>Vector processing </a:t>
            </a:r>
            <a:r>
              <a:rPr lang="en-IN" dirty="0"/>
              <a:t>on modern CPU architectures</a:t>
            </a:r>
          </a:p>
          <a:p>
            <a:r>
              <a:rPr lang="en-IN" dirty="0"/>
              <a:t>Drawbacks</a:t>
            </a:r>
          </a:p>
          <a:p>
            <a:pPr lvl="1"/>
            <a:r>
              <a:rPr lang="en-IN" dirty="0"/>
              <a:t>Cost of tuple reconstruction from columnar representation</a:t>
            </a:r>
          </a:p>
          <a:p>
            <a:pPr lvl="1"/>
            <a:r>
              <a:rPr lang="en-IN" dirty="0"/>
              <a:t>Cost of tuple deletion and update</a:t>
            </a:r>
          </a:p>
          <a:p>
            <a:pPr lvl="1"/>
            <a:r>
              <a:rPr lang="en-IN" dirty="0"/>
              <a:t>Cost of decompression</a:t>
            </a:r>
          </a:p>
          <a:p>
            <a:r>
              <a:rPr lang="en-IN" dirty="0"/>
              <a:t>Columnar representation found to be more efficient for decision support than row-oriented representation</a:t>
            </a:r>
          </a:p>
          <a:p>
            <a:r>
              <a:rPr lang="en-IN" dirty="0"/>
              <a:t>Traditional row-oriented representation preferable for transaction processing</a:t>
            </a:r>
          </a:p>
          <a:p>
            <a:r>
              <a:rPr lang="en-IN" dirty="0"/>
              <a:t>Some databases support both representations</a:t>
            </a:r>
          </a:p>
          <a:p>
            <a:pPr lvl="1"/>
            <a:r>
              <a:rPr lang="en-IN" dirty="0"/>
              <a:t>Called </a:t>
            </a:r>
            <a:r>
              <a:rPr lang="en-IN" b="1" dirty="0">
                <a:solidFill>
                  <a:srgbClr val="002060"/>
                </a:solidFill>
              </a:rPr>
              <a:t>hybrid row/column stores</a:t>
            </a:r>
          </a:p>
        </p:txBody>
      </p:sp>
    </p:spTree>
    <p:extLst>
      <p:ext uri="{BB962C8B-B14F-4D97-AF65-F5344CB8AC3E}">
        <p14:creationId xmlns:p14="http://schemas.microsoft.com/office/powerpoint/2010/main" val="502431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60B0322-7A57-4754-9928-37753E4313BD}"/>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572000" y="852963"/>
            <a:ext cx="3743560" cy="5661817"/>
          </a:xfrm>
          <a:prstGeom prst="rect">
            <a:avLst/>
          </a:prstGeom>
        </p:spPr>
      </p:pic>
      <p:sp>
        <p:nvSpPr>
          <p:cNvPr id="4" name="Title 3">
            <a:extLst>
              <a:ext uri="{FF2B5EF4-FFF2-40B4-BE49-F238E27FC236}">
                <a16:creationId xmlns:a16="http://schemas.microsoft.com/office/drawing/2014/main" id="{3FDD51DF-BD16-4414-AF17-B95B25D95674}"/>
              </a:ext>
            </a:extLst>
          </p:cNvPr>
          <p:cNvSpPr>
            <a:spLocks noGrp="1"/>
          </p:cNvSpPr>
          <p:nvPr>
            <p:ph type="title"/>
          </p:nvPr>
        </p:nvSpPr>
        <p:spPr/>
        <p:txBody>
          <a:bodyPr/>
          <a:lstStyle/>
          <a:p>
            <a:r>
              <a:rPr lang="en-IN" dirty="0"/>
              <a:t>Columnar File Representation</a:t>
            </a:r>
          </a:p>
        </p:txBody>
      </p:sp>
      <p:sp>
        <p:nvSpPr>
          <p:cNvPr id="5" name="Content Placeholder 4">
            <a:extLst>
              <a:ext uri="{FF2B5EF4-FFF2-40B4-BE49-F238E27FC236}">
                <a16:creationId xmlns:a16="http://schemas.microsoft.com/office/drawing/2014/main" id="{70947E03-AE49-4DD7-B9F1-237C959C7158}"/>
              </a:ext>
            </a:extLst>
          </p:cNvPr>
          <p:cNvSpPr>
            <a:spLocks noGrp="1"/>
          </p:cNvSpPr>
          <p:nvPr>
            <p:ph idx="1"/>
          </p:nvPr>
        </p:nvSpPr>
        <p:spPr>
          <a:xfrm>
            <a:off x="814389" y="1093788"/>
            <a:ext cx="3170470" cy="4903787"/>
          </a:xfrm>
        </p:spPr>
        <p:txBody>
          <a:bodyPr/>
          <a:lstStyle/>
          <a:p>
            <a:r>
              <a:rPr lang="en-IN" dirty="0"/>
              <a:t>ORC and Parquet: file formats with columnar storage inside file</a:t>
            </a:r>
          </a:p>
          <a:p>
            <a:r>
              <a:rPr lang="en-IN" dirty="0"/>
              <a:t>Very popular for big-data applications</a:t>
            </a:r>
          </a:p>
          <a:p>
            <a:r>
              <a:rPr lang="en-IN" dirty="0"/>
              <a:t>Orc file format shown on right:</a:t>
            </a:r>
          </a:p>
        </p:txBody>
      </p:sp>
    </p:spTree>
    <p:extLst>
      <p:ext uri="{BB962C8B-B14F-4D97-AF65-F5344CB8AC3E}">
        <p14:creationId xmlns:p14="http://schemas.microsoft.com/office/powerpoint/2010/main" val="1147453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7EA2-3C95-4A58-AB93-7E3B52553A44}"/>
              </a:ext>
            </a:extLst>
          </p:cNvPr>
          <p:cNvSpPr>
            <a:spLocks noGrp="1"/>
          </p:cNvSpPr>
          <p:nvPr>
            <p:ph type="title"/>
          </p:nvPr>
        </p:nvSpPr>
        <p:spPr>
          <a:xfrm>
            <a:off x="882654" y="100003"/>
            <a:ext cx="8077200" cy="685796"/>
          </a:xfrm>
        </p:spPr>
        <p:txBody>
          <a:bodyPr/>
          <a:lstStyle/>
          <a:p>
            <a:r>
              <a:rPr lang="en-IN" sz="2600" dirty="0"/>
              <a:t>Storage Organization in </a:t>
            </a:r>
            <a:r>
              <a:rPr lang="en-IN" sz="2600" dirty="0" smtClean="0"/>
              <a:t>Main-Memory Databases</a:t>
            </a:r>
            <a:endParaRPr lang="en-IN" dirty="0"/>
          </a:p>
        </p:txBody>
      </p:sp>
      <p:sp>
        <p:nvSpPr>
          <p:cNvPr id="3" name="Content Placeholder 2">
            <a:extLst>
              <a:ext uri="{FF2B5EF4-FFF2-40B4-BE49-F238E27FC236}">
                <a16:creationId xmlns:a16="http://schemas.microsoft.com/office/drawing/2014/main" id="{0816F9F0-775D-4579-A597-103CBDD9A71F}"/>
              </a:ext>
            </a:extLst>
          </p:cNvPr>
          <p:cNvSpPr>
            <a:spLocks noGrp="1"/>
          </p:cNvSpPr>
          <p:nvPr>
            <p:ph idx="1"/>
          </p:nvPr>
        </p:nvSpPr>
        <p:spPr>
          <a:xfrm>
            <a:off x="768350" y="1233435"/>
            <a:ext cx="3803649" cy="4920791"/>
          </a:xfrm>
        </p:spPr>
        <p:txBody>
          <a:bodyPr/>
          <a:lstStyle/>
          <a:p>
            <a:r>
              <a:rPr lang="en-IN" dirty="0"/>
              <a:t>Can store records directly in memory without a buffer manager</a:t>
            </a:r>
          </a:p>
          <a:p>
            <a:r>
              <a:rPr lang="en-IN" dirty="0"/>
              <a:t>Column-oriented storage can be used in-memory for decision support applications</a:t>
            </a:r>
          </a:p>
          <a:p>
            <a:pPr lvl="1"/>
            <a:r>
              <a:rPr lang="en-IN" dirty="0"/>
              <a:t>Compression reduces memory requirement</a:t>
            </a:r>
          </a:p>
        </p:txBody>
      </p:sp>
      <p:pic>
        <p:nvPicPr>
          <p:cNvPr id="4" name="Graphic 3">
            <a:extLst>
              <a:ext uri="{FF2B5EF4-FFF2-40B4-BE49-F238E27FC236}">
                <a16:creationId xmlns:a16="http://schemas.microsoft.com/office/drawing/2014/main" id="{E8CA4233-73BE-4551-8FC7-EAE70BAF2BA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5043487" y="1328735"/>
            <a:ext cx="3082597" cy="5027920"/>
          </a:xfrm>
          <a:prstGeom prst="rect">
            <a:avLst/>
          </a:prstGeom>
        </p:spPr>
      </p:pic>
    </p:spTree>
    <p:extLst>
      <p:ext uri="{BB962C8B-B14F-4D97-AF65-F5344CB8AC3E}">
        <p14:creationId xmlns:p14="http://schemas.microsoft.com/office/powerpoint/2010/main" val="1927920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ctrTitle"/>
          </p:nvPr>
        </p:nvSpPr>
        <p:spPr/>
        <p:txBody>
          <a:bodyPr/>
          <a:lstStyle/>
          <a:p>
            <a:r>
              <a:rPr lang="en-US" altLang="en-US" dirty="0"/>
              <a:t>End of Chapter 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1913067"/>
          </a:xfrm>
        </p:spPr>
        <p:txBody>
          <a:bodyPr/>
          <a:lstStyle/>
          <a:p>
            <a:r>
              <a:rPr lang="en-US" altLang="en-US" dirty="0"/>
              <a:t>Simple approach:</a:t>
            </a:r>
          </a:p>
          <a:p>
            <a:pPr lvl="1"/>
            <a:r>
              <a:rPr lang="en-US" altLang="en-US" dirty="0"/>
              <a:t>Store record </a:t>
            </a:r>
            <a:r>
              <a:rPr lang="en-US" altLang="en-US" i="1" dirty="0" err="1"/>
              <a:t>i</a:t>
            </a:r>
            <a:r>
              <a:rPr lang="en-US" altLang="en-US" dirty="0"/>
              <a:t> starting from byte </a:t>
            </a:r>
            <a:r>
              <a:rPr lang="en-US" altLang="en-US" i="1" dirty="0">
                <a:sym typeface="Greek Symbols" pitchFamily="18" charset="2"/>
              </a:rPr>
              <a:t>n </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 </a:t>
            </a:r>
            <a:r>
              <a:rPr lang="en-US" altLang="en-US" dirty="0">
                <a:sym typeface="Symbol" panose="05050102010706020507" pitchFamily="18" charset="2"/>
              </a:rPr>
              <a:t>1), where </a:t>
            </a:r>
            <a:r>
              <a:rPr lang="en-US" altLang="en-US" i="1" dirty="0">
                <a:sym typeface="Symbol" panose="05050102010706020507" pitchFamily="18" charset="2"/>
              </a:rPr>
              <a:t>n </a:t>
            </a:r>
            <a:r>
              <a:rPr lang="en-US" altLang="en-US" dirty="0">
                <a:sym typeface="Symbol" panose="05050102010706020507" pitchFamily="18" charset="2"/>
              </a:rPr>
              <a:t>is the size of each record.</a:t>
            </a:r>
          </a:p>
          <a:p>
            <a:pPr lvl="1"/>
            <a:r>
              <a:rPr lang="en-US" altLang="en-US" dirty="0">
                <a:sym typeface="Symbol" panose="05050102010706020507" pitchFamily="18" charset="2"/>
              </a:rPr>
              <a:t>Record access is simple but records may cross blocks</a:t>
            </a:r>
          </a:p>
          <a:p>
            <a:pPr lvl="2"/>
            <a:r>
              <a:rPr lang="en-US" altLang="en-US" dirty="0">
                <a:sym typeface="Symbol" panose="05050102010706020507" pitchFamily="18" charset="2"/>
              </a:rPr>
              <a:t>Modification: do not allow records to cross block boundaries</a:t>
            </a:r>
          </a:p>
        </p:txBody>
      </p:sp>
      <p:pic>
        <p:nvPicPr>
          <p:cNvPr id="5" name="Content Placeholder 4">
            <a:extLst>
              <a:ext uri="{FF2B5EF4-FFF2-40B4-BE49-F238E27FC236}">
                <a16:creationId xmlns:a16="http://schemas.microsoft.com/office/drawing/2014/main" id="{9F4CCBFC-2976-4FF3-B9E2-11AE645EEE6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bwMode="auto">
          <a:xfrm>
            <a:off x="1914973" y="3174181"/>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8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b="1" dirty="0"/>
              <a:t>move records </a:t>
            </a:r>
            <a:r>
              <a:rPr lang="en-US" altLang="en-US" b="1" i="1" dirty="0" err="1"/>
              <a:t>i</a:t>
            </a:r>
            <a:r>
              <a:rPr lang="en-US" altLang="en-US" b="1" dirty="0"/>
              <a:t> + 1, . . ., </a:t>
            </a:r>
            <a:r>
              <a:rPr lang="en-US" altLang="en-US" b="1" i="1" dirty="0"/>
              <a:t>n</a:t>
            </a:r>
            <a:r>
              <a:rPr lang="en-US" altLang="en-US" b="1" dirty="0"/>
              <a:t>  to </a:t>
            </a:r>
            <a:r>
              <a:rPr lang="en-US" altLang="en-US" b="1" i="1" dirty="0" err="1"/>
              <a:t>i</a:t>
            </a:r>
            <a:r>
              <a:rPr lang="en-US" altLang="en-US" b="1" i="1" dirty="0"/>
              <a:t>, . . . , n </a:t>
            </a:r>
            <a:r>
              <a:rPr lang="en-US" altLang="en-US" b="1" i="1" dirty="0">
                <a:sym typeface="Symbol" panose="05050102010706020507" pitchFamily="18" charset="2"/>
              </a:rPr>
              <a:t>– </a:t>
            </a:r>
            <a:r>
              <a:rPr lang="en-US" altLang="en-US" b="1"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a:t>
            </a:r>
          </a:p>
        </p:txBody>
      </p:sp>
      <p:pic>
        <p:nvPicPr>
          <p:cNvPr id="6" name="Graphic 5">
            <a:extLst>
              <a:ext uri="{FF2B5EF4-FFF2-40B4-BE49-F238E27FC236}">
                <a16:creationId xmlns:a16="http://schemas.microsoft.com/office/drawing/2014/main" id="{F5576AFE-02C2-4348-8F1E-7F5213955C3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085975" y="3145326"/>
            <a:ext cx="4905765" cy="2866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b="1" dirty="0">
                <a:sym typeface="Symbol" panose="05050102010706020507" pitchFamily="18" charset="2"/>
              </a:rPr>
              <a:t>move record </a:t>
            </a:r>
            <a:r>
              <a:rPr lang="en-US" altLang="en-US" b="1" i="1" dirty="0">
                <a:sym typeface="Symbol" panose="05050102010706020507" pitchFamily="18" charset="2"/>
              </a:rPr>
              <a:t>n </a:t>
            </a:r>
            <a:r>
              <a:rPr lang="en-US" altLang="en-US" b="1" dirty="0">
                <a:sym typeface="Symbol" panose="05050102010706020507" pitchFamily="18" charset="2"/>
              </a:rPr>
              <a:t> to </a:t>
            </a:r>
            <a:r>
              <a:rPr lang="en-US" altLang="en-US" b="1" i="1" dirty="0" err="1">
                <a:sym typeface="Symbol" panose="05050102010706020507" pitchFamily="18" charset="2"/>
              </a:rPr>
              <a:t>i</a:t>
            </a:r>
            <a:endParaRPr lang="en-US" altLang="en-US" b="1"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 and replaced by record 11</a:t>
            </a:r>
          </a:p>
          <a:p>
            <a:pPr marL="457200" lvl="1" indent="0">
              <a:buNone/>
            </a:pPr>
            <a:endParaRPr lang="en-US" altLang="en-US" b="1" dirty="0">
              <a:sym typeface="Symbol" panose="05050102010706020507" pitchFamily="18" charset="2"/>
            </a:endParaRPr>
          </a:p>
        </p:txBody>
      </p:sp>
      <p:pic>
        <p:nvPicPr>
          <p:cNvPr id="5" name="Graphic 4">
            <a:extLst>
              <a:ext uri="{FF2B5EF4-FFF2-40B4-BE49-F238E27FC236}">
                <a16:creationId xmlns:a16="http://schemas.microsoft.com/office/drawing/2014/main" id="{57778C1E-DCEA-447C-99A5-A41591D38C8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785938" y="3095365"/>
            <a:ext cx="5152188" cy="2994134"/>
          </a:xfrm>
          <a:prstGeom prst="rect">
            <a:avLst/>
          </a:prstGeom>
        </p:spPr>
      </p:pic>
    </p:spTree>
    <p:extLst>
      <p:ext uri="{BB962C8B-B14F-4D97-AF65-F5344CB8AC3E}">
        <p14:creationId xmlns:p14="http://schemas.microsoft.com/office/powerpoint/2010/main" val="184375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b="1" dirty="0">
                <a:sym typeface="Symbol" panose="05050102010706020507" pitchFamily="18" charset="2"/>
              </a:rPr>
              <a:t>do not move records, but link all free records on a </a:t>
            </a:r>
            <a:r>
              <a:rPr lang="en-US" altLang="en-US" b="1" i="1" dirty="0">
                <a:sym typeface="Symbol" panose="05050102010706020507" pitchFamily="18" charset="2"/>
              </a:rPr>
              <a:t>free list</a:t>
            </a: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id="{BD4EC9B3-0153-42F4-B4AB-9D1A903324F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228850" y="2717245"/>
            <a:ext cx="5259366" cy="3305138"/>
          </a:xfrm>
          <a:prstGeom prst="rect">
            <a:avLst/>
          </a:prstGeom>
        </p:spPr>
      </p:pic>
    </p:spTree>
    <p:extLst>
      <p:ext uri="{BB962C8B-B14F-4D97-AF65-F5344CB8AC3E}">
        <p14:creationId xmlns:p14="http://schemas.microsoft.com/office/powerpoint/2010/main" val="221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id="{7CE9FE88-828A-4BC1-8BE5-E94CA02154D0}"/>
              </a:ext>
            </a:extLst>
          </p:cNvPr>
          <p:cNvSpPr>
            <a:spLocks noGrp="1" noChangeArrowheads="1"/>
          </p:cNvSpPr>
          <p:nvPr>
            <p:ph type="body" idx="1"/>
          </p:nvPr>
        </p:nvSpPr>
        <p:spPr>
          <a:xfrm>
            <a:off x="814280" y="1236663"/>
            <a:ext cx="7601752" cy="4897437"/>
          </a:xfrm>
        </p:spPr>
        <p:txBody>
          <a:bodyPr/>
          <a:lstStyle/>
          <a:p>
            <a:r>
              <a:rPr lang="en-US" altLang="en-US" dirty="0"/>
              <a:t>Variable-length records arise in database systems in several ways:</a:t>
            </a:r>
          </a:p>
          <a:p>
            <a:pPr lvl="1"/>
            <a:r>
              <a:rPr lang="en-US" altLang="en-US" dirty="0"/>
              <a:t>Storage of multiple record types in a file.</a:t>
            </a:r>
          </a:p>
          <a:p>
            <a:pPr lvl="1"/>
            <a:r>
              <a:rPr lang="en-US" altLang="en-US" dirty="0"/>
              <a:t>Record types that allow variable lengths for one or more fields such as strings (</a:t>
            </a:r>
            <a:r>
              <a:rPr lang="en-US" altLang="en-US" b="1" dirty="0"/>
              <a:t>varchar</a:t>
            </a:r>
            <a:r>
              <a:rPr lang="en-US" altLang="en-US" dirty="0"/>
              <a:t>)</a:t>
            </a:r>
          </a:p>
          <a:p>
            <a:pPr lvl="1"/>
            <a:r>
              <a:rPr lang="en-US" altLang="en-US" dirty="0"/>
              <a:t>Record types that allow repeating fields (used in some older data models).</a:t>
            </a:r>
          </a:p>
          <a:p>
            <a:r>
              <a:rPr lang="en-US" altLang="en-US" dirty="0"/>
              <a:t>Attributes are stored in order</a:t>
            </a:r>
          </a:p>
          <a:p>
            <a:r>
              <a:rPr lang="en-US" altLang="en-US" dirty="0"/>
              <a:t>Variable length attributes represented by fixed size (offset, length), with actual data stored after all fixed length attributes</a:t>
            </a:r>
          </a:p>
          <a:p>
            <a:r>
              <a:rPr lang="en-US" altLang="en-US" dirty="0"/>
              <a:t>Null values represented by null-value bitmap</a:t>
            </a:r>
          </a:p>
          <a:p>
            <a:pPr>
              <a:buFont typeface="Monotype Sorts" pitchFamily="-65" charset="2"/>
              <a:buNone/>
            </a:pPr>
            <a:endParaRPr lang="en-US" altLang="en-US" dirty="0"/>
          </a:p>
        </p:txBody>
      </p:sp>
      <p:pic>
        <p:nvPicPr>
          <p:cNvPr id="3" name="Graphic 2">
            <a:extLst>
              <a:ext uri="{FF2B5EF4-FFF2-40B4-BE49-F238E27FC236}">
                <a16:creationId xmlns:a16="http://schemas.microsoft.com/office/drawing/2014/main" id="{8F1604FC-4EFB-44C1-97BC-1E7707DD7FF0}"/>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528758" y="4604431"/>
            <a:ext cx="6486632" cy="11910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C76C3333-53AE-4B99-A283-DF0FABC6116F}"/>
              </a:ext>
            </a:extLst>
          </p:cNvPr>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id="{89C70259-E6A3-4EBA-80A2-237FC0E12C2E}"/>
              </a:ext>
            </a:extLst>
          </p:cNvPr>
          <p:cNvSpPr>
            <a:spLocks noGrp="1" noChangeArrowheads="1"/>
          </p:cNvSpPr>
          <p:nvPr>
            <p:ph type="body" idx="1"/>
          </p:nvPr>
        </p:nvSpPr>
        <p:spPr>
          <a:xfrm>
            <a:off x="843379" y="3065463"/>
            <a:ext cx="7430609" cy="3438525"/>
          </a:xfrm>
        </p:spPr>
        <p:txBody>
          <a:bodyPr/>
          <a:lstStyle/>
          <a:p>
            <a:r>
              <a:rPr lang="en-US" altLang="en-US" b="1" dirty="0">
                <a:solidFill>
                  <a:srgbClr val="002060"/>
                </a:solidFill>
              </a:rPr>
              <a:t>Slotted page</a:t>
            </a:r>
            <a:r>
              <a:rPr lang="en-US" altLang="en-US" dirty="0">
                <a:solidFill>
                  <a:srgbClr val="002060"/>
                </a:solidFill>
              </a:rPr>
              <a:t> </a:t>
            </a:r>
            <a:r>
              <a:rPr lang="en-US" altLang="en-US" dirty="0"/>
              <a:t>header contains:</a:t>
            </a:r>
          </a:p>
          <a:p>
            <a:pPr lvl="1"/>
            <a:r>
              <a:rPr lang="en-US" altLang="en-US" dirty="0"/>
              <a:t>number of record entries</a:t>
            </a:r>
          </a:p>
          <a:p>
            <a:pPr lvl="1"/>
            <a:r>
              <a:rPr lang="en-US" altLang="en-US" dirty="0"/>
              <a:t>end of free space in the block</a:t>
            </a:r>
          </a:p>
          <a:p>
            <a:pPr lvl="1"/>
            <a:r>
              <a:rPr lang="en-US" altLang="en-US" dirty="0"/>
              <a:t>location and size of each record</a:t>
            </a:r>
          </a:p>
          <a:p>
            <a:r>
              <a:rPr lang="en-US" altLang="en-US" dirty="0"/>
              <a:t>Records can be moved around within a page to keep them contiguous with no empty space between them; entry in the header must be updated.</a:t>
            </a:r>
          </a:p>
          <a:p>
            <a:r>
              <a:rPr lang="en-US" altLang="en-US" dirty="0"/>
              <a:t>Pointers should not point directly to record — instead they should point to the entry for the record in header.</a:t>
            </a:r>
          </a:p>
        </p:txBody>
      </p:sp>
      <p:pic>
        <p:nvPicPr>
          <p:cNvPr id="90116" name="Picture 10">
            <a:extLst>
              <a:ext uri="{FF2B5EF4-FFF2-40B4-BE49-F238E27FC236}">
                <a16:creationId xmlns:a16="http://schemas.microsoft.com/office/drawing/2014/main"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15" y="1155738"/>
            <a:ext cx="5103812" cy="17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18C1-BD2E-4B39-B110-F2F02CBE42FC}"/>
              </a:ext>
            </a:extLst>
          </p:cNvPr>
          <p:cNvSpPr>
            <a:spLocks noGrp="1"/>
          </p:cNvSpPr>
          <p:nvPr>
            <p:ph type="title"/>
          </p:nvPr>
        </p:nvSpPr>
        <p:spPr/>
        <p:txBody>
          <a:bodyPr/>
          <a:lstStyle/>
          <a:p>
            <a:r>
              <a:rPr lang="en-IN" dirty="0"/>
              <a:t>Storing Large Objects</a:t>
            </a:r>
          </a:p>
        </p:txBody>
      </p:sp>
      <p:sp>
        <p:nvSpPr>
          <p:cNvPr id="3" name="Content Placeholder 2">
            <a:extLst>
              <a:ext uri="{FF2B5EF4-FFF2-40B4-BE49-F238E27FC236}">
                <a16:creationId xmlns:a16="http://schemas.microsoft.com/office/drawing/2014/main" id="{8447491D-30F5-4220-98ED-F4DC61CD8449}"/>
              </a:ext>
            </a:extLst>
          </p:cNvPr>
          <p:cNvSpPr>
            <a:spLocks noGrp="1"/>
          </p:cNvSpPr>
          <p:nvPr>
            <p:ph idx="1"/>
          </p:nvPr>
        </p:nvSpPr>
        <p:spPr/>
        <p:txBody>
          <a:bodyPr/>
          <a:lstStyle/>
          <a:p>
            <a:r>
              <a:rPr lang="en-IN" dirty="0"/>
              <a:t>E.g</a:t>
            </a:r>
            <a:r>
              <a:rPr lang="en-IN" dirty="0" smtClean="0"/>
              <a:t>., </a:t>
            </a:r>
            <a:r>
              <a:rPr lang="en-IN" dirty="0"/>
              <a:t>blob/</a:t>
            </a:r>
            <a:r>
              <a:rPr lang="en-IN" dirty="0" err="1"/>
              <a:t>clob</a:t>
            </a:r>
            <a:r>
              <a:rPr lang="en-IN" dirty="0"/>
              <a:t> types</a:t>
            </a:r>
          </a:p>
          <a:p>
            <a:r>
              <a:rPr lang="en-IN" dirty="0"/>
              <a:t>Records must be smaller than pages</a:t>
            </a:r>
          </a:p>
          <a:p>
            <a:r>
              <a:rPr lang="en-IN" dirty="0"/>
              <a:t>Alternatives:</a:t>
            </a:r>
          </a:p>
          <a:p>
            <a:pPr lvl="1"/>
            <a:r>
              <a:rPr lang="en-IN" dirty="0"/>
              <a:t>Store as files in file systems</a:t>
            </a:r>
          </a:p>
          <a:p>
            <a:pPr lvl="1"/>
            <a:r>
              <a:rPr lang="en-IN" dirty="0"/>
              <a:t>Store as files managed by database</a:t>
            </a:r>
          </a:p>
          <a:p>
            <a:pPr lvl="1"/>
            <a:r>
              <a:rPr lang="en-IN" dirty="0"/>
              <a:t>Break into pieces and store in multiple tuples in separate relation</a:t>
            </a:r>
          </a:p>
          <a:p>
            <a:pPr lvl="2"/>
            <a:r>
              <a:rPr lang="en-IN" dirty="0"/>
              <a:t>PostgreSQL TOAST</a:t>
            </a:r>
          </a:p>
        </p:txBody>
      </p:sp>
    </p:spTree>
    <p:extLst>
      <p:ext uri="{BB962C8B-B14F-4D97-AF65-F5344CB8AC3E}">
        <p14:creationId xmlns:p14="http://schemas.microsoft.com/office/powerpoint/2010/main" val="1396972418"/>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76DE68A727D441AA68416C309AC7D5" ma:contentTypeVersion="2" ma:contentTypeDescription="Create a new document." ma:contentTypeScope="" ma:versionID="a62bc272e7621e715d7ff44745993ed3">
  <xsd:schema xmlns:xsd="http://www.w3.org/2001/XMLSchema" xmlns:xs="http://www.w3.org/2001/XMLSchema" xmlns:p="http://schemas.microsoft.com/office/2006/metadata/properties" xmlns:ns2="3945f86c-4c9f-43ee-81de-84a88516be18" targetNamespace="http://schemas.microsoft.com/office/2006/metadata/properties" ma:root="true" ma:fieldsID="896209c406c6d6b1a6dd0db00f6409c0" ns2:_="">
    <xsd:import namespace="3945f86c-4c9f-43ee-81de-84a88516be1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45f86c-4c9f-43ee-81de-84a88516be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86E3A3-FEF4-4D3A-A0A3-F90663C12384}"/>
</file>

<file path=customXml/itemProps2.xml><?xml version="1.0" encoding="utf-8"?>
<ds:datastoreItem xmlns:ds="http://schemas.openxmlformats.org/officeDocument/2006/customXml" ds:itemID="{3D7D4653-4E58-411F-BB7D-3246F9DA4283}"/>
</file>

<file path=customXml/itemProps3.xml><?xml version="1.0" encoding="utf-8"?>
<ds:datastoreItem xmlns:ds="http://schemas.openxmlformats.org/officeDocument/2006/customXml" ds:itemID="{2F0731CB-7550-4D4B-ABE8-B52351449F5B}"/>
</file>

<file path=docProps/app.xml><?xml version="1.0" encoding="utf-8"?>
<Properties xmlns="http://schemas.openxmlformats.org/officeDocument/2006/extended-properties" xmlns:vt="http://schemas.openxmlformats.org/officeDocument/2006/docPropsVTypes">
  <Template>DB6</Template>
  <TotalTime>91085</TotalTime>
  <Words>1785</Words>
  <Application>Microsoft Office PowerPoint</Application>
  <PresentationFormat>On-screen Show (4:3)</PresentationFormat>
  <Paragraphs>223</Paragraphs>
  <Slides>29</Slides>
  <Notes>18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29</vt:i4>
      </vt:variant>
      <vt:variant>
        <vt:lpstr>Custom Shows</vt:lpstr>
      </vt:variant>
      <vt:variant>
        <vt:i4>1</vt:i4>
      </vt:variant>
    </vt:vector>
  </HeadingPairs>
  <TitlesOfParts>
    <vt:vector size="41" baseType="lpstr">
      <vt:lpstr>MS PGothic</vt:lpstr>
      <vt:lpstr>MS PGothic</vt:lpstr>
      <vt:lpstr>Arial</vt:lpstr>
      <vt:lpstr>Greek Symbols</vt:lpstr>
      <vt:lpstr>Helvetica</vt:lpstr>
      <vt:lpstr>Monotype Sorts</vt:lpstr>
      <vt:lpstr>Symbol</vt:lpstr>
      <vt:lpstr>Times New Roman</vt:lpstr>
      <vt:lpstr>Webdings</vt:lpstr>
      <vt:lpstr>Wingdings</vt:lpstr>
      <vt:lpstr>2_db-5-grey</vt:lpstr>
      <vt:lpstr>Chapter 13: Data Storage Structures</vt:lpstr>
      <vt:lpstr>File Organization</vt:lpstr>
      <vt:lpstr>Fixed-Length Records</vt:lpstr>
      <vt:lpstr>Fixed-Length Records</vt:lpstr>
      <vt:lpstr>Fixed-Length Records</vt:lpstr>
      <vt:lpstr>Fixed-Length Records</vt:lpstr>
      <vt:lpstr>Variable-Length Records</vt:lpstr>
      <vt:lpstr>Variable-Length Records: Slotted Page Structure</vt:lpstr>
      <vt:lpstr>Storing Large Objects</vt:lpstr>
      <vt:lpstr>Organization of Records in Files</vt:lpstr>
      <vt:lpstr>Heap File Organization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Relational Representation of System Metadata</vt:lpstr>
      <vt:lpstr>Storage Access</vt:lpstr>
      <vt:lpstr>Buffer Manager</vt:lpstr>
      <vt:lpstr>Buffer Manager</vt:lpstr>
      <vt:lpstr>Buffer-Replacement Policies</vt:lpstr>
      <vt:lpstr>Buffer-Replacement Policies (Cont.)</vt:lpstr>
      <vt:lpstr>Optimization of Disk Block Access (Cont.)</vt:lpstr>
      <vt:lpstr>Column-Oriented Storage</vt:lpstr>
      <vt:lpstr>Columnar Representation</vt:lpstr>
      <vt:lpstr>Columnar File Representation</vt:lpstr>
      <vt:lpstr>Storage Organization in Main-Memory Databases</vt:lpstr>
      <vt:lpstr>End of Chapter 13</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Silberschatz, Avi</cp:lastModifiedBy>
  <cp:revision>427</cp:revision>
  <cp:lastPrinted>2019-06-25T14:52:50Z</cp:lastPrinted>
  <dcterms:created xsi:type="dcterms:W3CDTF">2009-12-21T15:40:22Z</dcterms:created>
  <dcterms:modified xsi:type="dcterms:W3CDTF">2019-07-30T14:48:26Z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0x010100D976DE68A727D441AA68416C309AC7D5</vt:lpwstr>
  </property>
</Properties>
</file>