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91" r:id="rId22"/>
    <p:sldId id="276" r:id="rId23"/>
    <p:sldId id="278" r:id="rId24"/>
    <p:sldId id="280" r:id="rId25"/>
    <p:sldId id="279" r:id="rId26"/>
    <p:sldId id="283" r:id="rId27"/>
    <p:sldId id="284" r:id="rId28"/>
    <p:sldId id="281" r:id="rId29"/>
    <p:sldId id="282" r:id="rId30"/>
    <p:sldId id="285" r:id="rId31"/>
    <p:sldId id="286" r:id="rId32"/>
    <p:sldId id="287" r:id="rId33"/>
    <p:sldId id="288" r:id="rId34"/>
    <p:sldId id="289" r:id="rId35"/>
    <p:sldId id="290" r:id="rId36"/>
    <p:sldId id="27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FDA8-3D2A-423A-BC2B-A43EC7223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394FA-6285-465F-B72A-71D75C547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55554-9D2D-4CA0-8D26-564DCBAC2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1C41-9845-4D78-9D4B-C1644F9AB80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FF7FF-AE9D-4808-B881-B73A6A37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4FE0-0498-4D95-90EC-FD362898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F206-C60C-4DD0-90D2-8F1012C2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0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67A9-7722-4AB6-A177-32E09187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2B271-ABEF-4849-B31A-80F6A9A29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074F9-7B4D-4A12-BEBE-A25CFCEE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1C41-9845-4D78-9D4B-C1644F9AB80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42A42-4EFB-49BE-B304-F12C1351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24003-D9C6-4BED-8CA5-4367B66B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F206-C60C-4DD0-90D2-8F1012C2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E9741-96D3-44BF-9F64-686359EE4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0EAB8-46F8-4A4E-BDB4-602FC074D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41A61-A987-4B60-B49E-93056798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1C41-9845-4D78-9D4B-C1644F9AB80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3A960-3513-4C5A-8885-5BA86554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9C9A6-6CFD-45EF-A36D-CC9705D9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F206-C60C-4DD0-90D2-8F1012C2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9705-8C64-4CBF-9773-3948ADA6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6EC64-C866-4CE1-B5D2-2028E2C7F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78452-50D3-4432-8403-5D7FD31D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1C41-9845-4D78-9D4B-C1644F9AB80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64DB4-7CAE-4889-8D94-757FE65ED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B0C1D-164C-40FE-B650-EAB6C65F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F206-C60C-4DD0-90D2-8F1012C2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3E2D-AB83-4E52-B1EA-72375A5AF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75B5E-9988-495E-9321-CBC504045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97530-63E2-4DF4-8F9F-E38A0754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1C41-9845-4D78-9D4B-C1644F9AB80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D3C88-0DCE-4672-BDC9-D8B48130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ACDE8-FBF8-4F17-BD63-CC26B707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F206-C60C-4DD0-90D2-8F1012C2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7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AF0F-7945-4EFE-89AE-0C0270CB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E43CD-E99A-41DC-958A-498380E17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DBC27-D585-4C38-9558-FC7ED29EA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D66F5-EA40-44AC-9948-B33A9A50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1C41-9845-4D78-9D4B-C1644F9AB80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86D6D-8DE3-428A-838E-17CAC328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9A1FA-3CD1-4FEC-BD85-02FB097E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F206-C60C-4DD0-90D2-8F1012C2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6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F45E-F136-46CB-9143-FD27D431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FB565-690F-471B-9E82-0F2E22930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77F30-BA57-4095-82F3-D5BD20BB9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9D434-E944-4A26-8076-2B4F665BD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7E975-8D86-4FEC-A1CE-C4D5B52A4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8EBC6E-F448-4750-9825-390313BD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1C41-9845-4D78-9D4B-C1644F9AB80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B19E2E-7415-411B-8808-A7B289E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79700C-F8DA-46A0-9987-487BC8F3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F206-C60C-4DD0-90D2-8F1012C2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5191-09BD-4615-8C95-BB1CE6DF9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78AB5-14E1-4482-BE48-2B889B03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1C41-9845-4D78-9D4B-C1644F9AB80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F330C-4CE3-43B3-9BD7-D31D41B6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F1F69-8C17-4E02-A3A6-A8194C05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F206-C60C-4DD0-90D2-8F1012C2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431F86-B7C7-42CB-B694-A74504C0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1C41-9845-4D78-9D4B-C1644F9AB80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7CCCB-45C6-4D0C-8D3A-CE5CF4EE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DFAB6-5F92-4B7B-9FE6-CA057864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F206-C60C-4DD0-90D2-8F1012C2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8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3188C-8A50-46A9-BF8A-F8416262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538D1-53AE-49AB-8B1C-5A33293B2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52A1F-67BC-4D24-840B-FF8316E8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F3B92-EF7C-418D-B6DE-1695114B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1C41-9845-4D78-9D4B-C1644F9AB80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1BDA4-69BB-41B4-962B-AC159959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DCE56-7ADC-499C-B2BB-A5F1DA84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F206-C60C-4DD0-90D2-8F1012C2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7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BE94-60FB-4175-B02A-4A9A0A95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7FC517-0945-4133-8D9F-44772317D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3695F-5E50-442E-A49D-E6054A7C8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5DB74-AEFE-4CA7-A427-455230CD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1C41-9845-4D78-9D4B-C1644F9AB80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A855A-CE1F-4E81-85D2-C5445412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0EB86-89D7-44EF-B072-24B05D06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F206-C60C-4DD0-90D2-8F1012C2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3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E1697-7FF6-4CA5-B69F-2AA26742A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E41ED-77BB-4814-9717-8BD83A6AD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11C5A-838F-49D7-87C5-AB526FF57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71C41-9845-4D78-9D4B-C1644F9AB80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B68F3-F1DD-4624-A4B5-0F7054254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9CFBC-1825-4493-B0B8-8E1E68325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FF206-C60C-4DD0-90D2-8F1012C2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1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AE4F-34FC-4F93-9B47-2D03857732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Hash 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B2B0-2D26-4516-9757-9FDA95A69F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2 IF 5020 </a:t>
            </a:r>
            <a:r>
              <a:rPr lang="en-US" dirty="0" err="1"/>
              <a:t>Algoritma</a:t>
            </a:r>
            <a:r>
              <a:rPr lang="en-US" dirty="0"/>
              <a:t> dan </a:t>
            </a:r>
            <a:r>
              <a:rPr lang="en-US" dirty="0" err="1"/>
              <a:t>Pemrograman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23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A615-2761-4807-91D6-A9D23BB7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HASH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4520F-DAF0-4046-A63F-EB49C8B91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hash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memetakan</a:t>
            </a:r>
            <a:r>
              <a:rPr lang="en-US" dirty="0"/>
              <a:t> input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ke </a:t>
            </a:r>
            <a:r>
              <a:rPr lang="en-US" dirty="0" err="1"/>
              <a:t>dalam</a:t>
            </a:r>
            <a:r>
              <a:rPr lang="en-US" dirty="0"/>
              <a:t> output </a:t>
            </a:r>
            <a:r>
              <a:rPr lang="en-US" dirty="0" err="1"/>
              <a:t>dalam</a:t>
            </a:r>
            <a:r>
              <a:rPr lang="en-US" dirty="0"/>
              <a:t> format yang </a:t>
            </a:r>
            <a:r>
              <a:rPr lang="en-US" dirty="0" err="1"/>
              <a:t>seragam</a:t>
            </a:r>
            <a:r>
              <a:rPr lang="en-US" dirty="0"/>
              <a:t>.</a:t>
            </a:r>
          </a:p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i="1" dirty="0"/>
              <a:t>hash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diilustrasikan</a:t>
            </a:r>
            <a:r>
              <a:rPr lang="en-US" dirty="0"/>
              <a:t> dengan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function</a:t>
            </a:r>
            <a:r>
              <a:rPr lang="en-US" dirty="0"/>
              <a:t> HASH(input: </a:t>
            </a:r>
            <a:r>
              <a:rPr lang="en-US" dirty="0" err="1"/>
              <a:t>raw_key</a:t>
            </a:r>
            <a:r>
              <a:rPr lang="en-US" dirty="0"/>
              <a:t> </a:t>
            </a:r>
            <a:r>
              <a:rPr lang="el-GR" dirty="0"/>
              <a:t>ϵ</a:t>
            </a:r>
            <a:r>
              <a:rPr lang="en-US" dirty="0"/>
              <a:t> K):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return</a:t>
            </a:r>
            <a:r>
              <a:rPr lang="en-US" dirty="0"/>
              <a:t> </a:t>
            </a:r>
            <a:r>
              <a:rPr lang="en-US" i="1" dirty="0"/>
              <a:t>hashed key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</a:t>
            </a:r>
            <a:r>
              <a:rPr lang="en-US" dirty="0" err="1"/>
              <a:t>tertentu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11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39C9-AF9F-41A1-A730-92FD08E8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CCA0AD-60E3-41CD-9ECA-2C7D2CB57BD3}"/>
              </a:ext>
            </a:extLst>
          </p:cNvPr>
          <p:cNvSpPr/>
          <p:nvPr/>
        </p:nvSpPr>
        <p:spPr>
          <a:xfrm>
            <a:off x="1378424" y="1690688"/>
            <a:ext cx="2074460" cy="1502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 (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50C99E7-85E3-4A4C-AEBD-3F05F5918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056459"/>
              </p:ext>
            </p:extLst>
          </p:nvPr>
        </p:nvGraphicFramePr>
        <p:xfrm>
          <a:off x="4653886" y="719666"/>
          <a:ext cx="4135272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35272">
                  <a:extLst>
                    <a:ext uri="{9D8B030D-6E8A-4147-A177-3AD203B41FA5}">
                      <a16:colId xmlns:a16="http://schemas.microsoft.com/office/drawing/2014/main" val="53374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66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C4CA4238A0B923820DCC509A6F75849B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40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E4DA3B7FBBCE2345D7772B0674A318D5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34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1679091C5A880FAF6FB5E6087EB1B2DC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0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8F14E45FCEEA167A5A36DEDD4BEA2543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8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C9F0F895FB98AB9159F51FD0297E236D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45857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E4407D-2F2F-4F32-999E-BA8873F227F0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3149086" y="1228299"/>
            <a:ext cx="2514735" cy="682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4F8042-24EB-4F14-8121-636DDA158645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3452884" y="1690688"/>
            <a:ext cx="2210937" cy="75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73AE5D-1F03-40BA-8E8E-29FD215A5AE6}"/>
              </a:ext>
            </a:extLst>
          </p:cNvPr>
          <p:cNvCxnSpPr>
            <a:stCxn id="4" idx="5"/>
          </p:cNvCxnSpPr>
          <p:nvPr/>
        </p:nvCxnSpPr>
        <p:spPr>
          <a:xfrm flipV="1">
            <a:off x="3149086" y="2797791"/>
            <a:ext cx="2514735" cy="17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38E352-2AF5-4C2E-8205-5472B283896B}"/>
              </a:ext>
            </a:extLst>
          </p:cNvPr>
          <p:cNvCxnSpPr>
            <a:stCxn id="4" idx="5"/>
          </p:cNvCxnSpPr>
          <p:nvPr/>
        </p:nvCxnSpPr>
        <p:spPr>
          <a:xfrm flipV="1">
            <a:off x="3149086" y="2442132"/>
            <a:ext cx="2514735" cy="531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015F1E-3C38-464D-86DE-EEE45E45F437}"/>
              </a:ext>
            </a:extLst>
          </p:cNvPr>
          <p:cNvCxnSpPr>
            <a:stCxn id="4" idx="6"/>
          </p:cNvCxnSpPr>
          <p:nvPr/>
        </p:nvCxnSpPr>
        <p:spPr>
          <a:xfrm flipV="1">
            <a:off x="3452884" y="2047164"/>
            <a:ext cx="2197289" cy="39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EC89D06-241C-4F09-86D5-D3003F8DA8D5}"/>
              </a:ext>
            </a:extLst>
          </p:cNvPr>
          <p:cNvSpPr txBox="1"/>
          <p:nvPr/>
        </p:nvSpPr>
        <p:spPr>
          <a:xfrm>
            <a:off x="838200" y="3944203"/>
            <a:ext cx="103393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= HASH(k </a:t>
            </a:r>
            <a:r>
              <a:rPr lang="el-GR" dirty="0"/>
              <a:t>ϵ</a:t>
            </a:r>
            <a:r>
              <a:rPr lang="en-US" dirty="0"/>
              <a:t> 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i="1" dirty="0"/>
              <a:t>hash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untuk </a:t>
            </a:r>
            <a:r>
              <a:rPr lang="en-US" dirty="0" err="1"/>
              <a:t>menghasilkan</a:t>
            </a:r>
            <a:r>
              <a:rPr lang="en-US" dirty="0"/>
              <a:t> output yang </a:t>
            </a:r>
            <a:r>
              <a:rPr lang="en-US" dirty="0" err="1"/>
              <a:t>sama</a:t>
            </a:r>
            <a:r>
              <a:rPr lang="en-US" dirty="0"/>
              <a:t> untuk input yang </a:t>
            </a:r>
            <a:r>
              <a:rPr lang="en-US" dirty="0" err="1"/>
              <a:t>berbeda</a:t>
            </a:r>
            <a:r>
              <a:rPr lang="en-US" dirty="0"/>
              <a:t> (collision).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Jika </a:t>
            </a:r>
            <a:r>
              <a:rPr lang="en-US" dirty="0" err="1"/>
              <a:t>hal</a:t>
            </a:r>
            <a:r>
              <a:rPr lang="en-US" dirty="0"/>
              <a:t> ini </a:t>
            </a:r>
            <a:r>
              <a:rPr lang="en-US" dirty="0" err="1"/>
              <a:t>terjadi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terdaftar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T, data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dikaitkan</a:t>
            </a:r>
            <a:r>
              <a:rPr lang="en-US" dirty="0"/>
              <a:t> dengan data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i="1" dirty="0"/>
              <a:t>linked list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A8AAC2D-D92C-49EE-93A1-0DB893329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009086"/>
              </p:ext>
            </p:extLst>
          </p:nvPr>
        </p:nvGraphicFramePr>
        <p:xfrm>
          <a:off x="9333931" y="719666"/>
          <a:ext cx="2388358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88358">
                  <a:extLst>
                    <a:ext uri="{9D8B030D-6E8A-4147-A177-3AD203B41FA5}">
                      <a16:colId xmlns:a16="http://schemas.microsoft.com/office/drawing/2014/main" val="984772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9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Selamat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004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{“x” : 1, “y”: 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554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“1000101010000111”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27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12345453462345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5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891301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DEB5EF-072B-4E0C-892E-7EF91682E836}"/>
              </a:ext>
            </a:extLst>
          </p:cNvPr>
          <p:cNvCxnSpPr>
            <a:cxnSpLocks/>
          </p:cNvCxnSpPr>
          <p:nvPr/>
        </p:nvCxnSpPr>
        <p:spPr>
          <a:xfrm>
            <a:off x="8789158" y="2432344"/>
            <a:ext cx="544773" cy="4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13FE9F-4157-4B94-98CD-648A76C0F392}"/>
              </a:ext>
            </a:extLst>
          </p:cNvPr>
          <p:cNvCxnSpPr>
            <a:cxnSpLocks/>
          </p:cNvCxnSpPr>
          <p:nvPr/>
        </p:nvCxnSpPr>
        <p:spPr>
          <a:xfrm>
            <a:off x="8811904" y="1681308"/>
            <a:ext cx="544773" cy="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699D2C-B319-4B4E-A9D7-6E93B6C3E484}"/>
              </a:ext>
            </a:extLst>
          </p:cNvPr>
          <p:cNvCxnSpPr>
            <a:cxnSpLocks/>
          </p:cNvCxnSpPr>
          <p:nvPr/>
        </p:nvCxnSpPr>
        <p:spPr>
          <a:xfrm>
            <a:off x="8789158" y="2066410"/>
            <a:ext cx="567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B82843-4310-4C35-8419-45753C7E1FD3}"/>
              </a:ext>
            </a:extLst>
          </p:cNvPr>
          <p:cNvCxnSpPr>
            <a:cxnSpLocks/>
          </p:cNvCxnSpPr>
          <p:nvPr/>
        </p:nvCxnSpPr>
        <p:spPr>
          <a:xfrm>
            <a:off x="8789158" y="1361023"/>
            <a:ext cx="567519" cy="1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C9FD8C-AB29-4F5C-903A-BC91DB88B11F}"/>
              </a:ext>
            </a:extLst>
          </p:cNvPr>
          <p:cNvCxnSpPr>
            <a:cxnSpLocks/>
          </p:cNvCxnSpPr>
          <p:nvPr/>
        </p:nvCxnSpPr>
        <p:spPr>
          <a:xfrm>
            <a:off x="8811904" y="2757522"/>
            <a:ext cx="544773" cy="4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067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92B2-2DA5-4048-AF73-06FEE95B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5C58F-882F-45D2-80EA-7E4D31228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data dengan </a:t>
            </a:r>
            <a:r>
              <a:rPr lang="en-US" i="1" dirty="0"/>
              <a:t>key </a:t>
            </a:r>
            <a:r>
              <a:rPr lang="en-US" dirty="0"/>
              <a:t>yang </a:t>
            </a:r>
            <a:r>
              <a:rPr lang="en-US" dirty="0" err="1"/>
              <a:t>sama</a:t>
            </a:r>
            <a:r>
              <a:rPr lang="en-US" dirty="0"/>
              <a:t>, &lt;1, “Hello”&gt; dan &lt;1, “World”&gt;. </a:t>
            </a:r>
            <a:r>
              <a:rPr lang="en-US" dirty="0" err="1"/>
              <a:t>Kedua</a:t>
            </a:r>
            <a:r>
              <a:rPr lang="en-US" dirty="0"/>
              <a:t> data ini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i="1" dirty="0"/>
              <a:t>hashed key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b="1" dirty="0"/>
              <a:t>C4CA4238A0B923820DCC509A6F75849B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MD5.</a:t>
            </a:r>
          </a:p>
          <a:p>
            <a:r>
              <a:rPr lang="en-US" dirty="0" err="1"/>
              <a:t>Kedua</a:t>
            </a:r>
            <a:r>
              <a:rPr lang="en-US" dirty="0"/>
              <a:t> data ini di-”</a:t>
            </a:r>
            <a:r>
              <a:rPr lang="en-US" dirty="0" err="1"/>
              <a:t>gandeng</a:t>
            </a:r>
            <a:r>
              <a:rPr lang="en-US" dirty="0"/>
              <a:t>”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i="1" dirty="0"/>
              <a:t>key </a:t>
            </a:r>
            <a:r>
              <a:rPr lang="en-US" dirty="0"/>
              <a:t>yang </a:t>
            </a:r>
            <a:r>
              <a:rPr lang="en-US" dirty="0" err="1"/>
              <a:t>sama</a:t>
            </a:r>
            <a:r>
              <a:rPr lang="en-US" dirty="0"/>
              <a:t> pada table T.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F6D0426-7AC9-407A-BBA7-123CE17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39483"/>
              </p:ext>
            </p:extLst>
          </p:nvPr>
        </p:nvGraphicFramePr>
        <p:xfrm>
          <a:off x="6096000" y="1455311"/>
          <a:ext cx="4057934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57934">
                  <a:extLst>
                    <a:ext uri="{9D8B030D-6E8A-4147-A177-3AD203B41FA5}">
                      <a16:colId xmlns:a16="http://schemas.microsoft.com/office/drawing/2014/main" val="53374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66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C4CA4238A0B923820DCC509A6F75849B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40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E4DA3B7FBBCE2345D7772B0674A318D5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34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1679091C5A880FAF6FB5E6087EB1B2DC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0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8F14E45FCEEA167A5A36DEDD4BEA2543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8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C9F0F895FB98AB9159F51FD0297E236D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45857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E25E49-27D4-41C9-90F9-A48B9DCDD11D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860507" y="2047164"/>
            <a:ext cx="197893" cy="206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6D80AC3E-2B25-48FB-AD86-E90A00352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705279"/>
              </p:ext>
            </p:extLst>
          </p:nvPr>
        </p:nvGraphicFramePr>
        <p:xfrm>
          <a:off x="8147713" y="4110213"/>
          <a:ext cx="3425589" cy="370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1863">
                  <a:extLst>
                    <a:ext uri="{9D8B030D-6E8A-4147-A177-3AD203B41FA5}">
                      <a16:colId xmlns:a16="http://schemas.microsoft.com/office/drawing/2014/main" val="2920957765"/>
                    </a:ext>
                  </a:extLst>
                </a:gridCol>
                <a:gridCol w="1141863">
                  <a:extLst>
                    <a:ext uri="{9D8B030D-6E8A-4147-A177-3AD203B41FA5}">
                      <a16:colId xmlns:a16="http://schemas.microsoft.com/office/drawing/2014/main" val="2213487554"/>
                    </a:ext>
                  </a:extLst>
                </a:gridCol>
                <a:gridCol w="1141863">
                  <a:extLst>
                    <a:ext uri="{9D8B030D-6E8A-4147-A177-3AD203B41FA5}">
                      <a16:colId xmlns:a16="http://schemas.microsoft.com/office/drawing/2014/main" val="2201123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prev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(next)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10465"/>
                  </a:ext>
                </a:extLst>
              </a:tr>
            </a:tbl>
          </a:graphicData>
        </a:graphic>
      </p:graphicFrame>
      <p:graphicFrame>
        <p:nvGraphicFramePr>
          <p:cNvPr id="20" name="Table 17">
            <a:extLst>
              <a:ext uri="{FF2B5EF4-FFF2-40B4-BE49-F238E27FC236}">
                <a16:creationId xmlns:a16="http://schemas.microsoft.com/office/drawing/2014/main" id="{93DC15EF-6142-42F5-B81E-C9C0A4D39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465063"/>
              </p:ext>
            </p:extLst>
          </p:nvPr>
        </p:nvGraphicFramePr>
        <p:xfrm>
          <a:off x="8147713" y="5096903"/>
          <a:ext cx="3425589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1863">
                  <a:extLst>
                    <a:ext uri="{9D8B030D-6E8A-4147-A177-3AD203B41FA5}">
                      <a16:colId xmlns:a16="http://schemas.microsoft.com/office/drawing/2014/main" val="2920957765"/>
                    </a:ext>
                  </a:extLst>
                </a:gridCol>
                <a:gridCol w="1141863">
                  <a:extLst>
                    <a:ext uri="{9D8B030D-6E8A-4147-A177-3AD203B41FA5}">
                      <a16:colId xmlns:a16="http://schemas.microsoft.com/office/drawing/2014/main" val="2213487554"/>
                    </a:ext>
                  </a:extLst>
                </a:gridCol>
                <a:gridCol w="1141863">
                  <a:extLst>
                    <a:ext uri="{9D8B030D-6E8A-4147-A177-3AD203B41FA5}">
                      <a16:colId xmlns:a16="http://schemas.microsoft.com/office/drawing/2014/main" val="2201123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prev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(next)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10465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0C916D-B8FB-4047-9411-DF11D01ED5EF}"/>
              </a:ext>
            </a:extLst>
          </p:cNvPr>
          <p:cNvCxnSpPr>
            <a:cxnSpLocks/>
            <a:stCxn id="17" idx="3"/>
            <a:endCxn id="20" idx="0"/>
          </p:cNvCxnSpPr>
          <p:nvPr/>
        </p:nvCxnSpPr>
        <p:spPr>
          <a:xfrm flipH="1">
            <a:off x="9860507" y="4295633"/>
            <a:ext cx="1712795" cy="80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F9CAC9-C009-4BC4-8A8C-E78DBD2659A1}"/>
              </a:ext>
            </a:extLst>
          </p:cNvPr>
          <p:cNvCxnSpPr>
            <a:cxnSpLocks/>
          </p:cNvCxnSpPr>
          <p:nvPr/>
        </p:nvCxnSpPr>
        <p:spPr>
          <a:xfrm flipV="1">
            <a:off x="5755375" y="1941764"/>
            <a:ext cx="340625" cy="20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74A3B9-AC11-43F9-8CA7-4DFCC590CB65}"/>
              </a:ext>
            </a:extLst>
          </p:cNvPr>
          <p:cNvCxnSpPr>
            <a:cxnSpLocks/>
            <a:stCxn id="20" idx="1"/>
            <a:endCxn id="17" idx="2"/>
          </p:cNvCxnSpPr>
          <p:nvPr/>
        </p:nvCxnSpPr>
        <p:spPr>
          <a:xfrm flipV="1">
            <a:off x="8147713" y="4481053"/>
            <a:ext cx="1712794" cy="80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289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444D-78F2-4497-91DD-60948F07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pada Hash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173EE-F1B1-45D3-A221-53ACC606E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720"/>
            <a:ext cx="10515599" cy="4776243"/>
          </a:xfrm>
        </p:spPr>
        <p:txBody>
          <a:bodyPr/>
          <a:lstStyle/>
          <a:p>
            <a:r>
              <a:rPr lang="en-US" dirty="0"/>
              <a:t>Karena data dengan key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di-</a:t>
            </a:r>
            <a:r>
              <a:rPr lang="en-US" dirty="0" err="1"/>
              <a:t>gandeng</a:t>
            </a:r>
            <a:r>
              <a:rPr lang="en-US" dirty="0"/>
              <a:t> dengan data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i="1" dirty="0"/>
              <a:t>insert</a:t>
            </a:r>
            <a:r>
              <a:rPr lang="en-US" dirty="0"/>
              <a:t> data </a:t>
            </a:r>
            <a:r>
              <a:rPr lang="en-US" dirty="0" err="1"/>
              <a:t>dilakukan</a:t>
            </a:r>
            <a:r>
              <a:rPr lang="en-US" dirty="0"/>
              <a:t> pada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i="1" dirty="0"/>
              <a:t>linked list</a:t>
            </a:r>
            <a:r>
              <a:rPr lang="en-US" dirty="0"/>
              <a:t>.</a:t>
            </a:r>
          </a:p>
          <a:p>
            <a:r>
              <a:rPr lang="en-US" dirty="0"/>
              <a:t>Proses </a:t>
            </a:r>
            <a:r>
              <a:rPr lang="en-US" dirty="0" err="1"/>
              <a:t>pencarian</a:t>
            </a:r>
            <a:r>
              <a:rPr lang="en-US" dirty="0"/>
              <a:t> data </a:t>
            </a:r>
            <a:r>
              <a:rPr lang="en-US" dirty="0" err="1"/>
              <a:t>dilakukan</a:t>
            </a:r>
            <a:r>
              <a:rPr lang="en-US" dirty="0"/>
              <a:t> dengan </a:t>
            </a:r>
            <a:r>
              <a:rPr lang="en-US" dirty="0" err="1"/>
              <a:t>melakukan</a:t>
            </a:r>
            <a:r>
              <a:rPr lang="en-US" dirty="0"/>
              <a:t> traversal pada </a:t>
            </a:r>
            <a:r>
              <a:rPr lang="en-US" i="1" dirty="0"/>
              <a:t>linked list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data </a:t>
            </a:r>
            <a:r>
              <a:rPr lang="en-US" dirty="0" err="1"/>
              <a:t>ditemukan</a:t>
            </a:r>
            <a:r>
              <a:rPr lang="en-US" dirty="0"/>
              <a:t>.</a:t>
            </a:r>
          </a:p>
          <a:p>
            <a:r>
              <a:rPr lang="en-US" dirty="0"/>
              <a:t>Proses </a:t>
            </a:r>
            <a:r>
              <a:rPr lang="en-US" dirty="0" err="1"/>
              <a:t>penghapusan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dengan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linked list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7756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0A27-8119-4540-B4AC-B517F380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36D73-1A7F-40B1-AC1E-44B081AC9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621"/>
            <a:ext cx="10515600" cy="172279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procedure</a:t>
            </a:r>
            <a:r>
              <a:rPr lang="en-US" dirty="0"/>
              <a:t> CHAINED-HASH-INSERT(T: hash table, x):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/>
              <a:t>hash_key</a:t>
            </a:r>
            <a:r>
              <a:rPr lang="en-US" i="1" dirty="0"/>
              <a:t> </a:t>
            </a:r>
            <a:r>
              <a:rPr lang="en-US" dirty="0"/>
              <a:t>← HASH(</a:t>
            </a:r>
            <a:r>
              <a:rPr lang="en-US" dirty="0" err="1"/>
              <a:t>x.key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tambahkan</a:t>
            </a:r>
            <a:r>
              <a:rPr lang="en-US" dirty="0"/>
              <a:t> x pada </a:t>
            </a:r>
            <a:r>
              <a:rPr lang="en-US" dirty="0" err="1"/>
              <a:t>awal</a:t>
            </a:r>
            <a:r>
              <a:rPr lang="en-US" dirty="0"/>
              <a:t> linked list pada T[</a:t>
            </a:r>
            <a:r>
              <a:rPr lang="en-US" i="1" dirty="0" err="1"/>
              <a:t>hash_key</a:t>
            </a:r>
            <a:r>
              <a:rPr lang="en-US" dirty="0"/>
              <a:t>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0FC8F7-087F-4E6E-82EF-8ABDD6DD6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49005"/>
              </p:ext>
            </p:extLst>
          </p:nvPr>
        </p:nvGraphicFramePr>
        <p:xfrm>
          <a:off x="838200" y="3683355"/>
          <a:ext cx="4066653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55551">
                  <a:extLst>
                    <a:ext uri="{9D8B030D-6E8A-4147-A177-3AD203B41FA5}">
                      <a16:colId xmlns:a16="http://schemas.microsoft.com/office/drawing/2014/main" val="3767499272"/>
                    </a:ext>
                  </a:extLst>
                </a:gridCol>
                <a:gridCol w="1355551">
                  <a:extLst>
                    <a:ext uri="{9D8B030D-6E8A-4147-A177-3AD203B41FA5}">
                      <a16:colId xmlns:a16="http://schemas.microsoft.com/office/drawing/2014/main" val="690904117"/>
                    </a:ext>
                  </a:extLst>
                </a:gridCol>
                <a:gridCol w="1355551">
                  <a:extLst>
                    <a:ext uri="{9D8B030D-6E8A-4147-A177-3AD203B41FA5}">
                      <a16:colId xmlns:a16="http://schemas.microsoft.com/office/drawing/2014/main" val="439331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2454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2427FC0-985C-4FFE-8E5D-AAA9CAAB7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378519"/>
              </p:ext>
            </p:extLst>
          </p:nvPr>
        </p:nvGraphicFramePr>
        <p:xfrm>
          <a:off x="838199" y="4340722"/>
          <a:ext cx="4066653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55551">
                  <a:extLst>
                    <a:ext uri="{9D8B030D-6E8A-4147-A177-3AD203B41FA5}">
                      <a16:colId xmlns:a16="http://schemas.microsoft.com/office/drawing/2014/main" val="3767499272"/>
                    </a:ext>
                  </a:extLst>
                </a:gridCol>
                <a:gridCol w="1355551">
                  <a:extLst>
                    <a:ext uri="{9D8B030D-6E8A-4147-A177-3AD203B41FA5}">
                      <a16:colId xmlns:a16="http://schemas.microsoft.com/office/drawing/2014/main" val="690904117"/>
                    </a:ext>
                  </a:extLst>
                </a:gridCol>
                <a:gridCol w="1355551">
                  <a:extLst>
                    <a:ext uri="{9D8B030D-6E8A-4147-A177-3AD203B41FA5}">
                      <a16:colId xmlns:a16="http://schemas.microsoft.com/office/drawing/2014/main" val="439331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2454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3C342FF-3CAA-47BA-A1F6-E2F6898B3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737976"/>
              </p:ext>
            </p:extLst>
          </p:nvPr>
        </p:nvGraphicFramePr>
        <p:xfrm>
          <a:off x="838199" y="4998089"/>
          <a:ext cx="4066653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55551">
                  <a:extLst>
                    <a:ext uri="{9D8B030D-6E8A-4147-A177-3AD203B41FA5}">
                      <a16:colId xmlns:a16="http://schemas.microsoft.com/office/drawing/2014/main" val="3767499272"/>
                    </a:ext>
                  </a:extLst>
                </a:gridCol>
                <a:gridCol w="1355551">
                  <a:extLst>
                    <a:ext uri="{9D8B030D-6E8A-4147-A177-3AD203B41FA5}">
                      <a16:colId xmlns:a16="http://schemas.microsoft.com/office/drawing/2014/main" val="690904117"/>
                    </a:ext>
                  </a:extLst>
                </a:gridCol>
                <a:gridCol w="1355551">
                  <a:extLst>
                    <a:ext uri="{9D8B030D-6E8A-4147-A177-3AD203B41FA5}">
                      <a16:colId xmlns:a16="http://schemas.microsoft.com/office/drawing/2014/main" val="439331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24548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4F7F36-8F38-4A77-9140-01A56F8896C4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2871525" y="3868775"/>
            <a:ext cx="2033328" cy="47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BA6BBF-6BBC-46E6-86BC-FF1DF461C3B5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2871525" y="4526142"/>
            <a:ext cx="2033327" cy="47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A0D6982B-DAA9-4949-A6BF-092A90441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383918"/>
              </p:ext>
            </p:extLst>
          </p:nvPr>
        </p:nvGraphicFramePr>
        <p:xfrm>
          <a:off x="6367816" y="4341666"/>
          <a:ext cx="4066653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55551">
                  <a:extLst>
                    <a:ext uri="{9D8B030D-6E8A-4147-A177-3AD203B41FA5}">
                      <a16:colId xmlns:a16="http://schemas.microsoft.com/office/drawing/2014/main" val="3767499272"/>
                    </a:ext>
                  </a:extLst>
                </a:gridCol>
                <a:gridCol w="1355551">
                  <a:extLst>
                    <a:ext uri="{9D8B030D-6E8A-4147-A177-3AD203B41FA5}">
                      <a16:colId xmlns:a16="http://schemas.microsoft.com/office/drawing/2014/main" val="690904117"/>
                    </a:ext>
                  </a:extLst>
                </a:gridCol>
                <a:gridCol w="1355551">
                  <a:extLst>
                    <a:ext uri="{9D8B030D-6E8A-4147-A177-3AD203B41FA5}">
                      <a16:colId xmlns:a16="http://schemas.microsoft.com/office/drawing/2014/main" val="439331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24548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813E6614-9E81-498B-8CF9-8F0EE9E8E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028534"/>
              </p:ext>
            </p:extLst>
          </p:nvPr>
        </p:nvGraphicFramePr>
        <p:xfrm>
          <a:off x="6367815" y="4999033"/>
          <a:ext cx="4066653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55551">
                  <a:extLst>
                    <a:ext uri="{9D8B030D-6E8A-4147-A177-3AD203B41FA5}">
                      <a16:colId xmlns:a16="http://schemas.microsoft.com/office/drawing/2014/main" val="3767499272"/>
                    </a:ext>
                  </a:extLst>
                </a:gridCol>
                <a:gridCol w="1355551">
                  <a:extLst>
                    <a:ext uri="{9D8B030D-6E8A-4147-A177-3AD203B41FA5}">
                      <a16:colId xmlns:a16="http://schemas.microsoft.com/office/drawing/2014/main" val="690904117"/>
                    </a:ext>
                  </a:extLst>
                </a:gridCol>
                <a:gridCol w="1355551">
                  <a:extLst>
                    <a:ext uri="{9D8B030D-6E8A-4147-A177-3AD203B41FA5}">
                      <a16:colId xmlns:a16="http://schemas.microsoft.com/office/drawing/2014/main" val="439331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24548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08222241-B758-4151-85E4-0A07FB8E3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494897"/>
              </p:ext>
            </p:extLst>
          </p:nvPr>
        </p:nvGraphicFramePr>
        <p:xfrm>
          <a:off x="6367815" y="5656400"/>
          <a:ext cx="4066653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55551">
                  <a:extLst>
                    <a:ext uri="{9D8B030D-6E8A-4147-A177-3AD203B41FA5}">
                      <a16:colId xmlns:a16="http://schemas.microsoft.com/office/drawing/2014/main" val="3767499272"/>
                    </a:ext>
                  </a:extLst>
                </a:gridCol>
                <a:gridCol w="1355551">
                  <a:extLst>
                    <a:ext uri="{9D8B030D-6E8A-4147-A177-3AD203B41FA5}">
                      <a16:colId xmlns:a16="http://schemas.microsoft.com/office/drawing/2014/main" val="690904117"/>
                    </a:ext>
                  </a:extLst>
                </a:gridCol>
                <a:gridCol w="1355551">
                  <a:extLst>
                    <a:ext uri="{9D8B030D-6E8A-4147-A177-3AD203B41FA5}">
                      <a16:colId xmlns:a16="http://schemas.microsoft.com/office/drawing/2014/main" val="439331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24548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DB85B1-3164-4BDB-B979-4E12C0388C45}"/>
              </a:ext>
            </a:extLst>
          </p:cNvPr>
          <p:cNvCxnSpPr>
            <a:cxnSpLocks/>
            <a:stCxn id="22" idx="3"/>
            <a:endCxn id="23" idx="0"/>
          </p:cNvCxnSpPr>
          <p:nvPr/>
        </p:nvCxnSpPr>
        <p:spPr>
          <a:xfrm flipH="1">
            <a:off x="8401141" y="4527086"/>
            <a:ext cx="2033328" cy="47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72007B-8EAC-4BB1-AAA4-C1728A1B6DC9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8401141" y="5184453"/>
            <a:ext cx="2033327" cy="47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F7AAA4D7-AEE0-4247-BC5B-DC8F5B4E6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827668"/>
              </p:ext>
            </p:extLst>
          </p:nvPr>
        </p:nvGraphicFramePr>
        <p:xfrm>
          <a:off x="6367814" y="3683355"/>
          <a:ext cx="4066653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55551">
                  <a:extLst>
                    <a:ext uri="{9D8B030D-6E8A-4147-A177-3AD203B41FA5}">
                      <a16:colId xmlns:a16="http://schemas.microsoft.com/office/drawing/2014/main" val="3767499272"/>
                    </a:ext>
                  </a:extLst>
                </a:gridCol>
                <a:gridCol w="1355551">
                  <a:extLst>
                    <a:ext uri="{9D8B030D-6E8A-4147-A177-3AD203B41FA5}">
                      <a16:colId xmlns:a16="http://schemas.microsoft.com/office/drawing/2014/main" val="690904117"/>
                    </a:ext>
                  </a:extLst>
                </a:gridCol>
                <a:gridCol w="1355551">
                  <a:extLst>
                    <a:ext uri="{9D8B030D-6E8A-4147-A177-3AD203B41FA5}">
                      <a16:colId xmlns:a16="http://schemas.microsoft.com/office/drawing/2014/main" val="439331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24548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FB37DC-848C-41F4-8BF0-5E8AF969FFAB}"/>
              </a:ext>
            </a:extLst>
          </p:cNvPr>
          <p:cNvCxnSpPr>
            <a:cxnSpLocks/>
            <a:stCxn id="28" idx="3"/>
            <a:endCxn id="22" idx="0"/>
          </p:cNvCxnSpPr>
          <p:nvPr/>
        </p:nvCxnSpPr>
        <p:spPr>
          <a:xfrm flipH="1">
            <a:off x="8401142" y="3868775"/>
            <a:ext cx="2033325" cy="47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013B6FB-BBA6-4AB8-A5DC-08B7DEC42EB5}"/>
              </a:ext>
            </a:extLst>
          </p:cNvPr>
          <p:cNvCxnSpPr>
            <a:cxnSpLocks/>
            <a:stCxn id="22" idx="1"/>
            <a:endCxn id="28" idx="2"/>
          </p:cNvCxnSpPr>
          <p:nvPr/>
        </p:nvCxnSpPr>
        <p:spPr>
          <a:xfrm flipV="1">
            <a:off x="6367816" y="4054195"/>
            <a:ext cx="2033324" cy="47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C2C2D0-33F5-4344-8A0E-FE083E7CAF4D}"/>
              </a:ext>
            </a:extLst>
          </p:cNvPr>
          <p:cNvCxnSpPr>
            <a:cxnSpLocks/>
          </p:cNvCxnSpPr>
          <p:nvPr/>
        </p:nvCxnSpPr>
        <p:spPr>
          <a:xfrm flipV="1">
            <a:off x="6367816" y="4712034"/>
            <a:ext cx="2033324" cy="47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71010EE-D9B2-4B22-A082-710A8CCC6C31}"/>
              </a:ext>
            </a:extLst>
          </p:cNvPr>
          <p:cNvCxnSpPr>
            <a:cxnSpLocks/>
          </p:cNvCxnSpPr>
          <p:nvPr/>
        </p:nvCxnSpPr>
        <p:spPr>
          <a:xfrm flipV="1">
            <a:off x="6367816" y="5365497"/>
            <a:ext cx="2033324" cy="47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707997-492E-41C6-8B6D-746C43788BC5}"/>
              </a:ext>
            </a:extLst>
          </p:cNvPr>
          <p:cNvCxnSpPr>
            <a:cxnSpLocks/>
            <a:stCxn id="6" idx="1"/>
            <a:endCxn id="4" idx="2"/>
          </p:cNvCxnSpPr>
          <p:nvPr/>
        </p:nvCxnSpPr>
        <p:spPr>
          <a:xfrm flipV="1">
            <a:off x="838199" y="4054195"/>
            <a:ext cx="2033327" cy="47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C6AFD3-A9C7-4868-B2AC-71806EA6C080}"/>
              </a:ext>
            </a:extLst>
          </p:cNvPr>
          <p:cNvCxnSpPr>
            <a:cxnSpLocks/>
            <a:stCxn id="8" idx="1"/>
            <a:endCxn id="6" idx="2"/>
          </p:cNvCxnSpPr>
          <p:nvPr/>
        </p:nvCxnSpPr>
        <p:spPr>
          <a:xfrm flipV="1">
            <a:off x="838199" y="4711562"/>
            <a:ext cx="2033326" cy="47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5B25BA2F-B9B8-4DCB-AA34-CEA56A61707A}"/>
              </a:ext>
            </a:extLst>
          </p:cNvPr>
          <p:cNvSpPr/>
          <p:nvPr/>
        </p:nvSpPr>
        <p:spPr>
          <a:xfrm>
            <a:off x="5147129" y="438475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5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8E6D-2155-4D4D-B861-3CDD2949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8AC3-8B67-477C-8795-AE05D3D26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function</a:t>
            </a:r>
            <a:r>
              <a:rPr lang="en-US" dirty="0"/>
              <a:t> CHAINED-HASH-SEARCH(T: hash table, k: key):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/>
              <a:t>hash_key</a:t>
            </a:r>
            <a:r>
              <a:rPr lang="en-US" i="1" dirty="0"/>
              <a:t> </a:t>
            </a:r>
            <a:r>
              <a:rPr lang="en-US" dirty="0"/>
              <a:t>← HASH(key)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dengan </a:t>
            </a:r>
            <a:r>
              <a:rPr lang="en-US" i="1" dirty="0"/>
              <a:t>key</a:t>
            </a:r>
            <a:r>
              <a:rPr lang="en-US" dirty="0"/>
              <a:t> = </a:t>
            </a:r>
            <a:r>
              <a:rPr lang="en-US" i="1" dirty="0" err="1"/>
              <a:t>hash_key</a:t>
            </a:r>
            <a:r>
              <a:rPr lang="en-US" dirty="0"/>
              <a:t> di 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return</a:t>
            </a:r>
            <a:r>
              <a:rPr lang="en-US" dirty="0"/>
              <a:t> </a:t>
            </a:r>
            <a:r>
              <a:rPr lang="en-US" i="1" dirty="0"/>
              <a:t>True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dengan </a:t>
            </a:r>
            <a:r>
              <a:rPr lang="en-US" i="1" dirty="0"/>
              <a:t>key</a:t>
            </a:r>
            <a:r>
              <a:rPr lang="en-US" dirty="0"/>
              <a:t> = </a:t>
            </a:r>
            <a:r>
              <a:rPr lang="en-US" i="1" dirty="0" err="1"/>
              <a:t>hash_key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/>
              <a:t>False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ditemukan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Fungsi</a:t>
            </a:r>
            <a:r>
              <a:rPr lang="en-US" dirty="0"/>
              <a:t> ini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i="1" dirty="0"/>
              <a:t>linked list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0607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1AAF-7E57-48E5-9741-AC562D66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87EC3-A2ED-490F-9AD5-5C9926798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144" y="1839273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/>
              <a:t>procedure</a:t>
            </a:r>
            <a:r>
              <a:rPr lang="en-US" dirty="0"/>
              <a:t> CHAINED-HASH-DELETE(T: hash table, x: value):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/>
              <a:t>hash_key</a:t>
            </a:r>
            <a:r>
              <a:rPr lang="en-US" dirty="0"/>
              <a:t> ← HASH(</a:t>
            </a:r>
            <a:r>
              <a:rPr lang="en-US" dirty="0" err="1"/>
              <a:t>x.key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value ← T[</a:t>
            </a:r>
            <a:r>
              <a:rPr lang="en-US" i="1" dirty="0" err="1"/>
              <a:t>hash_key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if</a:t>
            </a:r>
            <a:r>
              <a:rPr lang="en-US" dirty="0"/>
              <a:t> value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linked list </a:t>
            </a:r>
            <a:r>
              <a:rPr lang="en-US" u="sng" dirty="0"/>
              <a:t>then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hapus</a:t>
            </a:r>
            <a:r>
              <a:rPr lang="en-US" dirty="0"/>
              <a:t> x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linked list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u="sng" dirty="0"/>
              <a:t>else</a:t>
            </a:r>
          </a:p>
          <a:p>
            <a:pPr marL="0" indent="0">
              <a:buNone/>
            </a:pPr>
            <a:r>
              <a:rPr lang="en-US" dirty="0"/>
              <a:t>		T[</a:t>
            </a:r>
            <a:r>
              <a:rPr lang="en-US" i="1" dirty="0" err="1"/>
              <a:t>hash_key</a:t>
            </a:r>
            <a:r>
              <a:rPr lang="en-US" dirty="0"/>
              <a:t>] ← NIL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T[</a:t>
            </a:r>
            <a:r>
              <a:rPr lang="en-US" i="1" dirty="0" err="1"/>
              <a:t>hash_key</a:t>
            </a:r>
            <a:r>
              <a:rPr lang="en-US" dirty="0"/>
              <a:t>]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linked list</a:t>
            </a:r>
            <a:r>
              <a:rPr lang="en-US" dirty="0"/>
              <a:t>.</a:t>
            </a:r>
          </a:p>
          <a:p>
            <a:r>
              <a:rPr lang="en-US" dirty="0"/>
              <a:t>Jika T[</a:t>
            </a:r>
            <a:r>
              <a:rPr lang="en-US" i="1" dirty="0" err="1"/>
              <a:t>hash_key</a:t>
            </a:r>
            <a:r>
              <a:rPr lang="en-US" dirty="0"/>
              <a:t>]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i="1" dirty="0"/>
              <a:t>linked list</a:t>
            </a:r>
            <a:r>
              <a:rPr lang="en-US" dirty="0"/>
              <a:t>, proses </a:t>
            </a:r>
            <a:r>
              <a:rPr lang="en-US" dirty="0" err="1"/>
              <a:t>penghapusan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linked list. Jika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,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.</a:t>
            </a:r>
          </a:p>
          <a:p>
            <a:r>
              <a:rPr lang="en-US" dirty="0"/>
              <a:t>Jika T[</a:t>
            </a:r>
            <a:r>
              <a:rPr lang="en-US" i="1" dirty="0" err="1"/>
              <a:t>hash_key</a:t>
            </a:r>
            <a:r>
              <a:rPr lang="en-US" dirty="0"/>
              <a:t>]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linked list, </a:t>
            </a:r>
            <a:r>
              <a:rPr lang="en-US" dirty="0" err="1"/>
              <a:t>maka</a:t>
            </a:r>
            <a:r>
              <a:rPr lang="en-US" dirty="0"/>
              <a:t> T[</a:t>
            </a:r>
            <a:r>
              <a:rPr lang="en-US" i="1" dirty="0" err="1"/>
              <a:t>hash_key</a:t>
            </a:r>
            <a:r>
              <a:rPr lang="en-US" dirty="0"/>
              <a:t>] ← NIL</a:t>
            </a:r>
          </a:p>
        </p:txBody>
      </p:sp>
    </p:spTree>
    <p:extLst>
      <p:ext uri="{BB962C8B-B14F-4D97-AF65-F5344CB8AC3E}">
        <p14:creationId xmlns:p14="http://schemas.microsoft.com/office/powerpoint/2010/main" val="2940638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B4650-FE14-4820-8AD0-2F753111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87D9A-AC83-4CDA-8512-FD18FB29B6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Fungsi hash </a:t>
                </a:r>
                <a:r>
                  <a:rPr lang="en-US" dirty="0" err="1"/>
                  <a:t>dikatakan</a:t>
                </a:r>
                <a:r>
                  <a:rPr lang="en-US" dirty="0"/>
                  <a:t> </a:t>
                </a:r>
                <a:r>
                  <a:rPr lang="en-US" dirty="0" err="1"/>
                  <a:t>cukup</a:t>
                </a:r>
                <a:r>
                  <a:rPr lang="en-US" dirty="0"/>
                  <a:t> </a:t>
                </a:r>
                <a:r>
                  <a:rPr lang="en-US" dirty="0" err="1"/>
                  <a:t>baik</a:t>
                </a:r>
                <a:r>
                  <a:rPr lang="en-US" dirty="0"/>
                  <a:t> </a:t>
                </a: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:r>
                  <a:rPr lang="en-US" dirty="0" err="1"/>
                  <a:t>tiap</a:t>
                </a:r>
                <a:r>
                  <a:rPr lang="en-US" dirty="0"/>
                  <a:t> </a:t>
                </a:r>
                <a:r>
                  <a:rPr lang="en-US" i="1" dirty="0"/>
                  <a:t>key</a:t>
                </a:r>
                <a:r>
                  <a:rPr lang="en-US" dirty="0"/>
                  <a:t>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dirty="0" err="1"/>
                  <a:t>peluang</a:t>
                </a:r>
                <a:r>
                  <a:rPr lang="en-US" dirty="0"/>
                  <a:t> yang </a:t>
                </a:r>
                <a:r>
                  <a:rPr lang="en-US" dirty="0" err="1"/>
                  <a:t>sama</a:t>
                </a:r>
                <a:r>
                  <a:rPr lang="en-US" dirty="0"/>
                  <a:t> untuk </a:t>
                </a:r>
                <a:r>
                  <a:rPr lang="en-US" dirty="0" err="1"/>
                  <a:t>menempati</a:t>
                </a:r>
                <a:r>
                  <a:rPr lang="en-US" dirty="0"/>
                  <a:t> </a:t>
                </a:r>
                <a:r>
                  <a:rPr lang="en-US" dirty="0" err="1"/>
                  <a:t>semua</a:t>
                </a:r>
                <a:r>
                  <a:rPr lang="en-US" dirty="0"/>
                  <a:t> slot table T.</a:t>
                </a:r>
              </a:p>
              <a:p>
                <a:r>
                  <a:rPr lang="en-US" dirty="0"/>
                  <a:t>Jika jumlah slot </a:t>
                </a:r>
                <a:r>
                  <a:rPr lang="en-US" dirty="0" err="1"/>
                  <a:t>adalah</a:t>
                </a:r>
                <a:r>
                  <a:rPr lang="en-US" dirty="0"/>
                  <a:t> m </a:t>
                </a:r>
                <a:r>
                  <a:rPr lang="en-US" dirty="0" err="1"/>
                  <a:t>maka</a:t>
                </a:r>
                <a:r>
                  <a:rPr lang="en-US" dirty="0"/>
                  <a:t> untuk </a:t>
                </a:r>
                <a:r>
                  <a:rPr lang="en-US" dirty="0" err="1"/>
                  <a:t>tiap</a:t>
                </a:r>
                <a:r>
                  <a:rPr lang="en-US" dirty="0"/>
                  <a:t> </a:t>
                </a:r>
                <a:r>
                  <a:rPr lang="en-US" dirty="0" err="1"/>
                  <a:t>k</a:t>
                </a:r>
                <a:r>
                  <a:rPr lang="en-US" baseline="-25000" dirty="0" err="1"/>
                  <a:t>i</a:t>
                </a:r>
                <a:r>
                  <a:rPr lang="en-US" dirty="0"/>
                  <a:t> </a:t>
                </a:r>
                <a:r>
                  <a:rPr lang="el-GR" dirty="0"/>
                  <a:t>ϵ</a:t>
                </a:r>
                <a:r>
                  <a:rPr lang="en-US" dirty="0"/>
                  <a:t> K, </a:t>
                </a:r>
                <a:r>
                  <a:rPr lang="en-US" dirty="0" err="1"/>
                  <a:t>Pr</a:t>
                </a:r>
                <a:r>
                  <a:rPr lang="en-US" dirty="0"/>
                  <a:t>(</a:t>
                </a:r>
                <a:r>
                  <a:rPr lang="en-US" dirty="0" err="1"/>
                  <a:t>k</a:t>
                </a:r>
                <a:r>
                  <a:rPr lang="en-US" baseline="-25000" dirty="0" err="1"/>
                  <a:t>i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aseline="-25000" dirty="0"/>
              </a:p>
              <a:p>
                <a:r>
                  <a:rPr lang="en-US" dirty="0"/>
                  <a:t>Jika k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angka</a:t>
                </a:r>
                <a:r>
                  <a:rPr lang="en-US" dirty="0"/>
                  <a:t> </a:t>
                </a:r>
                <a:r>
                  <a:rPr lang="en-US" dirty="0" err="1"/>
                  <a:t>acak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rentang</a:t>
                </a:r>
                <a:r>
                  <a:rPr lang="en-US" dirty="0"/>
                  <a:t> 0 ≤ k &lt; 1,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hash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didefinisikan</a:t>
                </a:r>
                <a:r>
                  <a:rPr lang="en-US" dirty="0"/>
                  <a:t> </a:t>
                </a: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Fungsi</a:t>
                </a:r>
                <a:r>
                  <a:rPr lang="en-US" dirty="0"/>
                  <a:t> hash </a:t>
                </a:r>
                <a:r>
                  <a:rPr lang="en-US" dirty="0" err="1"/>
                  <a:t>umumnya</a:t>
                </a:r>
                <a:r>
                  <a:rPr lang="en-US" dirty="0"/>
                  <a:t> </a:t>
                </a:r>
                <a:r>
                  <a:rPr lang="en-US" dirty="0" err="1"/>
                  <a:t>menerima</a:t>
                </a:r>
                <a:r>
                  <a:rPr lang="en-US" dirty="0"/>
                  <a:t> input </a:t>
                </a:r>
                <a:r>
                  <a:rPr lang="en-US" dirty="0" err="1"/>
                  <a:t>berupa</a:t>
                </a:r>
                <a:r>
                  <a:rPr lang="en-US" dirty="0"/>
                  <a:t> </a:t>
                </a:r>
                <a:r>
                  <a:rPr lang="en-US" dirty="0" err="1"/>
                  <a:t>bilangan</a:t>
                </a:r>
                <a:r>
                  <a:rPr lang="en-US" dirty="0"/>
                  <a:t>. Jika input yang </a:t>
                </a:r>
                <a:r>
                  <a:rPr lang="en-US" dirty="0" err="1"/>
                  <a:t>diterima</a:t>
                </a:r>
                <a:r>
                  <a:rPr lang="en-US" dirty="0"/>
                  <a:t> </a:t>
                </a:r>
                <a:r>
                  <a:rPr lang="en-US" dirty="0" err="1"/>
                  <a:t>berupa</a:t>
                </a:r>
                <a:r>
                  <a:rPr lang="en-US" dirty="0"/>
                  <a:t> string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hash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mengubah</a:t>
                </a:r>
                <a:r>
                  <a:rPr lang="en-US" dirty="0"/>
                  <a:t> string </a:t>
                </a:r>
                <a:r>
                  <a:rPr lang="en-US" dirty="0" err="1"/>
                  <a:t>tersebut</a:t>
                </a:r>
                <a:r>
                  <a:rPr lang="en-US" dirty="0"/>
                  <a:t> </a:t>
                </a:r>
                <a:r>
                  <a:rPr lang="en-US" dirty="0" err="1"/>
                  <a:t>menjadi</a:t>
                </a:r>
                <a:r>
                  <a:rPr lang="en-US" dirty="0"/>
                  <a:t> </a:t>
                </a:r>
                <a:r>
                  <a:rPr lang="en-US" dirty="0" err="1"/>
                  <a:t>angka</a:t>
                </a:r>
                <a:r>
                  <a:rPr lang="en-US" dirty="0"/>
                  <a:t>. </a:t>
                </a:r>
                <a:r>
                  <a:rPr lang="en-US" dirty="0" err="1"/>
                  <a:t>Misal</a:t>
                </a:r>
                <a:r>
                  <a:rPr lang="en-US" dirty="0"/>
                  <a:t> “hello”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diterjemahkan</a:t>
                </a:r>
                <a:r>
                  <a:rPr lang="en-US" dirty="0"/>
                  <a:t> </a:t>
                </a:r>
                <a:r>
                  <a:rPr lang="en-US" dirty="0" err="1"/>
                  <a:t>menjadi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+ 108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+ 108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+ 111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basis 128 </a:t>
                </a:r>
                <a:r>
                  <a:rPr lang="en-US" dirty="0" err="1"/>
                  <a:t>karena</a:t>
                </a:r>
                <a:r>
                  <a:rPr lang="en-US" dirty="0"/>
                  <a:t> jumlah </a:t>
                </a:r>
                <a:r>
                  <a:rPr lang="en-US" dirty="0" err="1"/>
                  <a:t>karakter</a:t>
                </a:r>
                <a:r>
                  <a:rPr lang="en-US" dirty="0"/>
                  <a:t> ASCII </a:t>
                </a:r>
                <a:r>
                  <a:rPr lang="en-US" dirty="0" err="1"/>
                  <a:t>ada</a:t>
                </a:r>
                <a:r>
                  <a:rPr lang="en-US" dirty="0"/>
                  <a:t> 128.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87D9A-AC83-4CDA-8512-FD18FB29B6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849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E03C0-FACE-4062-A064-2A6F1E3B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Division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4AB05A-E481-496F-BCA9-3B5F509398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The division method </a:t>
                </a:r>
                <a:r>
                  <a:rPr lang="en-US" dirty="0" err="1"/>
                  <a:t>mengalokasikan</a:t>
                </a:r>
                <a:r>
                  <a:rPr lang="en-US" dirty="0"/>
                  <a:t> key </a:t>
                </a:r>
                <a:r>
                  <a:rPr lang="en-US" i="1" dirty="0"/>
                  <a:t>k</a:t>
                </a:r>
                <a:r>
                  <a:rPr lang="en-US" dirty="0"/>
                  <a:t> ke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i="1" dirty="0"/>
                  <a:t>m</a:t>
                </a:r>
                <a:r>
                  <a:rPr lang="en-US" dirty="0"/>
                  <a:t> slot </a:t>
                </a:r>
                <a:r>
                  <a:rPr lang="en-US" dirty="0" err="1"/>
                  <a:t>berdasarkan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i="1" dirty="0"/>
                  <a:t>k</a:t>
                </a:r>
                <a:r>
                  <a:rPr lang="en-US" dirty="0"/>
                  <a:t> mod </a:t>
                </a:r>
                <a:r>
                  <a:rPr lang="en-US" i="1" dirty="0"/>
                  <a:t>m</a:t>
                </a:r>
                <a:r>
                  <a:rPr lang="en-US" dirty="0"/>
                  <a:t>. Dengan kata lain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just"/>
                <a:r>
                  <a:rPr lang="en-US" dirty="0" err="1"/>
                  <a:t>Metode</a:t>
                </a:r>
                <a:r>
                  <a:rPr lang="en-US" dirty="0"/>
                  <a:t> ini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metode</a:t>
                </a:r>
                <a:r>
                  <a:rPr lang="en-US" dirty="0"/>
                  <a:t> yang </a:t>
                </a:r>
                <a:r>
                  <a:rPr lang="en-US" dirty="0" err="1"/>
                  <a:t>ringkas</a:t>
                </a:r>
                <a:r>
                  <a:rPr lang="en-US" dirty="0"/>
                  <a:t> </a:t>
                </a:r>
                <a:r>
                  <a:rPr lang="en-US" dirty="0" err="1"/>
                  <a:t>tetapi</a:t>
                </a:r>
                <a:r>
                  <a:rPr lang="en-US" dirty="0"/>
                  <a:t> </a:t>
                </a:r>
                <a:r>
                  <a:rPr lang="en-US" dirty="0" err="1"/>
                  <a:t>memerlukan</a:t>
                </a:r>
                <a:r>
                  <a:rPr lang="en-US" dirty="0"/>
                  <a:t> </a:t>
                </a:r>
                <a:r>
                  <a:rPr lang="en-US" dirty="0" err="1"/>
                  <a:t>kehati-hatian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memilih</a:t>
                </a:r>
                <a:r>
                  <a:rPr lang="en-US" dirty="0"/>
                  <a:t> </a:t>
                </a:r>
                <a:r>
                  <a:rPr lang="en-US" i="1" dirty="0"/>
                  <a:t>m</a:t>
                </a:r>
                <a:r>
                  <a:rPr lang="en-US" dirty="0"/>
                  <a:t>.</a:t>
                </a:r>
              </a:p>
              <a:p>
                <a:pPr algn="just"/>
                <a:r>
                  <a:rPr lang="en-US" dirty="0" err="1"/>
                  <a:t>Misal</a:t>
                </a:r>
                <a:r>
                  <a:rPr lang="en-US" dirty="0"/>
                  <a:t>, untuk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i="1" dirty="0"/>
                  <a:t>p </a:t>
                </a:r>
                <a:r>
                  <a:rPr lang="en-US" dirty="0"/>
                  <a:t>bit </a:t>
                </a:r>
                <a:r>
                  <a:rPr lang="en-US" dirty="0" err="1"/>
                  <a:t>terkecil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i="1" dirty="0"/>
                  <a:t>k. </a:t>
                </a:r>
                <a:r>
                  <a:rPr lang="en-US" dirty="0" err="1"/>
                  <a:t>Misalkan</a:t>
                </a:r>
                <a:r>
                  <a:rPr lang="en-US" dirty="0"/>
                  <a:t> untuk </a:t>
                </a:r>
                <a:r>
                  <a:rPr lang="en-US" i="1" dirty="0"/>
                  <a:t>p</a:t>
                </a:r>
                <a:r>
                  <a:rPr lang="en-US" dirty="0"/>
                  <a:t> = 3 dan </a:t>
                </a:r>
                <a:r>
                  <a:rPr lang="en-US" i="1" dirty="0"/>
                  <a:t>k</a:t>
                </a:r>
                <a:r>
                  <a:rPr lang="en-US" dirty="0"/>
                  <a:t> = 17 </a:t>
                </a:r>
                <a:r>
                  <a:rPr lang="en-US" dirty="0" err="1"/>
                  <a:t>atau</a:t>
                </a:r>
                <a:r>
                  <a:rPr lang="en-US" dirty="0"/>
                  <a:t> 10001 </a:t>
                </a:r>
                <a:r>
                  <a:rPr lang="en-US" dirty="0" err="1"/>
                  <a:t>dalam</a:t>
                </a:r>
                <a:r>
                  <a:rPr lang="en-US" dirty="0"/>
                  <a:t> biner,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3 bit </a:t>
                </a:r>
                <a:r>
                  <a:rPr lang="en-US" dirty="0" err="1"/>
                  <a:t>terkecil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10</a:t>
                </a:r>
                <a:r>
                  <a:rPr lang="en-US" b="1" dirty="0"/>
                  <a:t>001</a:t>
                </a:r>
                <a:r>
                  <a:rPr lang="en-US" dirty="0"/>
                  <a:t> </a:t>
                </a:r>
                <a:r>
                  <a:rPr lang="en-US" dirty="0" err="1"/>
                  <a:t>yaitu</a:t>
                </a:r>
                <a:r>
                  <a:rPr lang="en-US" dirty="0"/>
                  <a:t> 001. Dengan </a:t>
                </a:r>
                <a:r>
                  <a:rPr lang="en-US" dirty="0" err="1"/>
                  <a:t>demikian</a:t>
                </a:r>
                <a:r>
                  <a:rPr lang="en-US" dirty="0"/>
                  <a:t>, </a:t>
                </a:r>
                <a:r>
                  <a:rPr lang="en-US" dirty="0" err="1"/>
                  <a:t>berapapun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i="1" dirty="0"/>
                  <a:t>k</a:t>
                </a:r>
                <a:r>
                  <a:rPr lang="en-US" dirty="0"/>
                  <a:t>,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selalu</a:t>
                </a:r>
                <a:r>
                  <a:rPr lang="en-US" dirty="0"/>
                  <a:t> </a:t>
                </a:r>
                <a:r>
                  <a:rPr lang="en-US" dirty="0" err="1"/>
                  <a:t>bergantung</a:t>
                </a:r>
                <a:r>
                  <a:rPr lang="en-US" dirty="0"/>
                  <a:t> pada </a:t>
                </a:r>
                <a:r>
                  <a:rPr lang="en-US" dirty="0" err="1"/>
                  <a:t>bentuk</a:t>
                </a:r>
                <a:r>
                  <a:rPr lang="en-US" dirty="0"/>
                  <a:t> </a:t>
                </a:r>
                <a:r>
                  <a:rPr lang="en-US" dirty="0" err="1"/>
                  <a:t>tiga</a:t>
                </a:r>
                <a:r>
                  <a:rPr lang="en-US" dirty="0"/>
                  <a:t> bit </a:t>
                </a:r>
                <a:r>
                  <a:rPr lang="en-US" dirty="0" err="1"/>
                  <a:t>terkecil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i="1" dirty="0"/>
                  <a:t>k</a:t>
                </a:r>
                <a:r>
                  <a:rPr lang="en-US" dirty="0"/>
                  <a:t>.</a:t>
                </a:r>
              </a:p>
              <a:p>
                <a:pPr algn="just"/>
                <a:r>
                  <a:rPr lang="en-US" dirty="0"/>
                  <a:t>Hal ini </a:t>
                </a:r>
                <a:r>
                  <a:rPr lang="en-US" dirty="0" err="1"/>
                  <a:t>menyalahi</a:t>
                </a:r>
                <a:r>
                  <a:rPr lang="en-US" dirty="0"/>
                  <a:t> </a:t>
                </a:r>
                <a:r>
                  <a:rPr lang="en-US" dirty="0" err="1"/>
                  <a:t>ketentuan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hash yang harus </a:t>
                </a:r>
                <a:r>
                  <a:rPr lang="en-US" dirty="0" err="1"/>
                  <a:t>sensitif</a:t>
                </a:r>
                <a:r>
                  <a:rPr lang="en-US" dirty="0"/>
                  <a:t> </a:t>
                </a:r>
                <a:r>
                  <a:rPr lang="en-US" dirty="0" err="1"/>
                  <a:t>terhadap</a:t>
                </a:r>
                <a:r>
                  <a:rPr lang="en-US" dirty="0"/>
                  <a:t> input </a:t>
                </a:r>
                <a:r>
                  <a:rPr lang="en-US" i="1" dirty="0"/>
                  <a:t>k</a:t>
                </a:r>
                <a:r>
                  <a:rPr lang="en-US" dirty="0"/>
                  <a:t> </a:t>
                </a:r>
                <a:r>
                  <a:rPr lang="en-US" dirty="0" err="1"/>
                  <a:t>secara</a:t>
                </a:r>
                <a:r>
                  <a:rPr lang="en-US" dirty="0"/>
                  <a:t> </a:t>
                </a:r>
                <a:r>
                  <a:rPr lang="en-US" dirty="0" err="1"/>
                  <a:t>keseluruhan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4AB05A-E481-496F-BCA9-3B5F509398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243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F3AC-B8A4-429E-854F-2248F7F0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Multiplication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CC2883-7E6A-4639-BB6E-70AC8CA2DA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Cara ini </a:t>
                </a:r>
                <a:r>
                  <a:rPr lang="en-US" dirty="0" err="1"/>
                  <a:t>melibatkan</a:t>
                </a:r>
                <a:r>
                  <a:rPr lang="en-US" dirty="0"/>
                  <a:t> </a:t>
                </a:r>
                <a:r>
                  <a:rPr lang="en-US" dirty="0" err="1"/>
                  <a:t>dua</a:t>
                </a:r>
                <a:r>
                  <a:rPr lang="en-US" dirty="0"/>
                  <a:t> </a:t>
                </a:r>
                <a:r>
                  <a:rPr lang="en-US" dirty="0" err="1"/>
                  <a:t>tahap</a:t>
                </a:r>
                <a:r>
                  <a:rPr lang="en-US" dirty="0"/>
                  <a:t>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err="1"/>
                  <a:t>Misalkan</a:t>
                </a:r>
                <a:r>
                  <a:rPr lang="en-US" dirty="0"/>
                  <a:t> k’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i="1" dirty="0"/>
                  <a:t>key k</a:t>
                </a:r>
                <a:r>
                  <a:rPr lang="en-US" dirty="0"/>
                  <a:t> yang </a:t>
                </a:r>
                <a:r>
                  <a:rPr lang="en-US" dirty="0" err="1"/>
                  <a:t>telah</a:t>
                </a:r>
                <a:r>
                  <a:rPr lang="en-US" dirty="0"/>
                  <a:t> </a:t>
                </a:r>
                <a:r>
                  <a:rPr lang="en-US" dirty="0" err="1"/>
                  <a:t>diberikan</a:t>
                </a:r>
                <a:r>
                  <a:rPr lang="en-US" dirty="0"/>
                  <a:t> </a:t>
                </a:r>
                <a:r>
                  <a:rPr lang="en-US" dirty="0" err="1"/>
                  <a:t>operasi</a:t>
                </a:r>
                <a:r>
                  <a:rPr lang="en-US" dirty="0"/>
                  <a:t> </a:t>
                </a:r>
                <a:r>
                  <a:rPr lang="en-US" dirty="0" err="1"/>
                  <a:t>matematis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dengan A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bilangan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 dan </a:t>
                </a:r>
                <a:r>
                  <a:rPr lang="en-US" dirty="0" err="1"/>
                  <a:t>ambil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decimal </a:t>
                </a:r>
                <a:r>
                  <a:rPr lang="en-US" dirty="0" err="1"/>
                  <a:t>dari</a:t>
                </a:r>
                <a:r>
                  <a:rPr lang="en-US" dirty="0"/>
                  <a:t> k’.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err="1"/>
                  <a:t>Kemudian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𝑓𝑙𝑜𝑜𝑟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Secara</a:t>
                </a:r>
                <a:r>
                  <a:rPr lang="en-US" dirty="0"/>
                  <a:t> </a:t>
                </a:r>
                <a:r>
                  <a:rPr lang="en-US" dirty="0" err="1"/>
                  <a:t>umum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i="1" dirty="0"/>
                  <a:t>hash</a:t>
                </a:r>
                <a:r>
                  <a:rPr lang="en-US" dirty="0"/>
                  <a:t> dengan </a:t>
                </a:r>
                <a:r>
                  <a:rPr lang="en-US" dirty="0" err="1"/>
                  <a:t>metode</a:t>
                </a:r>
                <a:r>
                  <a:rPr lang="en-US" dirty="0"/>
                  <a:t> ini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1)</m:t>
                    </m:r>
                  </m:oMath>
                </a14:m>
                <a:r>
                  <a:rPr lang="en-US" dirty="0"/>
                  <a:t> dengan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&lt;1}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CC2883-7E6A-4639-BB6E-70AC8CA2DA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13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15A2B-41F5-42C3-B29A-A27EDB13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099E-500A-499F-81D3-F64A3A544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i="1" dirty="0"/>
              <a:t>dynamic</a:t>
            </a:r>
            <a:r>
              <a:rPr lang="en-US" dirty="0"/>
              <a:t> </a:t>
            </a:r>
            <a:r>
              <a:rPr lang="en-US" i="1" dirty="0"/>
              <a:t>set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dictionary untuk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. Dictionary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dikenakan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SEARCH, UPDATE, dan DELETE.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56440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2C7C-AD34-4739-8C61-43FE958A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Hashing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8C92D-4B0D-435C-B8BA-5423EADCD1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algn="just"/>
                <a:r>
                  <a:rPr lang="en-US" dirty="0"/>
                  <a:t>Untuk </a:t>
                </a:r>
                <a:r>
                  <a:rPr lang="en-US" dirty="0" err="1"/>
                  <a:t>mengurangi</a:t>
                </a:r>
                <a:r>
                  <a:rPr lang="en-US" dirty="0"/>
                  <a:t> </a:t>
                </a:r>
                <a:r>
                  <a:rPr lang="en-US" dirty="0" err="1"/>
                  <a:t>peluang</a:t>
                </a:r>
                <a:r>
                  <a:rPr lang="en-US" dirty="0"/>
                  <a:t> </a:t>
                </a:r>
                <a:r>
                  <a:rPr lang="en-US" dirty="0" err="1"/>
                  <a:t>terjadinya</a:t>
                </a:r>
                <a:r>
                  <a:rPr lang="en-US" dirty="0"/>
                  <a:t> </a:t>
                </a:r>
                <a:r>
                  <a:rPr lang="en-US" i="1" dirty="0"/>
                  <a:t>assignment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dirty="0" smtClean="0"/>
                      <m:t>{ </m:t>
                    </m:r>
                    <m:r>
                      <m:rPr>
                        <m:nor/>
                      </m:rPr>
                      <a:rPr lang="en-US" i="1" dirty="0" smtClean="0"/>
                      <m:t>v</m:t>
                    </m:r>
                    <m:r>
                      <m:rPr>
                        <m:nor/>
                      </m:rPr>
                      <a:rPr lang="en-US" i="1" baseline="-25000" dirty="0" smtClean="0"/>
                      <m:t>1</m:t>
                    </m:r>
                    <m:r>
                      <m:rPr>
                        <m:nor/>
                      </m:rPr>
                      <a:rPr lang="en-US" i="1" dirty="0" smtClean="0"/>
                      <m:t>, </m:t>
                    </m:r>
                    <m:r>
                      <m:rPr>
                        <m:nor/>
                      </m:rPr>
                      <a:rPr lang="en-US" i="1" dirty="0" smtClean="0"/>
                      <m:t>v</m:t>
                    </m:r>
                    <m:r>
                      <m:rPr>
                        <m:nor/>
                      </m:rPr>
                      <a:rPr lang="en-US" i="1" baseline="-25000" dirty="0" smtClean="0"/>
                      <m:t>2</m:t>
                    </m:r>
                    <m:r>
                      <m:rPr>
                        <m:nor/>
                      </m:rPr>
                      <a:rPr lang="en-US" i="1" dirty="0" smtClean="0"/>
                      <m:t>, …, </m:t>
                    </m:r>
                    <m:r>
                      <m:rPr>
                        <m:nor/>
                      </m:rPr>
                      <a:rPr lang="en-US" i="1" dirty="0" smtClean="0"/>
                      <m:t>vn</m:t>
                    </m:r>
                    <m:r>
                      <m:rPr>
                        <m:nor/>
                      </m:rPr>
                      <a:rPr lang="en-US" i="1" dirty="0" smtClean="0"/>
                      <m:t> } </m:t>
                    </m:r>
                  </m:oMath>
                </a14:m>
                <a:r>
                  <a:rPr lang="en-US" dirty="0"/>
                  <a:t>ke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i="1" dirty="0"/>
                  <a:t>key </a:t>
                </a:r>
                <a:r>
                  <a:rPr lang="en-US" dirty="0"/>
                  <a:t>yang </a:t>
                </a:r>
                <a:r>
                  <a:rPr lang="en-US" dirty="0" err="1"/>
                  <a:t>sama</a:t>
                </a:r>
                <a:r>
                  <a:rPr lang="en-US" dirty="0"/>
                  <a:t>, salah </a:t>
                </a:r>
                <a:r>
                  <a:rPr lang="en-US" dirty="0" err="1"/>
                  <a:t>satu</a:t>
                </a:r>
                <a:r>
                  <a:rPr lang="en-US" dirty="0"/>
                  <a:t> </a:t>
                </a:r>
                <a:r>
                  <a:rPr lang="en-US" dirty="0" err="1"/>
                  <a:t>cara</a:t>
                </a:r>
                <a:r>
                  <a:rPr lang="en-US" dirty="0"/>
                  <a:t> yang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dilakukan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memilih</a:t>
                </a:r>
                <a:r>
                  <a:rPr lang="en-US" dirty="0"/>
                  <a:t> </a:t>
                </a:r>
                <a:r>
                  <a:rPr lang="en-US" dirty="0" err="1"/>
                  <a:t>secara</a:t>
                </a:r>
                <a:r>
                  <a:rPr lang="en-US" dirty="0"/>
                  <a:t> </a:t>
                </a:r>
                <a:r>
                  <a:rPr lang="en-US" dirty="0" err="1"/>
                  <a:t>acak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hash yang </a:t>
                </a:r>
                <a:r>
                  <a:rPr lang="en-US" dirty="0" err="1"/>
                  <a:t>digunakan</a:t>
                </a:r>
                <a:r>
                  <a:rPr lang="en-US" dirty="0"/>
                  <a:t> untuk </a:t>
                </a:r>
                <a:r>
                  <a:rPr lang="en-US" dirty="0" err="1"/>
                  <a:t>meletakan</a:t>
                </a:r>
                <a:r>
                  <a:rPr lang="en-US" dirty="0"/>
                  <a:t> </a:t>
                </a:r>
                <a:r>
                  <a:rPr lang="en-US" dirty="0" err="1"/>
                  <a:t>masing-masing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i="1" dirty="0"/>
                  <a:t>v</a:t>
                </a:r>
                <a:r>
                  <a:rPr lang="en-US" dirty="0"/>
                  <a:t>. </a:t>
                </a:r>
              </a:p>
              <a:p>
                <a:pPr algn="just"/>
                <a:r>
                  <a:rPr lang="en-US" dirty="0" err="1"/>
                  <a:t>Misalkan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himpunan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i="1" dirty="0"/>
                  <a:t>hash</a:t>
                </a:r>
                <a:r>
                  <a:rPr lang="en-US" dirty="0"/>
                  <a:t> dan T </a:t>
                </a:r>
                <a:r>
                  <a:rPr lang="en-US" dirty="0" err="1"/>
                  <a:t>adalah</a:t>
                </a:r>
                <a:r>
                  <a:rPr lang="en-US" dirty="0"/>
                  <a:t> hash table dengan slot </a:t>
                </a:r>
                <a:r>
                  <a:rPr lang="en-US" dirty="0" err="1"/>
                  <a:t>sejumlah</a:t>
                </a:r>
                <a:r>
                  <a:rPr lang="en-US" dirty="0"/>
                  <a:t> </a:t>
                </a:r>
                <a:r>
                  <a:rPr lang="en-US" i="1" dirty="0"/>
                  <a:t>m.</a:t>
                </a:r>
                <a:r>
                  <a:rPr lang="en-US" dirty="0"/>
                  <a:t> Untuk </a:t>
                </a:r>
                <a:r>
                  <a:rPr lang="en-US" dirty="0" err="1"/>
                  <a:t>tiap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i="1" dirty="0"/>
                  <a:t>v </a:t>
                </a:r>
                <a:r>
                  <a:rPr lang="el-GR" dirty="0"/>
                  <a:t>ϵ</a:t>
                </a:r>
                <a:r>
                  <a:rPr lang="en-US" dirty="0"/>
                  <a:t> </a:t>
                </a:r>
                <a:r>
                  <a:rPr lang="en-US" i="1" dirty="0"/>
                  <a:t>V</a:t>
                </a:r>
                <a:r>
                  <a:rPr lang="en-US" dirty="0"/>
                  <a:t>, </a:t>
                </a:r>
                <a:r>
                  <a:rPr lang="en-US" dirty="0" err="1"/>
                  <a:t>dipilih</a:t>
                </a:r>
                <a:r>
                  <a:rPr lang="en-US" dirty="0"/>
                  <a:t> </a:t>
                </a:r>
                <a:r>
                  <a:rPr lang="en-US" dirty="0" err="1"/>
                  <a:t>satu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i="1" dirty="0"/>
                  <a:t>hash</a:t>
                </a:r>
                <a:r>
                  <a:rPr lang="en-US" dirty="0"/>
                  <a:t> </a:t>
                </a:r>
                <a:r>
                  <a:rPr lang="en-US" dirty="0" err="1"/>
                  <a:t>secara</a:t>
                </a:r>
                <a:r>
                  <a:rPr lang="en-US" dirty="0"/>
                  <a:t> </a:t>
                </a:r>
                <a:r>
                  <a:rPr lang="en-US" dirty="0" err="1"/>
                  <a:t>acak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i="1" dirty="0"/>
                  <a:t>H</a:t>
                </a:r>
                <a:r>
                  <a:rPr lang="en-US" dirty="0"/>
                  <a:t> untuk </a:t>
                </a:r>
                <a:r>
                  <a:rPr lang="en-US" dirty="0" err="1"/>
                  <a:t>menempatkan</a:t>
                </a:r>
                <a:r>
                  <a:rPr lang="en-US" dirty="0"/>
                  <a:t> </a:t>
                </a:r>
                <a:r>
                  <a:rPr lang="en-US" i="1" dirty="0"/>
                  <a:t>v </a:t>
                </a:r>
                <a:r>
                  <a:rPr lang="en-US" dirty="0"/>
                  <a:t>pada </a:t>
                </a:r>
                <a:r>
                  <a:rPr lang="en-US" dirty="0" err="1"/>
                  <a:t>tabel</a:t>
                </a:r>
                <a:r>
                  <a:rPr lang="en-US" dirty="0"/>
                  <a:t> </a:t>
                </a:r>
                <a:r>
                  <a:rPr lang="en-US" i="1" dirty="0"/>
                  <a:t>T</a:t>
                </a:r>
                <a:r>
                  <a:rPr lang="en-US" dirty="0"/>
                  <a:t>.</a:t>
                </a:r>
              </a:p>
              <a:p>
                <a:pPr algn="just"/>
                <a:r>
                  <a:rPr lang="en-US" dirty="0" err="1"/>
                  <a:t>Peluang</a:t>
                </a:r>
                <a:r>
                  <a:rPr lang="en-US" dirty="0"/>
                  <a:t> </a:t>
                </a:r>
                <a:r>
                  <a:rPr lang="en-US" i="1" dirty="0"/>
                  <a:t>h</a:t>
                </a:r>
                <a:r>
                  <a:rPr lang="en-US" dirty="0"/>
                  <a:t>(</a:t>
                </a:r>
                <a:r>
                  <a:rPr lang="en-US" b="1" i="1" dirty="0"/>
                  <a:t>r</a:t>
                </a:r>
                <a:r>
                  <a:rPr lang="en-US" dirty="0"/>
                  <a:t>) = h(</a:t>
                </a:r>
                <a:r>
                  <a:rPr lang="en-US" b="1" i="1" dirty="0"/>
                  <a:t>s</a:t>
                </a:r>
                <a:r>
                  <a:rPr lang="en-US" dirty="0"/>
                  <a:t>) untuk </a:t>
                </a:r>
                <a:r>
                  <a:rPr lang="en-US" b="1" dirty="0"/>
                  <a:t>r</a:t>
                </a:r>
                <a:r>
                  <a:rPr lang="en-US" dirty="0"/>
                  <a:t> dan </a:t>
                </a:r>
                <a:r>
                  <a:rPr lang="en-US" b="1" dirty="0"/>
                  <a:t>s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dua</a:t>
                </a:r>
                <a:r>
                  <a:rPr lang="en-US" dirty="0"/>
                  <a:t> key yang </a:t>
                </a:r>
                <a:r>
                  <a:rPr lang="en-US" dirty="0" err="1"/>
                  <a:t>berbeda</a:t>
                </a:r>
                <a:r>
                  <a:rPr lang="en-US" dirty="0"/>
                  <a:t> </a:t>
                </a:r>
                <a:r>
                  <a:rPr lang="en-US" dirty="0" err="1"/>
                  <a:t>maksimal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 algn="just"/>
                <a:r>
                  <a:rPr lang="en-US" dirty="0" err="1"/>
                  <a:t>Pendekatan</a:t>
                </a:r>
                <a:r>
                  <a:rPr lang="en-US" dirty="0"/>
                  <a:t> ini </a:t>
                </a:r>
                <a:r>
                  <a:rPr lang="en-US" dirty="0" err="1"/>
                  <a:t>disebut</a:t>
                </a:r>
                <a:r>
                  <a:rPr lang="en-US" dirty="0"/>
                  <a:t> dengan </a:t>
                </a:r>
                <a:r>
                  <a:rPr lang="en-US" i="1" dirty="0"/>
                  <a:t>universal hashing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8C92D-4B0D-435C-B8BA-5423EADCD1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986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02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8AFD7-4CBF-41AD-BBE4-F720BC5F3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95785"/>
                <a:ext cx="10515600" cy="5781178"/>
              </a:xfrm>
            </p:spPr>
            <p:txBody>
              <a:bodyPr/>
              <a:lstStyle/>
              <a:p>
                <a:r>
                  <a:rPr lang="en-US" dirty="0"/>
                  <a:t>Misalkan </a:t>
                </a:r>
                <a:r>
                  <a:rPr lang="en-US" i="1" dirty="0"/>
                  <a:t>h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i="1" dirty="0"/>
                  <a:t>hash</a:t>
                </a:r>
                <a:r>
                  <a:rPr lang="en-US" dirty="0"/>
                  <a:t> yang </a:t>
                </a:r>
                <a:r>
                  <a:rPr lang="en-US" dirty="0" err="1"/>
                  <a:t>dipilih</a:t>
                </a:r>
                <a:r>
                  <a:rPr lang="en-US" dirty="0"/>
                  <a:t> </a:t>
                </a:r>
                <a:r>
                  <a:rPr lang="en-US" dirty="0" err="1"/>
                  <a:t>acak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H dan </a:t>
                </a:r>
                <a:r>
                  <a:rPr lang="en-US" dirty="0" err="1"/>
                  <a:t>telah</a:t>
                </a:r>
                <a:r>
                  <a:rPr lang="en-US" dirty="0"/>
                  <a:t> </a:t>
                </a:r>
                <a:r>
                  <a:rPr lang="en-US" dirty="0" err="1"/>
                  <a:t>digunakan</a:t>
                </a:r>
                <a:r>
                  <a:rPr lang="en-US" dirty="0"/>
                  <a:t> untuk </a:t>
                </a:r>
                <a:r>
                  <a:rPr lang="en-US" dirty="0" err="1"/>
                  <a:t>melakukan</a:t>
                </a:r>
                <a:r>
                  <a:rPr lang="en-US" dirty="0"/>
                  <a:t> </a:t>
                </a:r>
                <a:r>
                  <a:rPr lang="en-US" i="1" dirty="0"/>
                  <a:t>hash</a:t>
                </a:r>
                <a:r>
                  <a:rPr lang="en-US" dirty="0"/>
                  <a:t> </a:t>
                </a:r>
                <a:r>
                  <a:rPr lang="en-US" dirty="0" err="1"/>
                  <a:t>sebanyak</a:t>
                </a:r>
                <a:r>
                  <a:rPr lang="en-US" dirty="0"/>
                  <a:t> </a:t>
                </a:r>
                <a:r>
                  <a:rPr lang="en-US" i="1" dirty="0"/>
                  <a:t>n </a:t>
                </a:r>
                <a:r>
                  <a:rPr lang="en-US" dirty="0"/>
                  <a:t>kali pada </a:t>
                </a:r>
                <a:r>
                  <a:rPr lang="en-US" dirty="0" err="1"/>
                  <a:t>tabel</a:t>
                </a:r>
                <a:r>
                  <a:rPr lang="en-US" dirty="0"/>
                  <a:t> T yang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i="1" dirty="0"/>
                  <a:t>m</a:t>
                </a:r>
                <a:r>
                  <a:rPr lang="en-US" dirty="0"/>
                  <a:t> slot.</a:t>
                </a:r>
              </a:p>
              <a:p>
                <a:r>
                  <a:rPr lang="en-US" dirty="0"/>
                  <a:t>Jika </a:t>
                </a:r>
                <a:r>
                  <a:rPr lang="en-US" i="1" dirty="0"/>
                  <a:t>key</a:t>
                </a:r>
                <a:r>
                  <a:rPr lang="en-US" dirty="0"/>
                  <a:t> </a:t>
                </a:r>
                <a:r>
                  <a:rPr lang="en-US" i="1" dirty="0"/>
                  <a:t>k</a:t>
                </a:r>
                <a:r>
                  <a:rPr lang="en-US" dirty="0"/>
                  <a:t> </a:t>
                </a:r>
                <a:r>
                  <a:rPr lang="en-US" dirty="0" err="1"/>
                  <a:t>ingin</a:t>
                </a:r>
                <a:r>
                  <a:rPr lang="en-US" dirty="0"/>
                  <a:t> </a:t>
                </a:r>
                <a:r>
                  <a:rPr lang="en-US" dirty="0" err="1"/>
                  <a:t>ditambahkan</a:t>
                </a:r>
                <a:r>
                  <a:rPr lang="en-US" dirty="0"/>
                  <a:t> ke </a:t>
                </a:r>
                <a:r>
                  <a:rPr lang="en-US" dirty="0" err="1"/>
                  <a:t>dalam</a:t>
                </a:r>
                <a:r>
                  <a:rPr lang="en-US" dirty="0"/>
                  <a:t> T dan </a:t>
                </a:r>
                <a:r>
                  <a:rPr lang="en-US" i="1" dirty="0"/>
                  <a:t>k</a:t>
                </a:r>
                <a:r>
                  <a:rPr lang="en-US" dirty="0"/>
                  <a:t> belum </a:t>
                </a:r>
                <a:r>
                  <a:rPr lang="en-US" dirty="0" err="1"/>
                  <a:t>ada</a:t>
                </a:r>
                <a:r>
                  <a:rPr lang="en-US" dirty="0"/>
                  <a:t> di </a:t>
                </a:r>
                <a:r>
                  <a:rPr lang="en-US" dirty="0" err="1"/>
                  <a:t>tabel</a:t>
                </a:r>
                <a:r>
                  <a:rPr lang="en-US" dirty="0"/>
                  <a:t> T, </a:t>
                </a:r>
                <a:r>
                  <a:rPr lang="en-US" dirty="0" err="1"/>
                  <a:t>panjang</a:t>
                </a:r>
                <a:r>
                  <a:rPr lang="en-US" dirty="0"/>
                  <a:t> </a:t>
                </a:r>
                <a:r>
                  <a:rPr lang="en-US" i="1" dirty="0"/>
                  <a:t>linked list</a:t>
                </a:r>
                <a:r>
                  <a:rPr lang="en-US" dirty="0"/>
                  <a:t> dengan </a:t>
                </a:r>
                <a:r>
                  <a:rPr lang="en-US" i="1" dirty="0"/>
                  <a:t>key k</a:t>
                </a:r>
                <a:r>
                  <a:rPr lang="en-US" dirty="0"/>
                  <a:t> </a:t>
                </a:r>
                <a:r>
                  <a:rPr lang="en-US" dirty="0" err="1"/>
                  <a:t>diestimasi</a:t>
                </a:r>
                <a:r>
                  <a:rPr lang="en-US" dirty="0"/>
                  <a:t> </a:t>
                </a:r>
                <a:r>
                  <a:rPr lang="en-US" dirty="0" err="1"/>
                  <a:t>sebanyak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Jika </a:t>
                </a:r>
                <a:r>
                  <a:rPr lang="en-US" i="1" dirty="0"/>
                  <a:t>key k </a:t>
                </a:r>
                <a:r>
                  <a:rPr lang="en-US" dirty="0" err="1"/>
                  <a:t>ingin</a:t>
                </a:r>
                <a:r>
                  <a:rPr lang="en-US" dirty="0"/>
                  <a:t> </a:t>
                </a:r>
                <a:r>
                  <a:rPr lang="en-US" dirty="0" err="1"/>
                  <a:t>ditambahkan</a:t>
                </a:r>
                <a:r>
                  <a:rPr lang="en-US" dirty="0"/>
                  <a:t> ke </a:t>
                </a:r>
                <a:r>
                  <a:rPr lang="en-US" dirty="0" err="1"/>
                  <a:t>dalam</a:t>
                </a:r>
                <a:r>
                  <a:rPr lang="en-US" dirty="0"/>
                  <a:t> T dan </a:t>
                </a:r>
                <a:r>
                  <a:rPr lang="en-US" i="1" dirty="0"/>
                  <a:t>k</a:t>
                </a:r>
                <a:r>
                  <a:rPr lang="en-US" dirty="0"/>
                  <a:t> </a:t>
                </a:r>
                <a:r>
                  <a:rPr lang="en-US" dirty="0" err="1"/>
                  <a:t>sudah</a:t>
                </a:r>
                <a:r>
                  <a:rPr lang="en-US" dirty="0"/>
                  <a:t> </a:t>
                </a:r>
                <a:r>
                  <a:rPr lang="en-US" dirty="0" err="1"/>
                  <a:t>ada</a:t>
                </a:r>
                <a:r>
                  <a:rPr lang="en-US" dirty="0"/>
                  <a:t> di </a:t>
                </a:r>
                <a:r>
                  <a:rPr lang="en-US" dirty="0" err="1"/>
                  <a:t>tabel</a:t>
                </a:r>
                <a:r>
                  <a:rPr lang="en-US" dirty="0"/>
                  <a:t> T,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estimasi</a:t>
                </a:r>
                <a:r>
                  <a:rPr lang="en-US" dirty="0"/>
                  <a:t> </a:t>
                </a:r>
                <a:r>
                  <a:rPr lang="en-US" dirty="0" err="1"/>
                  <a:t>panjang</a:t>
                </a:r>
                <a:r>
                  <a:rPr lang="en-US" dirty="0"/>
                  <a:t> </a:t>
                </a:r>
                <a:r>
                  <a:rPr lang="en-US" i="1" dirty="0"/>
                  <a:t>linked list</a:t>
                </a:r>
                <a:r>
                  <a:rPr lang="en-US" dirty="0"/>
                  <a:t> dengan </a:t>
                </a:r>
                <a:r>
                  <a:rPr lang="en-US" i="1" dirty="0"/>
                  <a:t>key k</a:t>
                </a:r>
                <a:r>
                  <a:rPr lang="en-US" dirty="0"/>
                  <a:t> </a:t>
                </a:r>
                <a:r>
                  <a:rPr lang="en-US" dirty="0" err="1"/>
                  <a:t>diestimasi</a:t>
                </a:r>
                <a:r>
                  <a:rPr lang="en-US" dirty="0"/>
                  <a:t> </a:t>
                </a:r>
                <a:r>
                  <a:rPr lang="en-US" dirty="0" err="1"/>
                  <a:t>sebanyak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Misalkan</a:t>
                </a:r>
                <a:r>
                  <a:rPr lang="en-US" dirty="0"/>
                  <a:t> X </a:t>
                </a:r>
                <a:r>
                  <a:rPr lang="en-US" dirty="0" err="1"/>
                  <a:t>adalah</a:t>
                </a:r>
                <a:r>
                  <a:rPr lang="en-US" dirty="0"/>
                  <a:t> indicator random variable untuk </a:t>
                </a:r>
                <a:r>
                  <a:rPr lang="en-US" dirty="0" err="1"/>
                  <a:t>kejadian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karena</a:t>
                </a:r>
                <a:r>
                  <a:rPr lang="en-US" dirty="0"/>
                  <a:t> </a:t>
                </a:r>
                <a:r>
                  <a:rPr lang="en-US" dirty="0" err="1"/>
                  <a:t>peluang</a:t>
                </a:r>
                <a:r>
                  <a:rPr lang="en-US" dirty="0"/>
                  <a:t> A </a:t>
                </a:r>
                <a:r>
                  <a:rPr lang="en-US" dirty="0" err="1"/>
                  <a:t>terjadi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maksimal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8AFD7-4CBF-41AD-BBE4-F720BC5F3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95785"/>
                <a:ext cx="10515600" cy="5781178"/>
              </a:xfrm>
              <a:blipFill>
                <a:blip r:embed="rId2"/>
                <a:stretch>
                  <a:fillRect l="-1043" t="-1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911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4C7F-F90E-4549-A032-6BCA86A2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56DE1F-017F-47C1-9539-8CB639DA16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Pada open addressing, hash table, </a:t>
                </a:r>
                <a:r>
                  <a:rPr lang="en-US" dirty="0" err="1"/>
                  <a:t>selain</a:t>
                </a:r>
                <a:r>
                  <a:rPr lang="en-US" dirty="0"/>
                  <a:t> </a:t>
                </a:r>
                <a:r>
                  <a:rPr lang="en-US" dirty="0" err="1"/>
                  <a:t>menyimpan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hashed key, juga </a:t>
                </a:r>
                <a:r>
                  <a:rPr lang="en-US" dirty="0" err="1"/>
                  <a:t>menyimpan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yang </a:t>
                </a:r>
                <a:r>
                  <a:rPr lang="en-US" dirty="0" err="1"/>
                  <a:t>berkaitan</a:t>
                </a:r>
                <a:r>
                  <a:rPr lang="en-US" dirty="0"/>
                  <a:t> dengan key </a:t>
                </a:r>
                <a:r>
                  <a:rPr lang="en-US" dirty="0" err="1"/>
                  <a:t>tersebut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Ketika </a:t>
                </a:r>
                <a:r>
                  <a:rPr lang="en-US" dirty="0" err="1"/>
                  <a:t>ada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baru</a:t>
                </a:r>
                <a:r>
                  <a:rPr lang="en-US" dirty="0"/>
                  <a:t> yang </a:t>
                </a:r>
                <a:r>
                  <a:rPr lang="en-US" dirty="0" err="1"/>
                  <a:t>ingin</a:t>
                </a:r>
                <a:r>
                  <a:rPr lang="en-US" dirty="0"/>
                  <a:t> </a:t>
                </a:r>
                <a:r>
                  <a:rPr lang="en-US" dirty="0" err="1"/>
                  <a:t>disimpan</a:t>
                </a:r>
                <a:r>
                  <a:rPr lang="en-US" dirty="0"/>
                  <a:t> ke </a:t>
                </a:r>
                <a:r>
                  <a:rPr lang="en-US" dirty="0" err="1"/>
                  <a:t>dalam</a:t>
                </a:r>
                <a:r>
                  <a:rPr lang="en-US" dirty="0"/>
                  <a:t> hash table, </a:t>
                </a:r>
                <a:r>
                  <a:rPr lang="en-US" dirty="0" err="1"/>
                  <a:t>dilakukan</a:t>
                </a:r>
                <a:r>
                  <a:rPr lang="en-US" dirty="0"/>
                  <a:t> </a:t>
                </a:r>
                <a:r>
                  <a:rPr lang="en-US" dirty="0" err="1"/>
                  <a:t>pengecekan</a:t>
                </a:r>
                <a:r>
                  <a:rPr lang="en-US" dirty="0"/>
                  <a:t>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i="1" dirty="0"/>
                  <a:t>probe</a:t>
                </a:r>
                <a:r>
                  <a:rPr lang="en-US" dirty="0"/>
                  <a:t> </a:t>
                </a:r>
                <a:r>
                  <a:rPr lang="en-US" dirty="0" err="1"/>
                  <a:t>apakah</a:t>
                </a:r>
                <a:r>
                  <a:rPr lang="en-US" dirty="0"/>
                  <a:t> key untuk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baru</a:t>
                </a:r>
                <a:r>
                  <a:rPr lang="en-US" dirty="0"/>
                  <a:t> </a:t>
                </a:r>
                <a:r>
                  <a:rPr lang="en-US" dirty="0" err="1"/>
                  <a:t>sudah</a:t>
                </a:r>
                <a:r>
                  <a:rPr lang="en-US" dirty="0"/>
                  <a:t> </a:t>
                </a:r>
                <a:r>
                  <a:rPr lang="en-US" dirty="0" err="1"/>
                  <a:t>terdaftar</a:t>
                </a:r>
                <a:r>
                  <a:rPr lang="en-US" dirty="0"/>
                  <a:t> </a:t>
                </a:r>
                <a:r>
                  <a:rPr lang="en-US" dirty="0" err="1"/>
                  <a:t>atau</a:t>
                </a:r>
                <a:r>
                  <a:rPr lang="en-US" dirty="0"/>
                  <a:t> belum pada </a:t>
                </a:r>
                <a:r>
                  <a:rPr lang="en-US" dirty="0" err="1"/>
                  <a:t>tabel</a:t>
                </a:r>
                <a:r>
                  <a:rPr lang="en-US" dirty="0"/>
                  <a:t> T dengan jumlah slot </a:t>
                </a:r>
                <a:r>
                  <a:rPr lang="en-US" i="1" dirty="0"/>
                  <a:t>m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Fungsi</a:t>
                </a:r>
                <a:r>
                  <a:rPr lang="en-US" dirty="0"/>
                  <a:t> hash yang </a:t>
                </a:r>
                <a:r>
                  <a:rPr lang="en-US" dirty="0" err="1"/>
                  <a:t>digunakan</a:t>
                </a:r>
                <a:r>
                  <a:rPr lang="en-US" dirty="0"/>
                  <a:t> pada open addressing </a:t>
                </a:r>
                <a:r>
                  <a:rPr lang="en-US" dirty="0" err="1"/>
                  <a:t>menerima</a:t>
                </a:r>
                <a:r>
                  <a:rPr lang="en-US" dirty="0"/>
                  <a:t> input </a:t>
                </a:r>
                <a:r>
                  <a:rPr lang="en-US" dirty="0" err="1"/>
                  <a:t>berupa</a:t>
                </a:r>
                <a:r>
                  <a:rPr lang="en-US" dirty="0"/>
                  <a:t> </a:t>
                </a:r>
                <a:r>
                  <a:rPr lang="en-US" dirty="0" err="1"/>
                  <a:t>nomor</a:t>
                </a:r>
                <a:r>
                  <a:rPr lang="en-US" dirty="0"/>
                  <a:t> </a:t>
                </a:r>
                <a:r>
                  <a:rPr lang="en-US" dirty="0" err="1"/>
                  <a:t>urut</a:t>
                </a:r>
                <a:r>
                  <a:rPr lang="en-US" dirty="0"/>
                  <a:t> yang </a:t>
                </a:r>
                <a:r>
                  <a:rPr lang="en-US" dirty="0" err="1"/>
                  <a:t>dicek</a:t>
                </a:r>
                <a:r>
                  <a:rPr lang="en-US" dirty="0"/>
                  <a:t> untuk input </a:t>
                </a:r>
                <a:r>
                  <a:rPr lang="en-US" i="1" dirty="0"/>
                  <a:t>key </a:t>
                </a:r>
                <a:r>
                  <a:rPr lang="en-US" dirty="0" err="1"/>
                  <a:t>baru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Fungsi</a:t>
                </a:r>
                <a:r>
                  <a:rPr lang="en-US" dirty="0"/>
                  <a:t> hash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×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1, 2, …,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1, 2, …,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dengan </a:t>
                </a:r>
                <a:r>
                  <a:rPr lang="en-US" i="1" dirty="0"/>
                  <a:t>K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himpunan</a:t>
                </a:r>
                <a:r>
                  <a:rPr lang="en-US" dirty="0"/>
                  <a:t> </a:t>
                </a:r>
                <a:r>
                  <a:rPr lang="en-US" i="1" dirty="0"/>
                  <a:t>key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56DE1F-017F-47C1-9539-8CB639DA1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501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E3CC-E274-4659-906C-45EC1C69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pada Open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43741-10BA-435D-87D9-73131E11C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function</a:t>
            </a:r>
            <a:r>
              <a:rPr lang="en-US" dirty="0"/>
              <a:t> HASH-INSERT(T: hash table, k: key):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←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repeat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j ← HASH(k,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u="sng" dirty="0"/>
              <a:t>if</a:t>
            </a:r>
            <a:r>
              <a:rPr lang="en-US" dirty="0"/>
              <a:t> T[j] == NIL </a:t>
            </a:r>
            <a:r>
              <a:rPr lang="en-US" u="sng" dirty="0"/>
              <a:t>then</a:t>
            </a:r>
          </a:p>
          <a:p>
            <a:pPr marL="0" indent="0">
              <a:buNone/>
            </a:pPr>
            <a:r>
              <a:rPr lang="en-US" dirty="0"/>
              <a:t>			 T[j] ← k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u="sng" dirty="0"/>
              <a:t>return</a:t>
            </a:r>
            <a:r>
              <a:rPr lang="en-US" dirty="0"/>
              <a:t> j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u="sng" dirty="0"/>
              <a:t>else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i</a:t>
            </a:r>
            <a:r>
              <a:rPr lang="en-US" dirty="0"/>
              <a:t> ← </a:t>
            </a:r>
            <a:r>
              <a:rPr lang="en-US" dirty="0" err="1"/>
              <a:t>i</a:t>
            </a:r>
            <a:r>
              <a:rPr lang="en-US" dirty="0"/>
              <a:t> +1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until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== </a:t>
            </a:r>
            <a:r>
              <a:rPr lang="en-US" dirty="0" err="1"/>
              <a:t>T.length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return</a:t>
            </a:r>
            <a:r>
              <a:rPr lang="en-US" dirty="0"/>
              <a:t> error (“hash table overflow”)</a:t>
            </a:r>
          </a:p>
        </p:txBody>
      </p:sp>
    </p:spTree>
    <p:extLst>
      <p:ext uri="{BB962C8B-B14F-4D97-AF65-F5344CB8AC3E}">
        <p14:creationId xmlns:p14="http://schemas.microsoft.com/office/powerpoint/2010/main" val="4127792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21EB-4264-46E8-B1D1-45B2B354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pada </a:t>
            </a:r>
            <a:r>
              <a:rPr lang="en-US" dirty="0" err="1"/>
              <a:t>Tabel</a:t>
            </a:r>
            <a:r>
              <a:rPr lang="en-US" dirty="0"/>
              <a:t> 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9655A-2928-45E0-814B-7EEC6A3A2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467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dengan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.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belum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tabel</a:t>
            </a:r>
            <a:r>
              <a:rPr lang="en-US" dirty="0"/>
              <a:t>.</a:t>
            </a:r>
          </a:p>
          <a:p>
            <a:r>
              <a:rPr lang="en-US" dirty="0"/>
              <a:t>Pada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prosedur</a:t>
            </a:r>
            <a:r>
              <a:rPr lang="en-US" dirty="0"/>
              <a:t> HASH-INSERT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i="1" dirty="0"/>
              <a:t>probing</a:t>
            </a:r>
            <a:r>
              <a:rPr lang="en-US" dirty="0"/>
              <a:t> untuk </a:t>
            </a:r>
            <a:r>
              <a:rPr lang="en-US" dirty="0" err="1"/>
              <a:t>semua</a:t>
            </a:r>
            <a:r>
              <a:rPr lang="en-US" dirty="0"/>
              <a:t> slot pada T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i="1" dirty="0"/>
              <a:t>key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slot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2178D9F-4637-4B6B-BD15-F65085A27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082223"/>
              </p:ext>
            </p:extLst>
          </p:nvPr>
        </p:nvGraphicFramePr>
        <p:xfrm>
          <a:off x="4018124" y="3792675"/>
          <a:ext cx="12616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830">
                  <a:extLst>
                    <a:ext uri="{9D8B030D-6E8A-4147-A177-3AD203B41FA5}">
                      <a16:colId xmlns:a16="http://schemas.microsoft.com/office/drawing/2014/main" val="150659509"/>
                    </a:ext>
                  </a:extLst>
                </a:gridCol>
                <a:gridCol w="630830">
                  <a:extLst>
                    <a:ext uri="{9D8B030D-6E8A-4147-A177-3AD203B41FA5}">
                      <a16:colId xmlns:a16="http://schemas.microsoft.com/office/drawing/2014/main" val="4289542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5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22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337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91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8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496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91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53419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8E7908-3FEC-4F6F-9E87-B20F99B4C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413448"/>
              </p:ext>
            </p:extLst>
          </p:nvPr>
        </p:nvGraphicFramePr>
        <p:xfrm>
          <a:off x="982637" y="4199845"/>
          <a:ext cx="19652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278">
                  <a:extLst>
                    <a:ext uri="{9D8B030D-6E8A-4147-A177-3AD203B41FA5}">
                      <a16:colId xmlns:a16="http://schemas.microsoft.com/office/drawing/2014/main" val="1281665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Probe h(k, </a:t>
                      </a:r>
                      <a:r>
                        <a:rPr lang="en-US" i="1" dirty="0" err="1"/>
                        <a:t>i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909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Probe h(496,0) =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26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Probe h(496,1) =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12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Probe h(496,2)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85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Probe h(496,3)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70429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3C4CC4-2CC1-4DBC-A5C6-CCBC80587A55}"/>
              </a:ext>
            </a:extLst>
          </p:cNvPr>
          <p:cNvCxnSpPr>
            <a:cxnSpLocks/>
          </p:cNvCxnSpPr>
          <p:nvPr/>
        </p:nvCxnSpPr>
        <p:spPr>
          <a:xfrm>
            <a:off x="2756846" y="4763069"/>
            <a:ext cx="2101757" cy="657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265ED9-1491-492C-A1FB-D7A29037EFAE}"/>
              </a:ext>
            </a:extLst>
          </p:cNvPr>
          <p:cNvCxnSpPr>
            <a:cxnSpLocks/>
          </p:cNvCxnSpPr>
          <p:nvPr/>
        </p:nvCxnSpPr>
        <p:spPr>
          <a:xfrm>
            <a:off x="2745472" y="5117910"/>
            <a:ext cx="1553573" cy="1098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487FA4-6329-44EA-82FE-FFC467410941}"/>
              </a:ext>
            </a:extLst>
          </p:cNvPr>
          <p:cNvCxnSpPr>
            <a:cxnSpLocks/>
          </p:cNvCxnSpPr>
          <p:nvPr/>
        </p:nvCxnSpPr>
        <p:spPr>
          <a:xfrm flipV="1">
            <a:off x="2756846" y="4367284"/>
            <a:ext cx="1953904" cy="1203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FF8EA1-DE1A-41C4-88D6-8AD6156BF24A}"/>
              </a:ext>
            </a:extLst>
          </p:cNvPr>
          <p:cNvCxnSpPr>
            <a:cxnSpLocks/>
          </p:cNvCxnSpPr>
          <p:nvPr/>
        </p:nvCxnSpPr>
        <p:spPr>
          <a:xfrm flipV="1">
            <a:off x="2745472" y="5854892"/>
            <a:ext cx="1965278" cy="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56AD96-9B87-4658-B547-2BA2C348AEC5}"/>
              </a:ext>
            </a:extLst>
          </p:cNvPr>
          <p:cNvSpPr txBox="1"/>
          <p:nvPr/>
        </p:nvSpPr>
        <p:spPr>
          <a:xfrm>
            <a:off x="6301846" y="4367284"/>
            <a:ext cx="4802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Probing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4 kali </a:t>
            </a:r>
            <a:r>
              <a:rPr lang="en-US" dirty="0" err="1"/>
              <a:t>karena</a:t>
            </a:r>
            <a:r>
              <a:rPr lang="en-US" dirty="0"/>
              <a:t> pada probing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s.d.</a:t>
            </a:r>
            <a:r>
              <a:rPr lang="en-US" dirty="0"/>
              <a:t> probing </a:t>
            </a:r>
            <a:r>
              <a:rPr lang="en-US" dirty="0" err="1"/>
              <a:t>ketiga</a:t>
            </a:r>
            <a:r>
              <a:rPr lang="en-US" dirty="0"/>
              <a:t> slot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oleh </a:t>
            </a:r>
            <a:r>
              <a:rPr lang="en-US" dirty="0" err="1"/>
              <a:t>nilai</a:t>
            </a:r>
            <a:r>
              <a:rPr lang="en-US" dirty="0"/>
              <a:t> yang lain</a:t>
            </a:r>
          </a:p>
        </p:txBody>
      </p:sp>
    </p:spTree>
    <p:extLst>
      <p:ext uri="{BB962C8B-B14F-4D97-AF65-F5344CB8AC3E}">
        <p14:creationId xmlns:p14="http://schemas.microsoft.com/office/powerpoint/2010/main" val="1886887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6B6F-9BA9-437E-8E71-EF014919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Elemen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3570B-420B-4EE3-A185-739052659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function</a:t>
            </a:r>
            <a:r>
              <a:rPr lang="en-US" dirty="0"/>
              <a:t> HASH-SEARCH(T, k):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←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repeat</a:t>
            </a:r>
          </a:p>
          <a:p>
            <a:pPr marL="0" indent="0">
              <a:buNone/>
            </a:pPr>
            <a:r>
              <a:rPr lang="en-US" dirty="0"/>
              <a:t>		j ← HASH(k,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u="sng" dirty="0"/>
              <a:t>if</a:t>
            </a:r>
            <a:r>
              <a:rPr lang="en-US" dirty="0"/>
              <a:t> T[j] = k </a:t>
            </a:r>
            <a:r>
              <a:rPr lang="en-US" u="sng" dirty="0"/>
              <a:t>then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u="sng" dirty="0"/>
              <a:t>return</a:t>
            </a:r>
            <a:r>
              <a:rPr lang="en-US" dirty="0"/>
              <a:t> j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</a:t>
            </a:r>
            <a:r>
              <a:rPr lang="en-US" dirty="0"/>
              <a:t> ←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until</a:t>
            </a:r>
            <a:r>
              <a:rPr lang="en-US" dirty="0"/>
              <a:t> T[j] == NIL </a:t>
            </a:r>
            <a:r>
              <a:rPr lang="en-US" u="sng" dirty="0"/>
              <a:t>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T.length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return</a:t>
            </a:r>
            <a:r>
              <a:rPr lang="en-US" dirty="0"/>
              <a:t> NIL</a:t>
            </a:r>
          </a:p>
        </p:txBody>
      </p:sp>
    </p:spTree>
    <p:extLst>
      <p:ext uri="{BB962C8B-B14F-4D97-AF65-F5344CB8AC3E}">
        <p14:creationId xmlns:p14="http://schemas.microsoft.com/office/powerpoint/2010/main" val="2776586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3DB6-3287-4573-95C1-588333F9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Penghapusan</a:t>
            </a:r>
            <a:r>
              <a:rPr lang="en-US" dirty="0"/>
              <a:t> </a:t>
            </a:r>
            <a:r>
              <a:rPr lang="en-US" dirty="0" err="1"/>
              <a:t>Elemen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8F0B9-7203-467B-9969-11BDA22B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Penghapusan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pada </a:t>
            </a:r>
            <a:r>
              <a:rPr lang="en-US" dirty="0" err="1"/>
              <a:t>tabel</a:t>
            </a:r>
            <a:r>
              <a:rPr lang="en-US" dirty="0"/>
              <a:t> T </a:t>
            </a:r>
            <a:r>
              <a:rPr lang="en-US" dirty="0" err="1"/>
              <a:t>melibatkan</a:t>
            </a:r>
            <a:r>
              <a:rPr lang="en-US" dirty="0"/>
              <a:t> proses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u="sng" dirty="0"/>
              <a:t>function</a:t>
            </a:r>
            <a:r>
              <a:rPr lang="en-US" dirty="0"/>
              <a:t> HASH-DELETE(T, k):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←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repeat</a:t>
            </a:r>
          </a:p>
          <a:p>
            <a:pPr marL="0" indent="0">
              <a:buNone/>
            </a:pPr>
            <a:r>
              <a:rPr lang="en-US" dirty="0"/>
              <a:t>		j ← HASH(k,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u="sng" dirty="0"/>
              <a:t>if</a:t>
            </a:r>
            <a:r>
              <a:rPr lang="en-US" dirty="0"/>
              <a:t> T[j] = k </a:t>
            </a:r>
            <a:r>
              <a:rPr lang="en-US" u="sng" dirty="0"/>
              <a:t>then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b="1" dirty="0"/>
              <a:t>T[j] = </a:t>
            </a:r>
            <a:r>
              <a:rPr lang="en-US" b="1" i="1" dirty="0"/>
              <a:t>DELETED</a:t>
            </a:r>
          </a:p>
          <a:p>
            <a:pPr marL="0" indent="0">
              <a:buNone/>
            </a:pPr>
            <a:r>
              <a:rPr lang="en-US" b="1" i="1" dirty="0"/>
              <a:t>			</a:t>
            </a:r>
            <a:r>
              <a:rPr lang="en-US" u="sng" dirty="0"/>
              <a:t>return</a:t>
            </a:r>
            <a:r>
              <a:rPr lang="en-US" dirty="0"/>
              <a:t> j</a:t>
            </a:r>
            <a:endParaRPr lang="en-US" b="1" i="1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</a:t>
            </a:r>
            <a:r>
              <a:rPr lang="en-US" dirty="0"/>
              <a:t> ←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until</a:t>
            </a:r>
            <a:r>
              <a:rPr lang="en-US" dirty="0"/>
              <a:t> T[j] == NIL </a:t>
            </a:r>
            <a:r>
              <a:rPr lang="en-US" u="sng" dirty="0"/>
              <a:t>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T.length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return</a:t>
            </a:r>
            <a:r>
              <a:rPr lang="en-US" dirty="0"/>
              <a:t> NIL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396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115E-18CB-49E4-A23E-70248354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pada </a:t>
            </a:r>
            <a:r>
              <a:rPr lang="en-US" dirty="0" err="1"/>
              <a:t>Penghapusan</a:t>
            </a:r>
            <a:r>
              <a:rPr lang="en-US" dirty="0"/>
              <a:t> </a:t>
            </a:r>
            <a:r>
              <a:rPr lang="en-US" dirty="0" err="1"/>
              <a:t>Elemen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33835-980D-468E-91F8-90D589E01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Penghapusan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dengan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NIL </a:t>
            </a:r>
            <a:r>
              <a:rPr lang="en-US" dirty="0" err="1"/>
              <a:t>melainkan</a:t>
            </a:r>
            <a:r>
              <a:rPr lang="en-US" dirty="0"/>
              <a:t> dengan </a:t>
            </a:r>
            <a:r>
              <a:rPr lang="en-US" dirty="0" err="1"/>
              <a:t>menandai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dengan label </a:t>
            </a:r>
            <a:r>
              <a:rPr lang="en-US" i="1" dirty="0"/>
              <a:t>DELETED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label lain yang </a:t>
            </a:r>
            <a:r>
              <a:rPr lang="en-US" dirty="0" err="1"/>
              <a:t>menandakan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ini </a:t>
            </a:r>
            <a:r>
              <a:rPr lang="en-US" dirty="0" err="1"/>
              <a:t>dihapus</a:t>
            </a:r>
            <a:r>
              <a:rPr lang="en-US" dirty="0"/>
              <a:t>.</a:t>
            </a:r>
          </a:p>
          <a:p>
            <a:r>
              <a:rPr lang="en-US" dirty="0"/>
              <a:t>Hal ini </a:t>
            </a:r>
            <a:r>
              <a:rPr lang="en-US" dirty="0" err="1"/>
              <a:t>ditujukan</a:t>
            </a:r>
            <a:r>
              <a:rPr lang="en-US" dirty="0"/>
              <a:t> agar </a:t>
            </a:r>
            <a:r>
              <a:rPr lang="en-US" i="1" dirty="0"/>
              <a:t>key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bersesuaian</a:t>
            </a:r>
            <a:r>
              <a:rPr lang="en-US" dirty="0"/>
              <a:t> dengan </a:t>
            </a:r>
            <a:r>
              <a:rPr lang="en-US" i="1" dirty="0"/>
              <a:t>key </a:t>
            </a:r>
            <a:r>
              <a:rPr lang="en-US" dirty="0"/>
              <a:t>ini </a:t>
            </a:r>
            <a:r>
              <a:rPr lang="en-US" dirty="0" err="1"/>
              <a:t>dapat</a:t>
            </a:r>
            <a:r>
              <a:rPr lang="en-US" dirty="0"/>
              <a:t> di-</a:t>
            </a:r>
            <a:r>
              <a:rPr lang="en-US" i="1" dirty="0"/>
              <a:t>update</a:t>
            </a:r>
            <a:r>
              <a:rPr lang="en-US" dirty="0"/>
              <a:t>.</a:t>
            </a:r>
          </a:p>
          <a:p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penghapusan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pada proses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6900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66EEC-C161-4D15-8789-5EFDDDA4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pada Open Addressing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B5E8F-CD40-4E8C-99A0-191F254EFA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Karena jumlah </a:t>
                </a:r>
                <a:r>
                  <a:rPr lang="en-US" dirty="0" err="1"/>
                  <a:t>elemen</a:t>
                </a:r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melebihi</a:t>
                </a:r>
                <a:r>
                  <a:rPr lang="en-US" dirty="0"/>
                  <a:t> jumlah slot, </a:t>
                </a:r>
                <a:r>
                  <a:rPr lang="en-US" dirty="0" err="1"/>
                  <a:t>maka</a:t>
                </a:r>
                <a:r>
                  <a:rPr lang="en-US" dirty="0"/>
                  <a:t> jumlah slot </a:t>
                </a:r>
                <a:r>
                  <a:rPr lang="en-US" dirty="0" err="1"/>
                  <a:t>kosong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dengan </a:t>
                </a:r>
                <a:r>
                  <a:rPr lang="en-US" i="1" dirty="0"/>
                  <a:t>n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jumlah </a:t>
                </a:r>
                <a:r>
                  <a:rPr lang="en-US" dirty="0" err="1"/>
                  <a:t>elemen</a:t>
                </a:r>
                <a:r>
                  <a:rPr lang="en-US" dirty="0"/>
                  <a:t> yang </a:t>
                </a:r>
                <a:r>
                  <a:rPr lang="en-US" dirty="0" err="1"/>
                  <a:t>sudah</a:t>
                </a:r>
                <a:r>
                  <a:rPr lang="en-US" dirty="0"/>
                  <a:t> </a:t>
                </a:r>
                <a:r>
                  <a:rPr lang="en-US" dirty="0" err="1"/>
                  <a:t>masuk</a:t>
                </a:r>
                <a:r>
                  <a:rPr lang="en-US" dirty="0"/>
                  <a:t> </a:t>
                </a:r>
                <a:r>
                  <a:rPr lang="en-US" dirty="0" err="1"/>
                  <a:t>tabel</a:t>
                </a:r>
                <a:r>
                  <a:rPr lang="en-US" dirty="0"/>
                  <a:t> T. </a:t>
                </a:r>
              </a:p>
              <a:p>
                <a:r>
                  <a:rPr lang="en-US" dirty="0" err="1"/>
                  <a:t>Peluang</a:t>
                </a:r>
                <a:r>
                  <a:rPr lang="en-US" dirty="0"/>
                  <a:t> probing HASH-INSERT </a:t>
                </a:r>
                <a:r>
                  <a:rPr lang="en-US" dirty="0" err="1"/>
                  <a:t>sukses</a:t>
                </a:r>
                <a:r>
                  <a:rPr lang="en-US" dirty="0"/>
                  <a:t> </a:t>
                </a:r>
                <a:r>
                  <a:rPr lang="en-US" dirty="0" err="1"/>
                  <a:t>pertama</a:t>
                </a:r>
                <a:r>
                  <a:rPr lang="en-US" dirty="0"/>
                  <a:t> kali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Jika probing </a:t>
                </a:r>
                <a:r>
                  <a:rPr lang="en-US" dirty="0" err="1"/>
                  <a:t>pertama</a:t>
                </a:r>
                <a:r>
                  <a:rPr lang="en-US" dirty="0"/>
                  <a:t> </a:t>
                </a:r>
                <a:r>
                  <a:rPr lang="en-US" dirty="0" err="1"/>
                  <a:t>gagal</a:t>
                </a:r>
                <a:r>
                  <a:rPr lang="en-US" dirty="0"/>
                  <a:t>, </a:t>
                </a:r>
                <a:r>
                  <a:rPr lang="en-US" dirty="0" err="1"/>
                  <a:t>peluang</a:t>
                </a:r>
                <a:r>
                  <a:rPr lang="en-US" dirty="0"/>
                  <a:t> probing HASH-INSERT </a:t>
                </a:r>
                <a:r>
                  <a:rPr lang="en-US" dirty="0" err="1"/>
                  <a:t>berikutnya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dst</a:t>
                </a:r>
                <a:r>
                  <a:rPr lang="en-US" dirty="0"/>
                  <a:t>. </a:t>
                </a:r>
                <a:r>
                  <a:rPr lang="en-US" dirty="0" err="1"/>
                  <a:t>sehingga</a:t>
                </a:r>
                <a:r>
                  <a:rPr lang="en-US" dirty="0"/>
                  <a:t>, </a:t>
                </a:r>
                <a:r>
                  <a:rPr lang="en-US" dirty="0" err="1"/>
                  <a:t>jika</a:t>
                </a:r>
                <a:r>
                  <a:rPr lang="en-US" dirty="0"/>
                  <a:t> A</a:t>
                </a:r>
                <a:r>
                  <a:rPr lang="en-US" baseline="-25000" dirty="0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kejadian</a:t>
                </a:r>
                <a:r>
                  <a:rPr lang="en-US" dirty="0"/>
                  <a:t> probing </a:t>
                </a:r>
                <a:r>
                  <a:rPr lang="en-US" dirty="0" err="1"/>
                  <a:t>sukses</a:t>
                </a:r>
                <a:r>
                  <a:rPr lang="en-US" dirty="0"/>
                  <a:t> pada kali ke-</a:t>
                </a:r>
                <a:r>
                  <a:rPr lang="en-US" i="1" dirty="0"/>
                  <a:t>I</a:t>
                </a:r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B5E8F-CD40-4E8C-99A0-191F254EFA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417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2481-3FAB-4712-A945-4ECF2698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Probing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6E0BBF-CA24-4356-8AB2-84354A44CD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Definisi : </a:t>
                </a:r>
                <a:r>
                  <a:rPr lang="en-US" dirty="0" err="1"/>
                  <a:t>melakukan</a:t>
                </a:r>
                <a:r>
                  <a:rPr lang="en-US" dirty="0"/>
                  <a:t> </a:t>
                </a:r>
                <a:r>
                  <a:rPr lang="en-US" dirty="0" err="1"/>
                  <a:t>pengecekan</a:t>
                </a:r>
                <a:r>
                  <a:rPr lang="en-US" dirty="0"/>
                  <a:t> pada </a:t>
                </a:r>
                <a:r>
                  <a:rPr lang="en-US" i="1" dirty="0"/>
                  <a:t>hash table</a:t>
                </a:r>
                <a:r>
                  <a:rPr lang="en-US" dirty="0"/>
                  <a:t> T </a:t>
                </a:r>
                <a:r>
                  <a:rPr lang="en-US" dirty="0" err="1"/>
                  <a:t>secara</a:t>
                </a:r>
                <a:r>
                  <a:rPr lang="en-US" dirty="0"/>
                  <a:t> </a:t>
                </a:r>
                <a:r>
                  <a:rPr lang="en-US" dirty="0" err="1"/>
                  <a:t>berurutan</a:t>
                </a:r>
                <a:r>
                  <a:rPr lang="en-US" dirty="0"/>
                  <a:t> untuk </a:t>
                </a:r>
                <a:r>
                  <a:rPr lang="en-US" dirty="0" err="1"/>
                  <a:t>menemukan</a:t>
                </a:r>
                <a:r>
                  <a:rPr lang="en-US" dirty="0"/>
                  <a:t> slot </a:t>
                </a:r>
                <a:r>
                  <a:rPr lang="en-US" dirty="0" err="1"/>
                  <a:t>kosong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Proses </a:t>
                </a:r>
                <a:r>
                  <a:rPr lang="en-US" i="1" dirty="0"/>
                  <a:t>probing</a:t>
                </a:r>
                <a:r>
                  <a:rPr lang="en-US" dirty="0"/>
                  <a:t> </a:t>
                </a:r>
                <a:r>
                  <a:rPr lang="en-US" dirty="0" err="1"/>
                  <a:t>mengikuti</a:t>
                </a:r>
                <a:r>
                  <a:rPr lang="en-US" dirty="0"/>
                  <a:t> </a:t>
                </a:r>
                <a:r>
                  <a:rPr lang="en-US" dirty="0" err="1"/>
                  <a:t>urutan</a:t>
                </a:r>
                <a:r>
                  <a:rPr lang="en-US" dirty="0"/>
                  <a:t> yang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permutasi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{0, 1, 2, 3, 4, …,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dengan </a:t>
                </a:r>
                <a:r>
                  <a:rPr lang="en-US" i="1" dirty="0"/>
                  <a:t>m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jumlah slot pada T. </a:t>
                </a:r>
                <a:r>
                  <a:rPr lang="en-US" dirty="0" err="1"/>
                  <a:t>Urutan</a:t>
                </a:r>
                <a:r>
                  <a:rPr lang="en-US" dirty="0"/>
                  <a:t> probing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disusun</a:t>
                </a:r>
                <a:r>
                  <a:rPr lang="en-US" dirty="0"/>
                  <a:t> “</a:t>
                </a:r>
                <a:r>
                  <a:rPr lang="en-US" dirty="0" err="1"/>
                  <a:t>acak</a:t>
                </a:r>
                <a:r>
                  <a:rPr lang="en-US" dirty="0"/>
                  <a:t>”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tetapi</a:t>
                </a:r>
                <a:r>
                  <a:rPr lang="en-US" dirty="0"/>
                  <a:t> harus </a:t>
                </a:r>
                <a:r>
                  <a:rPr lang="en-US" dirty="0" err="1"/>
                  <a:t>masuk</a:t>
                </a:r>
                <a:r>
                  <a:rPr lang="en-US" dirty="0"/>
                  <a:t> ke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susunan</a:t>
                </a:r>
                <a:r>
                  <a:rPr lang="en-US" dirty="0"/>
                  <a:t> </a:t>
                </a:r>
                <a:r>
                  <a:rPr lang="en-US" dirty="0" err="1"/>
                  <a:t>permutasi</a:t>
                </a:r>
                <a:r>
                  <a:rPr lang="en-US" dirty="0"/>
                  <a:t> yang </a:t>
                </a:r>
                <a:r>
                  <a:rPr lang="en-US" dirty="0" err="1"/>
                  <a:t>mungkin</a:t>
                </a:r>
                <a:r>
                  <a:rPr lang="en-US" dirty="0"/>
                  <a:t> agar pada </a:t>
                </a:r>
                <a:r>
                  <a:rPr lang="en-US" dirty="0" err="1"/>
                  <a:t>kasus</a:t>
                </a:r>
                <a:r>
                  <a:rPr lang="en-US" dirty="0"/>
                  <a:t> </a:t>
                </a:r>
                <a:r>
                  <a:rPr lang="en-US" dirty="0" err="1"/>
                  <a:t>terburuk</a:t>
                </a:r>
                <a:r>
                  <a:rPr lang="en-US" dirty="0"/>
                  <a:t>, </a:t>
                </a:r>
                <a:r>
                  <a:rPr lang="en-US" dirty="0" err="1"/>
                  <a:t>sebanyak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 slot </a:t>
                </a:r>
                <a:r>
                  <a:rPr lang="en-US" dirty="0" err="1"/>
                  <a:t>diperiksa</a:t>
                </a:r>
                <a:r>
                  <a:rPr lang="en-US" dirty="0"/>
                  <a:t> untuk </a:t>
                </a:r>
                <a:r>
                  <a:rPr lang="en-US" dirty="0" err="1"/>
                  <a:t>mendapatkan</a:t>
                </a:r>
                <a:r>
                  <a:rPr lang="en-US" dirty="0"/>
                  <a:t> slot </a:t>
                </a:r>
                <a:r>
                  <a:rPr lang="en-US" dirty="0" err="1"/>
                  <a:t>terakhir</a:t>
                </a:r>
                <a:r>
                  <a:rPr lang="en-US" dirty="0"/>
                  <a:t> yang </a:t>
                </a:r>
                <a:r>
                  <a:rPr lang="en-US" dirty="0" err="1"/>
                  <a:t>kosong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Teknik-Teknik </a:t>
                </a:r>
                <a:r>
                  <a:rPr lang="en-US" i="1" dirty="0"/>
                  <a:t>probing</a:t>
                </a:r>
                <a:endParaRPr lang="en-US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/>
                  <a:t>Linear Probing	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/>
                  <a:t>Quadratic Probing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/>
                  <a:t>Double Hashing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6E0BBF-CA24-4356-8AB2-84354A44CD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68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5280-0113-4E22-A262-6AD00572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0F2D2-3997-4999-B8C8-A301F6CAA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Access Table</a:t>
            </a:r>
          </a:p>
          <a:p>
            <a:r>
              <a:rPr lang="en-US" dirty="0"/>
              <a:t>Hash Table</a:t>
            </a:r>
          </a:p>
        </p:txBody>
      </p:sp>
    </p:spTree>
    <p:extLst>
      <p:ext uri="{BB962C8B-B14F-4D97-AF65-F5344CB8AC3E}">
        <p14:creationId xmlns:p14="http://schemas.microsoft.com/office/powerpoint/2010/main" val="1461470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A787-2F33-4ABB-9F99-65F1042F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5CA576-B50A-4577-B6A9-94D2D89506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Fungsi </a:t>
                </a:r>
                <a:r>
                  <a:rPr lang="en-US" i="1" dirty="0"/>
                  <a:t>hash</a:t>
                </a:r>
                <a:r>
                  <a:rPr lang="en-US" dirty="0"/>
                  <a:t> yang paling </a:t>
                </a:r>
                <a:r>
                  <a:rPr lang="en-US" dirty="0" err="1"/>
                  <a:t>sederhana</a:t>
                </a:r>
                <a:r>
                  <a:rPr lang="en-US" dirty="0"/>
                  <a:t> yang </a:t>
                </a:r>
                <a:r>
                  <a:rPr lang="en-US" dirty="0" err="1"/>
                  <a:t>memetakan</a:t>
                </a:r>
                <a:r>
                  <a:rPr lang="en-US" dirty="0"/>
                  <a:t> </a:t>
                </a:r>
                <a:r>
                  <a:rPr lang="en-US" i="1" dirty="0"/>
                  <a:t>key</a:t>
                </a:r>
                <a:r>
                  <a:rPr lang="en-US" dirty="0"/>
                  <a:t> pada slot </a:t>
                </a:r>
                <a:r>
                  <a:rPr lang="en-US" dirty="0" err="1"/>
                  <a:t>secara</a:t>
                </a:r>
                <a:r>
                  <a:rPr lang="en-US" dirty="0"/>
                  <a:t> linier dengan </a:t>
                </a:r>
                <a:r>
                  <a:rPr lang="en-US" dirty="0" err="1"/>
                  <a:t>definisi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→{0, 1, 2, 3, …,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i="1" dirty="0"/>
                  <a:t>hash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dirty="0" err="1"/>
                  <a:t>bentuk</a:t>
                </a:r>
                <a:r>
                  <a:rPr lang="en-US" dirty="0"/>
                  <a:t> </a:t>
                </a:r>
                <a:r>
                  <a:rPr lang="en-US" dirty="0" err="1"/>
                  <a:t>umum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dengan </a:t>
                </a:r>
                <a:r>
                  <a:rPr lang="en-US" i="1" dirty="0"/>
                  <a:t>m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jumlah slot pada T. h’(k)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i="1" dirty="0"/>
                  <a:t>hash</a:t>
                </a:r>
                <a:r>
                  <a:rPr lang="en-US" dirty="0"/>
                  <a:t> bantu.</a:t>
                </a:r>
              </a:p>
              <a:p>
                <a:r>
                  <a:rPr lang="en-US" dirty="0" err="1"/>
                  <a:t>Kelemahan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linear probing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kecenderungan</a:t>
                </a:r>
                <a:r>
                  <a:rPr lang="en-US" dirty="0"/>
                  <a:t> </a:t>
                </a:r>
                <a:r>
                  <a:rPr lang="en-US" dirty="0" err="1"/>
                  <a:t>pembentukan</a:t>
                </a:r>
                <a:r>
                  <a:rPr lang="en-US" dirty="0"/>
                  <a:t> </a:t>
                </a:r>
                <a:r>
                  <a:rPr lang="en-US" i="1" dirty="0"/>
                  <a:t>cluster</a:t>
                </a:r>
                <a:r>
                  <a:rPr lang="en-US" dirty="0"/>
                  <a:t>. </a:t>
                </a:r>
                <a:r>
                  <a:rPr lang="en-US" dirty="0" err="1"/>
                  <a:t>Misalkan</a:t>
                </a:r>
                <a:r>
                  <a:rPr lang="en-US" dirty="0"/>
                  <a:t> h’(k) = k dan m = 11,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11</m:t>
                    </m:r>
                  </m:oMath>
                </a14:m>
                <a:r>
                  <a:rPr lang="en-US" dirty="0"/>
                  <a:t> untuk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 1, 2, 3, …, 10}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Runutan</a:t>
                </a:r>
                <a:r>
                  <a:rPr lang="en-US" dirty="0"/>
                  <a:t> probing untuk </a:t>
                </a:r>
                <a:r>
                  <a:rPr lang="en-US" i="1" dirty="0"/>
                  <a:t>k</a:t>
                </a:r>
                <a:r>
                  <a:rPr lang="en-US" dirty="0"/>
                  <a:t> = 35 </a:t>
                </a:r>
                <a:r>
                  <a:rPr lang="en-US" dirty="0" err="1"/>
                  <a:t>adalah</a:t>
                </a:r>
                <a:r>
                  <a:rPr lang="en-US" dirty="0"/>
                  <a:t> h(35, 0) = </a:t>
                </a:r>
                <a:r>
                  <a:rPr lang="en-US" b="1" dirty="0"/>
                  <a:t>2</a:t>
                </a:r>
                <a:r>
                  <a:rPr lang="en-US" dirty="0"/>
                  <a:t>, h(35, 1) = </a:t>
                </a:r>
                <a:r>
                  <a:rPr lang="en-US" b="1" dirty="0"/>
                  <a:t>3</a:t>
                </a:r>
                <a:r>
                  <a:rPr lang="en-US" dirty="0"/>
                  <a:t>, …, h(35, 8) = </a:t>
                </a:r>
                <a:r>
                  <a:rPr lang="en-US" b="1" dirty="0"/>
                  <a:t>10</a:t>
                </a:r>
                <a:r>
                  <a:rPr lang="en-US" dirty="0"/>
                  <a:t>, h(35, 9) = </a:t>
                </a:r>
                <a:r>
                  <a:rPr lang="en-US" b="1" dirty="0"/>
                  <a:t>0</a:t>
                </a:r>
                <a:r>
                  <a:rPr lang="en-US" dirty="0"/>
                  <a:t>, dan h(35, 10) = </a:t>
                </a:r>
                <a:r>
                  <a:rPr lang="en-US" b="1" dirty="0"/>
                  <a:t>1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Sekuens</a:t>
                </a:r>
                <a:r>
                  <a:rPr lang="en-US" dirty="0"/>
                  <a:t> probing di </a:t>
                </a:r>
                <a:r>
                  <a:rPr lang="en-US" dirty="0" err="1"/>
                  <a:t>atas</a:t>
                </a:r>
                <a:r>
                  <a:rPr lang="en-US" dirty="0"/>
                  <a:t> </a:t>
                </a:r>
                <a:r>
                  <a:rPr lang="en-US" dirty="0" err="1"/>
                  <a:t>menunjukan</a:t>
                </a:r>
                <a:r>
                  <a:rPr lang="en-US" dirty="0"/>
                  <a:t> </a:t>
                </a:r>
                <a:r>
                  <a:rPr lang="en-US" dirty="0" err="1"/>
                  <a:t>bahwa</a:t>
                </a:r>
                <a:r>
                  <a:rPr lang="en-US" dirty="0"/>
                  <a:t> </a:t>
                </a:r>
                <a:r>
                  <a:rPr lang="en-US" dirty="0" err="1"/>
                  <a:t>peletakan</a:t>
                </a:r>
                <a:r>
                  <a:rPr lang="en-US" dirty="0"/>
                  <a:t> </a:t>
                </a:r>
                <a:r>
                  <a:rPr lang="en-US" i="1" dirty="0"/>
                  <a:t>key</a:t>
                </a:r>
                <a:r>
                  <a:rPr lang="en-US" dirty="0"/>
                  <a:t> </a:t>
                </a:r>
                <a:r>
                  <a:rPr lang="en-US" dirty="0" err="1"/>
                  <a:t>cenderung</a:t>
                </a:r>
                <a:r>
                  <a:rPr lang="en-US" dirty="0"/>
                  <a:t> </a:t>
                </a:r>
                <a:r>
                  <a:rPr lang="en-US" dirty="0" err="1"/>
                  <a:t>berdekatan</a:t>
                </a:r>
                <a:r>
                  <a:rPr lang="en-US" dirty="0"/>
                  <a:t> dengan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i="1" dirty="0"/>
                  <a:t>key </a:t>
                </a:r>
                <a:r>
                  <a:rPr lang="en-US" dirty="0"/>
                  <a:t>yang </a:t>
                </a:r>
                <a:r>
                  <a:rPr lang="en-US" dirty="0" err="1"/>
                  <a:t>sudah</a:t>
                </a:r>
                <a:r>
                  <a:rPr lang="en-US" dirty="0"/>
                  <a:t> </a:t>
                </a:r>
                <a:r>
                  <a:rPr lang="en-US" dirty="0" err="1"/>
                  <a:t>ada</a:t>
                </a:r>
                <a:r>
                  <a:rPr lang="en-US" dirty="0"/>
                  <a:t>. Hal ini </a:t>
                </a:r>
                <a:r>
                  <a:rPr lang="en-US" dirty="0" err="1"/>
                  <a:t>mengakibatkan</a:t>
                </a:r>
                <a:r>
                  <a:rPr lang="en-US" dirty="0"/>
                  <a:t> proses </a:t>
                </a:r>
                <a:r>
                  <a:rPr lang="en-US" i="1" dirty="0"/>
                  <a:t>probing </a:t>
                </a:r>
                <a:r>
                  <a:rPr lang="en-US" dirty="0" err="1"/>
                  <a:t>membutuhkan</a:t>
                </a:r>
                <a:r>
                  <a:rPr lang="en-US" dirty="0"/>
                  <a:t> </a:t>
                </a:r>
                <a:r>
                  <a:rPr lang="en-US" dirty="0" err="1"/>
                  <a:t>waktu</a:t>
                </a:r>
                <a:r>
                  <a:rPr lang="en-US" dirty="0"/>
                  <a:t> O(n) dengan </a:t>
                </a:r>
                <a:r>
                  <a:rPr lang="en-US" i="1" dirty="0"/>
                  <a:t>n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jumlah </a:t>
                </a:r>
                <a:r>
                  <a:rPr lang="en-US" i="1" dirty="0"/>
                  <a:t>key</a:t>
                </a:r>
                <a:r>
                  <a:rPr lang="en-US" dirty="0"/>
                  <a:t> yang </a:t>
                </a:r>
                <a:r>
                  <a:rPr lang="en-US" dirty="0" err="1"/>
                  <a:t>ada</a:t>
                </a:r>
                <a:r>
                  <a:rPr lang="en-US" dirty="0"/>
                  <a:t> pada </a:t>
                </a:r>
                <a:r>
                  <a:rPr lang="en-US" dirty="0" err="1"/>
                  <a:t>tabel</a:t>
                </a:r>
                <a:r>
                  <a:rPr lang="en-US" dirty="0"/>
                  <a:t> T.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5CA576-B50A-4577-B6A9-94D2D89506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322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CAF3-7827-412C-9303-BCC78621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Probing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4B458A-6369-4C49-A8AA-F70007EE05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Prinsip </a:t>
                </a:r>
                <a:r>
                  <a:rPr lang="en-US" dirty="0" err="1"/>
                  <a:t>kerja</a:t>
                </a:r>
                <a:r>
                  <a:rPr lang="en-US" dirty="0"/>
                  <a:t> quadratic probing </a:t>
                </a:r>
                <a:r>
                  <a:rPr lang="en-US" dirty="0" err="1"/>
                  <a:t>mirip</a:t>
                </a:r>
                <a:r>
                  <a:rPr lang="en-US" dirty="0"/>
                  <a:t> dengan linear probing.</a:t>
                </a:r>
              </a:p>
              <a:p>
                <a:r>
                  <a:rPr lang="en-US" dirty="0" err="1"/>
                  <a:t>Perbedaannya</a:t>
                </a:r>
                <a:r>
                  <a:rPr lang="en-US" dirty="0"/>
                  <a:t> </a:t>
                </a:r>
                <a:r>
                  <a:rPr lang="en-US" dirty="0" err="1"/>
                  <a:t>terletak</a:t>
                </a:r>
                <a:r>
                  <a:rPr lang="en-US" dirty="0"/>
                  <a:t> pada </a:t>
                </a:r>
                <a:r>
                  <a:rPr lang="en-US" dirty="0" err="1"/>
                  <a:t>fungsi</a:t>
                </a:r>
                <a:r>
                  <a:rPr lang="en-US" dirty="0"/>
                  <a:t> h(k, </a:t>
                </a:r>
                <a:r>
                  <a:rPr lang="en-US" dirty="0" err="1"/>
                  <a:t>i</a:t>
                </a:r>
                <a:r>
                  <a:rPr lang="en-US" dirty="0"/>
                  <a:t>) yang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dirty="0" err="1"/>
                  <a:t>corak</a:t>
                </a:r>
                <a:r>
                  <a:rPr lang="en-US" dirty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> </a:t>
                </a:r>
                <a:r>
                  <a:rPr lang="en-US" dirty="0" err="1"/>
                  <a:t>kuadrat</a:t>
                </a:r>
                <a:r>
                  <a:rPr lang="en-US" dirty="0"/>
                  <a:t>.</a:t>
                </a:r>
              </a:p>
              <a:p>
                <a:r>
                  <a:rPr lang="en-US" b="1" i="1" dirty="0"/>
                  <a:t>h(k, </a:t>
                </a:r>
                <a:r>
                  <a:rPr lang="en-US" b="1" i="1" dirty="0" err="1"/>
                  <a:t>i</a:t>
                </a:r>
                <a:r>
                  <a:rPr lang="en-US" b="1" i="1" dirty="0"/>
                  <a:t>)</a:t>
                </a:r>
                <a:r>
                  <a:rPr lang="en-US" dirty="0"/>
                  <a:t> </a:t>
                </a:r>
                <a:r>
                  <a:rPr lang="en-US" dirty="0" err="1"/>
                  <a:t>didefinisikan</a:t>
                </a:r>
                <a:r>
                  <a:rPr lang="en-US" dirty="0"/>
                  <a:t> </a:t>
                </a: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Kelemahan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quadratic probing juga </a:t>
                </a:r>
                <a:r>
                  <a:rPr lang="en-US" dirty="0" err="1"/>
                  <a:t>terletak</a:t>
                </a:r>
                <a:r>
                  <a:rPr lang="en-US" dirty="0"/>
                  <a:t> pada </a:t>
                </a:r>
                <a:r>
                  <a:rPr lang="en-US" dirty="0" err="1"/>
                  <a:t>kecenderungan</a:t>
                </a:r>
                <a:r>
                  <a:rPr lang="en-US" dirty="0"/>
                  <a:t> </a:t>
                </a:r>
                <a:r>
                  <a:rPr lang="en-US" dirty="0" err="1"/>
                  <a:t>membentuk</a:t>
                </a:r>
                <a:r>
                  <a:rPr lang="en-US" dirty="0"/>
                  <a:t> cluster. </a:t>
                </a:r>
              </a:p>
              <a:p>
                <a:r>
                  <a:rPr lang="en-US" dirty="0" err="1"/>
                  <a:t>Selain</a:t>
                </a:r>
                <a:r>
                  <a:rPr lang="en-US" dirty="0"/>
                  <a:t> </a:t>
                </a:r>
                <a:r>
                  <a:rPr lang="en-US" dirty="0" err="1"/>
                  <a:t>itu</a:t>
                </a:r>
                <a:r>
                  <a:rPr lang="en-US" dirty="0"/>
                  <a:t>,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konstanta</a:t>
                </a:r>
                <a:r>
                  <a:rPr lang="en-US" dirty="0"/>
                  <a:t> </a:t>
                </a:r>
                <a:r>
                  <a:rPr lang="en-US" i="1" dirty="0"/>
                  <a:t>m</a:t>
                </a:r>
                <a:r>
                  <a:rPr lang="en-US" dirty="0"/>
                  <a:t>, </a:t>
                </a:r>
                <a:r>
                  <a:rPr lang="en-US" i="1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, dan </a:t>
                </a:r>
                <a:r>
                  <a:rPr lang="en-US" i="1" dirty="0"/>
                  <a:t>c</a:t>
                </a:r>
                <a:r>
                  <a:rPr lang="en-US" baseline="-25000" dirty="0"/>
                  <a:t>2</a:t>
                </a:r>
                <a:r>
                  <a:rPr lang="en-US" dirty="0"/>
                  <a:t> harus </a:t>
                </a:r>
                <a:r>
                  <a:rPr lang="en-US" dirty="0" err="1"/>
                  <a:t>dipilih</a:t>
                </a:r>
                <a:r>
                  <a:rPr lang="en-US" dirty="0"/>
                  <a:t> dengan </a:t>
                </a:r>
                <a:r>
                  <a:rPr lang="en-US" dirty="0" err="1"/>
                  <a:t>hati-hati</a:t>
                </a:r>
                <a:r>
                  <a:rPr lang="en-US" dirty="0"/>
                  <a:t> agar </a:t>
                </a:r>
                <a:r>
                  <a:rPr lang="en-US" dirty="0" err="1"/>
                  <a:t>alokasi</a:t>
                </a:r>
                <a:r>
                  <a:rPr lang="en-US" dirty="0"/>
                  <a:t> slot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berulang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4B458A-6369-4C49-A8AA-F70007EE0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472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265C-EC3C-4E7A-A836-D1015EDB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848518-BC09-4F30-BC0C-2A675F9B29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/>
                  <a:t>Double hashing</a:t>
                </a:r>
                <a:r>
                  <a:rPr lang="en-US" dirty="0"/>
                  <a:t> </a:t>
                </a:r>
                <a:r>
                  <a:rPr lang="en-US" dirty="0" err="1"/>
                  <a:t>menggunakan</a:t>
                </a:r>
                <a:r>
                  <a:rPr lang="en-US" dirty="0"/>
                  <a:t> </a:t>
                </a:r>
                <a:r>
                  <a:rPr lang="en-US" dirty="0" err="1"/>
                  <a:t>dua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i="1" dirty="0"/>
                  <a:t>hash</a:t>
                </a:r>
                <a:r>
                  <a:rPr lang="en-US" dirty="0"/>
                  <a:t> yang </a:t>
                </a:r>
                <a:r>
                  <a:rPr lang="en-US" dirty="0" err="1"/>
                  <a:t>berbeda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dengan h</a:t>
                </a:r>
                <a:r>
                  <a:rPr lang="en-US" baseline="-25000" dirty="0"/>
                  <a:t>1</a:t>
                </a:r>
                <a:r>
                  <a:rPr lang="en-US" dirty="0"/>
                  <a:t> dan h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i="1" dirty="0"/>
                  <a:t>hash auxiliary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Fungsi</a:t>
                </a:r>
                <a:r>
                  <a:rPr lang="en-US" dirty="0"/>
                  <a:t> h</a:t>
                </a:r>
                <a:r>
                  <a:rPr lang="en-US" baseline="-25000" dirty="0"/>
                  <a:t>2</a:t>
                </a:r>
                <a:r>
                  <a:rPr lang="en-US" dirty="0"/>
                  <a:t>(k) harus </a:t>
                </a:r>
                <a:r>
                  <a:rPr lang="en-US" dirty="0" err="1"/>
                  <a:t>menghasilkan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relative prima dengan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i="1" dirty="0"/>
                  <a:t>m </a:t>
                </a:r>
                <a:r>
                  <a:rPr lang="en-US" dirty="0"/>
                  <a:t>(</a:t>
                </a:r>
                <a:r>
                  <a:rPr lang="en-US" dirty="0" err="1"/>
                  <a:t>angka</a:t>
                </a:r>
                <a:r>
                  <a:rPr lang="en-US" dirty="0"/>
                  <a:t> </a:t>
                </a:r>
                <a:r>
                  <a:rPr lang="en-US" dirty="0" err="1"/>
                  <a:t>pembagi</a:t>
                </a:r>
                <a:r>
                  <a:rPr lang="en-US" dirty="0"/>
                  <a:t> </a:t>
                </a:r>
                <a:r>
                  <a:rPr lang="en-US" dirty="0" err="1"/>
                  <a:t>terbesar</a:t>
                </a:r>
                <a:r>
                  <a:rPr lang="en-US" dirty="0"/>
                  <a:t> </a:t>
                </a:r>
                <a:r>
                  <a:rPr lang="en-US" dirty="0" err="1"/>
                  <a:t>kedua</a:t>
                </a:r>
                <a:r>
                  <a:rPr lang="en-US" dirty="0"/>
                  <a:t> </a:t>
                </a:r>
                <a:r>
                  <a:rPr lang="en-US" dirty="0" err="1"/>
                  <a:t>bilangan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1).</a:t>
                </a:r>
              </a:p>
              <a:p>
                <a:r>
                  <a:rPr lang="en-US" dirty="0"/>
                  <a:t>Cara untuk </a:t>
                </a:r>
                <a:r>
                  <a:rPr lang="en-US" dirty="0" err="1"/>
                  <a:t>mencapai</a:t>
                </a:r>
                <a:r>
                  <a:rPr lang="en-US" dirty="0"/>
                  <a:t> </a:t>
                </a:r>
                <a:r>
                  <a:rPr lang="en-US" dirty="0" err="1"/>
                  <a:t>kondisi</a:t>
                </a:r>
                <a:r>
                  <a:rPr lang="en-US" dirty="0"/>
                  <a:t> ini </a:t>
                </a:r>
                <a:r>
                  <a:rPr lang="en-US" dirty="0" err="1"/>
                  <a:t>adalah</a:t>
                </a:r>
                <a:r>
                  <a:rPr lang="en-US" dirty="0"/>
                  <a:t> dengan </a:t>
                </a:r>
                <a:r>
                  <a:rPr lang="en-US" dirty="0" err="1"/>
                  <a:t>memilih</a:t>
                </a:r>
                <a:r>
                  <a:rPr lang="en-US" dirty="0"/>
                  <a:t> </a:t>
                </a:r>
                <a:r>
                  <a:rPr lang="en-US" i="1" dirty="0"/>
                  <a:t>m</a:t>
                </a:r>
                <a:r>
                  <a:rPr lang="en-US" dirty="0"/>
                  <a:t> = 2</a:t>
                </a:r>
                <a:r>
                  <a:rPr lang="en-US" baseline="30000" dirty="0"/>
                  <a:t>p</a:t>
                </a:r>
                <a:r>
                  <a:rPr lang="en-US" dirty="0"/>
                  <a:t> dan h</a:t>
                </a:r>
                <a:r>
                  <a:rPr lang="en-US" baseline="-25000" dirty="0"/>
                  <a:t>2</a:t>
                </a:r>
                <a:r>
                  <a:rPr lang="en-US" dirty="0"/>
                  <a:t> yang </a:t>
                </a:r>
                <a:r>
                  <a:rPr lang="en-US" dirty="0" err="1"/>
                  <a:t>selalu</a:t>
                </a:r>
                <a:r>
                  <a:rPr lang="en-US" dirty="0"/>
                  <a:t> </a:t>
                </a:r>
                <a:r>
                  <a:rPr lang="en-US" dirty="0" err="1"/>
                  <a:t>menghasilkan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ganjil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Cara </a:t>
                </a:r>
                <a:r>
                  <a:rPr lang="en-US" dirty="0" err="1"/>
                  <a:t>lainnya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dengan </a:t>
                </a:r>
                <a:r>
                  <a:rPr lang="en-US" dirty="0" err="1"/>
                  <a:t>memilih</a:t>
                </a:r>
                <a:r>
                  <a:rPr lang="en-US" dirty="0"/>
                  <a:t> </a:t>
                </a:r>
                <a:r>
                  <a:rPr lang="en-US" i="1" dirty="0"/>
                  <a:t>m </a:t>
                </a:r>
                <a:r>
                  <a:rPr lang="en-US" dirty="0"/>
                  <a:t>= </a:t>
                </a:r>
                <a:r>
                  <a:rPr lang="en-US" dirty="0" err="1"/>
                  <a:t>bilangan</a:t>
                </a:r>
                <a:r>
                  <a:rPr lang="en-US" dirty="0"/>
                  <a:t> prima dan h</a:t>
                </a:r>
                <a:r>
                  <a:rPr lang="en-US" baseline="-25000" dirty="0"/>
                  <a:t>2</a:t>
                </a:r>
                <a:r>
                  <a:rPr lang="en-US" dirty="0"/>
                  <a:t> yang </a:t>
                </a:r>
                <a:r>
                  <a:rPr lang="en-US" dirty="0" err="1"/>
                  <a:t>selalu</a:t>
                </a:r>
                <a:r>
                  <a:rPr lang="en-US" dirty="0"/>
                  <a:t> </a:t>
                </a:r>
                <a:r>
                  <a:rPr lang="en-US" dirty="0" err="1"/>
                  <a:t>menghasilkan</a:t>
                </a:r>
                <a:r>
                  <a:rPr lang="en-US" dirty="0"/>
                  <a:t> </a:t>
                </a:r>
                <a:r>
                  <a:rPr lang="en-US" dirty="0" err="1"/>
                  <a:t>bilangan</a:t>
                </a:r>
                <a:r>
                  <a:rPr lang="en-US" dirty="0"/>
                  <a:t> </a:t>
                </a:r>
                <a:r>
                  <a:rPr lang="en-US" dirty="0" err="1"/>
                  <a:t>positif</a:t>
                </a:r>
                <a:r>
                  <a:rPr lang="en-US" dirty="0"/>
                  <a:t> </a:t>
                </a:r>
                <a:r>
                  <a:rPr lang="en-US" dirty="0" err="1"/>
                  <a:t>kurang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i="1" dirty="0"/>
                  <a:t>m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848518-BC09-4F30-BC0C-2A675F9B29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672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A665AC-BCA1-454F-B2E3-F95F6E652F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4842"/>
                <a:ext cx="10515600" cy="5822121"/>
              </a:xfrm>
            </p:spPr>
            <p:txBody>
              <a:bodyPr/>
              <a:lstStyle/>
              <a:p>
                <a:r>
                  <a:rPr lang="en-US" dirty="0"/>
                  <a:t>Misalkan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=1+(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dengan </a:t>
                </a:r>
                <a:r>
                  <a:rPr lang="en-US" i="1" dirty="0"/>
                  <a:t>m</a:t>
                </a:r>
                <a:r>
                  <a:rPr lang="en-US" dirty="0"/>
                  <a:t>’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yang </a:t>
                </a:r>
                <a:r>
                  <a:rPr lang="en-US" dirty="0" err="1"/>
                  <a:t>sedikit</a:t>
                </a:r>
                <a:r>
                  <a:rPr lang="en-US" dirty="0"/>
                  <a:t> </a:t>
                </a:r>
                <a:r>
                  <a:rPr lang="en-US" dirty="0" err="1"/>
                  <a:t>lebih</a:t>
                </a:r>
                <a:r>
                  <a:rPr lang="en-US" dirty="0"/>
                  <a:t> </a:t>
                </a:r>
                <a:r>
                  <a:rPr lang="en-US" dirty="0" err="1"/>
                  <a:t>kecil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i="1" dirty="0"/>
                  <a:t>m</a:t>
                </a:r>
                <a:r>
                  <a:rPr lang="en-US" dirty="0"/>
                  <a:t>, </a:t>
                </a:r>
                <a:r>
                  <a:rPr lang="en-US" dirty="0" err="1"/>
                  <a:t>misalkan</a:t>
                </a:r>
                <a:r>
                  <a:rPr lang="en-US" dirty="0"/>
                  <a:t> </a:t>
                </a:r>
                <a:r>
                  <a:rPr lang="en-US" i="1" dirty="0"/>
                  <a:t>m</a:t>
                </a:r>
                <a:r>
                  <a:rPr lang="en-US" dirty="0"/>
                  <a:t>’ = </a:t>
                </a:r>
                <a:r>
                  <a:rPr lang="en-US" i="1" dirty="0"/>
                  <a:t>m </a:t>
                </a:r>
                <a:r>
                  <a:rPr lang="en-US" dirty="0"/>
                  <a:t>– 1. </a:t>
                </a:r>
              </a:p>
              <a:p>
                <a:r>
                  <a:rPr lang="en-US" dirty="0" err="1"/>
                  <a:t>Misalkan</a:t>
                </a:r>
                <a:r>
                  <a:rPr lang="en-US" dirty="0"/>
                  <a:t> </a:t>
                </a:r>
                <a:r>
                  <a:rPr lang="en-US" i="1" dirty="0"/>
                  <a:t>m </a:t>
                </a:r>
                <a:r>
                  <a:rPr lang="en-US" dirty="0"/>
                  <a:t>= 701, </a:t>
                </a:r>
                <a:r>
                  <a:rPr lang="en-US" i="1" dirty="0"/>
                  <a:t>m</a:t>
                </a:r>
                <a:r>
                  <a:rPr lang="en-US" dirty="0"/>
                  <a:t>’ = 700, dan </a:t>
                </a:r>
                <a:r>
                  <a:rPr lang="en-US" i="1" dirty="0"/>
                  <a:t>k</a:t>
                </a:r>
                <a:r>
                  <a:rPr lang="en-US" dirty="0"/>
                  <a:t> = 123456</a:t>
                </a:r>
                <a:r>
                  <a:rPr lang="en-US" i="1" dirty="0"/>
                  <a:t>, </a:t>
                </a:r>
                <a:r>
                  <a:rPr lang="en-US" dirty="0" err="1"/>
                  <a:t>sehingga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123456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=123456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701=80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123456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123456 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700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=257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=123456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701+(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123456 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700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dengan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 1, 2, …,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h(123456, 0) = 80, h(123456, 1) = 80 + (1)(257), …, h(123456, m-1)=(m-1)(257)</a:t>
                </a:r>
              </a:p>
              <a:p>
                <a:r>
                  <a:rPr lang="en-US" dirty="0"/>
                  <a:t>Pada </a:t>
                </a:r>
                <a:r>
                  <a:rPr lang="en-US" dirty="0" err="1"/>
                  <a:t>iterasi</a:t>
                </a:r>
                <a:r>
                  <a:rPr lang="en-US" dirty="0"/>
                  <a:t> </a:t>
                </a:r>
                <a:r>
                  <a:rPr lang="en-US" dirty="0" err="1"/>
                  <a:t>pertama</a:t>
                </a:r>
                <a:r>
                  <a:rPr lang="en-US" dirty="0"/>
                  <a:t>, probing </a:t>
                </a:r>
                <a:r>
                  <a:rPr lang="en-US" dirty="0" err="1"/>
                  <a:t>dilakukan</a:t>
                </a:r>
                <a:r>
                  <a:rPr lang="en-US" dirty="0"/>
                  <a:t> pada </a:t>
                </a:r>
                <a:r>
                  <a:rPr lang="en-US" dirty="0" err="1"/>
                  <a:t>posisi</a:t>
                </a:r>
                <a:r>
                  <a:rPr lang="en-US" dirty="0"/>
                  <a:t> </a:t>
                </a:r>
                <a:r>
                  <a:rPr lang="en-US" i="1" dirty="0"/>
                  <a:t>h</a:t>
                </a:r>
                <a:r>
                  <a:rPr lang="en-US" baseline="-25000" dirty="0"/>
                  <a:t>1</a:t>
                </a:r>
                <a:r>
                  <a:rPr lang="en-US" dirty="0"/>
                  <a:t>(k, 0)</a:t>
                </a:r>
              </a:p>
              <a:p>
                <a:r>
                  <a:rPr lang="en-US" dirty="0"/>
                  <a:t>Probing </a:t>
                </a:r>
                <a:r>
                  <a:rPr lang="en-US" dirty="0" err="1"/>
                  <a:t>selanjutnya</a:t>
                </a:r>
                <a:r>
                  <a:rPr lang="en-US" dirty="0"/>
                  <a:t> </a:t>
                </a:r>
                <a:r>
                  <a:rPr lang="en-US" dirty="0" err="1"/>
                  <a:t>dilakukan</a:t>
                </a:r>
                <a:r>
                  <a:rPr lang="en-US" dirty="0"/>
                  <a:t> pada </a:t>
                </a:r>
                <a:r>
                  <a:rPr lang="en-US" dirty="0" err="1"/>
                  <a:t>posisi</a:t>
                </a:r>
                <a:r>
                  <a:rPr lang="en-US" dirty="0"/>
                  <a:t> ke-257 dan </a:t>
                </a:r>
                <a:r>
                  <a:rPr lang="en-US" dirty="0" err="1"/>
                  <a:t>kelipatannya</a:t>
                </a:r>
                <a:r>
                  <a:rPr lang="en-US" dirty="0"/>
                  <a:t> </a:t>
                </a:r>
                <a:r>
                  <a:rPr lang="en-US" dirty="0" err="1"/>
                  <a:t>sejak</a:t>
                </a:r>
                <a:r>
                  <a:rPr lang="en-US" dirty="0"/>
                  <a:t> </a:t>
                </a:r>
                <a:r>
                  <a:rPr lang="en-US" dirty="0" err="1"/>
                  <a:t>posisi</a:t>
                </a:r>
                <a:r>
                  <a:rPr lang="en-US" dirty="0"/>
                  <a:t> ke-</a:t>
                </a:r>
                <a:r>
                  <a:rPr lang="en-US" i="1" dirty="0"/>
                  <a:t>h</a:t>
                </a:r>
                <a:r>
                  <a:rPr lang="en-US" baseline="-25000" dirty="0"/>
                  <a:t>1</a:t>
                </a:r>
                <a:r>
                  <a:rPr lang="en-US" dirty="0"/>
                  <a:t>(k, 0).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A665AC-BCA1-454F-B2E3-F95F6E652F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4842"/>
                <a:ext cx="10515600" cy="5822121"/>
              </a:xfrm>
              <a:blipFill>
                <a:blip r:embed="rId2"/>
                <a:stretch>
                  <a:fillRect l="-1043" t="-1675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360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314F-D615-45DC-A6CF-97DA6BA0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Open Addressing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DDB5CB-A69E-4858-B951-D30A3F2CCD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Ekspektasi jumlah </a:t>
                </a:r>
                <a:r>
                  <a:rPr lang="en-US" i="1" dirty="0"/>
                  <a:t>probing</a:t>
                </a:r>
                <a:r>
                  <a:rPr lang="en-US" dirty="0"/>
                  <a:t> yang </a:t>
                </a:r>
                <a:r>
                  <a:rPr lang="en-US" dirty="0" err="1"/>
                  <a:t>terjadi</a:t>
                </a:r>
                <a:r>
                  <a:rPr lang="en-US" dirty="0"/>
                  <a:t> pada </a:t>
                </a:r>
                <a:r>
                  <a:rPr lang="en-US" i="1" dirty="0"/>
                  <a:t>hash table </a:t>
                </a:r>
                <a:r>
                  <a:rPr lang="en-US" dirty="0"/>
                  <a:t>T yang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i="1" dirty="0"/>
                  <a:t>m </a:t>
                </a:r>
                <a:r>
                  <a:rPr lang="en-US" dirty="0"/>
                  <a:t>slot dan </a:t>
                </a:r>
                <a:r>
                  <a:rPr lang="en-US" i="1" dirty="0"/>
                  <a:t>n</a:t>
                </a:r>
                <a:r>
                  <a:rPr lang="en-US" dirty="0"/>
                  <a:t> key untuk </a:t>
                </a:r>
                <a:r>
                  <a:rPr lang="en-US" dirty="0" err="1"/>
                  <a:t>penemuan</a:t>
                </a:r>
                <a:r>
                  <a:rPr lang="en-US" dirty="0"/>
                  <a:t> slot </a:t>
                </a:r>
                <a:r>
                  <a:rPr lang="en-US" dirty="0" err="1"/>
                  <a:t>kosong</a:t>
                </a:r>
                <a:r>
                  <a:rPr lang="en-US" dirty="0"/>
                  <a:t> di </a:t>
                </a:r>
                <a:r>
                  <a:rPr lang="en-US" dirty="0" err="1"/>
                  <a:t>akhir</a:t>
                </a:r>
                <a:r>
                  <a:rPr lang="en-US" dirty="0"/>
                  <a:t> list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dirty="0"/>
                  <a:t> dengan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Misal</a:t>
                </a:r>
                <a:r>
                  <a:rPr lang="en-US" dirty="0"/>
                  <a:t> A</a:t>
                </a:r>
                <a:r>
                  <a:rPr lang="en-US" baseline="-25000" dirty="0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kejadian</a:t>
                </a:r>
                <a:r>
                  <a:rPr lang="en-US" dirty="0"/>
                  <a:t> </a:t>
                </a:r>
                <a:r>
                  <a:rPr lang="en-US" i="1" dirty="0"/>
                  <a:t>probing</a:t>
                </a:r>
                <a:r>
                  <a:rPr lang="en-US" dirty="0"/>
                  <a:t> ke-</a:t>
                </a:r>
                <a:r>
                  <a:rPr lang="en-US" dirty="0" err="1"/>
                  <a:t>i</a:t>
                </a:r>
                <a:r>
                  <a:rPr lang="en-US" dirty="0"/>
                  <a:t> dan pada slot yang di-</a:t>
                </a:r>
                <a:r>
                  <a:rPr lang="en-US" i="1" dirty="0"/>
                  <a:t>probe</a:t>
                </a:r>
                <a:r>
                  <a:rPr lang="en-US" dirty="0"/>
                  <a:t> </a:t>
                </a:r>
                <a:r>
                  <a:rPr lang="en-US" dirty="0" err="1"/>
                  <a:t>ditemukan</a:t>
                </a:r>
                <a:r>
                  <a:rPr lang="en-US" dirty="0"/>
                  <a:t> </a:t>
                </a:r>
                <a:r>
                  <a:rPr lang="en-US" i="1" dirty="0"/>
                  <a:t>key</a:t>
                </a:r>
                <a:r>
                  <a:rPr lang="en-US" dirty="0"/>
                  <a:t> yang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sesuai</a:t>
                </a:r>
                <a:r>
                  <a:rPr lang="en-US" dirty="0"/>
                  <a:t>. Jika </a:t>
                </a:r>
                <a:r>
                  <a:rPr lang="en-US" i="1" dirty="0"/>
                  <a:t>n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jumlah </a:t>
                </a:r>
                <a:r>
                  <a:rPr lang="en-US" i="1" dirty="0"/>
                  <a:t>key</a:t>
                </a:r>
                <a:r>
                  <a:rPr lang="en-US" dirty="0"/>
                  <a:t> pada T dan </a:t>
                </a:r>
                <a:r>
                  <a:rPr lang="en-US" i="1" dirty="0"/>
                  <a:t>m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jumlah slot,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peluang</a:t>
                </a:r>
                <a:r>
                  <a:rPr lang="en-US" dirty="0"/>
                  <a:t> A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Pada </a:t>
                </a:r>
                <a:r>
                  <a:rPr lang="en-US" dirty="0" err="1"/>
                  <a:t>pencarian</a:t>
                </a:r>
                <a:r>
                  <a:rPr lang="en-US" dirty="0"/>
                  <a:t> </a:t>
                </a:r>
                <a:r>
                  <a:rPr lang="en-US" dirty="0" err="1"/>
                  <a:t>kedua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),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karena</a:t>
                </a:r>
                <a:r>
                  <a:rPr lang="en-US" dirty="0"/>
                  <a:t> jumlah </a:t>
                </a:r>
                <a:r>
                  <a:rPr lang="en-US" i="1" dirty="0"/>
                  <a:t>key</a:t>
                </a:r>
                <a:r>
                  <a:rPr lang="en-US" dirty="0"/>
                  <a:t> yang </a:t>
                </a:r>
                <a:r>
                  <a:rPr lang="en-US" dirty="0" err="1"/>
                  <a:t>tersisa</a:t>
                </a:r>
                <a:r>
                  <a:rPr lang="en-US" dirty="0"/>
                  <a:t> dan belum </a:t>
                </a:r>
                <a:r>
                  <a:rPr lang="en-US" dirty="0" err="1"/>
                  <a:t>diperiksa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dan jumlah slot yang harus </a:t>
                </a:r>
                <a:r>
                  <a:rPr lang="en-US" dirty="0" err="1"/>
                  <a:t>diperiksa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Pada </a:t>
                </a:r>
                <a:r>
                  <a:rPr lang="en-US" dirty="0" err="1"/>
                  <a:t>pencarian</a:t>
                </a:r>
                <a:r>
                  <a:rPr lang="en-US" dirty="0"/>
                  <a:t> </a:t>
                </a:r>
                <a:r>
                  <a:rPr lang="en-US" dirty="0" err="1"/>
                  <a:t>ketiga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),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dst</a:t>
                </a:r>
                <a:r>
                  <a:rPr lang="en-US" dirty="0"/>
                  <a:t>. </a:t>
                </a:r>
                <a:r>
                  <a:rPr lang="en-US" dirty="0" err="1"/>
                  <a:t>sehingga</a:t>
                </a:r>
                <a:r>
                  <a:rPr lang="en-US" dirty="0"/>
                  <a:t> pada </a:t>
                </a:r>
                <a:r>
                  <a:rPr lang="en-US" dirty="0" err="1"/>
                  <a:t>pencarian</a:t>
                </a:r>
                <a:r>
                  <a:rPr lang="en-US" dirty="0"/>
                  <a:t> ke </a:t>
                </a:r>
                <a:r>
                  <a:rPr lang="en-US" i="1" dirty="0"/>
                  <a:t>j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DDB5CB-A69E-4858-B951-D30A3F2CCD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659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10561F-EB68-4DF0-A5A5-1E787AD417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2955"/>
                <a:ext cx="10515600" cy="590400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}∙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d>
                      <m:dPr>
                        <m:begChr m:val="|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 ∙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∩…∩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∙…∙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Nilai </a:t>
                </a:r>
                <a:r>
                  <a:rPr lang="en-US" dirty="0" err="1"/>
                  <a:t>peluang</a:t>
                </a:r>
                <a:r>
                  <a:rPr lang="en-US" dirty="0"/>
                  <a:t> </a:t>
                </a:r>
                <a:r>
                  <a:rPr lang="en-US" dirty="0" err="1"/>
                  <a:t>tersebut</a:t>
                </a:r>
                <a:r>
                  <a:rPr lang="en-US" dirty="0"/>
                  <a:t> </a:t>
                </a:r>
                <a:r>
                  <a:rPr lang="en-US" dirty="0" err="1"/>
                  <a:t>lebih</a:t>
                </a:r>
                <a:r>
                  <a:rPr lang="en-US" dirty="0"/>
                  <a:t> </a:t>
                </a:r>
                <a:r>
                  <a:rPr lang="en-US" dirty="0" err="1"/>
                  <a:t>kecil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:r>
                  <a:rPr lang="en-US" dirty="0" err="1"/>
                  <a:t>dianggap</a:t>
                </a:r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pernah</a:t>
                </a:r>
                <a:r>
                  <a:rPr lang="en-US" dirty="0"/>
                  <a:t> </a:t>
                </a:r>
                <a:r>
                  <a:rPr lang="en-US" dirty="0" err="1"/>
                  <a:t>melebihi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Misal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ekspektasi</a:t>
                </a:r>
                <a:r>
                  <a:rPr lang="en-US" dirty="0"/>
                  <a:t> X dengan X </a:t>
                </a:r>
                <a:r>
                  <a:rPr lang="en-US" dirty="0" err="1"/>
                  <a:t>adalah</a:t>
                </a:r>
                <a:r>
                  <a:rPr lang="en-US" dirty="0"/>
                  <a:t> indicator random variable untuk jumlah </a:t>
                </a:r>
                <a:r>
                  <a:rPr lang="en-US" i="1" dirty="0"/>
                  <a:t>probing</a:t>
                </a:r>
                <a:r>
                  <a:rPr lang="en-US" dirty="0"/>
                  <a:t> yang </a:t>
                </a:r>
                <a:r>
                  <a:rPr lang="en-US" dirty="0" err="1"/>
                  <a:t>terjadi</a:t>
                </a:r>
                <a:r>
                  <a:rPr lang="en-US" dirty="0"/>
                  <a:t>. Nilai </a:t>
                </a:r>
                <a:r>
                  <a:rPr lang="en-US" dirty="0" err="1"/>
                  <a:t>ekspektasi</a:t>
                </a:r>
                <a:r>
                  <a:rPr lang="en-US" dirty="0"/>
                  <a:t> X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dirty="0"/>
                  <a:t>. Ini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deret</a:t>
                </a:r>
                <a:r>
                  <a:rPr lang="en-US" dirty="0"/>
                  <a:t> </a:t>
                </a:r>
                <a:r>
                  <a:rPr lang="en-US" dirty="0" err="1"/>
                  <a:t>geometri</a:t>
                </a:r>
                <a:r>
                  <a:rPr lang="en-US" dirty="0"/>
                  <a:t> dengan </a:t>
                </a:r>
                <a:r>
                  <a:rPr lang="en-US" i="1" dirty="0"/>
                  <a:t>rate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i="1" dirty="0"/>
                  <a:t>sum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deret</a:t>
                </a:r>
                <a:r>
                  <a:rPr lang="en-US" dirty="0"/>
                  <a:t> ini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Dengan </a:t>
                </a:r>
                <a:r>
                  <a:rPr lang="en-US" dirty="0" err="1"/>
                  <a:t>demikian</a:t>
                </a:r>
                <a:r>
                  <a:rPr lang="en-US" dirty="0"/>
                  <a:t>, jumlah </a:t>
                </a:r>
                <a:r>
                  <a:rPr lang="en-US" i="1" dirty="0"/>
                  <a:t>probing</a:t>
                </a:r>
                <a:r>
                  <a:rPr lang="en-US" dirty="0"/>
                  <a:t> yang </a:t>
                </a:r>
                <a:r>
                  <a:rPr lang="en-US" dirty="0" err="1"/>
                  <a:t>mungkin</a:t>
                </a:r>
                <a:r>
                  <a:rPr lang="en-US" dirty="0"/>
                  <a:t> </a:t>
                </a:r>
                <a:r>
                  <a:rPr lang="en-US" dirty="0" err="1"/>
                  <a:t>terjadi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10561F-EB68-4DF0-A5A5-1E787AD41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2955"/>
                <a:ext cx="10515600" cy="5904008"/>
              </a:xfrm>
              <a:blipFill>
                <a:blip r:embed="rId2"/>
                <a:stretch>
                  <a:fillRect l="-1043" t="-1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8965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58339-1EA0-4859-AC6A-1E032363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DD6D4-9F95-4515-BF98-70CD08FEE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i="1" dirty="0"/>
              <a:t>hashing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b="1" dirty="0"/>
              <a:t>perfect hashing</a:t>
            </a:r>
            <a:r>
              <a:rPr lang="en-US" b="1" i="1" dirty="0"/>
              <a:t> </a:t>
            </a:r>
            <a:r>
              <a:rPr lang="en-US" dirty="0" err="1"/>
              <a:t>jika</a:t>
            </a:r>
            <a:r>
              <a:rPr lang="en-US" dirty="0"/>
              <a:t> dan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proses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pada </a:t>
            </a:r>
            <a:r>
              <a:rPr lang="en-US" dirty="0" err="1"/>
              <a:t>tabel</a:t>
            </a:r>
            <a:r>
              <a:rPr lang="en-US" dirty="0"/>
              <a:t> T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O(1) pada scenario </a:t>
            </a:r>
            <a:r>
              <a:rPr lang="en-US" dirty="0" err="1"/>
              <a:t>terburuk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766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50124-C5C3-477E-B5DC-427BB6AD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Access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5A49-989A-4239-A9A7-495D4E5B3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dictionary yang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&lt;</a:t>
            </a:r>
            <a:r>
              <a:rPr lang="en-US" i="1" dirty="0"/>
              <a:t>key, value</a:t>
            </a:r>
            <a:r>
              <a:rPr lang="en-US" dirty="0"/>
              <a:t>&gt;</a:t>
            </a:r>
            <a:r>
              <a:rPr lang="en-US" i="1" dirty="0"/>
              <a:t> pair, </a:t>
            </a:r>
            <a:r>
              <a:rPr lang="en-US" dirty="0"/>
              <a:t>i.e. { &lt;1, “</a:t>
            </a:r>
            <a:r>
              <a:rPr lang="en-US" dirty="0" err="1"/>
              <a:t>hitam</a:t>
            </a:r>
            <a:r>
              <a:rPr lang="en-US" dirty="0"/>
              <a:t>”&gt;, &lt;5, “!@#$%”&gt;, … }</a:t>
            </a:r>
          </a:p>
          <a:p>
            <a:r>
              <a:rPr lang="en-US" dirty="0" err="1"/>
              <a:t>Pasangan</a:t>
            </a:r>
            <a:r>
              <a:rPr lang="en-US" dirty="0"/>
              <a:t> Key-Value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dan </a:t>
            </a:r>
            <a:r>
              <a:rPr lang="en-US" i="1" dirty="0"/>
              <a:t>value </a:t>
            </a:r>
            <a:r>
              <a:rPr lang="en-US" dirty="0"/>
              <a:t>dengan </a:t>
            </a:r>
            <a:r>
              <a:rPr lang="en-US" i="1" dirty="0"/>
              <a:t>key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Key,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key value = { (k, v} | k </a:t>
            </a:r>
            <a:r>
              <a:rPr lang="el-GR" dirty="0"/>
              <a:t>ϵ</a:t>
            </a:r>
            <a:r>
              <a:rPr lang="en-US" dirty="0"/>
              <a:t> K, v </a:t>
            </a:r>
            <a:r>
              <a:rPr lang="el-GR" dirty="0"/>
              <a:t>ϵ</a:t>
            </a:r>
            <a:r>
              <a:rPr lang="en-US" dirty="0"/>
              <a:t> V }</a:t>
            </a:r>
          </a:p>
          <a:p>
            <a:r>
              <a:rPr lang="en-US" dirty="0"/>
              <a:t>Dictionary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array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i="1" dirty="0"/>
              <a:t>key-value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8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937FF-069B-4C93-8806-1E9B0843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Pencarian</a:t>
            </a:r>
            <a:r>
              <a:rPr lang="en-US" dirty="0"/>
              <a:t> pada Direct Access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F347A-2F50-45E0-B264-170712743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function</a:t>
            </a:r>
            <a:r>
              <a:rPr lang="en-US" dirty="0"/>
              <a:t> DIRECT-ACCESS-SEARCH(T: table, k: key)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u="sng" dirty="0"/>
              <a:t>return</a:t>
            </a:r>
            <a:r>
              <a:rPr lang="en-US" sz="2800" dirty="0"/>
              <a:t> T[k]</a:t>
            </a:r>
            <a:endParaRPr lang="en-US" dirty="0"/>
          </a:p>
          <a:p>
            <a:r>
              <a:rPr lang="en-US" sz="2800" dirty="0" err="1"/>
              <a:t>karena</a:t>
            </a:r>
            <a:r>
              <a:rPr lang="en-US" sz="2800" dirty="0"/>
              <a:t> key </a:t>
            </a:r>
            <a:r>
              <a:rPr lang="en-US" sz="2800" dirty="0" err="1"/>
              <a:t>uni</a:t>
            </a:r>
            <a:r>
              <a:rPr lang="en-US" dirty="0" err="1"/>
              <a:t>k</a:t>
            </a:r>
            <a:r>
              <a:rPr lang="en-US" dirty="0"/>
              <a:t> dan </a:t>
            </a:r>
            <a:r>
              <a:rPr lang="en-US" dirty="0" err="1"/>
              <a:t>diketahui</a:t>
            </a:r>
            <a:r>
              <a:rPr lang="en-US" dirty="0"/>
              <a:t> oleh </a:t>
            </a:r>
            <a:r>
              <a:rPr lang="en-US" dirty="0" err="1"/>
              <a:t>aplikasi</a:t>
            </a:r>
            <a:r>
              <a:rPr lang="en-US" dirty="0"/>
              <a:t>,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key </a:t>
            </a:r>
            <a:r>
              <a:rPr lang="en-US" i="1" dirty="0"/>
              <a:t>k</a:t>
            </a:r>
            <a:r>
              <a:rPr lang="en-US" dirty="0"/>
              <a:t> untuk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pada </a:t>
            </a:r>
            <a:r>
              <a:rPr lang="en-US" dirty="0" err="1"/>
              <a:t>tabel</a:t>
            </a:r>
            <a:r>
              <a:rPr lang="en-US" dirty="0"/>
              <a:t> 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483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4A20-BFC9-4F7A-8D3D-2D532292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9FEF6-E6FD-4080-BBFD-1B1A3C045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u="sng" dirty="0"/>
              <a:t>function</a:t>
            </a:r>
            <a:r>
              <a:rPr lang="en-US" sz="2800" dirty="0"/>
              <a:t> DIRECT-ACCESS-INSERT(T: table, x: value)</a:t>
            </a:r>
          </a:p>
          <a:p>
            <a:pPr marL="0" indent="0">
              <a:buNone/>
            </a:pPr>
            <a:r>
              <a:rPr lang="en-US" sz="2800" dirty="0"/>
              <a:t>	T[</a:t>
            </a:r>
            <a:r>
              <a:rPr lang="en-US" sz="2800" dirty="0" err="1"/>
              <a:t>x.key</a:t>
            </a:r>
            <a:r>
              <a:rPr lang="en-US" sz="2800" dirty="0"/>
              <a:t>] = x</a:t>
            </a:r>
          </a:p>
          <a:p>
            <a:r>
              <a:rPr lang="en-US" dirty="0"/>
              <a:t>Pada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insert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diinput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key-value </a:t>
            </a:r>
            <a:r>
              <a:rPr lang="en-US" dirty="0" err="1"/>
              <a:t>atau</a:t>
            </a:r>
            <a:r>
              <a:rPr lang="en-US" dirty="0"/>
              <a:t> &lt;</a:t>
            </a:r>
            <a:r>
              <a:rPr lang="en-US" i="1" dirty="0"/>
              <a:t>key</a:t>
            </a:r>
            <a:r>
              <a:rPr lang="en-US" dirty="0"/>
              <a:t>, </a:t>
            </a:r>
            <a:r>
              <a:rPr lang="en-US" i="1" dirty="0"/>
              <a:t>value</a:t>
            </a:r>
            <a:r>
              <a:rPr lang="en-US" dirty="0"/>
              <a:t>&gt;. </a:t>
            </a:r>
            <a:r>
              <a:rPr lang="en-US" dirty="0" err="1"/>
              <a:t>Prosedur</a:t>
            </a:r>
            <a:r>
              <a:rPr lang="en-US" dirty="0"/>
              <a:t> insert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assignment T[</a:t>
            </a:r>
            <a:r>
              <a:rPr lang="en-US" i="1" dirty="0"/>
              <a:t>key</a:t>
            </a:r>
            <a:r>
              <a:rPr lang="en-US" dirty="0"/>
              <a:t>] = </a:t>
            </a:r>
            <a:r>
              <a:rPr lang="en-US" i="1" dirty="0"/>
              <a:t>value</a:t>
            </a:r>
            <a:r>
              <a:rPr lang="en-US" dirty="0"/>
              <a:t>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556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2004-4067-4DA9-AE30-6B088D3D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Penghapusan</a:t>
            </a:r>
            <a:r>
              <a:rPr lang="en-US" dirty="0"/>
              <a:t> Nilai pada Direct Access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26FF7-28A6-4248-A365-41C2020F4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u="sng" dirty="0"/>
              <a:t>function</a:t>
            </a:r>
            <a:r>
              <a:rPr lang="en-US" sz="2800" dirty="0"/>
              <a:t> DIRECT-ACCESS-DELETE(T: table, x: value)</a:t>
            </a:r>
          </a:p>
          <a:p>
            <a:pPr marL="0" indent="0">
              <a:buNone/>
            </a:pPr>
            <a:r>
              <a:rPr lang="en-US" sz="2800" dirty="0"/>
              <a:t>	T[</a:t>
            </a:r>
            <a:r>
              <a:rPr lang="en-US" sz="2800" dirty="0" err="1"/>
              <a:t>x.key</a:t>
            </a:r>
            <a:r>
              <a:rPr lang="en-US" sz="2800" dirty="0"/>
              <a:t>] = NIL</a:t>
            </a:r>
          </a:p>
          <a:p>
            <a:r>
              <a:rPr lang="en-US" dirty="0" err="1"/>
              <a:t>Penghapusan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pada table T </a:t>
            </a:r>
            <a:r>
              <a:rPr lang="en-US" dirty="0" err="1"/>
              <a:t>dilakukan</a:t>
            </a:r>
            <a:r>
              <a:rPr lang="en-US" dirty="0"/>
              <a:t> dengan </a:t>
            </a:r>
            <a:r>
              <a:rPr lang="en-US" dirty="0" err="1"/>
              <a:t>melakukan</a:t>
            </a:r>
            <a:r>
              <a:rPr lang="en-US" dirty="0"/>
              <a:t> assignment NIL pada </a:t>
            </a:r>
            <a:r>
              <a:rPr lang="en-US" i="1" dirty="0"/>
              <a:t>key</a:t>
            </a:r>
            <a:r>
              <a:rPr lang="en-US" dirty="0"/>
              <a:t> yang </a:t>
            </a:r>
            <a:r>
              <a:rPr lang="en-US" dirty="0" err="1"/>
              <a:t>berpasangan</a:t>
            </a:r>
            <a:r>
              <a:rPr lang="en-US" dirty="0"/>
              <a:t> dengan </a:t>
            </a:r>
            <a:r>
              <a:rPr lang="en-US" i="1" dirty="0"/>
              <a:t>x</a:t>
            </a:r>
            <a:r>
              <a:rPr lang="en-US" dirty="0"/>
              <a:t>.</a:t>
            </a:r>
            <a:endParaRPr lang="en-US" sz="28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9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E5AC-9A20-4C10-9680-75C7CED5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pada </a:t>
            </a:r>
            <a:r>
              <a:rPr lang="en-US" dirty="0" err="1"/>
              <a:t>Stuktur</a:t>
            </a:r>
            <a:r>
              <a:rPr lang="en-US" dirty="0"/>
              <a:t> Direct Access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03A7F-6CF9-46EE-847E-4442368FF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Nilai </a:t>
            </a:r>
            <a:r>
              <a:rPr lang="en-US" i="1" dirty="0"/>
              <a:t>v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dengan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key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kompleksitasnya</a:t>
            </a:r>
            <a:r>
              <a:rPr lang="en-US" dirty="0"/>
              <a:t> O(1).</a:t>
            </a:r>
          </a:p>
          <a:p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diinput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K. Jika K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table 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lagi untuk </a:t>
            </a:r>
            <a:r>
              <a:rPr lang="en-US" dirty="0" err="1"/>
              <a:t>diberikan</a:t>
            </a:r>
            <a:r>
              <a:rPr lang="en-US" dirty="0"/>
              <a:t> data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  <a:p>
            <a:r>
              <a:rPr lang="en-US" dirty="0"/>
              <a:t>Hal ini </a:t>
            </a:r>
            <a:r>
              <a:rPr lang="en-US" dirty="0" err="1"/>
              <a:t>disebabkan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relative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dengan </a:t>
            </a:r>
            <a:r>
              <a:rPr lang="en-US" i="1" dirty="0"/>
              <a:t>value</a:t>
            </a:r>
            <a:r>
              <a:rPr lang="en-US" dirty="0"/>
              <a:t>. </a:t>
            </a:r>
            <a:r>
              <a:rPr lang="en-US" dirty="0" err="1"/>
              <a:t>Misal</a:t>
            </a:r>
            <a:r>
              <a:rPr lang="en-US" dirty="0"/>
              <a:t> pada </a:t>
            </a:r>
            <a:r>
              <a:rPr lang="en-US" dirty="0" err="1"/>
              <a:t>pasangan</a:t>
            </a:r>
            <a:r>
              <a:rPr lang="en-US" dirty="0"/>
              <a:t> &lt;1, “</a:t>
            </a:r>
            <a:r>
              <a:rPr lang="en-US" dirty="0" err="1"/>
              <a:t>asdfghjkl</a:t>
            </a:r>
            <a:r>
              <a:rPr lang="en-US" dirty="0"/>
              <a:t>”&gt; </a:t>
            </a:r>
            <a:r>
              <a:rPr lang="en-US" dirty="0" err="1"/>
              <a:t>ukuran</a:t>
            </a:r>
            <a:r>
              <a:rPr lang="en-US" dirty="0"/>
              <a:t> key </a:t>
            </a:r>
            <a:r>
              <a:rPr lang="en-US" dirty="0" err="1"/>
              <a:t>adalah</a:t>
            </a:r>
            <a:r>
              <a:rPr lang="en-US" dirty="0"/>
              <a:t> 4 byte, </a:t>
            </a:r>
            <a:r>
              <a:rPr lang="en-US" dirty="0" err="1"/>
              <a:t>ukuran</a:t>
            </a:r>
            <a:r>
              <a:rPr lang="en-US" dirty="0"/>
              <a:t> value </a:t>
            </a:r>
            <a:r>
              <a:rPr lang="en-US" dirty="0" err="1"/>
              <a:t>adalah</a:t>
            </a:r>
            <a:r>
              <a:rPr lang="en-US" dirty="0"/>
              <a:t> 9 byte. </a:t>
            </a:r>
          </a:p>
          <a:p>
            <a:r>
              <a:rPr lang="en-US" dirty="0"/>
              <a:t>Karena </a:t>
            </a:r>
            <a:r>
              <a:rPr lang="en-US" i="1" dirty="0"/>
              <a:t>key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jumlah </a:t>
            </a:r>
            <a:r>
              <a:rPr lang="en-US" i="1" dirty="0"/>
              <a:t>key</a:t>
            </a:r>
            <a:r>
              <a:rPr lang="en-US" dirty="0"/>
              <a:t> yang pada K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,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untuk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keunikan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18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922C-F5D1-4C47-B1B9-D68F5858D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90B2B-3BD9-4FD2-AFB9-A9826A979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Untuk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K, jumlah dan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</a:t>
            </a:r>
            <a:r>
              <a:rPr lang="en-US" dirty="0" err="1"/>
              <a:t>dibatasi</a:t>
            </a:r>
            <a:r>
              <a:rPr lang="en-US" dirty="0"/>
              <a:t> dengan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i="1" dirty="0"/>
              <a:t>hash</a:t>
            </a:r>
            <a:r>
              <a:rPr lang="en-US" dirty="0"/>
              <a:t>. </a:t>
            </a:r>
          </a:p>
          <a:p>
            <a:r>
              <a:rPr lang="en-US" dirty="0" err="1"/>
              <a:t>Fungsi</a:t>
            </a:r>
            <a:r>
              <a:rPr lang="en-US" dirty="0"/>
              <a:t> hash </a:t>
            </a:r>
            <a:r>
              <a:rPr lang="en-US" dirty="0" err="1"/>
              <a:t>menghasilkan</a:t>
            </a:r>
            <a:r>
              <a:rPr lang="en-US" dirty="0"/>
              <a:t> output unit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beragam</a:t>
            </a:r>
            <a:r>
              <a:rPr lang="en-US" dirty="0"/>
              <a:t> input ke </a:t>
            </a:r>
            <a:r>
              <a:rPr lang="en-US" dirty="0" err="1"/>
              <a:t>dalam</a:t>
            </a:r>
            <a:r>
              <a:rPr lang="en-US" dirty="0"/>
              <a:t> format output yang </a:t>
            </a:r>
            <a:r>
              <a:rPr lang="en-US" dirty="0" err="1"/>
              <a:t>seragam</a:t>
            </a:r>
            <a:r>
              <a:rPr lang="en-US" dirty="0"/>
              <a:t>.</a:t>
            </a:r>
          </a:p>
          <a:p>
            <a:r>
              <a:rPr lang="en-US" dirty="0"/>
              <a:t>Dengan </a:t>
            </a:r>
            <a:r>
              <a:rPr lang="en-US" dirty="0" err="1"/>
              <a:t>membatasi</a:t>
            </a:r>
            <a:r>
              <a:rPr lang="en-US" dirty="0"/>
              <a:t> jumlah </a:t>
            </a:r>
            <a:r>
              <a:rPr lang="en-US" i="1" dirty="0"/>
              <a:t>key</a:t>
            </a:r>
            <a:r>
              <a:rPr lang="en-US" dirty="0"/>
              <a:t> dan </a:t>
            </a:r>
            <a:r>
              <a:rPr lang="en-US" dirty="0" err="1"/>
              <a:t>menyeragamkan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,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K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diprediksi</a:t>
            </a:r>
            <a:r>
              <a:rPr lang="en-US" dirty="0"/>
              <a:t>.</a:t>
            </a:r>
          </a:p>
          <a:p>
            <a:r>
              <a:rPr lang="en-US" dirty="0"/>
              <a:t>Akan </a:t>
            </a:r>
            <a:r>
              <a:rPr lang="en-US" dirty="0" err="1"/>
              <a:t>tetapi</a:t>
            </a:r>
            <a:r>
              <a:rPr lang="en-US" dirty="0"/>
              <a:t>, </a:t>
            </a:r>
            <a:r>
              <a:rPr lang="en-US" dirty="0" err="1"/>
              <a:t>hal</a:t>
            </a:r>
            <a:r>
              <a:rPr lang="en-US" dirty="0"/>
              <a:t> ini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</a:t>
            </a:r>
            <a:r>
              <a:rPr lang="en-US" dirty="0" err="1"/>
              <a:t>dipasangkan</a:t>
            </a:r>
            <a:r>
              <a:rPr lang="en-US" dirty="0"/>
              <a:t> dengan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i="1" dirty="0"/>
              <a:t>value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421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2910</TotalTime>
  <Words>2984</Words>
  <Application>Microsoft Office PowerPoint</Application>
  <PresentationFormat>Widescreen</PresentationFormat>
  <Paragraphs>255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Cascadia Code</vt:lpstr>
      <vt:lpstr>Courier New</vt:lpstr>
      <vt:lpstr>Office Theme</vt:lpstr>
      <vt:lpstr>Hash Table</vt:lpstr>
      <vt:lpstr>Definisi Masalah</vt:lpstr>
      <vt:lpstr>Solusi</vt:lpstr>
      <vt:lpstr>Direct Access Table</vt:lpstr>
      <vt:lpstr>Pencarian pada Direct Access Table</vt:lpstr>
      <vt:lpstr>Penambahan Elemen Baru</vt:lpstr>
      <vt:lpstr>Penghapusan Nilai pada Direct Access Table</vt:lpstr>
      <vt:lpstr>Analisis pada Stuktur Direct Access Table</vt:lpstr>
      <vt:lpstr>Solusi</vt:lpstr>
      <vt:lpstr>Fungsi HASH</vt:lpstr>
      <vt:lpstr>Hash Tables</vt:lpstr>
      <vt:lpstr>Hash Table</vt:lpstr>
      <vt:lpstr>Analisis pada Hash Table</vt:lpstr>
      <vt:lpstr>Prosedur Insert</vt:lpstr>
      <vt:lpstr>Fungsi Search</vt:lpstr>
      <vt:lpstr>Prosedur Delete</vt:lpstr>
      <vt:lpstr>Hash Function</vt:lpstr>
      <vt:lpstr>The Division Method</vt:lpstr>
      <vt:lpstr>The Multiplication Method</vt:lpstr>
      <vt:lpstr>Universal Hashing</vt:lpstr>
      <vt:lpstr>PowerPoint Presentation</vt:lpstr>
      <vt:lpstr>Open Addressing</vt:lpstr>
      <vt:lpstr>Penambahan Elemen Baru pada Open Addressing</vt:lpstr>
      <vt:lpstr>Penambahan Elemen pada Tabel T</vt:lpstr>
      <vt:lpstr>Pencarian Elemen</vt:lpstr>
      <vt:lpstr>Penghapusan Elemen</vt:lpstr>
      <vt:lpstr>Analisis pada Penghapusan Elemen</vt:lpstr>
      <vt:lpstr>Analisis pada Open Addressing</vt:lpstr>
      <vt:lpstr>Probing</vt:lpstr>
      <vt:lpstr>Linear Probing</vt:lpstr>
      <vt:lpstr>Quadratic Probing</vt:lpstr>
      <vt:lpstr>Double Hashing</vt:lpstr>
      <vt:lpstr>PowerPoint Presentation</vt:lpstr>
      <vt:lpstr>Analisis Open Addressing</vt:lpstr>
      <vt:lpstr>PowerPoint Presentation</vt:lpstr>
      <vt:lpstr>Perfect Hashing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</dc:title>
  <dc:creator>Muhammad Anwari Leksono</dc:creator>
  <cp:lastModifiedBy>Muhammad Anwari Leksono</cp:lastModifiedBy>
  <cp:revision>101</cp:revision>
  <dcterms:created xsi:type="dcterms:W3CDTF">2020-09-12T02:39:10Z</dcterms:created>
  <dcterms:modified xsi:type="dcterms:W3CDTF">2020-10-11T03:03:41Z</dcterms:modified>
</cp:coreProperties>
</file>