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65" r:id="rId9"/>
    <p:sldId id="277" r:id="rId10"/>
    <p:sldId id="260" r:id="rId11"/>
    <p:sldId id="278" r:id="rId12"/>
    <p:sldId id="268" r:id="rId13"/>
    <p:sldId id="261" r:id="rId14"/>
    <p:sldId id="269" r:id="rId15"/>
    <p:sldId id="276" r:id="rId16"/>
    <p:sldId id="267" r:id="rId17"/>
    <p:sldId id="270" r:id="rId18"/>
    <p:sldId id="271" r:id="rId19"/>
    <p:sldId id="275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F419-8494-49EB-8C6C-0A016D3F2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52975-CF73-4FE3-B104-5AF059656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FBF26-C892-4395-A7E7-3185C408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30244-8756-4575-A66F-7998CE57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F69CB-0662-41B8-92BD-999E4C17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4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0897-4F2B-4A24-B98E-B10F9E0D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717C7-1436-4F64-81EA-6123CDEF5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43C54-367B-44FB-89FA-8E39EAA2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8465A-61ED-4880-AE20-FA945EAA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93CF1-EF21-4AAE-A3A7-1B13260F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8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9F1230-00BC-44AF-B7CB-85F549C84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D9B3B-CA66-430D-AD31-4A4CE745E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E7207-7B44-41E4-B8B9-99E9CC99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E737C-2C70-42D7-8A3A-D26D1619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6B60E-44C3-4F3B-8CE1-C1D1F826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6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4B00-BEC6-4581-BF1D-F014100E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1256-855A-4510-8F8A-5457E4BBA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7D256-05DB-4301-9994-56383038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DF292-B752-42F6-8F72-23E4C62C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34E44-06BA-460D-92CF-0E089C1A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232D-0606-4DF9-AD5F-D8443B97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31364-B7C9-4C89-B3B3-CE3D8901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E9D30-65E3-4C07-9A62-E4CA4799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0093C-7A30-424E-8BD1-344B843B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27E1E-5C47-444F-8B75-316E0C63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6555-3337-4CAE-8988-1CB31630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18923-4174-481B-B855-D6E6D9FBA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E375E-7E3C-4B31-89D9-66B7DA46E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E60CD-1AB4-44A5-BC0B-CD9CB267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FE74-3BF5-42D8-BE28-621C1B7B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FBAAA-209B-4860-A62B-A7B76008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0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DC9F-C704-440A-9122-FE7F1EFD2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A0A4-B14C-4CFE-9364-D029EA87A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32C28-E0AD-4A84-B2DC-8221AD382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FC09F-F92F-4929-8D1F-02A6489A6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9990F-F4FC-4106-8AE8-599B00189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A3362-F31F-43EA-B8DB-8480B25B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0571D-8A02-4081-8495-F08C0466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608A1-3EB2-425E-97F4-324137A5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B858-44AE-4D23-A124-9D142660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81007-CF14-409C-9A00-FA447985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99517-724C-4D2E-804E-0310B5D6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5356F-7986-4BFC-AF92-FCB87BC2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3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26DCE-AE3B-4EE9-8D1C-8AF6CD5C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78244-BE50-4E5B-BD69-BD6E74F9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48507-66F7-48D4-8355-8DF3D6EB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0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DD80-131E-4430-BE8D-93EA79CA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40D2-23F0-40E1-B795-8417CB0CB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EDC1D-ABFE-40E8-8C10-70CD14E12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C1E63-5F6A-4374-8DE3-B3093437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C9CA7-B3EB-4F4E-81B2-6A0A7FEE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F13D6-3794-455B-8F9C-D9EF836A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8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9A0B-861B-449E-B74F-E9759427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D5627-81DB-4596-9C61-0964AE381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EA538-0B69-4125-A3B3-773F7D661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11B7C-DC11-47BF-8ED7-8565D795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67D5F-36F6-450E-ADAB-B78388C0487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B4E59-3366-4265-B666-83DC4010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457F9-7233-49DD-98B2-41974E91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4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A4E16-249B-4582-AA30-32A132B5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3F070-D2C8-4840-9E06-28C61766F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75498-6D20-43B3-8A24-679CEF7C6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67D5F-36F6-450E-ADAB-B78388C0487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E5F8-EC5E-45F8-A8AF-0738A22DB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13468-D3D0-496F-834C-A2C927061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7F071-0CAB-4019-A588-097AFE8A4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7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86AB-FAEE-4E0D-9966-74C336C1D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Hiring-Assistant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1F613-059E-4A78-ADC4-2BB496CA7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IF5020 </a:t>
            </a:r>
            <a:r>
              <a:rPr lang="en-US" dirty="0" err="1"/>
              <a:t>Algoritma</a:t>
            </a:r>
            <a:r>
              <a:rPr lang="en-US" dirty="0"/>
              <a:t> dan </a:t>
            </a:r>
            <a:r>
              <a:rPr lang="en-US" dirty="0" err="1"/>
              <a:t>Pemrograman</a:t>
            </a:r>
            <a:r>
              <a:rPr lang="en-US" dirty="0"/>
              <a:t> A</a:t>
            </a:r>
          </a:p>
          <a:p>
            <a:r>
              <a:rPr lang="en-US" dirty="0"/>
              <a:t>Muhammad Anwari Leksono</a:t>
            </a:r>
          </a:p>
          <a:p>
            <a:r>
              <a:rPr lang="en-US"/>
              <a:t>23520050</a:t>
            </a:r>
          </a:p>
        </p:txBody>
      </p:sp>
    </p:spTree>
    <p:extLst>
      <p:ext uri="{BB962C8B-B14F-4D97-AF65-F5344CB8AC3E}">
        <p14:creationId xmlns:p14="http://schemas.microsoft.com/office/powerpoint/2010/main" val="368361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EA85-14C9-4D4E-BB95-79D91FFB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Randomized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F183-B470-45D9-9BA3-5830DC27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Hiring-Assistant(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jumlah kandidat asisten)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Permute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// Antrian diacak dan diurutkan ulang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←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0 to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Interview(calon ke-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calon ke-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lebih baik daripada kandidat ke-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		best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Hire(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6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E4E0B-A8F1-4DFD-821B-249E1BD69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093"/>
            <a:ext cx="10515600" cy="5867870"/>
          </a:xfrm>
        </p:spPr>
        <p:txBody>
          <a:bodyPr/>
          <a:lstStyle/>
          <a:p>
            <a:r>
              <a:rPr lang="en-US" dirty="0"/>
              <a:t>Ide </a:t>
            </a:r>
            <a:r>
              <a:rPr lang="en-US" dirty="0" err="1"/>
              <a:t>dari</a:t>
            </a:r>
            <a:r>
              <a:rPr lang="en-US" dirty="0"/>
              <a:t> randomized algorithm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pengacakan</a:t>
            </a:r>
            <a:r>
              <a:rPr lang="en-US" dirty="0"/>
              <a:t> pada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kandidat</a:t>
            </a:r>
            <a:r>
              <a:rPr lang="en-US" dirty="0"/>
              <a:t>.</a:t>
            </a:r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pengacakan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harus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permutasi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permutasi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.</a:t>
            </a:r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pengacakan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juga harus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permutasi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367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BA8F-3D82-4497-B2F2-688A824B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Permute-By-Sorting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0748E-77A5-4AB6-9A63-4CA67CFF7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 =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/>
              <a:t>.length</a:t>
            </a:r>
          </a:p>
          <a:p>
            <a:pPr marL="0" indent="0">
              <a:buNone/>
            </a:pPr>
            <a:r>
              <a:rPr lang="en-US"/>
              <a:t>let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/>
              <a:t>[1..n] be a new array</a:t>
            </a:r>
          </a:p>
          <a:p>
            <a:pPr marL="0" indent="0">
              <a:buNone/>
            </a:pPr>
            <a:r>
              <a:rPr lang="en-US" u="sng"/>
              <a:t>for</a:t>
            </a:r>
            <a:r>
              <a:rPr lang="en-US"/>
              <a:t> i = 1 </a:t>
            </a:r>
            <a:r>
              <a:rPr lang="en-US" u="sng"/>
              <a:t>to</a:t>
            </a:r>
            <a:r>
              <a:rPr lang="en-US"/>
              <a:t> n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/>
              <a:t>[i] =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/>
              <a:t>(i, n</a:t>
            </a:r>
            <a:r>
              <a:rPr lang="en-US" baseline="30000"/>
              <a:t>3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sort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/>
              <a:t> using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/>
              <a:t> as sorting keys</a:t>
            </a:r>
          </a:p>
        </p:txBody>
      </p:sp>
    </p:spTree>
    <p:extLst>
      <p:ext uri="{BB962C8B-B14F-4D97-AF65-F5344CB8AC3E}">
        <p14:creationId xmlns:p14="http://schemas.microsoft.com/office/powerpoint/2010/main" val="3235434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09B4-4B46-46BE-A8D6-8254841F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Permute-by-Sorting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CC144-7012-4C07-AA94-6E5F0732E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Antrian</a:t>
            </a:r>
            <a:r>
              <a:rPr lang="en-US" dirty="0"/>
              <a:t> interview </a:t>
            </a:r>
            <a:r>
              <a:rPr lang="en-US" dirty="0" err="1"/>
              <a:t>diacak</a:t>
            </a:r>
            <a:r>
              <a:rPr lang="en-US" dirty="0"/>
              <a:t> dan </a:t>
            </a:r>
            <a:r>
              <a:rPr lang="en-US" dirty="0" err="1"/>
              <a:t>diurutkan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. </a:t>
            </a:r>
            <a:r>
              <a:rPr lang="en-US" dirty="0" err="1"/>
              <a:t>Misalkan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i="1" dirty="0"/>
              <a:t>value pair &lt;</a:t>
            </a:r>
            <a:r>
              <a:rPr lang="en-US" b="1" i="1" dirty="0" err="1"/>
              <a:t>prioritas</a:t>
            </a:r>
            <a:r>
              <a:rPr lang="en-US" b="1" i="1" dirty="0"/>
              <a:t> </a:t>
            </a:r>
            <a:r>
              <a:rPr lang="en-US" b="1" i="1" dirty="0" err="1"/>
              <a:t>kandidat</a:t>
            </a:r>
            <a:r>
              <a:rPr lang="en-US" i="1" dirty="0"/>
              <a:t>, </a:t>
            </a:r>
            <a:r>
              <a:rPr lang="en-US" b="1" i="1" dirty="0" err="1"/>
              <a:t>urutan</a:t>
            </a:r>
            <a:r>
              <a:rPr lang="en-US" b="1" i="1" dirty="0"/>
              <a:t> </a:t>
            </a:r>
            <a:r>
              <a:rPr lang="en-US" b="1" i="1" dirty="0" err="1"/>
              <a:t>kandidat</a:t>
            </a:r>
            <a:r>
              <a:rPr lang="en-US" dirty="0"/>
              <a:t>&gt;,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i="1" dirty="0"/>
              <a:t>n </a:t>
            </a:r>
            <a:r>
              <a:rPr lang="en-US" dirty="0"/>
              <a:t>=</a:t>
            </a:r>
            <a:r>
              <a:rPr lang="en-US" i="1" dirty="0"/>
              <a:t> 5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diacak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diacak</a:t>
            </a:r>
            <a:r>
              <a:rPr lang="en-US" dirty="0"/>
              <a:t>: &lt;1,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&gt;, &lt;2, 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/>
              <a:t>&gt;, &lt;3, 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&gt;, &lt;4, </a:t>
            </a:r>
            <a:r>
              <a:rPr lang="en-US" dirty="0">
                <a:solidFill>
                  <a:srgbClr val="00B0F0"/>
                </a:solidFill>
              </a:rPr>
              <a:t>4</a:t>
            </a:r>
            <a:r>
              <a:rPr lang="en-US" dirty="0"/>
              <a:t>&gt;, &lt;5,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Setelah </a:t>
            </a:r>
            <a:r>
              <a:rPr lang="en-US" dirty="0" err="1"/>
              <a:t>diacak</a:t>
            </a:r>
            <a:r>
              <a:rPr lang="en-US" dirty="0"/>
              <a:t>: &lt;1, 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&gt;, &lt;2,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dirty="0"/>
              <a:t>&gt;, &lt;3, </a:t>
            </a:r>
            <a:r>
              <a:rPr lang="en-US" dirty="0">
                <a:solidFill>
                  <a:srgbClr val="00B0F0"/>
                </a:solidFill>
              </a:rPr>
              <a:t>4</a:t>
            </a:r>
            <a:r>
              <a:rPr lang="en-US" dirty="0"/>
              <a:t>&gt;, &lt;4,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&gt;, &lt;5, 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/>
              <a:t>&gt;</a:t>
            </a:r>
          </a:p>
          <a:p>
            <a:r>
              <a:rPr lang="en-US" dirty="0"/>
              <a:t>Jika </a:t>
            </a:r>
            <a:r>
              <a:rPr lang="en-US" dirty="0" err="1"/>
              <a:t>kandidat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(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/>
              <a:t>5</a:t>
            </a:r>
            <a:r>
              <a:rPr lang="en-US" dirty="0"/>
              <a:t>), proses </a:t>
            </a:r>
            <a:r>
              <a:rPr lang="en-US" i="1" dirty="0"/>
              <a:t>hiring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kali.</a:t>
            </a:r>
          </a:p>
          <a:p>
            <a:r>
              <a:rPr lang="en-US" i="1" dirty="0" err="1"/>
              <a:t>Cost</a:t>
            </a:r>
            <a:r>
              <a:rPr lang="en-US" i="1" baseline="-25000" dirty="0" err="1"/>
              <a:t>hiring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untuk </a:t>
            </a:r>
            <a:r>
              <a:rPr lang="en-US" dirty="0" err="1"/>
              <a:t>berkurang</a:t>
            </a:r>
            <a:r>
              <a:rPr lang="en-US" dirty="0"/>
              <a:t>. Akan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Permute</a:t>
            </a:r>
            <a:r>
              <a:rPr lang="en-US" dirty="0"/>
              <a:t> dan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i="1" dirty="0"/>
              <a:t>cost</a:t>
            </a:r>
            <a:r>
              <a:rPr lang="en-US" dirty="0"/>
              <a:t> </a:t>
            </a:r>
            <a:r>
              <a:rPr lang="en-US" dirty="0" err="1"/>
              <a:t>tersendiri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05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3032-2F89-46BC-813B-42A75526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Analisis Probabilitas pada Permute-By-Sorting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DA554E-B5B9-4BC9-A064-9FAAE8DC49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/>
                  <a:t>Analisis ini ditujukan pada kemungkinan anggota antrian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/>
                  <a:t> sejumlah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/>
                  <a:t> kandidat mendapatkan prioritas terkecil.</a:t>
                </a:r>
              </a:p>
              <a:p>
                <a:r>
                  <a:rPr lang="en-US"/>
                  <a:t>Peluang (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</a:t>
                </a:r>
                <a:r>
                  <a:rPr lang="en-US"/>
                  <a:t>) kandidat pertama memiliki peluang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Peluang kandidat kedua memiliki peluang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Peluang kandidat ketiga memiliki peluang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/>
                  <a:t> dst.</a:t>
                </a:r>
              </a:p>
              <a:p>
                <a:r>
                  <a:rPr lang="en-US"/>
                  <a:t>Peluang kandidat terakhir memliliki peluang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Kandidat pertama memiliki peluang untuk mendapatkan prioritas terkecil paling kecil karena peluang itu dibagi ke sebanyak </a:t>
                </a:r>
                <a:r>
                  <a:rPr lang="en-US" b="1"/>
                  <a:t>n</a:t>
                </a:r>
                <a:r>
                  <a:rPr lang="en-US"/>
                  <a:t> kandidat.</a:t>
                </a:r>
              </a:p>
              <a:p>
                <a:r>
                  <a:rPr lang="en-US"/>
                  <a:t>Kandidat kedua memiliki peluang untuk mendapatkan prioritas terkecil paling kecil kedua karena peluang itu dibagi ke sebanyak </a:t>
                </a:r>
                <a:r>
                  <a:rPr lang="en-US" b="1"/>
                  <a:t>n-1</a:t>
                </a:r>
                <a:r>
                  <a:rPr lang="en-US"/>
                  <a:t> kandidat.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DA554E-B5B9-4BC9-A064-9FAAE8DC49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627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ACECD-0964-4D3F-83A2-F3C0E0EBF4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9514"/>
                <a:ext cx="10515600" cy="5847449"/>
              </a:xfrm>
            </p:spPr>
            <p:txBody>
              <a:bodyPr/>
              <a:lstStyle/>
              <a:p>
                <a:r>
                  <a:rPr lang="en-US"/>
                  <a:t>Misalkan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/>
                  <a:t> adalah kejadian kandidat pertama (A[1]) mendapatkan prioritas terkecil pada antrian.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/>
                  <a:t> adalah kejadian kandidat ke-n (A[n]) mendapatkan prioritas terkecil ke-j dengan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= 1 s.d. n</a:t>
                </a:r>
                <a:r>
                  <a:rPr lang="en-US"/>
                  <a:t> pada antrian A.</a:t>
                </a:r>
              </a:p>
              <a:p>
                <a:r>
                  <a:rPr lang="en-US"/>
                  <a:t>Menurut aturan permutasi, jika ada n elemen yang akan dipermutasi, maka jumlah permutasinya adalah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/>
                  <a:t>. </a:t>
                </a:r>
              </a:p>
              <a:p>
                <a:r>
                  <a:rPr lang="en-US"/>
                  <a:t>Nilai peluang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Pr(E</a:t>
                </a:r>
                <a:r>
                  <a:rPr lang="en-US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∩E</a:t>
                </a:r>
                <a:r>
                  <a:rPr lang="en-US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∩...∩E</a:t>
                </a:r>
                <a:r>
                  <a:rPr lang="en-US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b="1"/>
                  <a:t> </a:t>
                </a:r>
                <a:r>
                  <a:rPr lang="en-US"/>
                  <a:t>adalah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∙(…)∙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Dengan demikian, algoritma ini dapat membangkitkan antrian sesuai dengan jumlah permutasi yang mungkin, yaitu sebanyak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n!</a:t>
                </a:r>
                <a:r>
                  <a:rPr lang="en-US"/>
                  <a:t>.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ACECD-0964-4D3F-83A2-F3C0E0EBF4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9514"/>
                <a:ext cx="10515600" cy="5847449"/>
              </a:xfrm>
              <a:blipFill>
                <a:blip r:embed="rId2"/>
                <a:stretch>
                  <a:fillRect l="-1043" t="-1877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617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0236-43D6-4667-8441-FD75AC73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Randomize-In-Place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028E3-7179-485D-88F3-48F90AE0B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 = A.length</a:t>
            </a:r>
          </a:p>
          <a:p>
            <a:pPr marL="0" indent="0">
              <a:buNone/>
            </a:pPr>
            <a:r>
              <a:rPr lang="en-US" u="sng"/>
              <a:t>for</a:t>
            </a:r>
            <a:r>
              <a:rPr lang="en-US"/>
              <a:t> i = 1 </a:t>
            </a:r>
            <a:r>
              <a:rPr lang="en-US" u="sng"/>
              <a:t>to</a:t>
            </a:r>
            <a:r>
              <a:rPr lang="en-US"/>
              <a:t> n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Swap</a:t>
            </a:r>
            <a:r>
              <a:rPr lang="en-US"/>
              <a:t>(A[i], A[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/>
              <a:t>(i, n)]</a:t>
            </a:r>
          </a:p>
        </p:txBody>
      </p:sp>
    </p:spTree>
    <p:extLst>
      <p:ext uri="{BB962C8B-B14F-4D97-AF65-F5344CB8AC3E}">
        <p14:creationId xmlns:p14="http://schemas.microsoft.com/office/powerpoint/2010/main" val="383711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A39E-BA7B-4684-A7EE-03689FDF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Analisis pada Randomize-In-Place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60B5E7-925C-48B8-9C96-973597BAD9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386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/>
                  <a:t>Algoritma random-in-place harus memastikan antrian tidak berkurang dan semua kemungkinan permutasi pada antrian dapat terjadi.</a:t>
                </a:r>
              </a:p>
              <a:p>
                <a:r>
                  <a:rPr lang="en-US"/>
                  <a:t>A[1] dapat ditukar dengan A[1] atau A[2] atau ... atau A[n] atau sebanyak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elemen.</a:t>
                </a:r>
              </a:p>
              <a:p>
                <a:r>
                  <a:rPr lang="en-US"/>
                  <a:t>A[2] dapat ditukar dengan A[2] atau A[3] atau ... atau A[n] atau sebanyak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elemen dst. sehingga A[n] hanya dapat ditukar dengan 1 elemen saja, yaitu dirinya sendiri.</a:t>
                </a:r>
              </a:p>
              <a:p>
                <a:r>
                  <a:rPr lang="en-US"/>
                  <a:t>Dengan demikian antrian dapat disusun sebanyak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</m:t>
                    </m:r>
                  </m:oMath>
                </a14:m>
                <a:r>
                  <a:rPr lang="en-US"/>
                  <a:t> untuk posisi sebanyak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.</a:t>
                </a:r>
              </a:p>
              <a:p>
                <a:r>
                  <a:rPr lang="en-US"/>
                  <a:t>Karena algoritma ini dapat membuat semua kemungkinan permutasi terjadi tanpa kehilangan/kelebihan anggota antrian, algoritma ini dapat digunakan untuk mengacak antrian 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60B5E7-925C-48B8-9C96-973597BAD9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3863"/>
                <a:ext cx="10515600" cy="4351338"/>
              </a:xfrm>
              <a:blipFill>
                <a:blip r:embed="rId2"/>
                <a:stretch>
                  <a:fillRect l="-928" t="-350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588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EAE3-DE23-4C05-A905-A8FB615D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Permute-Without-Identity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E10B-7CBE-47AA-80AD-51E6A4AB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 = A.length</a:t>
            </a:r>
          </a:p>
          <a:p>
            <a:pPr marL="0" indent="0">
              <a:buNone/>
            </a:pPr>
            <a:r>
              <a:rPr lang="en-US" u="sng"/>
              <a:t>for</a:t>
            </a:r>
            <a:r>
              <a:rPr lang="en-US"/>
              <a:t> i = 1 </a:t>
            </a:r>
            <a:r>
              <a:rPr lang="en-US" u="sng"/>
              <a:t>to</a:t>
            </a:r>
            <a:r>
              <a:rPr lang="en-US"/>
              <a:t> (n-1)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Swap</a:t>
            </a:r>
            <a:r>
              <a:rPr lang="en-US"/>
              <a:t>(A[i], A[Random(i+1, n)])</a:t>
            </a:r>
          </a:p>
        </p:txBody>
      </p:sp>
    </p:spTree>
    <p:extLst>
      <p:ext uri="{BB962C8B-B14F-4D97-AF65-F5344CB8AC3E}">
        <p14:creationId xmlns:p14="http://schemas.microsoft.com/office/powerpoint/2010/main" val="570021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14B6-3626-455F-9BAE-920A5AC9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Analisis pada Permute-Without-Identity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32728-77BC-4737-8299-06756BBB02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A[1]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ditukar</a:t>
                </a:r>
                <a:r>
                  <a:rPr lang="en-US" dirty="0"/>
                  <a:t> dengan A[2] </a:t>
                </a:r>
                <a:r>
                  <a:rPr lang="en-US" dirty="0" err="1"/>
                  <a:t>s.d.</a:t>
                </a:r>
                <a:r>
                  <a:rPr lang="en-US" dirty="0"/>
                  <a:t> A[n]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sebanyak</a:t>
                </a:r>
                <a:r>
                  <a:rPr lang="en-US" dirty="0"/>
                  <a:t> (n-1) </a:t>
                </a:r>
                <a:r>
                  <a:rPr lang="en-US" dirty="0" err="1"/>
                  <a:t>elemen</a:t>
                </a:r>
                <a:endParaRPr lang="en-US" dirty="0"/>
              </a:p>
              <a:p>
                <a:r>
                  <a:rPr lang="en-US" dirty="0"/>
                  <a:t>A[2]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ditukar</a:t>
                </a:r>
                <a:r>
                  <a:rPr lang="en-US" dirty="0"/>
                  <a:t> dengan A[3] </a:t>
                </a:r>
                <a:r>
                  <a:rPr lang="en-US" dirty="0" err="1"/>
                  <a:t>s.d.</a:t>
                </a:r>
                <a:r>
                  <a:rPr lang="en-US" dirty="0"/>
                  <a:t> A[n]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sebanyak</a:t>
                </a:r>
                <a:r>
                  <a:rPr lang="en-US" dirty="0"/>
                  <a:t> (n-2) </a:t>
                </a:r>
                <a:r>
                  <a:rPr lang="en-US" dirty="0" err="1"/>
                  <a:t>elemen</a:t>
                </a:r>
                <a:endParaRPr lang="en-US" dirty="0"/>
              </a:p>
              <a:p>
                <a:r>
                  <a:rPr lang="en-US" dirty="0"/>
                  <a:t>A[n]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pernah</a:t>
                </a:r>
                <a:r>
                  <a:rPr lang="en-US" dirty="0"/>
                  <a:t> </a:t>
                </a:r>
                <a:r>
                  <a:rPr lang="en-US" dirty="0" err="1"/>
                  <a:t>ditukar</a:t>
                </a:r>
                <a:r>
                  <a:rPr lang="en-US" dirty="0"/>
                  <a:t> dengan </a:t>
                </a:r>
                <a:r>
                  <a:rPr lang="en-US" dirty="0" err="1"/>
                  <a:t>elemen</a:t>
                </a:r>
                <a:r>
                  <a:rPr lang="en-US" dirty="0"/>
                  <a:t> mana pun.</a:t>
                </a:r>
              </a:p>
              <a:p>
                <a:r>
                  <a:rPr lang="en-US" dirty="0"/>
                  <a:t>Dengan </a:t>
                </a:r>
                <a:r>
                  <a:rPr lang="en-US" dirty="0" err="1"/>
                  <a:t>demikian</a:t>
                </a:r>
                <a:r>
                  <a:rPr lang="en-US" dirty="0"/>
                  <a:t>, </a:t>
                </a:r>
                <a:r>
                  <a:rPr lang="en-US" dirty="0" err="1"/>
                  <a:t>permutasi</a:t>
                </a:r>
                <a:r>
                  <a:rPr lang="en-US" dirty="0"/>
                  <a:t> A </a:t>
                </a:r>
                <a:r>
                  <a:rPr lang="en-US" dirty="0" err="1"/>
                  <a:t>sebanyak</a:t>
                </a:r>
                <a:r>
                  <a:rPr lang="en-US" dirty="0"/>
                  <a:t> k = n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(…)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/>
              </a:p>
              <a:p>
                <a:r>
                  <a:rPr lang="en-US" dirty="0" err="1"/>
                  <a:t>Perhitungan</a:t>
                </a:r>
                <a:r>
                  <a:rPr lang="en-US" dirty="0"/>
                  <a:t> di </a:t>
                </a:r>
                <a:r>
                  <a:rPr lang="en-US" dirty="0" err="1"/>
                  <a:t>atas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digunakan</a:t>
                </a:r>
                <a:r>
                  <a:rPr lang="en-US" dirty="0"/>
                  <a:t>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mengakibatkan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</a:t>
                </a:r>
                <a:r>
                  <a:rPr lang="en-US" dirty="0" err="1"/>
                  <a:t>permutasi</a:t>
                </a:r>
                <a:r>
                  <a:rPr lang="en-US" dirty="0"/>
                  <a:t> yang </a:t>
                </a:r>
                <a:r>
                  <a:rPr lang="en-US" dirty="0" err="1"/>
                  <a:t>hilang</a:t>
                </a:r>
                <a:r>
                  <a:rPr lang="en-US" dirty="0"/>
                  <a:t>. Dengan </a:t>
                </a:r>
                <a:r>
                  <a:rPr lang="en-US" dirty="0" err="1"/>
                  <a:t>demikian</a:t>
                </a:r>
                <a:r>
                  <a:rPr lang="en-US" dirty="0"/>
                  <a:t>, </a:t>
                </a:r>
                <a:r>
                  <a:rPr lang="en-US" dirty="0" err="1"/>
                  <a:t>algoritma</a:t>
                </a:r>
                <a:r>
                  <a:rPr lang="en-US" dirty="0"/>
                  <a:t> ini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dipakai</a:t>
                </a:r>
                <a:r>
                  <a:rPr lang="en-US" dirty="0"/>
                  <a:t> untuk </a:t>
                </a:r>
                <a:r>
                  <a:rPr lang="en-US" dirty="0" err="1"/>
                  <a:t>mengacak</a:t>
                </a:r>
                <a:r>
                  <a:rPr lang="en-US" dirty="0"/>
                  <a:t> </a:t>
                </a:r>
                <a:r>
                  <a:rPr lang="en-US" dirty="0" err="1"/>
                  <a:t>antrian</a:t>
                </a:r>
                <a:r>
                  <a:rPr lang="en-US" dirty="0"/>
                  <a:t> 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832728-77BC-4737-8299-06756BBB0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56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801D-D0E3-45C0-A90C-D038C33E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Algoritma Hiring-Assistant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E93B7-FC79-4C98-B5E7-1F7682E6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Hiring-Assistant(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jumlah kandidat asisten)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←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0 to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Interview(calon ke-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calon ke-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lebih baik daripada kandidat ke-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		best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Hire(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971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EAE3-DE23-4C05-A905-A8FB615D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Permute-With-All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E10B-7CBE-47AA-80AD-51E6A4AB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 = A.length</a:t>
            </a:r>
          </a:p>
          <a:p>
            <a:pPr marL="0" indent="0">
              <a:buNone/>
            </a:pPr>
            <a:r>
              <a:rPr lang="en-US" u="sng"/>
              <a:t>for</a:t>
            </a:r>
            <a:r>
              <a:rPr lang="en-US"/>
              <a:t> i = 1 </a:t>
            </a:r>
            <a:r>
              <a:rPr lang="en-US" u="sng"/>
              <a:t>to</a:t>
            </a:r>
            <a:r>
              <a:rPr lang="en-US"/>
              <a:t> n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Swap</a:t>
            </a:r>
            <a:r>
              <a:rPr lang="en-US"/>
              <a:t>(A[i], A[Random(1, n)])</a:t>
            </a:r>
          </a:p>
        </p:txBody>
      </p:sp>
    </p:spTree>
    <p:extLst>
      <p:ext uri="{BB962C8B-B14F-4D97-AF65-F5344CB8AC3E}">
        <p14:creationId xmlns:p14="http://schemas.microsoft.com/office/powerpoint/2010/main" val="755041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AEAE-3C55-466F-B667-400D9ED3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Analisis pada Permute-With-All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843A24-10BE-4B87-A87F-ABEC6F8A7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A[1]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ditukar</a:t>
                </a:r>
                <a:r>
                  <a:rPr lang="en-US" dirty="0"/>
                  <a:t> dengan A[1] </a:t>
                </a:r>
                <a:r>
                  <a:rPr lang="en-US" dirty="0" err="1"/>
                  <a:t>atau</a:t>
                </a:r>
                <a:r>
                  <a:rPr lang="en-US" dirty="0"/>
                  <a:t> A[2] </a:t>
                </a:r>
                <a:r>
                  <a:rPr lang="en-US" dirty="0" err="1"/>
                  <a:t>atau</a:t>
                </a:r>
                <a:r>
                  <a:rPr lang="en-US" dirty="0"/>
                  <a:t> ... </a:t>
                </a:r>
                <a:r>
                  <a:rPr lang="en-US" dirty="0" err="1"/>
                  <a:t>atau</a:t>
                </a:r>
                <a:r>
                  <a:rPr lang="en-US" dirty="0"/>
                  <a:t> A[n],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ditukar</a:t>
                </a:r>
                <a:r>
                  <a:rPr lang="en-US" dirty="0"/>
                  <a:t> dengan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n </a:t>
                </a:r>
                <a:r>
                  <a:rPr lang="en-US" dirty="0" err="1"/>
                  <a:t>elemen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A[2]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ditukar</a:t>
                </a:r>
                <a:r>
                  <a:rPr lang="en-US" dirty="0"/>
                  <a:t> dengan A[1] </a:t>
                </a:r>
                <a:r>
                  <a:rPr lang="en-US" dirty="0" err="1"/>
                  <a:t>atau</a:t>
                </a:r>
                <a:r>
                  <a:rPr lang="en-US" dirty="0"/>
                  <a:t> A[2] </a:t>
                </a:r>
                <a:r>
                  <a:rPr lang="en-US" dirty="0" err="1"/>
                  <a:t>atau</a:t>
                </a:r>
                <a:r>
                  <a:rPr lang="en-US" dirty="0"/>
                  <a:t> ... </a:t>
                </a:r>
                <a:r>
                  <a:rPr lang="en-US" dirty="0" err="1"/>
                  <a:t>atau</a:t>
                </a:r>
                <a:r>
                  <a:rPr lang="en-US" dirty="0"/>
                  <a:t> A[n],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ditukar</a:t>
                </a:r>
                <a:r>
                  <a:rPr lang="en-US" dirty="0"/>
                  <a:t> dengan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n </a:t>
                </a:r>
                <a:r>
                  <a:rPr lang="en-US" dirty="0" err="1"/>
                  <a:t>elemen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Sehingga</a:t>
                </a:r>
                <a:r>
                  <a:rPr lang="en-US" dirty="0"/>
                  <a:t>, A[n] pada </a:t>
                </a:r>
                <a:r>
                  <a:rPr lang="en-US" dirty="0" err="1"/>
                  <a:t>urutan</a:t>
                </a:r>
                <a:r>
                  <a:rPr lang="en-US" dirty="0"/>
                  <a:t> </a:t>
                </a:r>
                <a:r>
                  <a:rPr lang="en-US" dirty="0" err="1"/>
                  <a:t>terakhir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ditukar</a:t>
                </a:r>
                <a:r>
                  <a:rPr lang="en-US" dirty="0"/>
                  <a:t> dengan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n </a:t>
                </a:r>
                <a:r>
                  <a:rPr lang="en-US" dirty="0" err="1"/>
                  <a:t>elemen</a:t>
                </a:r>
                <a:r>
                  <a:rPr lang="en-US" dirty="0"/>
                  <a:t>. Dengan </a:t>
                </a:r>
                <a:r>
                  <a:rPr lang="en-US" dirty="0" err="1"/>
                  <a:t>demikian</a:t>
                </a:r>
                <a:r>
                  <a:rPr lang="en-US" dirty="0"/>
                  <a:t>, </a:t>
                </a:r>
                <a:r>
                  <a:rPr lang="en-US" dirty="0" err="1"/>
                  <a:t>boleh</a:t>
                </a:r>
                <a:r>
                  <a:rPr lang="en-US" dirty="0"/>
                  <a:t> jadi </a:t>
                </a:r>
                <a:r>
                  <a:rPr lang="en-US" dirty="0" err="1"/>
                  <a:t>ada</a:t>
                </a:r>
                <a:r>
                  <a:rPr lang="en-US" dirty="0"/>
                  <a:t> </a:t>
                </a:r>
                <a:r>
                  <a:rPr lang="en-US" dirty="0" err="1"/>
                  <a:t>kesamaan</a:t>
                </a:r>
                <a:r>
                  <a:rPr lang="en-US" dirty="0"/>
                  <a:t> </a:t>
                </a:r>
                <a:r>
                  <a:rPr lang="en-US" dirty="0" err="1"/>
                  <a:t>antara</a:t>
                </a:r>
                <a:r>
                  <a:rPr lang="en-US" dirty="0"/>
                  <a:t> </a:t>
                </a:r>
                <a:r>
                  <a:rPr lang="en-US" dirty="0" err="1"/>
                  <a:t>elemen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antrian</a:t>
                </a:r>
                <a:r>
                  <a:rPr lang="en-US" dirty="0"/>
                  <a:t> A dan </a:t>
                </a:r>
                <a:r>
                  <a:rPr lang="en-US" dirty="0" err="1"/>
                  <a:t>konsekuensinya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</a:t>
                </a:r>
                <a:r>
                  <a:rPr lang="en-US" dirty="0" err="1"/>
                  <a:t>elemen</a:t>
                </a:r>
                <a:r>
                  <a:rPr lang="en-US" dirty="0"/>
                  <a:t> </a:t>
                </a:r>
                <a:r>
                  <a:rPr lang="en-US" dirty="0" err="1"/>
                  <a:t>antrian</a:t>
                </a:r>
                <a:r>
                  <a:rPr lang="en-US" dirty="0"/>
                  <a:t> yang </a:t>
                </a:r>
                <a:r>
                  <a:rPr lang="en-US" dirty="0" err="1"/>
                  <a:t>hilang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Kombinasi</a:t>
                </a:r>
                <a:r>
                  <a:rPr lang="en-US" dirty="0"/>
                  <a:t> yang </a:t>
                </a:r>
                <a:r>
                  <a:rPr lang="en-US" dirty="0" err="1"/>
                  <a:t>mungkin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antrian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𝑛𝑛</m:t>
                    </m:r>
                  </m:oMath>
                </a14:m>
                <a:endParaRPr lang="en-US" baseline="30000" dirty="0"/>
              </a:p>
              <a:p>
                <a:r>
                  <a:rPr lang="en-US" dirty="0"/>
                  <a:t>Oleh </a:t>
                </a:r>
                <a:r>
                  <a:rPr lang="en-US" dirty="0" err="1"/>
                  <a:t>karena</a:t>
                </a:r>
                <a:r>
                  <a:rPr lang="en-US" dirty="0"/>
                  <a:t> ini </a:t>
                </a:r>
                <a:r>
                  <a:rPr lang="en-US" dirty="0" err="1"/>
                  <a:t>algoritma</a:t>
                </a:r>
                <a:r>
                  <a:rPr lang="en-US" dirty="0"/>
                  <a:t> ini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digunakan</a:t>
                </a:r>
                <a:r>
                  <a:rPr lang="en-US" dirty="0"/>
                  <a:t> untuk </a:t>
                </a:r>
                <a:r>
                  <a:rPr lang="en-US" dirty="0" err="1"/>
                  <a:t>mengacak</a:t>
                </a:r>
                <a:r>
                  <a:rPr lang="en-US" dirty="0"/>
                  <a:t> </a:t>
                </a:r>
                <a:r>
                  <a:rPr lang="en-US" dirty="0" err="1"/>
                  <a:t>antrian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843A24-10BE-4B87-A87F-ABEC6F8A7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08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40B8-DF59-4902-AA6E-788939AE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Analisis pada Algoritma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A1047-6376-485F-BFAD-93BB425A7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Kompleksitas algoritma ini bergantung pada jumlah calon / kandidat dan bagaimana urutan kualitas kandidat yang datang.</a:t>
            </a:r>
          </a:p>
          <a:p>
            <a:r>
              <a:rPr lang="en-US"/>
              <a:t>Jika proses </a:t>
            </a:r>
            <a:r>
              <a:rPr lang="en-US" i="1"/>
              <a:t>interview</a:t>
            </a:r>
            <a:r>
              <a:rPr lang="en-US"/>
              <a:t> dan </a:t>
            </a:r>
            <a:r>
              <a:rPr lang="en-US" i="1"/>
              <a:t>hiring </a:t>
            </a:r>
            <a:r>
              <a:rPr lang="en-US"/>
              <a:t>kandidat memiliki biaya (</a:t>
            </a:r>
            <a:r>
              <a:rPr lang="en-US" i="1"/>
              <a:t>cost</a:t>
            </a:r>
            <a:r>
              <a:rPr lang="en-US" i="1" baseline="-25000"/>
              <a:t>interview</a:t>
            </a:r>
            <a:r>
              <a:rPr lang="en-US" i="1"/>
              <a:t> </a:t>
            </a:r>
            <a:r>
              <a:rPr lang="en-US"/>
              <a:t>dan </a:t>
            </a:r>
            <a:r>
              <a:rPr lang="en-US" i="1"/>
              <a:t>cost</a:t>
            </a:r>
            <a:r>
              <a:rPr lang="en-US" i="1" baseline="-25000"/>
              <a:t>hiring</a:t>
            </a:r>
            <a:r>
              <a:rPr lang="en-US"/>
              <a:t>) maka jumlah ini ditentukan oleh kandidat dan urutan kualitas kandidat yang datang.</a:t>
            </a:r>
          </a:p>
          <a:p>
            <a:r>
              <a:rPr lang="en-US"/>
              <a:t>Jika jumlah kandidat adalah </a:t>
            </a:r>
            <a:r>
              <a:rPr lang="en-US" i="1"/>
              <a:t>n</a:t>
            </a:r>
            <a:r>
              <a:rPr lang="en-US"/>
              <a:t>, maka jumlah biaya interview adalah </a:t>
            </a:r>
            <a:r>
              <a:rPr lang="en-US" i="1"/>
              <a:t>cost</a:t>
            </a:r>
            <a:r>
              <a:rPr lang="en-US" i="1" baseline="-25000"/>
              <a:t>interview</a:t>
            </a:r>
            <a:r>
              <a:rPr lang="en-US" i="1"/>
              <a:t>.n</a:t>
            </a:r>
            <a:endParaRPr lang="en-US"/>
          </a:p>
          <a:p>
            <a:r>
              <a:rPr lang="en-US"/>
              <a:t>Jika kandidat terbaik ada pada urutan </a:t>
            </a:r>
            <a:r>
              <a:rPr lang="en-US" i="1"/>
              <a:t>m</a:t>
            </a:r>
            <a:r>
              <a:rPr lang="en-US"/>
              <a:t> maka jumlah biaya hiring adalah </a:t>
            </a:r>
            <a:r>
              <a:rPr lang="en-US" i="1"/>
              <a:t>cost</a:t>
            </a:r>
            <a:r>
              <a:rPr lang="en-US" i="1" baseline="-25000"/>
              <a:t>hiring</a:t>
            </a:r>
            <a:r>
              <a:rPr lang="en-US" i="1"/>
              <a:t>.m. </a:t>
            </a:r>
            <a:r>
              <a:rPr lang="en-US"/>
              <a:t>Kasus terburuk terjadi Ketika </a:t>
            </a:r>
            <a:r>
              <a:rPr lang="en-US" i="1"/>
              <a:t>m = n</a:t>
            </a:r>
            <a:r>
              <a:rPr lang="en-US"/>
              <a:t> atau kandidat terbaik ada pada urutan terakhir.</a:t>
            </a:r>
          </a:p>
          <a:p>
            <a:r>
              <a:rPr lang="en-US"/>
              <a:t>Oleh karena itu, perlu diukur berapa </a:t>
            </a:r>
            <a:r>
              <a:rPr lang="en-US" i="1"/>
              <a:t>cost</a:t>
            </a:r>
            <a:r>
              <a:rPr lang="en-US"/>
              <a:t> rata-rata dari algoritma ini.</a:t>
            </a:r>
          </a:p>
        </p:txBody>
      </p:sp>
    </p:spTree>
    <p:extLst>
      <p:ext uri="{BB962C8B-B14F-4D97-AF65-F5344CB8AC3E}">
        <p14:creationId xmlns:p14="http://schemas.microsoft.com/office/powerpoint/2010/main" val="405696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30C1-DEF0-4CBB-B576-9EC549F3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Analisis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F177-D048-4C40-97BB-F90257BA2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Indicator Random Variables</a:t>
            </a:r>
          </a:p>
          <a:p>
            <a:r>
              <a:rPr lang="en-US" dirty="0"/>
              <a:t>Randomized algorithm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mengacak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urutan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kandidat</a:t>
            </a:r>
            <a:r>
              <a:rPr lang="en-US" dirty="0">
                <a:cs typeface="Times New Roman" panose="02020603050405020304" pitchFamily="18" charset="0"/>
              </a:rPr>
              <a:t> yang </a:t>
            </a:r>
            <a:r>
              <a:rPr lang="en-US" dirty="0" err="1">
                <a:cs typeface="Times New Roman" panose="02020603050405020304" pitchFamily="18" charset="0"/>
              </a:rPr>
              <a:t>akan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diinterview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sehingga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mengurangi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peluang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kandidat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terbaik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ada</a:t>
            </a:r>
            <a:r>
              <a:rPr lang="en-US" dirty="0">
                <a:cs typeface="Times New Roman" panose="02020603050405020304" pitchFamily="18" charset="0"/>
              </a:rPr>
              <a:t> pada </a:t>
            </a:r>
            <a:r>
              <a:rPr lang="en-US" dirty="0" err="1">
                <a:cs typeface="Times New Roman" panose="02020603050405020304" pitchFamily="18" charset="0"/>
              </a:rPr>
              <a:t>urutan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terakhir</a:t>
            </a:r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7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E79C-DA28-4B31-9F0C-8BC490F1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Indicator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3D89E2-024D-413F-952D-7B69539B27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cs typeface="Times New Roman" panose="02020603050405020304" pitchFamily="18" charset="0"/>
                  </a:rPr>
                  <a:t>{A</a:t>
                </a:r>
                <a:r>
                  <a:rPr lang="en-US" dirty="0"/>
                  <a:t>} </a:t>
                </a:r>
                <a:r>
                  <a:rPr lang="en-US" dirty="0" err="1"/>
                  <a:t>adalah</a:t>
                </a:r>
                <a:r>
                  <a:rPr lang="en-US" dirty="0"/>
                  <a:t> indicator random variable yang </a:t>
                </a:r>
                <a:r>
                  <a:rPr lang="en-US" dirty="0" err="1"/>
                  <a:t>terkait</a:t>
                </a:r>
                <a:r>
                  <a:rPr lang="en-US" dirty="0"/>
                  <a:t> dengan </a:t>
                </a:r>
                <a:r>
                  <a:rPr lang="en-US" dirty="0" err="1"/>
                  <a:t>kejadian</a:t>
                </a:r>
                <a:r>
                  <a:rPr lang="en-US" dirty="0"/>
                  <a:t> </a:t>
                </a:r>
                <a:r>
                  <a:rPr lang="en-US" dirty="0">
                    <a:cs typeface="Times New Roman" panose="02020603050405020304" pitchFamily="18" charset="0"/>
                  </a:rPr>
                  <a:t>A</a:t>
                </a:r>
                <a:r>
                  <a:rPr lang="en-US" dirty="0"/>
                  <a:t>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cs typeface="Times New Roman" panose="02020603050405020304" pitchFamily="18" charset="0"/>
                  </a:rPr>
                  <a:t>{A}</a:t>
                </a:r>
                <a:r>
                  <a:rPr lang="en-US" dirty="0"/>
                  <a:t> </a:t>
                </a:r>
                <a:r>
                  <a:rPr lang="en-US" dirty="0" err="1"/>
                  <a:t>didefinisikan</a:t>
                </a:r>
                <a:r>
                  <a:rPr lang="en-US" dirty="0"/>
                  <a:t> </a:t>
                </a:r>
                <a:r>
                  <a:rPr lang="en-US" dirty="0" err="1"/>
                  <a:t>sbb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jika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terjadi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jika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tidak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terjadi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 err="1"/>
                  <a:t>Misalkan</a:t>
                </a:r>
                <a:r>
                  <a:rPr lang="en-US" dirty="0"/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baseline="-25000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indikator</a:t>
                </a:r>
                <a:r>
                  <a:rPr lang="en-US" dirty="0"/>
                  <a:t> </a:t>
                </a:r>
                <a:r>
                  <a:rPr lang="en-US" dirty="0" err="1"/>
                  <a:t>kejadian</a:t>
                </a:r>
                <a:r>
                  <a:rPr lang="en-US" dirty="0"/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Nilai </a:t>
                </a:r>
                <a:r>
                  <a:rPr lang="en-US" dirty="0" err="1"/>
                  <a:t>ekspektasi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kejadian</a:t>
                </a:r>
                <a:r>
                  <a:rPr lang="en-US" dirty="0"/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E[X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dirty="0"/>
                  <a:t> </a:t>
                </a:r>
                <a:r>
                  <a:rPr lang="en-US" dirty="0" err="1"/>
                  <a:t>terjadi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ekspektasi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indicator random variable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 ∙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Ā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,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lang="en-US" i="1" dirty="0"/>
                  <a:t> : </a:t>
                </a:r>
                <a:r>
                  <a:rPr lang="en-US" i="1" dirty="0" err="1"/>
                  <a:t>peluang</a:t>
                </a:r>
                <a:r>
                  <a:rPr lang="en-US" i="1" dirty="0"/>
                  <a:t> </a:t>
                </a:r>
                <a:r>
                  <a:rPr lang="en-US" i="1" dirty="0" err="1"/>
                  <a:t>kejadian</a:t>
                </a:r>
                <a:r>
                  <a:rPr lang="en-US" i="1" dirty="0"/>
                  <a:t>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3D89E2-024D-413F-952D-7B69539B27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80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491B4-86CA-4A0A-AF5D-828C57FBFD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1724" y="395416"/>
                <a:ext cx="10515600" cy="5781547"/>
              </a:xfrm>
            </p:spPr>
            <p:txBody>
              <a:bodyPr/>
              <a:lstStyle/>
              <a:p>
                <a:r>
                  <a:rPr lang="en-US" dirty="0" err="1"/>
                  <a:t>Sehingga</a:t>
                </a:r>
                <a:r>
                  <a:rPr lang="en-US" dirty="0"/>
                  <a:t>, untuk </a:t>
                </a:r>
                <a:r>
                  <a:rPr lang="en-US" dirty="0" err="1"/>
                  <a:t>mengetahui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ekspektasi</a:t>
                </a:r>
                <a:r>
                  <a:rPr lang="en-US" dirty="0"/>
                  <a:t> </a:t>
                </a:r>
                <a:r>
                  <a:rPr lang="en-US" dirty="0" err="1"/>
                  <a:t>kejadian</a:t>
                </a:r>
                <a:r>
                  <a:rPr lang="en-US" dirty="0"/>
                  <a:t> A </a:t>
                </a:r>
                <a:r>
                  <a:rPr lang="en-US" dirty="0" err="1"/>
                  <a:t>muncul</a:t>
                </a:r>
                <a:r>
                  <a:rPr lang="en-US" dirty="0"/>
                  <a:t> untuk </a:t>
                </a:r>
                <a:r>
                  <a:rPr lang="en-US" dirty="0" err="1"/>
                  <a:t>beberapa</a:t>
                </a:r>
                <a:r>
                  <a:rPr lang="en-US" dirty="0"/>
                  <a:t> kali </a:t>
                </a:r>
                <a:r>
                  <a:rPr lang="en-US" dirty="0" err="1"/>
                  <a:t>percobaan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sbb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Misal</a:t>
                </a:r>
                <a:r>
                  <a:rPr lang="en-US" dirty="0"/>
                  <a:t> X</a:t>
                </a:r>
                <a:r>
                  <a:rPr lang="en-US" baseline="-25000" dirty="0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indicator random variable </a:t>
                </a:r>
                <a:r>
                  <a:rPr lang="en-US" dirty="0" err="1"/>
                  <a:t>terkait</a:t>
                </a:r>
                <a:r>
                  <a:rPr lang="en-US" dirty="0"/>
                  <a:t> </a:t>
                </a: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kejadian</a:t>
                </a:r>
                <a:r>
                  <a:rPr lang="en-US" dirty="0"/>
                  <a:t> pada n </a:t>
                </a:r>
                <a:r>
                  <a:rPr lang="en-US" dirty="0" err="1"/>
                  <a:t>percobaan</a:t>
                </a:r>
                <a:r>
                  <a:rPr lang="en-US" i="1" dirty="0"/>
                  <a:t>. </a:t>
                </a:r>
                <a:r>
                  <a:rPr lang="en-US" dirty="0"/>
                  <a:t>Dengan </a:t>
                </a:r>
                <a:r>
                  <a:rPr lang="en-US" dirty="0" err="1"/>
                  <a:t>demikian</a:t>
                </a:r>
                <a:r>
                  <a:rPr lang="en-US" dirty="0"/>
                  <a:t>, </a:t>
                </a:r>
                <a:r>
                  <a:rPr lang="en-US" dirty="0" err="1"/>
                  <a:t>nilai</a:t>
                </a:r>
                <a:r>
                  <a:rPr lang="en-US" dirty="0"/>
                  <a:t> X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sbb</a:t>
                </a:r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i="1" baseline="-25000" dirty="0"/>
              </a:p>
              <a:p>
                <a:pPr algn="just"/>
                <a:r>
                  <a:rPr lang="en-US" dirty="0"/>
                  <a:t>Untuk </a:t>
                </a:r>
                <a:r>
                  <a:rPr lang="en-US" dirty="0" err="1"/>
                  <a:t>mengetahui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ekspektasi</a:t>
                </a:r>
                <a:r>
                  <a:rPr lang="en-US" dirty="0"/>
                  <a:t> X </a:t>
                </a:r>
                <a:r>
                  <a:rPr lang="en-US" dirty="0" err="1"/>
                  <a:t>maka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𝑋𝑖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dengan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E[X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just">
                  <a:buNone/>
                </a:pPr>
                <a:r>
                  <a:rPr lang="en-US" dirty="0" err="1">
                    <a:cs typeface="Times New Roman" panose="02020603050405020304" pitchFamily="18" charset="0"/>
                  </a:rPr>
                  <a:t>sehingga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491B4-86CA-4A0A-AF5D-828C57FBFD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724" y="395416"/>
                <a:ext cx="10515600" cy="5781547"/>
              </a:xfrm>
              <a:blipFill>
                <a:blip r:embed="rId2"/>
                <a:stretch>
                  <a:fillRect l="-1217" t="-1793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04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137A-986A-4A56-B23C-EA76CF33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Indicator Random Variables pada Hiring-Assistant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E686E-C52C-44D8-A67C-3F50EEC71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/>
                  <a:t>Misalkan</a:t>
                </a:r>
                <a:r>
                  <a:rPr lang="en-US" dirty="0"/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aseline="-25000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Indikator</a:t>
                </a:r>
                <a:r>
                  <a:rPr lang="en-US" dirty="0"/>
                  <a:t> Random </a:t>
                </a:r>
                <a:r>
                  <a:rPr lang="en-US" dirty="0" err="1"/>
                  <a:t>Variabel</a:t>
                </a:r>
                <a:r>
                  <a:rPr lang="en-US" dirty="0"/>
                  <a:t> yang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definisi</a:t>
                </a:r>
                <a:r>
                  <a:rPr lang="en-US" dirty="0"/>
                  <a:t> </a:t>
                </a:r>
                <a:r>
                  <a:rPr lang="en-US" dirty="0" err="1"/>
                  <a:t>berikut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kandidat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h𝑖𝑟𝑒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kandidat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tidak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h𝑖𝑟𝑒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 err="1"/>
                  <a:t>Peluang</a:t>
                </a:r>
                <a:r>
                  <a:rPr lang="en-US" dirty="0"/>
                  <a:t> </a:t>
                </a:r>
                <a:r>
                  <a:rPr lang="en-US" dirty="0" err="1"/>
                  <a:t>kandidat</a:t>
                </a:r>
                <a:r>
                  <a:rPr lang="en-US" dirty="0"/>
                  <a:t> </a:t>
                </a:r>
                <a:r>
                  <a:rPr lang="en-US" i="1" dirty="0" err="1"/>
                  <a:t>i</a:t>
                </a:r>
                <a:r>
                  <a:rPr lang="en-US" dirty="0"/>
                  <a:t> di-</a:t>
                </a:r>
                <a:r>
                  <a:rPr lang="en-US" i="1" dirty="0"/>
                  <a:t>hire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dengan </a:t>
                </a:r>
                <a:r>
                  <a:rPr lang="en-US" i="1" dirty="0" err="1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jumlah </a:t>
                </a:r>
                <a:r>
                  <a:rPr lang="en-US" dirty="0" err="1"/>
                  <a:t>kandidat</a:t>
                </a:r>
                <a:r>
                  <a:rPr lang="en-US" dirty="0"/>
                  <a:t> yang </a:t>
                </a:r>
                <a:r>
                  <a:rPr lang="en-US" dirty="0" err="1"/>
                  <a:t>telah</a:t>
                </a:r>
                <a:r>
                  <a:rPr lang="en-US" dirty="0"/>
                  <a:t> di-</a:t>
                </a:r>
                <a:r>
                  <a:rPr lang="en-US" i="1" dirty="0"/>
                  <a:t>interview</a:t>
                </a:r>
                <a:r>
                  <a:rPr lang="en-US" dirty="0"/>
                  <a:t>. </a:t>
                </a:r>
                <a:r>
                  <a:rPr lang="en-US" dirty="0" err="1"/>
                  <a:t>Misalkan</a:t>
                </a:r>
                <a:r>
                  <a:rPr lang="en-US" dirty="0"/>
                  <a:t> X</a:t>
                </a:r>
                <a:r>
                  <a:rPr lang="en-US" baseline="-25000" dirty="0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indicator random variable untuk </a:t>
                </a:r>
                <a:r>
                  <a:rPr lang="en-US" dirty="0" err="1"/>
                  <a:t>kandidat</a:t>
                </a:r>
                <a:r>
                  <a:rPr lang="en-US" dirty="0"/>
                  <a:t>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di-</a:t>
                </a:r>
                <a:r>
                  <a:rPr lang="en-US" i="1" dirty="0"/>
                  <a:t>hire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Untuk </a:t>
                </a:r>
                <a:r>
                  <a:rPr lang="en-US" dirty="0" err="1"/>
                  <a:t>semua</a:t>
                </a:r>
                <a:r>
                  <a:rPr lang="en-US" dirty="0"/>
                  <a:t> </a:t>
                </a:r>
                <a:r>
                  <a:rPr lang="en-US" dirty="0" err="1"/>
                  <a:t>kandidat</a:t>
                </a:r>
                <a:r>
                  <a:rPr lang="en-US" dirty="0"/>
                  <a:t>,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ekspektasi</a:t>
                </a:r>
                <a:r>
                  <a:rPr lang="en-US" dirty="0"/>
                  <a:t> </a:t>
                </a:r>
                <a:r>
                  <a:rPr lang="en-US" dirty="0" err="1"/>
                  <a:t>mereka</a:t>
                </a:r>
                <a:r>
                  <a:rPr lang="en-US" dirty="0"/>
                  <a:t> di-</a:t>
                </a:r>
                <a:r>
                  <a:rPr lang="en-US" i="1" dirty="0"/>
                  <a:t>hire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sbb</a:t>
                </a:r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E686E-C52C-44D8-A67C-3F50EEC71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40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DA94AF-C05E-42AB-9314-A8A3853B2A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2465"/>
                <a:ext cx="10515600" cy="58144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Peluang </a:t>
                </a:r>
                <a:r>
                  <a:rPr lang="en-US" dirty="0" err="1"/>
                  <a:t>kandidat</a:t>
                </a:r>
                <a:r>
                  <a:rPr lang="en-US" dirty="0"/>
                  <a:t> di-</a:t>
                </a:r>
                <a:r>
                  <a:rPr lang="en-US" i="1" dirty="0"/>
                  <a:t>hire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karena</a:t>
                </a:r>
                <a:r>
                  <a:rPr lang="en-US" dirty="0"/>
                  <a:t> jumlah </a:t>
                </a:r>
                <a:r>
                  <a:rPr lang="en-US" dirty="0" err="1"/>
                  <a:t>kandidat</a:t>
                </a:r>
                <a:r>
                  <a:rPr lang="en-US" dirty="0"/>
                  <a:t> yang </a:t>
                </a:r>
                <a:r>
                  <a:rPr lang="en-US" dirty="0" err="1"/>
                  <a:t>diinterview</a:t>
                </a:r>
                <a:r>
                  <a:rPr lang="en-US" dirty="0"/>
                  <a:t> </a:t>
                </a:r>
                <a:r>
                  <a:rPr lang="en-US" dirty="0" err="1"/>
                  <a:t>semakin</a:t>
                </a:r>
                <a:r>
                  <a:rPr lang="en-US" dirty="0"/>
                  <a:t> </a:t>
                </a:r>
                <a:r>
                  <a:rPr lang="en-US" dirty="0" err="1"/>
                  <a:t>bertambah</a:t>
                </a:r>
                <a:r>
                  <a:rPr lang="en-US" dirty="0"/>
                  <a:t>. </a:t>
                </a:r>
                <a:r>
                  <a:rPr lang="en-US" dirty="0" err="1"/>
                  <a:t>Misalkan</a:t>
                </a:r>
                <a:r>
                  <a:rPr lang="en-US" dirty="0"/>
                  <a:t> </a:t>
                </a:r>
                <a:r>
                  <a:rPr lang="en-US" dirty="0" err="1"/>
                  <a:t>sbb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Pr</a:t>
                </a:r>
                <a:r>
                  <a:rPr lang="en-US" dirty="0"/>
                  <a:t>(X</a:t>
                </a:r>
                <a:r>
                  <a:rPr lang="en-US" baseline="-25000" dirty="0"/>
                  <a:t>1</a:t>
                </a:r>
                <a:r>
                  <a:rPr lang="en-US" dirty="0"/>
                  <a:t>) = 1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kandidat</a:t>
                </a:r>
                <a:r>
                  <a:rPr lang="en-US" dirty="0"/>
                  <a:t> ini </a:t>
                </a:r>
                <a:r>
                  <a:rPr lang="en-US" dirty="0" err="1"/>
                  <a:t>pasti</a:t>
                </a:r>
                <a:r>
                  <a:rPr lang="en-US" dirty="0"/>
                  <a:t> di-</a:t>
                </a:r>
                <a:r>
                  <a:rPr lang="en-US" i="1" dirty="0"/>
                  <a:t>hire</a:t>
                </a:r>
                <a:r>
                  <a:rPr lang="en-US" dirty="0"/>
                  <a:t>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belum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</a:t>
                </a:r>
                <a:r>
                  <a:rPr lang="en-US" dirty="0" err="1"/>
                  <a:t>kandidat</a:t>
                </a:r>
                <a:r>
                  <a:rPr lang="en-US" dirty="0"/>
                  <a:t> lain yang di-</a:t>
                </a:r>
                <a:r>
                  <a:rPr lang="en-US" i="1" dirty="0"/>
                  <a:t>hire</a:t>
                </a:r>
              </a:p>
              <a:p>
                <a:r>
                  <a:rPr lang="en-US" dirty="0" err="1"/>
                  <a:t>Pr</a:t>
                </a:r>
                <a:r>
                  <a:rPr lang="en-US" dirty="0"/>
                  <a:t>(X</a:t>
                </a:r>
                <a:r>
                  <a:rPr lang="en-US" baseline="-25000" dirty="0"/>
                  <a:t>2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sudah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</a:t>
                </a:r>
                <a:r>
                  <a:rPr lang="en-US" dirty="0" err="1"/>
                  <a:t>satu</a:t>
                </a:r>
                <a:r>
                  <a:rPr lang="en-US" dirty="0"/>
                  <a:t> orang yang di-</a:t>
                </a:r>
                <a:r>
                  <a:rPr lang="en-US" i="1" dirty="0"/>
                  <a:t>hire</a:t>
                </a:r>
                <a:r>
                  <a:rPr lang="en-US" dirty="0"/>
                  <a:t>. Jika </a:t>
                </a:r>
                <a:r>
                  <a:rPr lang="en-US" dirty="0" err="1"/>
                  <a:t>kandidat</a:t>
                </a:r>
                <a:r>
                  <a:rPr lang="en-US" dirty="0"/>
                  <a:t> ke-2 ini </a:t>
                </a:r>
                <a:r>
                  <a:rPr lang="en-US" dirty="0" err="1"/>
                  <a:t>lebih</a:t>
                </a:r>
                <a:r>
                  <a:rPr lang="en-US" dirty="0"/>
                  <a:t> </a:t>
                </a:r>
                <a:r>
                  <a:rPr lang="en-US" dirty="0" err="1"/>
                  <a:t>bagus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yang </a:t>
                </a:r>
                <a:r>
                  <a:rPr lang="en-US" dirty="0" err="1"/>
                  <a:t>pertama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dia</a:t>
                </a:r>
                <a:r>
                  <a:rPr lang="en-US" dirty="0"/>
                  <a:t> </a:t>
                </a:r>
                <a:r>
                  <a:rPr lang="en-US" dirty="0" err="1"/>
                  <a:t>akan</a:t>
                </a:r>
                <a:r>
                  <a:rPr lang="en-US" dirty="0"/>
                  <a:t> di-</a:t>
                </a:r>
                <a:r>
                  <a:rPr lang="en-US" i="1" dirty="0"/>
                  <a:t>hire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Pr</a:t>
                </a:r>
                <a:r>
                  <a:rPr lang="en-US" dirty="0"/>
                  <a:t>(X</a:t>
                </a:r>
                <a:r>
                  <a:rPr lang="en-US" baseline="-25000" dirty="0"/>
                  <a:t>3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Pr</a:t>
                </a:r>
                <a:r>
                  <a:rPr lang="en-US" dirty="0"/>
                  <a:t>(X</a:t>
                </a:r>
                <a:r>
                  <a:rPr lang="en-US" baseline="-25000" dirty="0"/>
                  <a:t>4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dst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Dengan </a:t>
                </a:r>
                <a:r>
                  <a:rPr lang="en-US" dirty="0" err="1"/>
                  <a:t>demikian</a:t>
                </a:r>
                <a:r>
                  <a:rPr lang="en-US" dirty="0"/>
                  <a:t>, </a:t>
                </a:r>
                <a:r>
                  <a:rPr lang="en-US" dirty="0" err="1"/>
                  <a:t>ekspektasi</a:t>
                </a:r>
                <a:r>
                  <a:rPr lang="en-US" dirty="0"/>
                  <a:t> jumlah </a:t>
                </a:r>
                <a:r>
                  <a:rPr lang="en-US" i="1" dirty="0"/>
                  <a:t>hiring</a:t>
                </a:r>
                <a:r>
                  <a:rPr lang="en-US" dirty="0"/>
                  <a:t> yang </a:t>
                </a:r>
                <a:r>
                  <a:rPr lang="en-US" dirty="0" err="1"/>
                  <a:t>terjadi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</a:p>
              <a:p>
                <a:r>
                  <a:rPr lang="en-US" dirty="0"/>
                  <a:t>Oleh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itu</a:t>
                </a:r>
                <a:r>
                  <a:rPr lang="en-US" dirty="0"/>
                  <a:t>, rata-rata jumlah </a:t>
                </a:r>
                <a:r>
                  <a:rPr lang="en-US" i="1" dirty="0"/>
                  <a:t>hiring</a:t>
                </a:r>
                <a:r>
                  <a:rPr lang="en-US" dirty="0"/>
                  <a:t> yang </a:t>
                </a:r>
                <a:r>
                  <a:rPr lang="en-US" dirty="0" err="1"/>
                  <a:t>terjadi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ln(n).</a:t>
                </a:r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DA94AF-C05E-42AB-9314-A8A3853B2A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2465"/>
                <a:ext cx="10515600" cy="5814498"/>
              </a:xfrm>
              <a:blipFill>
                <a:blip r:embed="rId2"/>
                <a:stretch>
                  <a:fillRect l="-1043" t="-21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72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7B3E82-5E32-48F0-BBB1-0E2E17D15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9245"/>
                <a:ext cx="10515600" cy="5777718"/>
              </a:xfrm>
            </p:spPr>
            <p:txBody>
              <a:bodyPr/>
              <a:lstStyle/>
              <a:p>
                <a:r>
                  <a:rPr lang="en-US" dirty="0"/>
                  <a:t>Proses interview </a:t>
                </a:r>
                <a:r>
                  <a:rPr lang="en-US" dirty="0" err="1"/>
                  <a:t>terjadi</a:t>
                </a:r>
                <a:r>
                  <a:rPr lang="en-US" dirty="0"/>
                  <a:t> </a:t>
                </a:r>
                <a:r>
                  <a:rPr lang="en-US" dirty="0" err="1"/>
                  <a:t>tanpa</a:t>
                </a:r>
                <a:r>
                  <a:rPr lang="en-US" dirty="0"/>
                  <a:t> </a:t>
                </a:r>
                <a:r>
                  <a:rPr lang="en-US" dirty="0" err="1"/>
                  <a:t>terkecuali</a:t>
                </a:r>
                <a:r>
                  <a:rPr lang="en-US" dirty="0"/>
                  <a:t> </a:t>
                </a:r>
                <a:r>
                  <a:rPr lang="en-US" dirty="0" err="1"/>
                  <a:t>sehingga</a:t>
                </a:r>
                <a:r>
                  <a:rPr lang="en-US" dirty="0"/>
                  <a:t> paling </a:t>
                </a:r>
                <a:r>
                  <a:rPr lang="en-US" dirty="0" err="1"/>
                  <a:t>sedikit</a:t>
                </a:r>
                <a:r>
                  <a:rPr lang="en-US" dirty="0"/>
                  <a:t> proses interview </a:t>
                </a:r>
                <a:r>
                  <a:rPr lang="en-US" dirty="0" err="1"/>
                  <a:t>dilakukan</a:t>
                </a:r>
                <a:r>
                  <a:rPr lang="en-US" dirty="0"/>
                  <a:t> 1 kali untuk n = 1. </a:t>
                </a:r>
              </a:p>
              <a:p>
                <a:r>
                  <a:rPr lang="en-US" dirty="0" err="1"/>
                  <a:t>Sehingga</a:t>
                </a:r>
                <a:r>
                  <a:rPr lang="en-US" dirty="0"/>
                  <a:t> untuk </a:t>
                </a:r>
                <a:r>
                  <a:rPr lang="en-US" dirty="0" err="1"/>
                  <a:t>kasus</a:t>
                </a:r>
                <a:r>
                  <a:rPr lang="en-US" dirty="0"/>
                  <a:t> rata-rata, </a:t>
                </a:r>
                <a:r>
                  <a:rPr lang="en-US" i="1" dirty="0"/>
                  <a:t>cost</a:t>
                </a:r>
                <a:r>
                  <a:rPr lang="en-US" dirty="0"/>
                  <a:t> interview dan hiring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7B3E82-5E32-48F0-BBB1-0E2E17D15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9245"/>
                <a:ext cx="10515600" cy="5777718"/>
              </a:xfrm>
              <a:blipFill>
                <a:blip r:embed="rId2"/>
                <a:stretch>
                  <a:fillRect l="-1043" t="-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15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1500</Words>
  <Application>Microsoft Office PowerPoint</Application>
  <PresentationFormat>Widescreen</PresentationFormat>
  <Paragraphs>114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Office Theme</vt:lpstr>
      <vt:lpstr>Hiring-Assistant Problem</vt:lpstr>
      <vt:lpstr>Algoritma Hiring-Assistant</vt:lpstr>
      <vt:lpstr>Analisis pada Algoritma</vt:lpstr>
      <vt:lpstr>Cara Analisis</vt:lpstr>
      <vt:lpstr>Indicator Random Variables</vt:lpstr>
      <vt:lpstr>PowerPoint Presentation</vt:lpstr>
      <vt:lpstr>Indicator Random Variables pada Hiring-Assistant</vt:lpstr>
      <vt:lpstr>PowerPoint Presentation</vt:lpstr>
      <vt:lpstr>PowerPoint Presentation</vt:lpstr>
      <vt:lpstr>Randomized Algorithm</vt:lpstr>
      <vt:lpstr>PowerPoint Presentation</vt:lpstr>
      <vt:lpstr>Permute-By-Sorting</vt:lpstr>
      <vt:lpstr>Permute-by-Sorting</vt:lpstr>
      <vt:lpstr>Analisis Probabilitas pada Permute-By-Sorting</vt:lpstr>
      <vt:lpstr>PowerPoint Presentation</vt:lpstr>
      <vt:lpstr>Randomize-In-Place</vt:lpstr>
      <vt:lpstr>Analisis pada Randomize-In-Place</vt:lpstr>
      <vt:lpstr>Exercise: Permute-Without-Identity</vt:lpstr>
      <vt:lpstr>Analisis pada Permute-Without-Identity</vt:lpstr>
      <vt:lpstr>Exercise: Permute-With-All</vt:lpstr>
      <vt:lpstr>Analisis pada Permute-With-All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Hiring-Assistant Problem</dc:title>
  <dc:creator>Muhammad Anwari Leksono</dc:creator>
  <cp:lastModifiedBy>Muhammad Anwari Leksono</cp:lastModifiedBy>
  <cp:revision>78</cp:revision>
  <dcterms:created xsi:type="dcterms:W3CDTF">2020-09-05T08:35:41Z</dcterms:created>
  <dcterms:modified xsi:type="dcterms:W3CDTF">2020-10-11T02:52:03Z</dcterms:modified>
</cp:coreProperties>
</file>