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3" r:id="rId47"/>
    <p:sldId id="301" r:id="rId48"/>
    <p:sldId id="307" r:id="rId49"/>
    <p:sldId id="308" r:id="rId50"/>
    <p:sldId id="309" r:id="rId51"/>
    <p:sldId id="304" r:id="rId52"/>
    <p:sldId id="305" r:id="rId53"/>
    <p:sldId id="306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4" r:id="rId78"/>
    <p:sldId id="333" r:id="rId79"/>
    <p:sldId id="335" r:id="rId80"/>
    <p:sldId id="336" r:id="rId8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ndahuluan" id="{CCB8BA4A-F750-4180-B2C6-DA1C9BC0317C}">
          <p14:sldIdLst>
            <p14:sldId id="256"/>
            <p14:sldId id="257"/>
          </p14:sldIdLst>
        </p14:section>
        <p14:section name="Pengenalan Sistem Komputer" id="{1DA831F2-2799-4FA7-9EB0-75A64788C8ED}">
          <p14:sldIdLst>
            <p14:sldId id="258"/>
            <p14:sldId id="274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Pipelining" id="{40D83333-2C0C-40C5-B53C-B00FB21A7760}">
          <p14:sldIdLst>
            <p14:sldId id="272"/>
            <p14:sldId id="275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Instruction Pipelining" id="{32C24BB6-551E-417B-ABAB-DE2DD8EC410B}">
          <p14:sldIdLst>
            <p14:sldId id="291"/>
            <p14:sldId id="292"/>
            <p14:sldId id="290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RISC" id="{3155E72F-F67A-4C9D-BA60-84A7FE935212}">
          <p14:sldIdLst>
            <p14:sldId id="302"/>
            <p14:sldId id="303"/>
            <p14:sldId id="301"/>
            <p14:sldId id="307"/>
            <p14:sldId id="308"/>
            <p14:sldId id="309"/>
          </p14:sldIdLst>
        </p14:section>
        <p14:section name="Superscalar" id="{095429DB-E1BE-4B33-A3A0-5162C2C42413}">
          <p14:sldIdLst>
            <p14:sldId id="304"/>
            <p14:sldId id="305"/>
            <p14:sldId id="306"/>
            <p14:sldId id="310"/>
            <p14:sldId id="311"/>
            <p14:sldId id="312"/>
          </p14:sldIdLst>
        </p14:section>
        <p14:section name="VLIW" id="{7D15CE21-9DFA-4058-9D93-A2134DBC9EA8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Arsitektur Komputasi Paralel" id="{CCFCA5D2-F3D7-4F8A-8A12-3607556C96C3}">
          <p14:sldIdLst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Relevansi dengan Multithreading" id="{A8FBE06E-4FBB-413D-8F6B-3EFCFAC0A658}">
          <p14:sldIdLst>
            <p14:sldId id="330"/>
            <p14:sldId id="331"/>
            <p14:sldId id="332"/>
            <p14:sldId id="334"/>
            <p14:sldId id="333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41CD8-CF29-4BA2-BF83-AAB605E6168F}" type="doc">
      <dgm:prSet loTypeId="urn:microsoft.com/office/officeart/2005/8/layout/funnel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1ED4424-72D3-4897-8E9B-55765038603E}">
      <dgm:prSet phldrT="[Text]" custT="1"/>
      <dgm:spPr/>
      <dgm:t>
        <a:bodyPr/>
        <a:lstStyle/>
        <a:p>
          <a:r>
            <a:rPr lang="id-ID" sz="1600" dirty="0"/>
            <a:t>Komputer</a:t>
          </a:r>
        </a:p>
      </dgm:t>
    </dgm:pt>
    <dgm:pt modelId="{958A36A1-CCFD-4E18-B8BA-7889850B3C8D}" type="parTrans" cxnId="{5E308334-AB92-44A3-B4D4-3323B0B8B340}">
      <dgm:prSet/>
      <dgm:spPr/>
      <dgm:t>
        <a:bodyPr/>
        <a:lstStyle/>
        <a:p>
          <a:endParaRPr lang="id-ID" sz="1600"/>
        </a:p>
      </dgm:t>
    </dgm:pt>
    <dgm:pt modelId="{3DCA8643-06B9-4922-A4B3-3B09863187C4}" type="sibTrans" cxnId="{5E308334-AB92-44A3-B4D4-3323B0B8B340}">
      <dgm:prSet/>
      <dgm:spPr/>
      <dgm:t>
        <a:bodyPr/>
        <a:lstStyle/>
        <a:p>
          <a:endParaRPr lang="id-ID" sz="1600"/>
        </a:p>
      </dgm:t>
    </dgm:pt>
    <dgm:pt modelId="{43DD5A84-DF5A-49A3-BAA2-2A2687196659}">
      <dgm:prSet phldrT="[Text]" custT="1"/>
      <dgm:spPr/>
      <dgm:t>
        <a:bodyPr/>
        <a:lstStyle/>
        <a:p>
          <a:r>
            <a:rPr lang="id-ID" sz="1600" dirty="0"/>
            <a:t>Secondary  Memory</a:t>
          </a:r>
        </a:p>
      </dgm:t>
    </dgm:pt>
    <dgm:pt modelId="{AC5BC9C8-3050-447A-B0C2-94A0AFEBF64B}" type="parTrans" cxnId="{00B148A9-57AA-4373-B871-5073D3FF7010}">
      <dgm:prSet/>
      <dgm:spPr/>
      <dgm:t>
        <a:bodyPr/>
        <a:lstStyle/>
        <a:p>
          <a:endParaRPr lang="id-ID" sz="1600"/>
        </a:p>
      </dgm:t>
    </dgm:pt>
    <dgm:pt modelId="{2AB9FE6D-6F5A-4C10-A2AD-F02E2C3D2F54}" type="sibTrans" cxnId="{00B148A9-57AA-4373-B871-5073D3FF7010}">
      <dgm:prSet/>
      <dgm:spPr/>
      <dgm:t>
        <a:bodyPr/>
        <a:lstStyle/>
        <a:p>
          <a:endParaRPr lang="id-ID" sz="1600"/>
        </a:p>
      </dgm:t>
    </dgm:pt>
    <dgm:pt modelId="{E99EBF3A-9636-4BD3-85AC-3E9C7F9CCB73}">
      <dgm:prSet phldrT="[Text]" custT="1"/>
      <dgm:spPr/>
      <dgm:t>
        <a:bodyPr/>
        <a:lstStyle/>
        <a:p>
          <a:r>
            <a:rPr lang="id-ID" sz="1600" dirty="0"/>
            <a:t>I/O Devices</a:t>
          </a:r>
        </a:p>
      </dgm:t>
    </dgm:pt>
    <dgm:pt modelId="{29B0C788-F5CC-42E8-8369-678E7535759A}" type="parTrans" cxnId="{1E465483-D995-4529-8B27-8B9E00FF5303}">
      <dgm:prSet/>
      <dgm:spPr/>
      <dgm:t>
        <a:bodyPr/>
        <a:lstStyle/>
        <a:p>
          <a:endParaRPr lang="id-ID" sz="1600"/>
        </a:p>
      </dgm:t>
    </dgm:pt>
    <dgm:pt modelId="{949AFF30-6028-44E5-95B9-5FA93D629421}" type="sibTrans" cxnId="{1E465483-D995-4529-8B27-8B9E00FF5303}">
      <dgm:prSet/>
      <dgm:spPr/>
      <dgm:t>
        <a:bodyPr/>
        <a:lstStyle/>
        <a:p>
          <a:endParaRPr lang="id-ID" sz="1600"/>
        </a:p>
      </dgm:t>
    </dgm:pt>
    <dgm:pt modelId="{88E57585-5BCF-41D9-B4AE-8094BB95EA56}">
      <dgm:prSet phldrT="[Text]" custT="1"/>
      <dgm:spPr/>
      <dgm:t>
        <a:bodyPr/>
        <a:lstStyle/>
        <a:p>
          <a:r>
            <a:rPr lang="id-ID" sz="3200" b="1" dirty="0"/>
            <a:t>Sistem Komputer</a:t>
          </a:r>
        </a:p>
      </dgm:t>
    </dgm:pt>
    <dgm:pt modelId="{E074DEAD-0E2C-45CB-A8FC-657D4C930C92}" type="parTrans" cxnId="{43A98A29-C855-4595-A0D3-C4AACFA597D1}">
      <dgm:prSet/>
      <dgm:spPr/>
      <dgm:t>
        <a:bodyPr/>
        <a:lstStyle/>
        <a:p>
          <a:endParaRPr lang="id-ID" sz="1600"/>
        </a:p>
      </dgm:t>
    </dgm:pt>
    <dgm:pt modelId="{42ABE6C3-3B5A-4B85-8125-FFEEF041A2D6}" type="sibTrans" cxnId="{43A98A29-C855-4595-A0D3-C4AACFA597D1}">
      <dgm:prSet/>
      <dgm:spPr/>
      <dgm:t>
        <a:bodyPr/>
        <a:lstStyle/>
        <a:p>
          <a:endParaRPr lang="id-ID" sz="1600"/>
        </a:p>
      </dgm:t>
    </dgm:pt>
    <dgm:pt modelId="{C51AD12A-26E5-4283-B3AF-CD5887E18597}" type="pres">
      <dgm:prSet presAssocID="{93241CD8-CF29-4BA2-BF83-AAB605E6168F}" presName="Name0" presStyleCnt="0">
        <dgm:presLayoutVars>
          <dgm:chMax val="4"/>
          <dgm:resizeHandles val="exact"/>
        </dgm:presLayoutVars>
      </dgm:prSet>
      <dgm:spPr/>
    </dgm:pt>
    <dgm:pt modelId="{C4CEACEC-0A99-4131-93E1-B0A8C9A45640}" type="pres">
      <dgm:prSet presAssocID="{93241CD8-CF29-4BA2-BF83-AAB605E6168F}" presName="ellipse" presStyleLbl="trBgShp" presStyleIdx="0" presStyleCnt="1"/>
      <dgm:spPr/>
    </dgm:pt>
    <dgm:pt modelId="{698B46FC-3A81-4637-BA9C-AB14F4D6AC65}" type="pres">
      <dgm:prSet presAssocID="{93241CD8-CF29-4BA2-BF83-AAB605E6168F}" presName="arrow1" presStyleLbl="fgShp" presStyleIdx="0" presStyleCnt="1"/>
      <dgm:spPr/>
    </dgm:pt>
    <dgm:pt modelId="{1FCC7126-A4BD-436D-BE23-EB7CCF27D355}" type="pres">
      <dgm:prSet presAssocID="{93241CD8-CF29-4BA2-BF83-AAB605E6168F}" presName="rectangle" presStyleLbl="revTx" presStyleIdx="0" presStyleCnt="1">
        <dgm:presLayoutVars>
          <dgm:bulletEnabled val="1"/>
        </dgm:presLayoutVars>
      </dgm:prSet>
      <dgm:spPr/>
    </dgm:pt>
    <dgm:pt modelId="{26ABCAB2-B465-442C-B9F2-31D47F4D1181}" type="pres">
      <dgm:prSet presAssocID="{43DD5A84-DF5A-49A3-BAA2-2A2687196659}" presName="item1" presStyleLbl="node1" presStyleIdx="0" presStyleCnt="3">
        <dgm:presLayoutVars>
          <dgm:bulletEnabled val="1"/>
        </dgm:presLayoutVars>
      </dgm:prSet>
      <dgm:spPr/>
    </dgm:pt>
    <dgm:pt modelId="{9431A116-AB89-4E04-B35A-4DB168FE1A6F}" type="pres">
      <dgm:prSet presAssocID="{E99EBF3A-9636-4BD3-85AC-3E9C7F9CCB73}" presName="item2" presStyleLbl="node1" presStyleIdx="1" presStyleCnt="3" custLinFactNeighborX="4013" custLinFactNeighborY="-20087">
        <dgm:presLayoutVars>
          <dgm:bulletEnabled val="1"/>
        </dgm:presLayoutVars>
      </dgm:prSet>
      <dgm:spPr/>
    </dgm:pt>
    <dgm:pt modelId="{1E794434-8B9D-4877-BA1E-BBBCF95CB5CD}" type="pres">
      <dgm:prSet presAssocID="{88E57585-5BCF-41D9-B4AE-8094BB95EA56}" presName="item3" presStyleLbl="node1" presStyleIdx="2" presStyleCnt="3" custLinFactNeighborX="20217" custLinFactNeighborY="3458">
        <dgm:presLayoutVars>
          <dgm:bulletEnabled val="1"/>
        </dgm:presLayoutVars>
      </dgm:prSet>
      <dgm:spPr/>
    </dgm:pt>
    <dgm:pt modelId="{A192565B-9045-4353-BF74-8638EA17CBB1}" type="pres">
      <dgm:prSet presAssocID="{93241CD8-CF29-4BA2-BF83-AAB605E6168F}" presName="funnel" presStyleLbl="trAlignAcc1" presStyleIdx="0" presStyleCnt="1"/>
      <dgm:spPr/>
    </dgm:pt>
  </dgm:ptLst>
  <dgm:cxnLst>
    <dgm:cxn modelId="{B28CDE18-12C8-476C-8334-AC0EFAAEEA9D}" type="presOf" srcId="{93241CD8-CF29-4BA2-BF83-AAB605E6168F}" destId="{C51AD12A-26E5-4283-B3AF-CD5887E18597}" srcOrd="0" destOrd="0" presId="urn:microsoft.com/office/officeart/2005/8/layout/funnel1"/>
    <dgm:cxn modelId="{43A98A29-C855-4595-A0D3-C4AACFA597D1}" srcId="{93241CD8-CF29-4BA2-BF83-AAB605E6168F}" destId="{88E57585-5BCF-41D9-B4AE-8094BB95EA56}" srcOrd="3" destOrd="0" parTransId="{E074DEAD-0E2C-45CB-A8FC-657D4C930C92}" sibTransId="{42ABE6C3-3B5A-4B85-8125-FFEEF041A2D6}"/>
    <dgm:cxn modelId="{5E308334-AB92-44A3-B4D4-3323B0B8B340}" srcId="{93241CD8-CF29-4BA2-BF83-AAB605E6168F}" destId="{71ED4424-72D3-4897-8E9B-55765038603E}" srcOrd="0" destOrd="0" parTransId="{958A36A1-CCFD-4E18-B8BA-7889850B3C8D}" sibTransId="{3DCA8643-06B9-4922-A4B3-3B09863187C4}"/>
    <dgm:cxn modelId="{B48DF667-D656-4C1A-A601-5B4FCC0D8330}" type="presOf" srcId="{43DD5A84-DF5A-49A3-BAA2-2A2687196659}" destId="{9431A116-AB89-4E04-B35A-4DB168FE1A6F}" srcOrd="0" destOrd="0" presId="urn:microsoft.com/office/officeart/2005/8/layout/funnel1"/>
    <dgm:cxn modelId="{1E465483-D995-4529-8B27-8B9E00FF5303}" srcId="{93241CD8-CF29-4BA2-BF83-AAB605E6168F}" destId="{E99EBF3A-9636-4BD3-85AC-3E9C7F9CCB73}" srcOrd="2" destOrd="0" parTransId="{29B0C788-F5CC-42E8-8369-678E7535759A}" sibTransId="{949AFF30-6028-44E5-95B9-5FA93D629421}"/>
    <dgm:cxn modelId="{00B148A9-57AA-4373-B871-5073D3FF7010}" srcId="{93241CD8-CF29-4BA2-BF83-AAB605E6168F}" destId="{43DD5A84-DF5A-49A3-BAA2-2A2687196659}" srcOrd="1" destOrd="0" parTransId="{AC5BC9C8-3050-447A-B0C2-94A0AFEBF64B}" sibTransId="{2AB9FE6D-6F5A-4C10-A2AD-F02E2C3D2F54}"/>
    <dgm:cxn modelId="{8C748BB2-FAA7-40A5-A6B2-243470B66038}" type="presOf" srcId="{71ED4424-72D3-4897-8E9B-55765038603E}" destId="{1E794434-8B9D-4877-BA1E-BBBCF95CB5CD}" srcOrd="0" destOrd="0" presId="urn:microsoft.com/office/officeart/2005/8/layout/funnel1"/>
    <dgm:cxn modelId="{7E1A71C3-65A5-4466-A5FF-0FDEF26797D6}" type="presOf" srcId="{88E57585-5BCF-41D9-B4AE-8094BB95EA56}" destId="{1FCC7126-A4BD-436D-BE23-EB7CCF27D355}" srcOrd="0" destOrd="0" presId="urn:microsoft.com/office/officeart/2005/8/layout/funnel1"/>
    <dgm:cxn modelId="{41E7E6E9-21D0-4D81-9871-374108E19F85}" type="presOf" srcId="{E99EBF3A-9636-4BD3-85AC-3E9C7F9CCB73}" destId="{26ABCAB2-B465-442C-B9F2-31D47F4D1181}" srcOrd="0" destOrd="0" presId="urn:microsoft.com/office/officeart/2005/8/layout/funnel1"/>
    <dgm:cxn modelId="{1EB5AB96-E211-476B-95E7-DC3BAF9BE632}" type="presParOf" srcId="{C51AD12A-26E5-4283-B3AF-CD5887E18597}" destId="{C4CEACEC-0A99-4131-93E1-B0A8C9A45640}" srcOrd="0" destOrd="0" presId="urn:microsoft.com/office/officeart/2005/8/layout/funnel1"/>
    <dgm:cxn modelId="{A6A14367-11F4-470B-A783-99D47FF25F2A}" type="presParOf" srcId="{C51AD12A-26E5-4283-B3AF-CD5887E18597}" destId="{698B46FC-3A81-4637-BA9C-AB14F4D6AC65}" srcOrd="1" destOrd="0" presId="urn:microsoft.com/office/officeart/2005/8/layout/funnel1"/>
    <dgm:cxn modelId="{CFE5B8C8-5088-459B-91E7-338F2ED2EEE9}" type="presParOf" srcId="{C51AD12A-26E5-4283-B3AF-CD5887E18597}" destId="{1FCC7126-A4BD-436D-BE23-EB7CCF27D355}" srcOrd="2" destOrd="0" presId="urn:microsoft.com/office/officeart/2005/8/layout/funnel1"/>
    <dgm:cxn modelId="{83F34A3B-9EB8-450A-9528-AD6606C29D66}" type="presParOf" srcId="{C51AD12A-26E5-4283-B3AF-CD5887E18597}" destId="{26ABCAB2-B465-442C-B9F2-31D47F4D1181}" srcOrd="3" destOrd="0" presId="urn:microsoft.com/office/officeart/2005/8/layout/funnel1"/>
    <dgm:cxn modelId="{5F3DFFE5-1443-4C97-99F4-B8CB3EDF4ED9}" type="presParOf" srcId="{C51AD12A-26E5-4283-B3AF-CD5887E18597}" destId="{9431A116-AB89-4E04-B35A-4DB168FE1A6F}" srcOrd="4" destOrd="0" presId="urn:microsoft.com/office/officeart/2005/8/layout/funnel1"/>
    <dgm:cxn modelId="{91B38C56-3DF2-4C03-B7C9-0775A96AFB33}" type="presParOf" srcId="{C51AD12A-26E5-4283-B3AF-CD5887E18597}" destId="{1E794434-8B9D-4877-BA1E-BBBCF95CB5CD}" srcOrd="5" destOrd="0" presId="urn:microsoft.com/office/officeart/2005/8/layout/funnel1"/>
    <dgm:cxn modelId="{155F9C61-7952-43EB-8B40-C99B75F171CA}" type="presParOf" srcId="{C51AD12A-26E5-4283-B3AF-CD5887E18597}" destId="{A192565B-9045-4353-BF74-8638EA17CBB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AD3295-1997-4CEA-95FA-D0D679A13588}" type="doc">
      <dgm:prSet loTypeId="urn:microsoft.com/office/officeart/2005/8/layout/cycle7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id-ID"/>
        </a:p>
      </dgm:t>
    </dgm:pt>
    <dgm:pt modelId="{B2F20DAC-ED65-4A75-8C2F-BE7C4F8BE44D}">
      <dgm:prSet phldrT="[Text]"/>
      <dgm:spPr/>
      <dgm:t>
        <a:bodyPr/>
        <a:lstStyle/>
        <a:p>
          <a:r>
            <a:rPr lang="id-ID" dirty="0"/>
            <a:t>ALU</a:t>
          </a:r>
        </a:p>
      </dgm:t>
    </dgm:pt>
    <dgm:pt modelId="{85580BC3-1B0C-4641-B343-7A5B22B4D1D0}" type="parTrans" cxnId="{874BF54B-7807-48D7-9034-363693737FB7}">
      <dgm:prSet/>
      <dgm:spPr/>
      <dgm:t>
        <a:bodyPr/>
        <a:lstStyle/>
        <a:p>
          <a:endParaRPr lang="id-ID"/>
        </a:p>
      </dgm:t>
    </dgm:pt>
    <dgm:pt modelId="{9E4BDC4A-DE44-44BD-A7C7-7C16032F7042}" type="sibTrans" cxnId="{874BF54B-7807-48D7-9034-363693737FB7}">
      <dgm:prSet/>
      <dgm:spPr/>
      <dgm:t>
        <a:bodyPr/>
        <a:lstStyle/>
        <a:p>
          <a:endParaRPr lang="id-ID"/>
        </a:p>
      </dgm:t>
    </dgm:pt>
    <dgm:pt modelId="{7CCA3218-1954-48A0-859C-E8F1AFE7C75A}">
      <dgm:prSet phldrT="[Text]"/>
      <dgm:spPr/>
      <dgm:t>
        <a:bodyPr/>
        <a:lstStyle/>
        <a:p>
          <a:r>
            <a:rPr lang="id-ID" dirty="0"/>
            <a:t>CU</a:t>
          </a:r>
        </a:p>
      </dgm:t>
    </dgm:pt>
    <dgm:pt modelId="{841AC47C-89CE-44CE-82E3-6CE0D314874B}" type="parTrans" cxnId="{014B4895-04C4-4B45-BA4A-6C9CF8676412}">
      <dgm:prSet/>
      <dgm:spPr/>
      <dgm:t>
        <a:bodyPr/>
        <a:lstStyle/>
        <a:p>
          <a:endParaRPr lang="id-ID"/>
        </a:p>
      </dgm:t>
    </dgm:pt>
    <dgm:pt modelId="{9D2D59C8-436B-4DEC-9A4B-132D9CA5065D}" type="sibTrans" cxnId="{014B4895-04C4-4B45-BA4A-6C9CF8676412}">
      <dgm:prSet/>
      <dgm:spPr/>
      <dgm:t>
        <a:bodyPr/>
        <a:lstStyle/>
        <a:p>
          <a:endParaRPr lang="id-ID"/>
        </a:p>
      </dgm:t>
    </dgm:pt>
    <dgm:pt modelId="{E4CAACCE-4995-4901-98D6-41D1313765BB}">
      <dgm:prSet phldrT="[Text]"/>
      <dgm:spPr/>
      <dgm:t>
        <a:bodyPr/>
        <a:lstStyle/>
        <a:p>
          <a:r>
            <a:rPr lang="id-ID" dirty="0"/>
            <a:t>Memory</a:t>
          </a:r>
        </a:p>
      </dgm:t>
    </dgm:pt>
    <dgm:pt modelId="{521906BF-095B-4457-B7AA-876B88BCDC95}" type="parTrans" cxnId="{9D937635-04F9-4EA5-B29E-37289F25C458}">
      <dgm:prSet/>
      <dgm:spPr/>
      <dgm:t>
        <a:bodyPr/>
        <a:lstStyle/>
        <a:p>
          <a:endParaRPr lang="id-ID"/>
        </a:p>
      </dgm:t>
    </dgm:pt>
    <dgm:pt modelId="{63E8595C-9324-4E17-9AEF-57DAC5B9EB24}" type="sibTrans" cxnId="{9D937635-04F9-4EA5-B29E-37289F25C458}">
      <dgm:prSet/>
      <dgm:spPr/>
      <dgm:t>
        <a:bodyPr/>
        <a:lstStyle/>
        <a:p>
          <a:endParaRPr lang="id-ID"/>
        </a:p>
      </dgm:t>
    </dgm:pt>
    <dgm:pt modelId="{68EE697E-5EDF-482B-82A8-E2EB0AA9FA8E}" type="pres">
      <dgm:prSet presAssocID="{91AD3295-1997-4CEA-95FA-D0D679A13588}" presName="Name0" presStyleCnt="0">
        <dgm:presLayoutVars>
          <dgm:dir/>
          <dgm:resizeHandles val="exact"/>
        </dgm:presLayoutVars>
      </dgm:prSet>
      <dgm:spPr/>
    </dgm:pt>
    <dgm:pt modelId="{C06FB683-C658-4125-AE22-18030EA4DD37}" type="pres">
      <dgm:prSet presAssocID="{B2F20DAC-ED65-4A75-8C2F-BE7C4F8BE44D}" presName="node" presStyleLbl="node1" presStyleIdx="0" presStyleCnt="3">
        <dgm:presLayoutVars>
          <dgm:bulletEnabled val="1"/>
        </dgm:presLayoutVars>
      </dgm:prSet>
      <dgm:spPr/>
    </dgm:pt>
    <dgm:pt modelId="{FDEDCCD6-367F-47D9-B3C3-9B401480F03F}" type="pres">
      <dgm:prSet presAssocID="{9E4BDC4A-DE44-44BD-A7C7-7C16032F7042}" presName="sibTrans" presStyleLbl="sibTrans2D1" presStyleIdx="0" presStyleCnt="3"/>
      <dgm:spPr/>
    </dgm:pt>
    <dgm:pt modelId="{014B8CFD-2FE3-4520-BF3C-CA64680886E7}" type="pres">
      <dgm:prSet presAssocID="{9E4BDC4A-DE44-44BD-A7C7-7C16032F7042}" presName="connectorText" presStyleLbl="sibTrans2D1" presStyleIdx="0" presStyleCnt="3"/>
      <dgm:spPr/>
    </dgm:pt>
    <dgm:pt modelId="{74E5ED98-29D3-41A5-BCF4-1ADA26CF7B88}" type="pres">
      <dgm:prSet presAssocID="{7CCA3218-1954-48A0-859C-E8F1AFE7C75A}" presName="node" presStyleLbl="node1" presStyleIdx="1" presStyleCnt="3">
        <dgm:presLayoutVars>
          <dgm:bulletEnabled val="1"/>
        </dgm:presLayoutVars>
      </dgm:prSet>
      <dgm:spPr/>
    </dgm:pt>
    <dgm:pt modelId="{2AF9D4BD-5A62-452D-9C06-6A6F1629C3CF}" type="pres">
      <dgm:prSet presAssocID="{9D2D59C8-436B-4DEC-9A4B-132D9CA5065D}" presName="sibTrans" presStyleLbl="sibTrans2D1" presStyleIdx="1" presStyleCnt="3"/>
      <dgm:spPr/>
    </dgm:pt>
    <dgm:pt modelId="{5BAAB5CE-57E5-4385-9A8F-1F091E4C825F}" type="pres">
      <dgm:prSet presAssocID="{9D2D59C8-436B-4DEC-9A4B-132D9CA5065D}" presName="connectorText" presStyleLbl="sibTrans2D1" presStyleIdx="1" presStyleCnt="3"/>
      <dgm:spPr/>
    </dgm:pt>
    <dgm:pt modelId="{F723F9A7-9BF7-41BF-A01D-090D464DD292}" type="pres">
      <dgm:prSet presAssocID="{E4CAACCE-4995-4901-98D6-41D1313765BB}" presName="node" presStyleLbl="node1" presStyleIdx="2" presStyleCnt="3">
        <dgm:presLayoutVars>
          <dgm:bulletEnabled val="1"/>
        </dgm:presLayoutVars>
      </dgm:prSet>
      <dgm:spPr/>
    </dgm:pt>
    <dgm:pt modelId="{3C475CBD-63AF-45AC-8C19-75C633422045}" type="pres">
      <dgm:prSet presAssocID="{63E8595C-9324-4E17-9AEF-57DAC5B9EB24}" presName="sibTrans" presStyleLbl="sibTrans2D1" presStyleIdx="2" presStyleCnt="3"/>
      <dgm:spPr/>
    </dgm:pt>
    <dgm:pt modelId="{8C9DD905-B9A5-43A8-9D57-7E680E77657E}" type="pres">
      <dgm:prSet presAssocID="{63E8595C-9324-4E17-9AEF-57DAC5B9EB24}" presName="connectorText" presStyleLbl="sibTrans2D1" presStyleIdx="2" presStyleCnt="3"/>
      <dgm:spPr/>
    </dgm:pt>
  </dgm:ptLst>
  <dgm:cxnLst>
    <dgm:cxn modelId="{68702D1F-0DB0-4B39-921A-811A3C6B566F}" type="presOf" srcId="{63E8595C-9324-4E17-9AEF-57DAC5B9EB24}" destId="{8C9DD905-B9A5-43A8-9D57-7E680E77657E}" srcOrd="1" destOrd="0" presId="urn:microsoft.com/office/officeart/2005/8/layout/cycle7"/>
    <dgm:cxn modelId="{756F5D2F-AE69-4269-A9B7-02FDAEC13AB7}" type="presOf" srcId="{9D2D59C8-436B-4DEC-9A4B-132D9CA5065D}" destId="{5BAAB5CE-57E5-4385-9A8F-1F091E4C825F}" srcOrd="1" destOrd="0" presId="urn:microsoft.com/office/officeart/2005/8/layout/cycle7"/>
    <dgm:cxn modelId="{9D937635-04F9-4EA5-B29E-37289F25C458}" srcId="{91AD3295-1997-4CEA-95FA-D0D679A13588}" destId="{E4CAACCE-4995-4901-98D6-41D1313765BB}" srcOrd="2" destOrd="0" parTransId="{521906BF-095B-4457-B7AA-876B88BCDC95}" sibTransId="{63E8595C-9324-4E17-9AEF-57DAC5B9EB24}"/>
    <dgm:cxn modelId="{E9F57949-AE93-4D85-A92E-F6DEC4504E80}" type="presOf" srcId="{63E8595C-9324-4E17-9AEF-57DAC5B9EB24}" destId="{3C475CBD-63AF-45AC-8C19-75C633422045}" srcOrd="0" destOrd="0" presId="urn:microsoft.com/office/officeart/2005/8/layout/cycle7"/>
    <dgm:cxn modelId="{C91BE769-5961-4DE5-849F-8F9F32F208CC}" type="presOf" srcId="{9E4BDC4A-DE44-44BD-A7C7-7C16032F7042}" destId="{FDEDCCD6-367F-47D9-B3C3-9B401480F03F}" srcOrd="0" destOrd="0" presId="urn:microsoft.com/office/officeart/2005/8/layout/cycle7"/>
    <dgm:cxn modelId="{5D20214B-F2F0-405E-BF4A-617256FF72E9}" type="presOf" srcId="{7CCA3218-1954-48A0-859C-E8F1AFE7C75A}" destId="{74E5ED98-29D3-41A5-BCF4-1ADA26CF7B88}" srcOrd="0" destOrd="0" presId="urn:microsoft.com/office/officeart/2005/8/layout/cycle7"/>
    <dgm:cxn modelId="{874BF54B-7807-48D7-9034-363693737FB7}" srcId="{91AD3295-1997-4CEA-95FA-D0D679A13588}" destId="{B2F20DAC-ED65-4A75-8C2F-BE7C4F8BE44D}" srcOrd="0" destOrd="0" parTransId="{85580BC3-1B0C-4641-B343-7A5B22B4D1D0}" sibTransId="{9E4BDC4A-DE44-44BD-A7C7-7C16032F7042}"/>
    <dgm:cxn modelId="{2D89678A-D91D-43AB-8816-BAF3D8725390}" type="presOf" srcId="{B2F20DAC-ED65-4A75-8C2F-BE7C4F8BE44D}" destId="{C06FB683-C658-4125-AE22-18030EA4DD37}" srcOrd="0" destOrd="0" presId="urn:microsoft.com/office/officeart/2005/8/layout/cycle7"/>
    <dgm:cxn modelId="{3CAC4194-15FE-4CE2-A64C-6292A452E4E5}" type="presOf" srcId="{E4CAACCE-4995-4901-98D6-41D1313765BB}" destId="{F723F9A7-9BF7-41BF-A01D-090D464DD292}" srcOrd="0" destOrd="0" presId="urn:microsoft.com/office/officeart/2005/8/layout/cycle7"/>
    <dgm:cxn modelId="{014B4895-04C4-4B45-BA4A-6C9CF8676412}" srcId="{91AD3295-1997-4CEA-95FA-D0D679A13588}" destId="{7CCA3218-1954-48A0-859C-E8F1AFE7C75A}" srcOrd="1" destOrd="0" parTransId="{841AC47C-89CE-44CE-82E3-6CE0D314874B}" sibTransId="{9D2D59C8-436B-4DEC-9A4B-132D9CA5065D}"/>
    <dgm:cxn modelId="{1B8DE0A9-E2D6-45C1-903E-38B699B435E8}" type="presOf" srcId="{9E4BDC4A-DE44-44BD-A7C7-7C16032F7042}" destId="{014B8CFD-2FE3-4520-BF3C-CA64680886E7}" srcOrd="1" destOrd="0" presId="urn:microsoft.com/office/officeart/2005/8/layout/cycle7"/>
    <dgm:cxn modelId="{0A6430AD-BA1B-4141-B4FF-FC923C7AF407}" type="presOf" srcId="{91AD3295-1997-4CEA-95FA-D0D679A13588}" destId="{68EE697E-5EDF-482B-82A8-E2EB0AA9FA8E}" srcOrd="0" destOrd="0" presId="urn:microsoft.com/office/officeart/2005/8/layout/cycle7"/>
    <dgm:cxn modelId="{A66429B1-B298-426C-B2D7-A8DCE010112D}" type="presOf" srcId="{9D2D59C8-436B-4DEC-9A4B-132D9CA5065D}" destId="{2AF9D4BD-5A62-452D-9C06-6A6F1629C3CF}" srcOrd="0" destOrd="0" presId="urn:microsoft.com/office/officeart/2005/8/layout/cycle7"/>
    <dgm:cxn modelId="{AA4AC713-641C-418E-90BE-DD66D8ED7D62}" type="presParOf" srcId="{68EE697E-5EDF-482B-82A8-E2EB0AA9FA8E}" destId="{C06FB683-C658-4125-AE22-18030EA4DD37}" srcOrd="0" destOrd="0" presId="urn:microsoft.com/office/officeart/2005/8/layout/cycle7"/>
    <dgm:cxn modelId="{139EED6E-DC99-4586-8431-1D0F3CA343A2}" type="presParOf" srcId="{68EE697E-5EDF-482B-82A8-E2EB0AA9FA8E}" destId="{FDEDCCD6-367F-47D9-B3C3-9B401480F03F}" srcOrd="1" destOrd="0" presId="urn:microsoft.com/office/officeart/2005/8/layout/cycle7"/>
    <dgm:cxn modelId="{4C6FCD41-FD95-4CFD-BFEC-633D08EE45A1}" type="presParOf" srcId="{FDEDCCD6-367F-47D9-B3C3-9B401480F03F}" destId="{014B8CFD-2FE3-4520-BF3C-CA64680886E7}" srcOrd="0" destOrd="0" presId="urn:microsoft.com/office/officeart/2005/8/layout/cycle7"/>
    <dgm:cxn modelId="{BFE0754E-1D47-4AEB-B4BA-C22D2D1FD809}" type="presParOf" srcId="{68EE697E-5EDF-482B-82A8-E2EB0AA9FA8E}" destId="{74E5ED98-29D3-41A5-BCF4-1ADA26CF7B88}" srcOrd="2" destOrd="0" presId="urn:microsoft.com/office/officeart/2005/8/layout/cycle7"/>
    <dgm:cxn modelId="{2D10B328-BA24-4BBB-A7CD-6981BB57D798}" type="presParOf" srcId="{68EE697E-5EDF-482B-82A8-E2EB0AA9FA8E}" destId="{2AF9D4BD-5A62-452D-9C06-6A6F1629C3CF}" srcOrd="3" destOrd="0" presId="urn:microsoft.com/office/officeart/2005/8/layout/cycle7"/>
    <dgm:cxn modelId="{85C7E6AA-5F82-4A1F-8BA8-3D067239ADE1}" type="presParOf" srcId="{2AF9D4BD-5A62-452D-9C06-6A6F1629C3CF}" destId="{5BAAB5CE-57E5-4385-9A8F-1F091E4C825F}" srcOrd="0" destOrd="0" presId="urn:microsoft.com/office/officeart/2005/8/layout/cycle7"/>
    <dgm:cxn modelId="{36163CAF-73A3-4F75-8A6D-C0BD594DDC9B}" type="presParOf" srcId="{68EE697E-5EDF-482B-82A8-E2EB0AA9FA8E}" destId="{F723F9A7-9BF7-41BF-A01D-090D464DD292}" srcOrd="4" destOrd="0" presId="urn:microsoft.com/office/officeart/2005/8/layout/cycle7"/>
    <dgm:cxn modelId="{ED9A775D-FC10-4A9E-A9E9-DD7E4157D21A}" type="presParOf" srcId="{68EE697E-5EDF-482B-82A8-E2EB0AA9FA8E}" destId="{3C475CBD-63AF-45AC-8C19-75C633422045}" srcOrd="5" destOrd="0" presId="urn:microsoft.com/office/officeart/2005/8/layout/cycle7"/>
    <dgm:cxn modelId="{E5FB4044-600B-4D7F-A11C-3360D4A115FF}" type="presParOf" srcId="{3C475CBD-63AF-45AC-8C19-75C633422045}" destId="{8C9DD905-B9A5-43A8-9D57-7E680E77657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EACEC-0A99-4131-93E1-B0A8C9A45640}">
      <dsp:nvSpPr>
        <dsp:cNvPr id="0" name=""/>
        <dsp:cNvSpPr/>
      </dsp:nvSpPr>
      <dsp:spPr>
        <a:xfrm>
          <a:off x="2117530" y="195996"/>
          <a:ext cx="3889782" cy="135087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B46FC-3A81-4637-BA9C-AB14F4D6AC65}">
      <dsp:nvSpPr>
        <dsp:cNvPr id="0" name=""/>
        <dsp:cNvSpPr/>
      </dsp:nvSpPr>
      <dsp:spPr>
        <a:xfrm>
          <a:off x="3691535" y="3503819"/>
          <a:ext cx="753833" cy="48245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CC7126-A4BD-436D-BE23-EB7CCF27D355}">
      <dsp:nvSpPr>
        <dsp:cNvPr id="0" name=""/>
        <dsp:cNvSpPr/>
      </dsp:nvSpPr>
      <dsp:spPr>
        <a:xfrm>
          <a:off x="2259250" y="3889782"/>
          <a:ext cx="3618402" cy="90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/>
            <a:t>Sistem Komputer</a:t>
          </a:r>
        </a:p>
      </dsp:txBody>
      <dsp:txXfrm>
        <a:off x="2259250" y="3889782"/>
        <a:ext cx="3618402" cy="904600"/>
      </dsp:txXfrm>
    </dsp:sp>
    <dsp:sp modelId="{26ABCAB2-B465-442C-B9F2-31D47F4D1181}">
      <dsp:nvSpPr>
        <dsp:cNvPr id="0" name=""/>
        <dsp:cNvSpPr/>
      </dsp:nvSpPr>
      <dsp:spPr>
        <a:xfrm>
          <a:off x="3531722" y="1651197"/>
          <a:ext cx="1356900" cy="13569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I/O Devices</a:t>
          </a:r>
        </a:p>
      </dsp:txBody>
      <dsp:txXfrm>
        <a:off x="3730435" y="1849910"/>
        <a:ext cx="959474" cy="959474"/>
      </dsp:txXfrm>
    </dsp:sp>
    <dsp:sp modelId="{9431A116-AB89-4E04-B35A-4DB168FE1A6F}">
      <dsp:nvSpPr>
        <dsp:cNvPr id="0" name=""/>
        <dsp:cNvSpPr/>
      </dsp:nvSpPr>
      <dsp:spPr>
        <a:xfrm>
          <a:off x="2615236" y="360659"/>
          <a:ext cx="1356900" cy="13569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Secondary  Memory</a:t>
          </a:r>
        </a:p>
      </dsp:txBody>
      <dsp:txXfrm>
        <a:off x="2813949" y="559372"/>
        <a:ext cx="959474" cy="959474"/>
      </dsp:txXfrm>
    </dsp:sp>
    <dsp:sp modelId="{1E794434-8B9D-4877-BA1E-BBBCF95CB5CD}">
      <dsp:nvSpPr>
        <dsp:cNvPr id="0" name=""/>
        <dsp:cNvSpPr/>
      </dsp:nvSpPr>
      <dsp:spPr>
        <a:xfrm>
          <a:off x="4222163" y="352073"/>
          <a:ext cx="1356900" cy="13569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Komputer</a:t>
          </a:r>
        </a:p>
      </dsp:txBody>
      <dsp:txXfrm>
        <a:off x="4420876" y="550786"/>
        <a:ext cx="959474" cy="959474"/>
      </dsp:txXfrm>
    </dsp:sp>
    <dsp:sp modelId="{A192565B-9045-4353-BF74-8638EA17CBB1}">
      <dsp:nvSpPr>
        <dsp:cNvPr id="0" name=""/>
        <dsp:cNvSpPr/>
      </dsp:nvSpPr>
      <dsp:spPr>
        <a:xfrm>
          <a:off x="1957717" y="30153"/>
          <a:ext cx="4221469" cy="337717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FB683-C658-4125-AE22-18030EA4DD37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ALU</a:t>
          </a:r>
        </a:p>
      </dsp:txBody>
      <dsp:txXfrm>
        <a:off x="2026603" y="31997"/>
        <a:ext cx="2042793" cy="990578"/>
      </dsp:txXfrm>
    </dsp:sp>
    <dsp:sp modelId="{FDEDCCD6-367F-47D9-B3C3-9B401480F03F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500" kern="1200"/>
        </a:p>
      </dsp:txBody>
      <dsp:txXfrm>
        <a:off x="3479006" y="1921517"/>
        <a:ext cx="875480" cy="220965"/>
      </dsp:txXfrm>
    </dsp:sp>
    <dsp:sp modelId="{74E5ED98-29D3-41A5-BCF4-1ADA26CF7B88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CU</a:t>
          </a:r>
        </a:p>
      </dsp:txBody>
      <dsp:txXfrm>
        <a:off x="3764096" y="3041423"/>
        <a:ext cx="2042793" cy="990578"/>
      </dsp:txXfrm>
    </dsp:sp>
    <dsp:sp modelId="{2AF9D4BD-5A62-452D-9C06-6A6F1629C3CF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500" kern="1200"/>
        </a:p>
      </dsp:txBody>
      <dsp:txXfrm rot="10800000">
        <a:off x="2610259" y="3426230"/>
        <a:ext cx="875480" cy="220965"/>
      </dsp:txXfrm>
    </dsp:sp>
    <dsp:sp modelId="{F723F9A7-9BF7-41BF-A01D-090D464DD292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Memory</a:t>
          </a:r>
        </a:p>
      </dsp:txBody>
      <dsp:txXfrm>
        <a:off x="289109" y="3041423"/>
        <a:ext cx="2042793" cy="990578"/>
      </dsp:txXfrm>
    </dsp:sp>
    <dsp:sp modelId="{3C475CBD-63AF-45AC-8C19-75C633422045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500" kern="1200"/>
        </a:p>
      </dsp:txBody>
      <dsp:txXfrm>
        <a:off x="1741513" y="1921517"/>
        <a:ext cx="875480" cy="220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06054-B307-4CC9-ADAE-B00D64B43FE1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E9731-3BAF-4A03-92D5-AC8D2D1755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03F6E-01A1-4E05-9EE7-EC5DAD0A968E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E7DD2-D720-4861-B337-3D231D818AA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6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782AD-D139-42DD-8E8B-8995CA8DBF4C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58C3B-F587-41F2-8FB6-535F9E5717B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6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0743-E0A4-4F43-A741-71F6D89A2A39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180BB-DFA0-46C9-9971-EA2617BC930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0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65CD8-A79C-4684-AD4C-DE78DCD318E4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E3F25-3EB4-4820-A7E6-DF6C74D5B23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9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12CC2-57E3-4A19-9F55-38DE5359BD40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F3489-C44B-4F08-9184-4A0CDD254E8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2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0AF7D-23B4-41CE-8A06-AD175A729C82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A94C-41C1-4A7C-B4AA-BCBA578B832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34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9AE1B-306B-40A5-8A5B-1F52ACDB2BFB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343F1-9A6B-4D7E-A8F0-1AF59A6F2F8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4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539FE-BDC6-4FEC-97D0-44CEBD9E07C6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6226-C784-40C3-841F-F1DE8A20C6A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5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71E41-A5AE-462C-840F-0254BA9C2187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8661F-33B3-481F-A6E0-07D4FAFBE5F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3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73D29-9E2E-4AED-9884-E9CF0657144E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9697F-9268-4A81-9D34-11D6DBD0C81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9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895925-A1EA-40B3-98EF-15BE642E8425}" type="datetimeFigureOut">
              <a:rPr lang="fr-FR"/>
              <a:pPr>
                <a:defRPr/>
              </a:pPr>
              <a:t>13/10/2020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E65439-A4CC-4B3D-BE8E-E224CBA7C57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043608" y="3068960"/>
            <a:ext cx="7488832" cy="2016224"/>
          </a:xfrm>
        </p:spPr>
        <p:txBody>
          <a:bodyPr/>
          <a:lstStyle/>
          <a:p>
            <a:pPr algn="l" eaLnBrk="1" hangingPunct="1"/>
            <a:r>
              <a:rPr lang="id-ID" sz="3600" b="1" dirty="0">
                <a:solidFill>
                  <a:schemeClr val="bg1"/>
                </a:solidFill>
              </a:rPr>
              <a:t>Sistem Komputer dan Relevansinya dengan Limits of ILP (Multithreading)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Arsitektur Komputer</a:t>
            </a:r>
            <a:br>
              <a:rPr lang="id-ID" dirty="0">
                <a:solidFill>
                  <a:schemeClr val="bg1"/>
                </a:solidFill>
              </a:rPr>
            </a:br>
            <a:r>
              <a:rPr lang="id-ID" dirty="0">
                <a:solidFill>
                  <a:schemeClr val="bg1"/>
                </a:solidFill>
              </a:rPr>
              <a:t>Von Neumann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7" y="1988840"/>
            <a:ext cx="774245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57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ALU (Arithmatic Logic Unit)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75252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Melakukan operasi aritmatika dan logik.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77525"/>
            <a:ext cx="3672408" cy="29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91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9000"/>
            <a:ext cx="3977558" cy="322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CU (Control Unit)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Menentukan urutan operasi atas instruksi yang tersimpan pada executable memory.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Retrieve dan Execute instruksi.</a:t>
            </a:r>
            <a:endParaRPr lang="fr-FR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8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I/O Devices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75252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Menyampaikan data dari/ke prime memory dan menyimpannya pada media yang lebih permanen.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4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I/O Devices (cont’d)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416824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" y="1543413"/>
            <a:ext cx="9036496" cy="524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Representasi Data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75252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b="1" dirty="0">
                <a:solidFill>
                  <a:schemeClr val="bg1"/>
                </a:solidFill>
              </a:rPr>
              <a:t>Data di dalam komputer direpresentasikan dalam bentuk bilangan biner (0 dan 1).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8859" y="3145614"/>
            <a:ext cx="2520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/>
              <a:t>00001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2661" y="3145614"/>
            <a:ext cx="2520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/>
              <a:t>01110001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3076" y="3145614"/>
            <a:ext cx="2520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/>
              <a:t>011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683568" y="26064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d-ID" dirty="0">
                <a:solidFill>
                  <a:schemeClr val="bg1"/>
                </a:solidFill>
              </a:rPr>
              <a:t>Instruksi Mesin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859" y="37936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Opcode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9139" y="379368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Operand</a:t>
            </a:r>
          </a:p>
          <a:p>
            <a:pPr algn="ctr"/>
            <a:r>
              <a:rPr lang="id-ID" b="1" dirty="0"/>
              <a:t>(memory)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9419" y="381365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Operand</a:t>
            </a:r>
          </a:p>
          <a:p>
            <a:pPr algn="ctr"/>
            <a:r>
              <a:rPr lang="id-ID" b="1" dirty="0"/>
              <a:t>(register)</a:t>
            </a:r>
          </a:p>
        </p:txBody>
      </p:sp>
    </p:spTree>
    <p:extLst>
      <p:ext uri="{BB962C8B-B14F-4D97-AF65-F5344CB8AC3E}">
        <p14:creationId xmlns:p14="http://schemas.microsoft.com/office/powerpoint/2010/main" val="178401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2060848"/>
            <a:ext cx="6972300" cy="2304256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d-ID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Pipelining</a:t>
            </a:r>
            <a:endParaRPr lang="fr-FR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3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/>
            <a:r>
              <a:rPr lang="id-ID" b="1" dirty="0">
                <a:solidFill>
                  <a:schemeClr val="bg1"/>
                </a:solidFill>
              </a:rPr>
              <a:t>Key Concepts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96544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Siklus Instruksi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Pipelining Instruksi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Pipelining Hazard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Structural Hazard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Data Hazard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Control Hazard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8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Siklus Instruksi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Ambil instruksi (Fetch Instruction)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Lihat tabel instruksi (Decode)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Ambil operand (Fetch Operand)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Eksekusi (Execute Instruction).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/>
            <a:r>
              <a:rPr lang="id-ID" b="1" dirty="0">
                <a:solidFill>
                  <a:schemeClr val="bg1"/>
                </a:solidFill>
              </a:rPr>
              <a:t>Key Concepts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96544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Pengenalan Sistem Komputer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Pipelining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Pipelining Instruction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Superscalar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VLIW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Arsitektur  Komputasi  Paralel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Relevansi Konsep dengan Limitation of ILP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Siklus Instruksi (cont’d)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61642441"/>
              </p:ext>
            </p:extLst>
          </p:nvPr>
        </p:nvGraphicFramePr>
        <p:xfrm>
          <a:off x="154766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233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Pipelining Instruksi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Untuk memaksimalkan tingkat keparalelan </a:t>
            </a: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perbanyak overlap.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1 stage instruksi = satu siklus mesin (clock)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6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Two Stage Pipelining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46" y="1772816"/>
            <a:ext cx="4912398" cy="3744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1849" y="571821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</a:t>
            </a:r>
            <a:r>
              <a:rPr lang="id-ID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/2)*8=4*T</a:t>
            </a:r>
            <a:r>
              <a:rPr lang="id-ID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endParaRPr lang="id-ID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77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Six Stage Pipelining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849" y="571821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</a:t>
            </a:r>
            <a:r>
              <a:rPr lang="id-ID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/6)*12=2*T</a:t>
            </a:r>
            <a:r>
              <a:rPr lang="id-ID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endParaRPr lang="id-ID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6480720" cy="34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0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Pipelining Hazard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Structure Hazard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Hazard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Hazard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2096751"/>
            <a:ext cx="350498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724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Structural Hazard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475252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Hazard yang terjadi ketika resource (memori atau unit fungsional) dibutuhkan oleh dua instruksi yang berbeda pada waktu yang bersamaan.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6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Structural Hazard (cont’d)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8"/>
            <a:ext cx="6696261" cy="2664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9454" y="571821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Penalti: 1 Cycle</a:t>
            </a:r>
            <a:endParaRPr lang="id-ID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88024" y="4437112"/>
            <a:ext cx="72008" cy="1281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49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Data Hazard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475252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Hazard yang terjadi ketika ada instruksi yang membutuhkan data dari instruksi sebelumnya (data depedency).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60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Data Hazard (cont’d)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9454" y="571821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Penalti: 2 Cycle</a:t>
            </a:r>
            <a:endParaRPr lang="id-ID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753564" cy="252028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860032" y="4005064"/>
            <a:ext cx="576064" cy="1713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71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Control Hazard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Hazard yang terjadi ketika ada percabangan.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 macam percabangan:</a:t>
            </a:r>
          </a:p>
          <a:p>
            <a:pPr marL="1050925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lphaL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Unconditional Branch</a:t>
            </a:r>
          </a:p>
          <a:p>
            <a:pPr marL="1050925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lphaL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Branch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0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907704" y="2060848"/>
            <a:ext cx="6972300" cy="2304256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d-ID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Pengenalan Sistem Komputer</a:t>
            </a:r>
            <a:endParaRPr lang="fr-FR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Unconditional Branch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05" y="2480741"/>
            <a:ext cx="6950489" cy="19009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2345" y="5202005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Penalti: 3 Cycle</a:t>
            </a:r>
            <a:endParaRPr lang="id-ID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2883" y="3920901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5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Conditional Branch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 is taken.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 is not taken.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95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Branch is Taken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852936"/>
            <a:ext cx="5596943" cy="1537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7744" y="5769445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Penalti: 3 Cycle</a:t>
            </a:r>
            <a:endParaRPr lang="id-ID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28282" y="4488341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849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Branch is not Taken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5769445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Penalti: 3 Cycle</a:t>
            </a:r>
            <a:endParaRPr lang="id-ID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28282" y="4488341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1" y="2408875"/>
            <a:ext cx="630069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4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2060848"/>
            <a:ext cx="6972300" cy="2304256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d-ID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Instruction Pipelining</a:t>
            </a:r>
            <a:endParaRPr lang="fr-FR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62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/>
            <a:r>
              <a:rPr lang="id-ID" b="1" dirty="0">
                <a:solidFill>
                  <a:schemeClr val="bg1"/>
                </a:solidFill>
              </a:rPr>
              <a:t>Key Concepts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96544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Reduksi Penalti pada Pipeline Branch 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Delayed Branching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Branch Prediction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Static Branch Prediction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Dynamic Branch Prediction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Branch History Table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7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Reduksi pada Pipeline Branch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Percabangan dapat menyebabkan penalti yang mengganggu dalam pipeline.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 reduksi:</a:t>
            </a:r>
          </a:p>
          <a:p>
            <a:pPr marL="1050925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lphaL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Delayed Branching</a:t>
            </a:r>
          </a:p>
          <a:p>
            <a:pPr marL="1050925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lphaL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 Prediction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77072"/>
            <a:ext cx="3888432" cy="148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412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Delayed Branching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77500" lnSpcReduction="2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Ambil satu instruksi yang belum dijalankan dan tidak punya depedensi dengan branch.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Tempatkan tepat di bawah branching (Branch Delayed  Slot).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Jika tidak ada instruksi yang independent maka tempatkan NOP (no operation) di Branch Delayed Slot. 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66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Delayed Branching (cont’d)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00808"/>
            <a:ext cx="6480720" cy="44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47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Branch Prediction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Ambil target dari branching (tidak peduli percabangan diambil atau tidak)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Kalau branching diambil maka penalti tidak bertambah.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Kalau branching salah maka penalti bertambah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3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/>
            <a:r>
              <a:rPr lang="id-ID" b="1" dirty="0">
                <a:solidFill>
                  <a:schemeClr val="bg1"/>
                </a:solidFill>
              </a:rPr>
              <a:t>Key Concepts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96544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Stored Program Computer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Organisasi dan Arsitektur Komputer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Sistem Komputer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Arsitektur Von Neumann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Representasi Data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Instruksi Mesin.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98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Branch Prediction (cont’d)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22106"/>
            <a:ext cx="6610097" cy="45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55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Branch Prediction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77500" lnSpcReduction="2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 Branch Prediction</a:t>
            </a:r>
          </a:p>
          <a:p>
            <a:pPr marL="536575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 prediction yang tidak memperhatikan histori dari branching yang sudah dilakukan.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Branch Prediction</a:t>
            </a:r>
          </a:p>
          <a:p>
            <a:pPr marL="536575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 prediction yang memperhatikan histori dari branching yang sudah dilakukan.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85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Static Branch Prediction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925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kondisi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selalu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tdk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terpenuhi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never taken (Motorolla 68020).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kondisi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selalu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terpenuhi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always taken.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depending on the branch prediction.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5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Dynamic Branch Prediction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bit prediction.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bits prediction.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9000"/>
            <a:ext cx="38100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14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Branch History Table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88840"/>
            <a:ext cx="4896544" cy="45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70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2060848"/>
            <a:ext cx="6972300" cy="2304256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d-ID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RISC</a:t>
            </a:r>
            <a:endParaRPr lang="fr-FR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04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/>
            <a:r>
              <a:rPr lang="id-ID" b="1" dirty="0">
                <a:solidFill>
                  <a:schemeClr val="bg1"/>
                </a:solidFill>
              </a:rPr>
              <a:t>Key Concepts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96544"/>
          </a:xfrm>
        </p:spPr>
        <p:txBody>
          <a:bodyPr/>
          <a:lstStyle/>
          <a:p>
            <a:pPr marL="514350" indent="-514350" eaLnBrk="1" hangingPunct="1">
              <a:lnSpc>
                <a:spcPct val="2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Pengertian RISC</a:t>
            </a:r>
          </a:p>
          <a:p>
            <a:pPr marL="514350" indent="-514350" eaLnBrk="1" hangingPunct="1">
              <a:lnSpc>
                <a:spcPct val="2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Karakteristik RISC</a:t>
            </a:r>
          </a:p>
          <a:p>
            <a:pPr marL="514350" indent="-514350" eaLnBrk="1" hangingPunct="1">
              <a:lnSpc>
                <a:spcPct val="2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RISC vs CISC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31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RISC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Arsitektur yang meningkatkan kinerja CPU dengan menyederhanakan set instruksi dari CPU.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05064"/>
            <a:ext cx="3533378" cy="26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694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3319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Karakteristik RISC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instruksi dibatasi dan hanya terdiri dari instruksi-instruksi yang sederhana.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and Store architecture.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Instruksi hanya menggunakan beberapa mode pengalamatan.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73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Karakteristik RISC (cont’d)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Instruksi memiliki panjang yang tetap dan bentuk yang seragam.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Memerlukan jumlah register yang banyak.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8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Stored Program Computer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0095" y="2873177"/>
            <a:ext cx="316835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Fixed Electronic Devices</a:t>
            </a:r>
          </a:p>
          <a:p>
            <a:pPr algn="ctr"/>
            <a:r>
              <a:rPr lang="id-ID" sz="2800" b="1" dirty="0"/>
              <a:t>(Hardware)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2080" y="2009081"/>
            <a:ext cx="316835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Variable Program</a:t>
            </a:r>
          </a:p>
          <a:p>
            <a:pPr algn="ctr"/>
            <a:r>
              <a:rPr lang="id-ID" sz="2800" b="1" dirty="0"/>
              <a:t>(Software)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080" y="4097313"/>
            <a:ext cx="316835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Fixed Electronic Devices</a:t>
            </a:r>
          </a:p>
          <a:p>
            <a:pPr algn="ctr"/>
            <a:r>
              <a:rPr lang="id-ID" sz="2800" b="1" dirty="0"/>
              <a:t>(Hardware</a:t>
            </a:r>
            <a:r>
              <a:rPr lang="en-US" sz="2800" b="1" dirty="0"/>
              <a:t>)</a:t>
            </a:r>
            <a:endParaRPr lang="id-ID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0095" y="231735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Functional Interface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3624905"/>
            <a:ext cx="101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/>
              <a:t>VS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3319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RISC vs CISC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77500" lnSpcReduction="2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Banyak yang berbda pendapat jika ditanya tentang perihal manakah yang lebih baik antara RISC dan CISC.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 pandang RISC lebih menguntungkan jika instruksi yang diolah sederhana.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Cara pandang CISC lebih menguntungkan  jika instruksi yang diolah sangat kompleks.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76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2060848"/>
            <a:ext cx="6972300" cy="2304256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d-ID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Superscalar</a:t>
            </a:r>
            <a:endParaRPr lang="fr-FR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09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/>
            <a:r>
              <a:rPr lang="id-ID" b="1" dirty="0">
                <a:solidFill>
                  <a:schemeClr val="bg1"/>
                </a:solidFill>
              </a:rPr>
              <a:t>Key Concepts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96544"/>
          </a:xfrm>
        </p:spPr>
        <p:txBody>
          <a:bodyPr/>
          <a:lstStyle/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Fokus Superscalar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Kendala dan Pemecahan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Teknik Superscalar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Faktor Parallelisme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1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Fokus Superscalar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 lebih dari satu instruksi pada stage yang sama dapat dieksekusi.</a:t>
            </a:r>
          </a:p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endParaRPr lang="id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endParaRPr lang="id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rgbClr val="FF0000"/>
                </a:solidFill>
              </a:rPr>
              <a:t>Penggunaan unit fungsional yang berbeda.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779912" y="3645024"/>
            <a:ext cx="1728192" cy="165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575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Kendala dan Pemecahan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1673"/>
              </p:ext>
            </p:extLst>
          </p:nvPr>
        </p:nvGraphicFramePr>
        <p:xfrm>
          <a:off x="395536" y="2132856"/>
          <a:ext cx="8424936" cy="397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2400" dirty="0"/>
                        <a:t>Kendala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2400" dirty="0"/>
                        <a:t>Pemecahan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2400" dirty="0"/>
                        <a:t>Resource</a:t>
                      </a:r>
                      <a:r>
                        <a:rPr lang="id-ID" sz="2400" baseline="0" dirty="0"/>
                        <a:t> conflict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2400" dirty="0"/>
                        <a:t>Menambah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2400" dirty="0"/>
                        <a:t>Control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id-ID" sz="2400" dirty="0"/>
                        <a:t>Mengurangi branch penalti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id-ID" sz="2400" dirty="0"/>
                        <a:t>Fixed</a:t>
                      </a:r>
                      <a:r>
                        <a:rPr lang="id-ID" sz="2400" baseline="0" dirty="0"/>
                        <a:t> instruction length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id-ID" sz="2400" baseline="0" dirty="0"/>
                        <a:t>Fixed instruction format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2400" dirty="0"/>
                        <a:t>Data</a:t>
                      </a:r>
                      <a:r>
                        <a:rPr lang="id-ID" sz="2400" baseline="0" dirty="0"/>
                        <a:t> conflict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id-ID" sz="2400" dirty="0"/>
                        <a:t>Ada kebebasan menentukan instruksi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38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Teknik Superscalar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/>
              <a:t>Meningkatkan level dari parallelisme.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/>
              <a:t>Penjadwalan instruksi yang dinamis.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/>
              <a:t>Speculative Execution.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93096"/>
            <a:ext cx="202898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442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Faktor Parallelisme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/>
              <a:t>Jumlah dari parallel pipeline.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/>
              <a:t>Jumlah dari instruksi yang independent.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26362"/>
            <a:ext cx="3510707" cy="246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47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2060848"/>
            <a:ext cx="6972300" cy="2304256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d-ID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VLIW</a:t>
            </a:r>
            <a:endParaRPr lang="fr-FR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14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/>
            <a:r>
              <a:rPr lang="id-ID" b="1" dirty="0">
                <a:solidFill>
                  <a:schemeClr val="bg1"/>
                </a:solidFill>
              </a:rPr>
              <a:t>Key Concepts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96544"/>
          </a:xfrm>
        </p:spPr>
        <p:txBody>
          <a:bodyPr/>
          <a:lstStyle/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Ide VLIW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Hasil VLIW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Kelebihan VLIW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Kekurangan VLIW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Metode VLIW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23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Ide VLIW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85000" lnSpcReduction="2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Compiler menganalisa program sebelum run program.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Mendeteksi instruksi-instruksi yang bisa dideteksi secara paralel.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Semua instruksi/operasi dibungkus dalam large instruction.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Organisasi Komputer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136904" cy="475252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Unit-unit operasional dan interkoneksi untuk mewujudkan spesifikasi arsitektur.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63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Hasil VLIW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Tidak ada run time detection of parallelism.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Tidak ada masalah limitation of window size.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kubatanablogs.net/kubatana/wp-content/uploads/2008/04/zapiro_result_08040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1048"/>
            <a:ext cx="3881859" cy="259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160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Kelebihan VLIW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usharealty.net/images/pic-advantage-ub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251" y="2924944"/>
            <a:ext cx="32861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hardware.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analysis of  computer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program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282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Kekurangan VLIW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://t2.gstatic.com/images?q=tbn:ANd9GcTzEZhJek_BJ14sfrkSPjp0he7h2gEjxE5bX6-XbFQ2rMsFl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24399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Perlu banyak register untuk mempertinggi parallelism.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Perlu bandwidth yang besar untuk komunikasi.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Kemungkinan wasted pada instruction word.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Tidak semua arsitektur komputer cocok menggunakan VLIW.</a:t>
            </a:r>
          </a:p>
        </p:txBody>
      </p:sp>
    </p:spTree>
    <p:extLst>
      <p:ext uri="{BB962C8B-B14F-4D97-AF65-F5344CB8AC3E}">
        <p14:creationId xmlns:p14="http://schemas.microsoft.com/office/powerpoint/2010/main" val="17742192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Metode VLIW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 Unrolling.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Trace scheduling.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 Prediction.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Speculative loading.</a:t>
            </a:r>
          </a:p>
        </p:txBody>
      </p:sp>
      <p:pic>
        <p:nvPicPr>
          <p:cNvPr id="4098" name="Picture 2" descr="http://www.mghs.sa.edu.au/Internet/Faculties/Science/Year8/Pics/scientificMetho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76872"/>
            <a:ext cx="360294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29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Loop Unrolling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77500" lnSpcReduction="2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Memanfaatkan field instruksi yang masih kosong.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Melakukan unroll instruksi terhadap field instruksi dan clock cycles yang masih kosong sehingga tingkat keparallelan semakin meningkat.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Butuh dukungan dari register dan bus yang besar.</a:t>
            </a:r>
          </a:p>
        </p:txBody>
      </p:sp>
    </p:spTree>
    <p:extLst>
      <p:ext uri="{BB962C8B-B14F-4D97-AF65-F5344CB8AC3E}">
        <p14:creationId xmlns:p14="http://schemas.microsoft.com/office/powerpoint/2010/main" val="2462772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Trace Scheduling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Trace selection.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Instruction scheduling.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Compensation.</a:t>
            </a:r>
          </a:p>
        </p:txBody>
      </p:sp>
    </p:spTree>
    <p:extLst>
      <p:ext uri="{BB962C8B-B14F-4D97-AF65-F5344CB8AC3E}">
        <p14:creationId xmlns:p14="http://schemas.microsoft.com/office/powerpoint/2010/main" val="39875427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Branch Predic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id-ID" dirty="0">
                <a:solidFill>
                  <a:schemeClr val="bg1"/>
                </a:solidFill>
              </a:rPr>
              <a:t>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Tidak ada waktu yang hilang.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Jika branch benar maka commited sebaliknya discarded.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Memperhatikan data dependency.</a:t>
            </a:r>
          </a:p>
        </p:txBody>
      </p:sp>
    </p:spTree>
    <p:extLst>
      <p:ext uri="{BB962C8B-B14F-4D97-AF65-F5344CB8AC3E}">
        <p14:creationId xmlns:p14="http://schemas.microsoft.com/office/powerpoint/2010/main" val="37199633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Speculative Loading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dipindah ke urutan atas instruksi untuk menghindari memory latency.</a:t>
            </a:r>
          </a:p>
        </p:txBody>
      </p:sp>
    </p:spTree>
    <p:extLst>
      <p:ext uri="{BB962C8B-B14F-4D97-AF65-F5344CB8AC3E}">
        <p14:creationId xmlns:p14="http://schemas.microsoft.com/office/powerpoint/2010/main" val="6225453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2060848"/>
            <a:ext cx="6972300" cy="2304256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d-ID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Arsitektur Komputasi Paralel</a:t>
            </a:r>
            <a:endParaRPr lang="fr-FR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02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/>
            <a:r>
              <a:rPr lang="id-ID" b="1" dirty="0">
                <a:solidFill>
                  <a:schemeClr val="bg1"/>
                </a:solidFill>
              </a:rPr>
              <a:t>Key Concepts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96544"/>
          </a:xfrm>
        </p:spPr>
        <p:txBody>
          <a:bodyPr/>
          <a:lstStyle/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Latar Belakang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Fitur Utama Komputer Paralel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Klasifikasi Arsitektur Komputer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Inti Komputasi Paralel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4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Arsitektur Komputer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280920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Aspek yang memberikan pengaruh langsung kepada eksekusi logik dari program.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Atribut yang “visible” kepada programmer.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4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Latar Belakang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CPU </a:t>
            </a: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sym typeface="Mathematica1"/>
              </a:rPr>
              <a:t> Keterbatasan</a:t>
            </a:r>
          </a:p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sym typeface="Mathematica1"/>
              </a:rPr>
              <a:t>Subjek:</a:t>
            </a:r>
          </a:p>
          <a:p>
            <a:pPr marL="0" indent="0" eaLnBrk="1" fontAlgn="auto" hangingPunct="1">
              <a:lnSpc>
                <a:spcPct val="200000"/>
              </a:lnSpc>
              <a:spcAft>
                <a:spcPts val="0"/>
              </a:spcAft>
              <a:buNone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sym typeface="Mathematica1"/>
              </a:rPr>
              <a:t>N CPU untuk 1 aplikasi.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2" descr="http://www.fhm.co.id/files/image/how-do-they-think1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3"/>
          <a:stretch/>
        </p:blipFill>
        <p:spPr bwMode="auto">
          <a:xfrm>
            <a:off x="5652120" y="1772816"/>
            <a:ext cx="2857500" cy="436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20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Fitur Utama Komputer Paralel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85000" lnSpcReduction="1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Jumlah CPU dan kompleksitas masing-masing CPU.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Ketersediaan common memory.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 interkoneksi antar CPU.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 jaringan interkoneksi.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device.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189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Klasifikasi Arsitektur Komputer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Instruction Single Data.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Instruction Multi Data.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 Instruction Single Data.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 Instruction Multi Data.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019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26391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Inti Komputasi Paralel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Seberapa jauh pengembang arsitektur bisa exploitir parallelism.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 application </a:t>
            </a: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 seberapa cepat?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Bagaimana mengukur peningkatan kinerja komputer parallel.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60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2060848"/>
            <a:ext cx="6972300" cy="2304256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d-ID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Relevansi dengan Multithreading</a:t>
            </a:r>
            <a:endParaRPr lang="fr-FR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825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/>
            <a:r>
              <a:rPr lang="id-ID" b="1" dirty="0">
                <a:solidFill>
                  <a:schemeClr val="bg1"/>
                </a:solidFill>
              </a:rPr>
              <a:t>Key Concepts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96544"/>
          </a:xfrm>
        </p:spPr>
        <p:txBody>
          <a:bodyPr/>
          <a:lstStyle/>
          <a:p>
            <a:pPr marL="514350" indent="-514350" eaLnBrk="1" hangingPunct="1">
              <a:lnSpc>
                <a:spcPct val="2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Fine Grained Multithreading</a:t>
            </a:r>
          </a:p>
          <a:p>
            <a:pPr marL="514350" indent="-514350" eaLnBrk="1" hangingPunct="1">
              <a:lnSpc>
                <a:spcPct val="2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Course Grained Multithreading</a:t>
            </a:r>
          </a:p>
          <a:p>
            <a:pPr marL="514350" indent="-514350" eaLnBrk="1" hangingPunct="1">
              <a:lnSpc>
                <a:spcPct val="250000"/>
              </a:lnSpc>
              <a:buFont typeface="+mj-lt"/>
              <a:buAutoNum type="arabicPeriod"/>
            </a:pPr>
            <a:r>
              <a:rPr lang="id-ID" sz="2800" dirty="0">
                <a:solidFill>
                  <a:schemeClr val="bg1"/>
                </a:solidFill>
              </a:rPr>
              <a:t>SMT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id-ID" sz="2800" dirty="0">
              <a:solidFill>
                <a:schemeClr val="bg1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654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34414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Fine Grained Multithreading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85000" lnSpcReduction="1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Fine grained multithreading berelevansi dengan delayed branching.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Fine grained mengeksekusi thread yang berbeda pada setiap clocknya dan mengabaikan thread yang stall. Konsep ini mirip dengan delayed branching.</a:t>
            </a:r>
          </a:p>
        </p:txBody>
      </p:sp>
    </p:spTree>
    <p:extLst>
      <p:ext uri="{BB962C8B-B14F-4D97-AF65-F5344CB8AC3E}">
        <p14:creationId xmlns:p14="http://schemas.microsoft.com/office/powerpoint/2010/main" val="17885557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934414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Fine Grained Multithreading</a:t>
            </a:r>
            <a:br>
              <a:rPr lang="id-ID" dirty="0">
                <a:solidFill>
                  <a:schemeClr val="bg1"/>
                </a:solidFill>
              </a:rPr>
            </a:br>
            <a:r>
              <a:rPr lang="id-ID" dirty="0">
                <a:solidFill>
                  <a:schemeClr val="bg1"/>
                </a:solidFill>
              </a:rPr>
              <a:t>(cont’d)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Delayed branching menunda pengeksekusian branching dengan instruksi yang lain (reduce control hazard penalties).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Perbedaannya terletak di stall. Stall terjadi belum tentu karena control hazard.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828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781236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Course Grained Multithreading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85000" lnSpcReduction="2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 grained multithreading berelevansi dengan delayed branching.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 grained menukar thread ketika threadnya terjadi stall.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lain akan menunggu thread utama stall terlebih dahulu sebelum thread lain dieksekusi.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447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81236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SMT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925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SMT berelevansi dengan renaming register.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Renaming register dilakukan jika ada konflik pada resource yang sama maka salah satu akan ditukar registernya supaya tidak bentrok.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id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2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Sistem Komputer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4258794"/>
              </p:ext>
            </p:extLst>
          </p:nvPr>
        </p:nvGraphicFramePr>
        <p:xfrm>
          <a:off x="539552" y="1700808"/>
          <a:ext cx="813690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2544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81236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SMT (cont’d)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752528"/>
          </a:xfrm>
        </p:spPr>
        <p:txBody>
          <a:bodyPr rtlCol="0">
            <a:normAutofit fontScale="77500" lnSpcReduction="20000"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SMT juga berelevansi dengan VLIW.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SMT dan VLIW sama-sama membutuhkan register tambahan untuk meningkat performa.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SMT meningkatkan penjadwalan menggunakan renaming table.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VLIW mempertinggi parallelisme.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id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9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id-ID" dirty="0">
                <a:solidFill>
                  <a:schemeClr val="bg1"/>
                </a:solidFill>
              </a:rPr>
              <a:t>Operasi Komputer </a:t>
            </a:r>
            <a:br>
              <a:rPr lang="id-ID" dirty="0">
                <a:solidFill>
                  <a:schemeClr val="bg1"/>
                </a:solidFill>
              </a:rPr>
            </a:br>
            <a:r>
              <a:rPr lang="id-ID" dirty="0">
                <a:solidFill>
                  <a:schemeClr val="bg1"/>
                </a:solidFill>
              </a:rPr>
              <a:t>Terhadap Data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280920" cy="475252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Movement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Storage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Processing I/O to Storage</a:t>
            </a:r>
          </a:p>
          <a:p>
            <a:pPr marL="514350" indent="-514350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id-ID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d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Storage to I/O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95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1310</Words>
  <Application>Microsoft Office PowerPoint</Application>
  <PresentationFormat>On-screen Show (4:3)</PresentationFormat>
  <Paragraphs>283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Arial</vt:lpstr>
      <vt:lpstr>Calibri</vt:lpstr>
      <vt:lpstr>Thème Office</vt:lpstr>
      <vt:lpstr>Sistem Komputer dan Relevansinya dengan Limits of ILP (Multithreading)</vt:lpstr>
      <vt:lpstr>Key Concepts</vt:lpstr>
      <vt:lpstr>Pengenalan Sistem Komputer</vt:lpstr>
      <vt:lpstr>Key Concepts</vt:lpstr>
      <vt:lpstr>Stored Program Computer</vt:lpstr>
      <vt:lpstr>Organisasi Komputer</vt:lpstr>
      <vt:lpstr>Arsitektur Komputer</vt:lpstr>
      <vt:lpstr>Sistem Komputer</vt:lpstr>
      <vt:lpstr>Operasi Komputer  Terhadap Data</vt:lpstr>
      <vt:lpstr>Arsitektur Komputer Von Neumann</vt:lpstr>
      <vt:lpstr>ALU (Arithmatic Logic Unit)</vt:lpstr>
      <vt:lpstr>CU (Control Unit)</vt:lpstr>
      <vt:lpstr>I/O Devices</vt:lpstr>
      <vt:lpstr>I/O Devices (cont’d)</vt:lpstr>
      <vt:lpstr>Representasi Data</vt:lpstr>
      <vt:lpstr>PowerPoint Presentation</vt:lpstr>
      <vt:lpstr>Pipelining</vt:lpstr>
      <vt:lpstr>Key Concepts</vt:lpstr>
      <vt:lpstr>Siklus Instruksi</vt:lpstr>
      <vt:lpstr>Siklus Instruksi (cont’d)</vt:lpstr>
      <vt:lpstr>Pipelining Instruksi</vt:lpstr>
      <vt:lpstr>Two Stage Pipelining</vt:lpstr>
      <vt:lpstr>Six Stage Pipelining</vt:lpstr>
      <vt:lpstr>Pipelining Hazard</vt:lpstr>
      <vt:lpstr>Structural Hazard</vt:lpstr>
      <vt:lpstr>Structural Hazard (cont’d)</vt:lpstr>
      <vt:lpstr>Data Hazard</vt:lpstr>
      <vt:lpstr>Data Hazard (cont’d)</vt:lpstr>
      <vt:lpstr>Control Hazard</vt:lpstr>
      <vt:lpstr>Unconditional Branch</vt:lpstr>
      <vt:lpstr>Conditional Branch</vt:lpstr>
      <vt:lpstr>Branch is Taken</vt:lpstr>
      <vt:lpstr>Branch is not Taken</vt:lpstr>
      <vt:lpstr>Instruction Pipelining</vt:lpstr>
      <vt:lpstr>Key Concepts</vt:lpstr>
      <vt:lpstr>Reduksi pada Pipeline Branch</vt:lpstr>
      <vt:lpstr>Delayed Branching</vt:lpstr>
      <vt:lpstr>Delayed Branching (cont’d)</vt:lpstr>
      <vt:lpstr>Branch Prediction</vt:lpstr>
      <vt:lpstr>Branch Prediction (cont’d)</vt:lpstr>
      <vt:lpstr>Branch Prediction</vt:lpstr>
      <vt:lpstr>Static Branch Prediction</vt:lpstr>
      <vt:lpstr>Dynamic Branch Prediction</vt:lpstr>
      <vt:lpstr>Branch History Table</vt:lpstr>
      <vt:lpstr>RISC</vt:lpstr>
      <vt:lpstr>Key Concepts</vt:lpstr>
      <vt:lpstr>RISC</vt:lpstr>
      <vt:lpstr>Karakteristik RISC</vt:lpstr>
      <vt:lpstr>Karakteristik RISC (cont’d)</vt:lpstr>
      <vt:lpstr>RISC vs CISC</vt:lpstr>
      <vt:lpstr>Superscalar</vt:lpstr>
      <vt:lpstr>Key Concepts</vt:lpstr>
      <vt:lpstr>Fokus Superscalar</vt:lpstr>
      <vt:lpstr>Kendala dan Pemecahan</vt:lpstr>
      <vt:lpstr>Teknik Superscalar</vt:lpstr>
      <vt:lpstr>Faktor Parallelisme</vt:lpstr>
      <vt:lpstr>VLIW</vt:lpstr>
      <vt:lpstr>Key Concepts</vt:lpstr>
      <vt:lpstr>Ide VLIW</vt:lpstr>
      <vt:lpstr>Hasil VLIW</vt:lpstr>
      <vt:lpstr>Kelebihan VLIW</vt:lpstr>
      <vt:lpstr>Kekurangan VLIW</vt:lpstr>
      <vt:lpstr>Metode VLIW</vt:lpstr>
      <vt:lpstr>Loop Unrolling</vt:lpstr>
      <vt:lpstr>Trace Scheduling</vt:lpstr>
      <vt:lpstr>Branch Predication</vt:lpstr>
      <vt:lpstr>Speculative Loading</vt:lpstr>
      <vt:lpstr>Arsitektur Komputasi Paralel</vt:lpstr>
      <vt:lpstr>Key Concepts</vt:lpstr>
      <vt:lpstr>Latar Belakang</vt:lpstr>
      <vt:lpstr>Fitur Utama Komputer Paralel</vt:lpstr>
      <vt:lpstr>Klasifikasi Arsitektur Komputer</vt:lpstr>
      <vt:lpstr>Inti Komputasi Paralel</vt:lpstr>
      <vt:lpstr>Relevansi dengan Multithreading</vt:lpstr>
      <vt:lpstr>Key Concepts</vt:lpstr>
      <vt:lpstr>Fine Grained Multithreading</vt:lpstr>
      <vt:lpstr>Fine Grained Multithreading (cont’d)</vt:lpstr>
      <vt:lpstr>Course Grained Multithreading</vt:lpstr>
      <vt:lpstr>SMT</vt:lpstr>
      <vt:lpstr>SMT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lastModifiedBy>Muhammad Anwari Leksono</cp:lastModifiedBy>
  <cp:revision>150</cp:revision>
  <dcterms:created xsi:type="dcterms:W3CDTF">2008-06-15T20:02:03Z</dcterms:created>
  <dcterms:modified xsi:type="dcterms:W3CDTF">2020-10-13T10:45:37Z</dcterms:modified>
</cp:coreProperties>
</file>