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5" r:id="rId4"/>
    <p:sldId id="284" r:id="rId5"/>
    <p:sldId id="279" r:id="rId6"/>
    <p:sldId id="283" r:id="rId7"/>
    <p:sldId id="280" r:id="rId8"/>
    <p:sldId id="282" r:id="rId9"/>
    <p:sldId id="281" r:id="rId10"/>
    <p:sldId id="268" r:id="rId11"/>
    <p:sldId id="272" r:id="rId12"/>
    <p:sldId id="271" r:id="rId13"/>
    <p:sldId id="276" r:id="rId14"/>
    <p:sldId id="270" r:id="rId15"/>
    <p:sldId id="269" r:id="rId16"/>
    <p:sldId id="273" r:id="rId17"/>
    <p:sldId id="278" r:id="rId18"/>
    <p:sldId id="274" r:id="rId19"/>
    <p:sldId id="277" r:id="rId20"/>
    <p:sldId id="262" r:id="rId21"/>
    <p:sldId id="263" r:id="rId22"/>
    <p:sldId id="264" r:id="rId23"/>
    <p:sldId id="265" r:id="rId24"/>
    <p:sldId id="266" r:id="rId25"/>
    <p:sldId id="261" r:id="rId26"/>
    <p:sldId id="258" r:id="rId27"/>
    <p:sldId id="260" r:id="rId28"/>
    <p:sldId id="259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Performa Akurasi Model TATA &amp; Non TATA pada</a:t>
            </a:r>
            <a:r>
              <a:rPr lang="en-ID" baseline="0"/>
              <a:t> Dataset Manusia dan Macaca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human_tata_positive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Sheet2!$C$3:$D$3</c:f>
              <c:numCache>
                <c:formatCode>0%</c:formatCode>
                <c:ptCount val="2"/>
                <c:pt idx="0" formatCode="0.00%">
                  <c:v>0.52600000000000002</c:v>
                </c:pt>
                <c:pt idx="1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E-4151-B157-E9C469A4BDE9}"/>
            </c:ext>
          </c:extLst>
        </c:ser>
        <c:ser>
          <c:idx val="1"/>
          <c:order val="1"/>
          <c:tx>
            <c:strRef>
              <c:f>Sheet2!$B$4</c:f>
              <c:strCache>
                <c:ptCount val="1"/>
                <c:pt idx="0">
                  <c:v>human_tata_negative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Sheet2!$C$4:$D$4</c:f>
              <c:numCache>
                <c:formatCode>0%</c:formatCode>
                <c:ptCount val="2"/>
                <c:pt idx="0" formatCode="0.00%">
                  <c:v>0.54300000000000004</c:v>
                </c:pt>
                <c:pt idx="1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E-4151-B157-E9C469A4BDE9}"/>
            </c:ext>
          </c:extLst>
        </c:ser>
        <c:ser>
          <c:idx val="2"/>
          <c:order val="2"/>
          <c:tx>
            <c:strRef>
              <c:f>Sheet2!$B$5</c:f>
              <c:strCache>
                <c:ptCount val="1"/>
                <c:pt idx="0">
                  <c:v>macaca_tata_positive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Sheet2!$C$5:$D$5</c:f>
              <c:numCache>
                <c:formatCode>0.00%</c:formatCode>
                <c:ptCount val="2"/>
                <c:pt idx="0">
                  <c:v>0.44669999999999999</c:v>
                </c:pt>
                <c:pt idx="1">
                  <c:v>0.19670000000000001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3E-4151-B157-E9C469A4BDE9}"/>
            </c:ext>
          </c:extLst>
        </c:ser>
        <c:ser>
          <c:idx val="3"/>
          <c:order val="3"/>
          <c:tx>
            <c:strRef>
              <c:f>Sheet2!$B$6</c:f>
              <c:strCache>
                <c:ptCount val="1"/>
                <c:pt idx="0">
                  <c:v>macaca_tata_negative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Sheet2!$C$2:$D$2</c:f>
              <c:strCache>
                <c:ptCount val="2"/>
                <c:pt idx="0">
                  <c:v>TATA Prediction</c:v>
                </c:pt>
                <c:pt idx="1">
                  <c:v>Non TATA Prediction</c:v>
                </c:pt>
              </c:strCache>
            </c:strRef>
          </c:cat>
          <c:val>
            <c:numRef>
              <c:f>Sheet2!$C$6:$D$6</c:f>
              <c:numCache>
                <c:formatCode>0.00%</c:formatCode>
                <c:ptCount val="2"/>
                <c:pt idx="0" formatCode="0%">
                  <c:v>0.6</c:v>
                </c:pt>
                <c:pt idx="1">
                  <c:v>0.28670000000000001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3E-4151-B157-E9C469A4B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412192"/>
        <c:axId val="1390424672"/>
      </c:barChart>
      <c:catAx>
        <c:axId val="139041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24672"/>
        <c:crosses val="autoZero"/>
        <c:auto val="1"/>
        <c:lblAlgn val="ctr"/>
        <c:lblOffset val="100"/>
        <c:noMultiLvlLbl val="0"/>
      </c:catAx>
      <c:valAx>
        <c:axId val="139042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041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02/09/2021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Sequence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E7E7-84A8-40ED-AC22-915FECA9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Parameter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A18-2C83-4206-9E6E-B29D61333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  <a:p>
            <a:r>
              <a:rPr lang="en-US" dirty="0"/>
              <a:t>Identity</a:t>
            </a:r>
          </a:p>
        </p:txBody>
      </p:sp>
    </p:spTree>
    <p:extLst>
      <p:ext uri="{BB962C8B-B14F-4D97-AF65-F5344CB8AC3E}">
        <p14:creationId xmlns:p14="http://schemas.microsoft.com/office/powerpoint/2010/main" val="263915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4BA1-B221-4863-B1B1-A8AAD94A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in Genomics &amp; Proteomics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C5ACBF-3F46-4DC1-A5C7-1C281F8604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37118"/>
              </p:ext>
            </p:extLst>
          </p:nvPr>
        </p:nvGraphicFramePr>
        <p:xfrm>
          <a:off x="838200" y="1825625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388">
                  <a:extLst>
                    <a:ext uri="{9D8B030D-6E8A-4147-A177-3AD203B41FA5}">
                      <a16:colId xmlns:a16="http://schemas.microsoft.com/office/drawing/2014/main" val="465359541"/>
                    </a:ext>
                  </a:extLst>
                </a:gridCol>
                <a:gridCol w="8328212">
                  <a:extLst>
                    <a:ext uri="{9D8B030D-6E8A-4147-A177-3AD203B41FA5}">
                      <a16:colId xmlns:a16="http://schemas.microsoft.com/office/drawing/2014/main" val="859849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Protein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 the class of given protein sequence i.e. membrane-bound or water soluble, subcellular location, disorder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25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Genome classification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47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2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1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1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6177-09C4-408C-8EE3-41D120EA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in Genomics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EA7A7BB-5FF0-445E-992F-4346D7EB8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741959"/>
              </p:ext>
            </p:extLst>
          </p:nvPr>
        </p:nvGraphicFramePr>
        <p:xfrm>
          <a:off x="347382" y="1265555"/>
          <a:ext cx="11497235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797">
                  <a:extLst>
                    <a:ext uri="{9D8B030D-6E8A-4147-A177-3AD203B41FA5}">
                      <a16:colId xmlns:a16="http://schemas.microsoft.com/office/drawing/2014/main" val="2330627513"/>
                    </a:ext>
                  </a:extLst>
                </a:gridCol>
                <a:gridCol w="1808389">
                  <a:extLst>
                    <a:ext uri="{9D8B030D-6E8A-4147-A177-3AD203B41FA5}">
                      <a16:colId xmlns:a16="http://schemas.microsoft.com/office/drawing/2014/main" val="2607651355"/>
                    </a:ext>
                  </a:extLst>
                </a:gridCol>
                <a:gridCol w="1509738">
                  <a:extLst>
                    <a:ext uri="{9D8B030D-6E8A-4147-A177-3AD203B41FA5}">
                      <a16:colId xmlns:a16="http://schemas.microsoft.com/office/drawing/2014/main" val="2880451568"/>
                    </a:ext>
                  </a:extLst>
                </a:gridCol>
                <a:gridCol w="5699311">
                  <a:extLst>
                    <a:ext uri="{9D8B030D-6E8A-4147-A177-3AD203B41FA5}">
                      <a16:colId xmlns:a16="http://schemas.microsoft.com/office/drawing/2014/main" val="829575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Domain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2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Mofrad</a:t>
                      </a:r>
                      <a:r>
                        <a:rPr lang="en-US" dirty="0"/>
                        <a:t>, 2015)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family classification, disorder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40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ProtVecX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Asgari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Word2vec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Venom toxin prediction, enzyme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0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SeqVec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Heizinger</a:t>
                      </a:r>
                      <a:r>
                        <a:rPr lang="en-US" dirty="0"/>
                        <a:t> et. al., 2019)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ELMo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3-state secondary structure, disorder prediction, localization prediction, membrane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60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ProtBERT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Elnaggar</a:t>
                      </a:r>
                      <a:r>
                        <a:rPr lang="en-US" dirty="0"/>
                        <a:t> et. al., 2021)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Secondary structure, subcellular localization, membrane boundness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1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DNA-Transformer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Transformer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Transcription start site, translation initiation, 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8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DeePromoter</a:t>
                      </a:r>
                      <a:r>
                        <a:rPr lang="en-US" dirty="0"/>
                        <a:t> 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DNABERT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Contextual representation, TATA-region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440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AlphaFold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Deep Learning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Protein structure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92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21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 TATA vs non Human TATA</a:t>
            </a:r>
          </a:p>
          <a:p>
            <a:pPr lvl="2"/>
            <a:r>
              <a:rPr lang="en-US" dirty="0"/>
              <a:t>Human </a:t>
            </a:r>
            <a:r>
              <a:rPr lang="en-US" dirty="0" err="1"/>
              <a:t>nonTATA</a:t>
            </a:r>
            <a:r>
              <a:rPr lang="en-US" dirty="0"/>
              <a:t> vs non Human 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 TATA vs non Mouse TATA</a:t>
            </a:r>
          </a:p>
          <a:p>
            <a:pPr lvl="2"/>
            <a:r>
              <a:rPr lang="en-US" dirty="0"/>
              <a:t>Mouse </a:t>
            </a:r>
            <a:r>
              <a:rPr lang="en-US" dirty="0" err="1"/>
              <a:t>nonTATA</a:t>
            </a:r>
            <a:r>
              <a:rPr lang="en-US" dirty="0"/>
              <a:t> vs non Mouse 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E6A8-E355-421E-80C1-D898886F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Eksperimen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03D3B0-4CA2-44E3-9392-DC9AA0907D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1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3D9-0422-4315-84F2-60B70805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685-F8E0-47D7-9D63-D9B4C0E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human TATA promoter</a:t>
            </a:r>
          </a:p>
          <a:p>
            <a:r>
              <a:rPr lang="en-US" dirty="0"/>
              <a:t>300 instance human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69DB-1E9F-4361-B38E-023A722E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65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4C968-E089-43DB-8CD0-EEAA2E5C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50585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2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B79D-2AD0-4CF0-9B53-47E9E20B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05B1-74F0-4115-AAF0-674402E0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TATA promoter</a:t>
            </a:r>
          </a:p>
          <a:p>
            <a:r>
              <a:rPr lang="en-US" dirty="0"/>
              <a:t>300 instance </a:t>
            </a:r>
            <a:r>
              <a:rPr lang="en-US" dirty="0" err="1"/>
              <a:t>macaca</a:t>
            </a:r>
            <a:r>
              <a:rPr lang="en-US" dirty="0"/>
              <a:t>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03B3F1-3F47-4E44-95C2-86227CC5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96984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EFD278-A9A7-44C4-9433-CD50AC89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159613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44.67%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macaca_tata_negative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28.67%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77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EF64-A8BD-446D-A249-7B2C71B0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D6DC0B-3EF1-45AC-AD1D-595B4A6A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40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10170</TotalTime>
  <Words>1319</Words>
  <Application>Microsoft Office PowerPoint</Application>
  <PresentationFormat>Widescreen</PresentationFormat>
  <Paragraphs>292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Sequence Processing</vt:lpstr>
      <vt:lpstr>Quantitative Parameter</vt:lpstr>
      <vt:lpstr>Tasks in Genomics &amp; Proteomics</vt:lpstr>
      <vt:lpstr>Deep Learning in Genomics</vt:lpstr>
      <vt:lpstr>22 Agustus 2021</vt:lpstr>
      <vt:lpstr>Hasil Eksperimen</vt:lpstr>
      <vt:lpstr>Eksperimen &amp; Hasil</vt:lpstr>
      <vt:lpstr>Eksperimen &amp; Hasil</vt:lpstr>
      <vt:lpstr>Fin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30</cp:revision>
  <dcterms:created xsi:type="dcterms:W3CDTF">2021-08-01T13:00:01Z</dcterms:created>
  <dcterms:modified xsi:type="dcterms:W3CDTF">2021-09-03T09:45:19Z</dcterms:modified>
</cp:coreProperties>
</file>