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Workspace\Reference\research\sequence-processing\recap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D"/>
              <a:t>Hasil Prediksi Seq.</a:t>
            </a:r>
            <a:r>
              <a:rPr lang="en-ID" baseline="0"/>
              <a:t> SARS-CoV-2 Varian Beta &amp; Delta dengan DNABert</a:t>
            </a:r>
            <a:endParaRPr lang="en-ID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Sheet1!$E$2</c:f>
              <c:strCache>
                <c:ptCount val="1"/>
                <c:pt idx="0">
                  <c:v>k-mer 3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Sheet1!$D$3:$D$8</c:f>
              <c:strCache>
                <c:ptCount val="6"/>
                <c:pt idx="0">
                  <c:v>acc</c:v>
                </c:pt>
                <c:pt idx="1">
                  <c:v>auc</c:v>
                </c:pt>
                <c:pt idx="2">
                  <c:v>f1</c:v>
                </c:pt>
                <c:pt idx="3">
                  <c:v>mcc</c:v>
                </c:pt>
                <c:pt idx="4">
                  <c:v>precision</c:v>
                </c:pt>
                <c:pt idx="5">
                  <c:v>recall</c:v>
                </c:pt>
              </c:strCache>
            </c:strRef>
          </c:cat>
          <c:val>
            <c:numRef>
              <c:f>Sheet1!$E$3:$E$8</c:f>
              <c:numCache>
                <c:formatCode>General</c:formatCode>
                <c:ptCount val="6"/>
                <c:pt idx="0">
                  <c:v>0.53266331658291399</c:v>
                </c:pt>
                <c:pt idx="1">
                  <c:v>0.35252525252525202</c:v>
                </c:pt>
                <c:pt idx="2">
                  <c:v>0.41906017515773603</c:v>
                </c:pt>
                <c:pt idx="3">
                  <c:v>0.127934680404377</c:v>
                </c:pt>
                <c:pt idx="4">
                  <c:v>0.63435828877005296</c:v>
                </c:pt>
                <c:pt idx="5">
                  <c:v>0.53045454545454496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538-4AE7-B7D7-24E089241B81}"/>
            </c:ext>
          </c:extLst>
        </c:ser>
        <c:ser>
          <c:idx val="1"/>
          <c:order val="1"/>
          <c:tx>
            <c:strRef>
              <c:f>Sheet1!$F$2</c:f>
              <c:strCache>
                <c:ptCount val="1"/>
                <c:pt idx="0">
                  <c:v>k-mer 4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strRef>
              <c:f>Sheet1!$D$3:$D$8</c:f>
              <c:strCache>
                <c:ptCount val="6"/>
                <c:pt idx="0">
                  <c:v>acc</c:v>
                </c:pt>
                <c:pt idx="1">
                  <c:v>auc</c:v>
                </c:pt>
                <c:pt idx="2">
                  <c:v>f1</c:v>
                </c:pt>
                <c:pt idx="3">
                  <c:v>mcc</c:v>
                </c:pt>
                <c:pt idx="4">
                  <c:v>precision</c:v>
                </c:pt>
                <c:pt idx="5">
                  <c:v>recall</c:v>
                </c:pt>
              </c:strCache>
            </c:strRef>
          </c:cat>
          <c:val>
            <c:numRef>
              <c:f>Sheet1!$F$3:$F$8</c:f>
              <c:numCache>
                <c:formatCode>General</c:formatCode>
                <c:ptCount val="6"/>
                <c:pt idx="0">
                  <c:v>0.46231155778894401</c:v>
                </c:pt>
                <c:pt idx="1">
                  <c:v>0.68696969696969701</c:v>
                </c:pt>
                <c:pt idx="2">
                  <c:v>0.45565866503054903</c:v>
                </c:pt>
                <c:pt idx="3">
                  <c:v>-7.8313799650482005E-2</c:v>
                </c:pt>
                <c:pt idx="4">
                  <c:v>0.45989616444161802</c:v>
                </c:pt>
                <c:pt idx="5">
                  <c:v>0.46176767676767599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538-4AE7-B7D7-24E089241B81}"/>
            </c:ext>
          </c:extLst>
        </c:ser>
        <c:ser>
          <c:idx val="2"/>
          <c:order val="2"/>
          <c:tx>
            <c:strRef>
              <c:f>Sheet1!$G$2</c:f>
              <c:strCache>
                <c:ptCount val="1"/>
                <c:pt idx="0">
                  <c:v>k-mer 5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cat>
            <c:strRef>
              <c:f>Sheet1!$D$3:$D$8</c:f>
              <c:strCache>
                <c:ptCount val="6"/>
                <c:pt idx="0">
                  <c:v>acc</c:v>
                </c:pt>
                <c:pt idx="1">
                  <c:v>auc</c:v>
                </c:pt>
                <c:pt idx="2">
                  <c:v>f1</c:v>
                </c:pt>
                <c:pt idx="3">
                  <c:v>mcc</c:v>
                </c:pt>
                <c:pt idx="4">
                  <c:v>precision</c:v>
                </c:pt>
                <c:pt idx="5">
                  <c:v>recall</c:v>
                </c:pt>
              </c:strCache>
            </c:strRef>
          </c:cat>
          <c:val>
            <c:numRef>
              <c:f>Sheet1!$G$3:$G$8</c:f>
              <c:numCache>
                <c:formatCode>General</c:formatCode>
                <c:ptCount val="6"/>
                <c:pt idx="0">
                  <c:v>0.84422110552763796</c:v>
                </c:pt>
                <c:pt idx="1">
                  <c:v>0.86525252525252505</c:v>
                </c:pt>
                <c:pt idx="2">
                  <c:v>0.84396894048612603</c:v>
                </c:pt>
                <c:pt idx="3">
                  <c:v>0.69140768664782704</c:v>
                </c:pt>
                <c:pt idx="4">
                  <c:v>0.84696784696784699</c:v>
                </c:pt>
                <c:pt idx="5">
                  <c:v>0.844444444444444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538-4AE7-B7D7-24E089241B81}"/>
            </c:ext>
          </c:extLst>
        </c:ser>
        <c:ser>
          <c:idx val="3"/>
          <c:order val="3"/>
          <c:tx>
            <c:strRef>
              <c:f>Sheet1!$H$2</c:f>
              <c:strCache>
                <c:ptCount val="1"/>
                <c:pt idx="0">
                  <c:v>k-mer 6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  <a:sp3d/>
          </c:spPr>
          <c:invertIfNegative val="0"/>
          <c:cat>
            <c:strRef>
              <c:f>Sheet1!$D$3:$D$8</c:f>
              <c:strCache>
                <c:ptCount val="6"/>
                <c:pt idx="0">
                  <c:v>acc</c:v>
                </c:pt>
                <c:pt idx="1">
                  <c:v>auc</c:v>
                </c:pt>
                <c:pt idx="2">
                  <c:v>f1</c:v>
                </c:pt>
                <c:pt idx="3">
                  <c:v>mcc</c:v>
                </c:pt>
                <c:pt idx="4">
                  <c:v>precision</c:v>
                </c:pt>
                <c:pt idx="5">
                  <c:v>recall</c:v>
                </c:pt>
              </c:strCache>
            </c:strRef>
          </c:cat>
          <c:val>
            <c:numRef>
              <c:f>Sheet1!$H$3:$H$8</c:f>
              <c:numCache>
                <c:formatCode>General</c:formatCode>
                <c:ptCount val="6"/>
                <c:pt idx="0">
                  <c:v>0.185929648241206</c:v>
                </c:pt>
                <c:pt idx="1">
                  <c:v>9.7626262626262603E-2</c:v>
                </c:pt>
                <c:pt idx="2">
                  <c:v>0.15994371482176301</c:v>
                </c:pt>
                <c:pt idx="3">
                  <c:v>-0.67048221565911104</c:v>
                </c:pt>
                <c:pt idx="4">
                  <c:v>0.141145833333333</c:v>
                </c:pt>
                <c:pt idx="5">
                  <c:v>0.186818181818181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538-4AE7-B7D7-24E089241B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970005984"/>
        <c:axId val="1970006400"/>
        <c:axId val="0"/>
      </c:bar3DChart>
      <c:catAx>
        <c:axId val="19700059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70006400"/>
        <c:crosses val="autoZero"/>
        <c:auto val="1"/>
        <c:lblAlgn val="ctr"/>
        <c:lblOffset val="100"/>
        <c:noMultiLvlLbl val="0"/>
      </c:catAx>
      <c:valAx>
        <c:axId val="19700064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700059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6A8EC-210F-45D7-BBF6-BCB3E5BBBB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31F9B3-3170-49EE-957A-EF2079D15C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B1B6D4-20FE-4D10-8955-DA3468977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C99EB-405F-4656-B2F5-CFB36F1A1173}" type="datetimeFigureOut">
              <a:rPr lang="en-ID" smtClean="0"/>
              <a:t>01/08/2021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792B82-27F1-4BF4-A42B-5CA0D1852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97E079-8D02-4884-85A4-5C04F950E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07741-D05C-4D6F-99B8-3DF5C5F4785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8614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BE383-BB86-4108-B333-6003EEB5D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F9225F-0471-467C-8498-CFE2EF54CD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ABD8FC-A7DA-4E9A-AAF2-A6050B996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C99EB-405F-4656-B2F5-CFB36F1A1173}" type="datetimeFigureOut">
              <a:rPr lang="en-ID" smtClean="0"/>
              <a:t>01/08/2021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740628-D2A4-449D-B86B-1E290D6DA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20C109-4B76-443E-B5A5-FB3C01262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07741-D05C-4D6F-99B8-3DF5C5F4785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7797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39DF31-B1EF-498F-A84C-3A881C017C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E6129B-929E-43BD-97B8-D8B2A251BF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26D116-2D3D-46F6-920A-24B957721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C99EB-405F-4656-B2F5-CFB36F1A1173}" type="datetimeFigureOut">
              <a:rPr lang="en-ID" smtClean="0"/>
              <a:t>01/08/2021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259152-8C69-4774-B297-5436427B7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6CD70C-0D42-463F-A9C3-96148332C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07741-D05C-4D6F-99B8-3DF5C5F4785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11175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C3884-AE02-4D2B-BB08-79400297E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E5ED5A-022E-4EB5-9D91-30581D8700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1232EB-6E73-4D1F-8ED3-E1C2D6D2D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C99EB-405F-4656-B2F5-CFB36F1A1173}" type="datetimeFigureOut">
              <a:rPr lang="en-ID" smtClean="0"/>
              <a:t>01/08/2021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F325C8-BFCE-4027-8D2F-EB6FCF361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2B209C-723A-4EDC-BA24-64A46CE70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07741-D05C-4D6F-99B8-3DF5C5F4785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79967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8EBC3-77E2-4808-A63E-7D5CA90E7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D43079-A656-49D5-969B-69392380F6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DD53F5-77A2-4487-8203-197171096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C99EB-405F-4656-B2F5-CFB36F1A1173}" type="datetimeFigureOut">
              <a:rPr lang="en-ID" smtClean="0"/>
              <a:t>01/08/2021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255C00-64AE-4696-BDDC-A7414F6E2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00C9AD-D306-4D05-BF45-3C37C932F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07741-D05C-4D6F-99B8-3DF5C5F4785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12931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40896-977F-4A55-8809-11ADF4532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EF733-C979-40DC-AD63-AA9FDFD527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22C5D3-63BF-4015-9ECA-84B3A3A763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200140-625F-40E0-9E5A-9C4E0E9BA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C99EB-405F-4656-B2F5-CFB36F1A1173}" type="datetimeFigureOut">
              <a:rPr lang="en-ID" smtClean="0"/>
              <a:t>01/08/2021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679EE3-8789-406B-AC42-B8F1AF07E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D1CDCF-4D2A-425A-BC11-1F975197A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07741-D05C-4D6F-99B8-3DF5C5F4785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20772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18FCE-5997-4278-BDCC-2A18B19E8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916A8D-8D61-4FB9-971D-FAD4D921FF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ABEAC0-2EA8-4C37-B0E8-6DDCCC1006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AC5B75-4679-495D-A0AF-65F6E65BE2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2AF57C-9800-4310-833F-7C8C048B9E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18084F-D85C-49F7-A1A6-D82E73584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C99EB-405F-4656-B2F5-CFB36F1A1173}" type="datetimeFigureOut">
              <a:rPr lang="en-ID" smtClean="0"/>
              <a:t>01/08/2021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B63CEA-3F5E-43D8-BDEB-1C783635C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2013EF-0CC8-4330-8059-3AADC6ECD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07741-D05C-4D6F-99B8-3DF5C5F4785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5282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20885-71A4-44B3-AA2F-096FBA6C4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6F5439-9CE3-4D8F-AA4C-655E7043A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C99EB-405F-4656-B2F5-CFB36F1A1173}" type="datetimeFigureOut">
              <a:rPr lang="en-ID" smtClean="0"/>
              <a:t>01/08/2021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B34E9C-549D-4443-AFAE-06D6F810C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305FB2-8AD5-484A-99EC-FD071EA9C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07741-D05C-4D6F-99B8-3DF5C5F4785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18977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A0DBD4-AF86-40F1-9B8A-1F752DE8D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C99EB-405F-4656-B2F5-CFB36F1A1173}" type="datetimeFigureOut">
              <a:rPr lang="en-ID" smtClean="0"/>
              <a:t>01/08/2021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8CBF9C-0E43-4FAF-82CC-2B8EE363F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C5581C-8C4E-444B-8D3B-4379CDFA9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07741-D05C-4D6F-99B8-3DF5C5F4785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92088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BAC70-9CE6-4021-82D5-703FD8A28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4034E0-E6D0-4A65-9293-AD8C092868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1FAFB3-17DA-4BFA-A4B4-F0BEF51FD6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92DE53-0B2F-4814-B90F-5712579B5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C99EB-405F-4656-B2F5-CFB36F1A1173}" type="datetimeFigureOut">
              <a:rPr lang="en-ID" smtClean="0"/>
              <a:t>01/08/2021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F5EFB7-9CE3-4C93-9FD2-8D898BF38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7A950D-D229-4B4D-92E4-C97CB787A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07741-D05C-4D6F-99B8-3DF5C5F4785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43610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FAF0B-B835-4342-A326-010B2B849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230F5F-CA8C-43EE-99ED-2F04B6D134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EBE429-B20C-47D1-835D-2C30620CA9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2656FA-FBD2-413F-9D9B-83CFC4723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C99EB-405F-4656-B2F5-CFB36F1A1173}" type="datetimeFigureOut">
              <a:rPr lang="en-ID" smtClean="0"/>
              <a:t>01/08/2021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3B800B-D5D9-4192-A170-CA1779F7A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8B63A5-A5C3-4CCD-A376-86FDE762D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07741-D05C-4D6F-99B8-3DF5C5F4785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01301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1D8B61-F0C9-40A4-9EB1-BC3F2ACF6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C5C3D5-1301-4B46-B786-0B2DEA8A80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1DA657-0402-49A0-8703-CA3BE1DD7C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2C99EB-405F-4656-B2F5-CFB36F1A1173}" type="datetimeFigureOut">
              <a:rPr lang="en-ID" smtClean="0"/>
              <a:t>01/08/2021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6E1008-08EC-468D-BA0D-327E75A28D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EEA261-8016-419B-A2C4-884E087BED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B07741-D05C-4D6F-99B8-3DF5C5F4785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28816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9F7F4-98FB-4638-8EA4-2D6515E5BE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DNABert</a:t>
            </a:r>
            <a:r>
              <a:rPr lang="en-US" dirty="0"/>
              <a:t> &amp; SARS-CoV-2 Variants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8C61F7-653B-49FF-956D-86287D085C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519842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E0C49-1E37-4E69-AA03-80D93FC21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Hasil </a:t>
            </a:r>
            <a:r>
              <a:rPr lang="en-US" dirty="0" err="1"/>
              <a:t>Prediksi</a:t>
            </a:r>
            <a:r>
              <a:rPr lang="en-US" dirty="0"/>
              <a:t> </a:t>
            </a:r>
            <a:r>
              <a:rPr lang="en-US" dirty="0" err="1"/>
              <a:t>Sekuens</a:t>
            </a:r>
            <a:r>
              <a:rPr lang="en-US" dirty="0"/>
              <a:t> SARS-CoV-2 Variant Beta &amp; Delta (1-8-2021)</a:t>
            </a:r>
            <a:endParaRPr lang="en-ID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4FBCDB9-7695-43E0-AFE2-B66014CF7D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0012184"/>
              </p:ext>
            </p:extLst>
          </p:nvPr>
        </p:nvGraphicFramePr>
        <p:xfrm>
          <a:off x="838200" y="1825625"/>
          <a:ext cx="6674708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ADC2B9D-E2C0-4C9D-8F4B-CEE25DC27CB1}"/>
              </a:ext>
            </a:extLst>
          </p:cNvPr>
          <p:cNvSpPr txBox="1"/>
          <p:nvPr/>
        </p:nvSpPr>
        <p:spPr>
          <a:xfrm>
            <a:off x="7645234" y="1825625"/>
            <a:ext cx="37085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Konfigurasi</a:t>
            </a:r>
            <a:r>
              <a:rPr lang="en-US" dirty="0"/>
              <a:t> </a:t>
            </a:r>
            <a:r>
              <a:rPr lang="en-US" dirty="0" err="1"/>
              <a:t>DNABert</a:t>
            </a:r>
            <a:endParaRPr lang="en-US" dirty="0"/>
          </a:p>
          <a:p>
            <a:pPr marL="800100" lvl="1" indent="-342900">
              <a:buAutoNum type="arabicPeriod"/>
            </a:pPr>
            <a:r>
              <a:rPr lang="en-US" dirty="0"/>
              <a:t>Pretrained</a:t>
            </a:r>
          </a:p>
          <a:p>
            <a:pPr marL="800100" lvl="1" indent="-342900">
              <a:buAutoNum type="arabicPeriod"/>
            </a:pPr>
            <a:r>
              <a:rPr lang="en-US" dirty="0"/>
              <a:t>Instance Beta : 100</a:t>
            </a:r>
          </a:p>
          <a:p>
            <a:pPr marL="800100" lvl="1" indent="-342900">
              <a:buAutoNum type="arabicPeriod"/>
            </a:pPr>
            <a:r>
              <a:rPr lang="en-US" dirty="0"/>
              <a:t>Instance Delta : 100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820088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9B6D7-BEED-4025-A7FD-0292E802E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do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782D4-61C0-4139-A925-A30D7F3ED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Klasifikasi</a:t>
            </a:r>
            <a:r>
              <a:rPr lang="en-US" dirty="0"/>
              <a:t> </a:t>
            </a:r>
            <a:r>
              <a:rPr lang="en-US" dirty="0" err="1"/>
              <a:t>DNABert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3 </a:t>
            </a:r>
            <a:r>
              <a:rPr lang="en-US" dirty="0" err="1"/>
              <a:t>kelas</a:t>
            </a:r>
            <a:endParaRPr lang="en-US" dirty="0"/>
          </a:p>
          <a:p>
            <a:r>
              <a:rPr lang="en-US" dirty="0" err="1"/>
              <a:t>Eksperimen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dataset lain yang </a:t>
            </a:r>
            <a:r>
              <a:rPr lang="en-US" dirty="0" err="1"/>
              <a:t>masih</a:t>
            </a:r>
            <a:r>
              <a:rPr lang="en-US" dirty="0"/>
              <a:t> </a:t>
            </a:r>
            <a:r>
              <a:rPr lang="en-US" dirty="0" err="1"/>
              <a:t>berhubungan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manusia</a:t>
            </a:r>
            <a:endParaRPr lang="en-US" dirty="0"/>
          </a:p>
          <a:p>
            <a:r>
              <a:rPr lang="en-US" dirty="0" err="1"/>
              <a:t>Analisis</a:t>
            </a:r>
            <a:r>
              <a:rPr lang="en-US" dirty="0"/>
              <a:t> </a:t>
            </a:r>
            <a:r>
              <a:rPr lang="en-US" dirty="0" err="1"/>
              <a:t>kenapa</a:t>
            </a:r>
            <a:r>
              <a:rPr lang="en-US" dirty="0"/>
              <a:t> </a:t>
            </a:r>
            <a:r>
              <a:rPr lang="en-US" dirty="0" err="1"/>
              <a:t>akurasinya</a:t>
            </a:r>
            <a:r>
              <a:rPr lang="en-US" dirty="0"/>
              <a:t> </a:t>
            </a:r>
            <a:r>
              <a:rPr lang="en-US" dirty="0" err="1"/>
              <a:t>rendah</a:t>
            </a:r>
            <a:r>
              <a:rPr lang="en-US"/>
              <a:t>?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849935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10C81-7B08-4AE0-BEC1-DE97056A3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Metriks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E9C218-C46A-4768-9A4A-0070D0721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 = correct prediction / total Prediction</a:t>
            </a:r>
          </a:p>
          <a:p>
            <a:r>
              <a:rPr lang="en-ID" dirty="0" err="1"/>
              <a:t>auc</a:t>
            </a:r>
            <a:r>
              <a:rPr lang="en-ID" dirty="0"/>
              <a:t> = </a:t>
            </a:r>
            <a:r>
              <a:rPr lang="en-ID" dirty="0" err="1"/>
              <a:t>kemampuan</a:t>
            </a:r>
            <a:r>
              <a:rPr lang="en-ID" dirty="0"/>
              <a:t> model </a:t>
            </a:r>
            <a:r>
              <a:rPr lang="en-ID" dirty="0" err="1"/>
              <a:t>membedakan</a:t>
            </a:r>
            <a:r>
              <a:rPr lang="en-ID" dirty="0"/>
              <a:t> </a:t>
            </a:r>
            <a:r>
              <a:rPr lang="en-ID" dirty="0" err="1"/>
              <a:t>positif</a:t>
            </a:r>
            <a:r>
              <a:rPr lang="en-ID" dirty="0"/>
              <a:t> dan negative, </a:t>
            </a:r>
            <a:r>
              <a:rPr lang="en-ID" dirty="0" err="1"/>
              <a:t>semakin</a:t>
            </a:r>
            <a:r>
              <a:rPr lang="en-ID" dirty="0"/>
              <a:t> </a:t>
            </a:r>
            <a:r>
              <a:rPr lang="en-ID" dirty="0" err="1"/>
              <a:t>besar</a:t>
            </a:r>
            <a:r>
              <a:rPr lang="en-ID" dirty="0"/>
              <a:t> </a:t>
            </a:r>
            <a:r>
              <a:rPr lang="en-ID" dirty="0" err="1"/>
              <a:t>semakin</a:t>
            </a:r>
            <a:r>
              <a:rPr lang="en-ID" dirty="0"/>
              <a:t> </a:t>
            </a:r>
            <a:r>
              <a:rPr lang="en-ID" dirty="0" err="1"/>
              <a:t>bagus</a:t>
            </a:r>
            <a:endParaRPr lang="en-ID" dirty="0"/>
          </a:p>
          <a:p>
            <a:r>
              <a:rPr lang="en-ID" dirty="0"/>
              <a:t>f1 = </a:t>
            </a:r>
            <a:r>
              <a:rPr lang="en-ID" dirty="0" err="1"/>
              <a:t>akurasi</a:t>
            </a:r>
            <a:r>
              <a:rPr lang="en-ID" dirty="0"/>
              <a:t> model </a:t>
            </a:r>
            <a:r>
              <a:rPr lang="en-ID" dirty="0" err="1"/>
              <a:t>dalam</a:t>
            </a:r>
            <a:r>
              <a:rPr lang="en-ID" dirty="0"/>
              <a:t> dataset</a:t>
            </a:r>
          </a:p>
          <a:p>
            <a:r>
              <a:rPr lang="en-ID" dirty="0"/>
              <a:t>precision  = predicted positive / real positive or predicted negative / real negative</a:t>
            </a:r>
          </a:p>
          <a:p>
            <a:r>
              <a:rPr lang="en-ID" dirty="0"/>
              <a:t>recall = </a:t>
            </a:r>
            <a:r>
              <a:rPr lang="en-ID" dirty="0" err="1"/>
              <a:t>berapa</a:t>
            </a:r>
            <a:r>
              <a:rPr lang="en-ID" dirty="0"/>
              <a:t> </a:t>
            </a:r>
            <a:r>
              <a:rPr lang="en-ID" dirty="0" err="1"/>
              <a:t>jumlah</a:t>
            </a:r>
            <a:r>
              <a:rPr lang="en-ID" dirty="0"/>
              <a:t> true positive yang </a:t>
            </a:r>
            <a:r>
              <a:rPr lang="en-ID" dirty="0" err="1"/>
              <a:t>ditemukan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8381915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731</TotalTime>
  <Words>106</Words>
  <Application>Microsoft Office PowerPoint</Application>
  <PresentationFormat>Widescreen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DNABert &amp; SARS-CoV-2 Variants</vt:lpstr>
      <vt:lpstr>Hasil Prediksi Sekuens SARS-CoV-2 Variant Beta &amp; Delta (1-8-2021)</vt:lpstr>
      <vt:lpstr>To do</vt:lpstr>
      <vt:lpstr>Metriks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DNABert &amp; SARS-CoV-2 Variants</dc:title>
  <dc:creator>Muhammad Anwari Leksono</dc:creator>
  <cp:lastModifiedBy>Muhammad Anwari Leksono</cp:lastModifiedBy>
  <cp:revision>3</cp:revision>
  <dcterms:created xsi:type="dcterms:W3CDTF">2021-08-01T13:00:01Z</dcterms:created>
  <dcterms:modified xsi:type="dcterms:W3CDTF">2021-08-02T01:11:02Z</dcterms:modified>
</cp:coreProperties>
</file>