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5" r:id="rId4"/>
    <p:sldId id="289" r:id="rId5"/>
    <p:sldId id="290" r:id="rId6"/>
    <p:sldId id="291" r:id="rId7"/>
    <p:sldId id="292" r:id="rId8"/>
    <p:sldId id="293" r:id="rId9"/>
    <p:sldId id="286" r:id="rId10"/>
    <p:sldId id="284" r:id="rId11"/>
    <p:sldId id="287" r:id="rId12"/>
    <p:sldId id="279" r:id="rId13"/>
    <p:sldId id="283" r:id="rId14"/>
    <p:sldId id="280" r:id="rId15"/>
    <p:sldId id="282" r:id="rId16"/>
    <p:sldId id="281" r:id="rId17"/>
    <p:sldId id="268" r:id="rId18"/>
    <p:sldId id="272" r:id="rId19"/>
    <p:sldId id="271" r:id="rId20"/>
    <p:sldId id="276" r:id="rId21"/>
    <p:sldId id="270" r:id="rId22"/>
    <p:sldId id="269" r:id="rId23"/>
    <p:sldId id="273" r:id="rId24"/>
    <p:sldId id="278" r:id="rId25"/>
    <p:sldId id="274" r:id="rId26"/>
    <p:sldId id="277" r:id="rId27"/>
    <p:sldId id="262" r:id="rId28"/>
    <p:sldId id="263" r:id="rId29"/>
    <p:sldId id="264" r:id="rId30"/>
    <p:sldId id="265" r:id="rId31"/>
    <p:sldId id="266" r:id="rId32"/>
    <p:sldId id="261" r:id="rId33"/>
    <p:sldId id="258" r:id="rId34"/>
    <p:sldId id="260" r:id="rId35"/>
    <p:sldId id="259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Performa Akurasi Model TATA &amp; Non TATA pada</a:t>
            </a:r>
            <a:r>
              <a:rPr lang="en-ID" baseline="0"/>
              <a:t> Dataset Manusia dan Macaca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human_tata_positive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Sheet2!$C$3:$D$3</c:f>
              <c:numCache>
                <c:formatCode>0%</c:formatCode>
                <c:ptCount val="2"/>
                <c:pt idx="0" formatCode="0.00%">
                  <c:v>0.52600000000000002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151-B157-E9C469A4BDE9}"/>
            </c:ext>
          </c:extLst>
        </c:ser>
        <c:ser>
          <c:idx val="1"/>
          <c:order val="1"/>
          <c:tx>
            <c:strRef>
              <c:f>Sheet2!$B$4</c:f>
              <c:strCache>
                <c:ptCount val="1"/>
                <c:pt idx="0">
                  <c:v>human_tata_negative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Sheet2!$C$4:$D$4</c:f>
              <c:numCache>
                <c:formatCode>0%</c:formatCode>
                <c:ptCount val="2"/>
                <c:pt idx="0" formatCode="0.00%">
                  <c:v>0.54300000000000004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E-4151-B157-E9C469A4BDE9}"/>
            </c:ext>
          </c:extLst>
        </c:ser>
        <c:ser>
          <c:idx val="2"/>
          <c:order val="2"/>
          <c:tx>
            <c:strRef>
              <c:f>Sheet2!$B$5</c:f>
              <c:strCache>
                <c:ptCount val="1"/>
                <c:pt idx="0">
                  <c:v>macaca_tata_positive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Sheet2!$C$5:$D$5</c:f>
              <c:numCache>
                <c:formatCode>0.00%</c:formatCode>
                <c:ptCount val="2"/>
                <c:pt idx="0">
                  <c:v>0.44669999999999999</c:v>
                </c:pt>
                <c:pt idx="1">
                  <c:v>0.19670000000000001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3E-4151-B157-E9C469A4BDE9}"/>
            </c:ext>
          </c:extLst>
        </c:ser>
        <c:ser>
          <c:idx val="3"/>
          <c:order val="3"/>
          <c:tx>
            <c:strRef>
              <c:f>Sheet2!$B$6</c:f>
              <c:strCache>
                <c:ptCount val="1"/>
                <c:pt idx="0">
                  <c:v>macaca_tata_negative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Sheet2!$C$6:$D$6</c:f>
              <c:numCache>
                <c:formatCode>0.00%</c:formatCode>
                <c:ptCount val="2"/>
                <c:pt idx="0" formatCode="0%">
                  <c:v>0.6</c:v>
                </c:pt>
                <c:pt idx="1">
                  <c:v>0.28670000000000001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3E-4151-B157-E9C469A4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412192"/>
        <c:axId val="1390424672"/>
      </c:barChart>
      <c:catAx>
        <c:axId val="13904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24672"/>
        <c:crosses val="autoZero"/>
        <c:auto val="1"/>
        <c:lblAlgn val="ctr"/>
        <c:lblOffset val="100"/>
        <c:noMultiLvlLbl val="0"/>
      </c:catAx>
      <c:valAx>
        <c:axId val="13904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04/10/2021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Sequence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6177-09C4-408C-8EE3-41D120EA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Genomics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7A7BB-5FF0-445E-992F-4346D7EB8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399407"/>
              </p:ext>
            </p:extLst>
          </p:nvPr>
        </p:nvGraphicFramePr>
        <p:xfrm>
          <a:off x="347382" y="1265555"/>
          <a:ext cx="11497235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797">
                  <a:extLst>
                    <a:ext uri="{9D8B030D-6E8A-4147-A177-3AD203B41FA5}">
                      <a16:colId xmlns:a16="http://schemas.microsoft.com/office/drawing/2014/main" val="2330627513"/>
                    </a:ext>
                  </a:extLst>
                </a:gridCol>
                <a:gridCol w="1808389">
                  <a:extLst>
                    <a:ext uri="{9D8B030D-6E8A-4147-A177-3AD203B41FA5}">
                      <a16:colId xmlns:a16="http://schemas.microsoft.com/office/drawing/2014/main" val="2607651355"/>
                    </a:ext>
                  </a:extLst>
                </a:gridCol>
                <a:gridCol w="1509738">
                  <a:extLst>
                    <a:ext uri="{9D8B030D-6E8A-4147-A177-3AD203B41FA5}">
                      <a16:colId xmlns:a16="http://schemas.microsoft.com/office/drawing/2014/main" val="2880451568"/>
                    </a:ext>
                  </a:extLst>
                </a:gridCol>
                <a:gridCol w="5699311">
                  <a:extLst>
                    <a:ext uri="{9D8B030D-6E8A-4147-A177-3AD203B41FA5}">
                      <a16:colId xmlns:a16="http://schemas.microsoft.com/office/drawing/2014/main" val="82957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Mofrad</a:t>
                      </a:r>
                      <a:r>
                        <a:rPr lang="en-US" dirty="0"/>
                        <a:t>, 2015)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family classification, disorder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Venom toxin prediction, enzyme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 err="1"/>
                        <a:t>UDSMProt</a:t>
                      </a:r>
                      <a:r>
                        <a:rPr lang="en-ID" b="1" dirty="0"/>
                        <a:t> (</a:t>
                      </a:r>
                      <a:r>
                        <a:rPr lang="en-ID" b="1" dirty="0" err="1"/>
                        <a:t>Strodthoff</a:t>
                      </a:r>
                      <a:r>
                        <a:rPr lang="en-ID" b="1" dirty="0"/>
                        <a:t> et. al.,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LSTM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Enzyme class prediction, gene ontology, homology, folding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2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SeqVec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Heizinger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ELMo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3-state secondary structure, disorder prediction, localization prediction, membrane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ProtBERT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Elnaggar</a:t>
                      </a:r>
                      <a:r>
                        <a:rPr lang="en-US" b="1" dirty="0"/>
                        <a:t> et. al., 2021)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structure, subcellular localization, membrane boundness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DNA-Transformer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Transformer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Transcription start site, translation initiation,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DeePromoter</a:t>
                      </a:r>
                      <a:r>
                        <a:rPr lang="en-US" dirty="0"/>
                        <a:t>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Contextual representation, 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4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AlphaFold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structure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B2ED-5008-4695-85AC-52A06A1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UDSMProt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2AB9-8179-4C7A-998F-8D2B9B72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with Swiss-</a:t>
            </a:r>
            <a:r>
              <a:rPr lang="en-US" dirty="0" err="1"/>
              <a:t>Prot</a:t>
            </a:r>
            <a:r>
              <a:rPr lang="en-US" dirty="0"/>
              <a:t> database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389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 TATA vs non Human TATA</a:t>
            </a:r>
          </a:p>
          <a:p>
            <a:pPr lvl="2"/>
            <a:r>
              <a:rPr lang="en-US" dirty="0"/>
              <a:t>Human </a:t>
            </a:r>
            <a:r>
              <a:rPr lang="en-US" dirty="0" err="1"/>
              <a:t>nonTATA</a:t>
            </a:r>
            <a:r>
              <a:rPr lang="en-US" dirty="0"/>
              <a:t> vs non Human 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 TATA vs non Mouse TATA</a:t>
            </a:r>
          </a:p>
          <a:p>
            <a:pPr lvl="2"/>
            <a:r>
              <a:rPr lang="en-US" dirty="0"/>
              <a:t>Mouse </a:t>
            </a:r>
            <a:r>
              <a:rPr lang="en-US" dirty="0" err="1"/>
              <a:t>nonTATA</a:t>
            </a:r>
            <a:r>
              <a:rPr lang="en-US" dirty="0"/>
              <a:t> vs non Mouse 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6A8-E355-421E-80C1-D898886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Eksperimen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3D3B0-4CA2-44E3-9392-DC9AA0907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13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3D9-0422-4315-84F2-60B70805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685-F8E0-47D7-9D63-D9B4C0E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human TATA promoter</a:t>
            </a:r>
          </a:p>
          <a:p>
            <a:r>
              <a:rPr lang="en-US" dirty="0"/>
              <a:t>300 instance human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69DB-1E9F-4361-B38E-023A722E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65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4C968-E089-43DB-8CD0-EEAA2E5C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50585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79D-2AD0-4CF0-9B53-47E9E20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05B1-74F0-4115-AAF0-674402E0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TATA promoter</a:t>
            </a:r>
          </a:p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03B3F1-3F47-4E44-95C2-86227CC5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6984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EFD278-A9A7-44C4-9433-CD50AC89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59613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44.67%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7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EF64-A8BD-446D-A249-7B2C71B0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D6DC0B-3EF1-45AC-AD1D-595B4A6A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4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9452-1485-4BC1-87A4-8ED7587A5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Kontektual</a:t>
            </a:r>
            <a:r>
              <a:rPr lang="en-US" dirty="0"/>
              <a:t> pada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err="1"/>
              <a:t>Genetik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5434CF-FC02-483E-A826-531506EE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BA1-B221-4863-B1B1-A8AAD94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Genomics &amp; Proteomics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5ACBF-3F46-4DC1-A5C7-1C281F860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11436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465359541"/>
                    </a:ext>
                  </a:extLst>
                </a:gridCol>
                <a:gridCol w="8328212">
                  <a:extLst>
                    <a:ext uri="{9D8B030D-6E8A-4147-A177-3AD203B41FA5}">
                      <a16:colId xmlns:a16="http://schemas.microsoft.com/office/drawing/2014/main" val="85984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protein sequence i.e. membrane-bound or water soluble, subcellular location, disorder prediction.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5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whether given sequence is a gene.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7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nucleotide sequence i.e. human gene or mouse gene, coding gene or non-coding gene.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structure of certain protein.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1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Phylogeny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Predict species group by assessing sequence similarity.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Promoter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Predict whether sequence contains promoter and thus contains protein gene.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2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Structure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Predict protein’s </a:t>
                      </a:r>
                      <a:r>
                        <a:rPr lang="en-ID"/>
                        <a:t>secondary structure.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4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1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AA37-CF29-4C3A-99D2-D2B795FE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FE14-F74B-4AE9-A43B-17ED77B3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lengkap</a:t>
            </a:r>
            <a:endParaRPr lang="en-US" dirty="0"/>
          </a:p>
          <a:p>
            <a:pPr lvl="1"/>
            <a:r>
              <a:rPr lang="en-US" dirty="0" err="1"/>
              <a:t>Berbagai</a:t>
            </a:r>
            <a:r>
              <a:rPr lang="en-US" dirty="0"/>
              <a:t> model deep learning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dataset </a:t>
            </a:r>
            <a:r>
              <a:rPr lang="en-US" dirty="0" err="1"/>
              <a:t>tertentu</a:t>
            </a:r>
            <a:r>
              <a:rPr lang="en-US" dirty="0"/>
              <a:t>, i.e. </a:t>
            </a:r>
            <a:r>
              <a:rPr lang="en-US" dirty="0" err="1"/>
              <a:t>klasifikasi</a:t>
            </a:r>
            <a:r>
              <a:rPr lang="en-US" dirty="0"/>
              <a:t> gen dan </a:t>
            </a:r>
            <a:r>
              <a:rPr lang="en-US" dirty="0" err="1"/>
              <a:t>prediksi</a:t>
            </a:r>
            <a:r>
              <a:rPr lang="en-US" dirty="0"/>
              <a:t> area promoter </a:t>
            </a:r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model </a:t>
            </a:r>
            <a:r>
              <a:rPr lang="en-US" dirty="0" err="1"/>
              <a:t>generik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i="1" dirty="0"/>
              <a:t>task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dataset </a:t>
            </a:r>
            <a:r>
              <a:rPr lang="en-US" dirty="0" err="1"/>
              <a:t>tertentu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9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2F8D-2BE8-4725-955F-95C4EF20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13E6-63A6-42F6-B86B-6FFE0825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 (</a:t>
            </a:r>
            <a:r>
              <a:rPr lang="en-US" dirty="0" err="1"/>
              <a:t>Iuchi</a:t>
            </a:r>
            <a:r>
              <a:rPr lang="en-US" dirty="0"/>
              <a:t> et. al., 2021)</a:t>
            </a:r>
          </a:p>
          <a:p>
            <a:r>
              <a:rPr lang="en-US" dirty="0" err="1"/>
              <a:t>Arsitektur</a:t>
            </a:r>
            <a:r>
              <a:rPr lang="en-US" dirty="0"/>
              <a:t> BERT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yang independent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downstream</a:t>
            </a:r>
            <a:r>
              <a:rPr lang="en-US" dirty="0"/>
              <a:t> </a:t>
            </a:r>
            <a:r>
              <a:rPr lang="en-US" i="1" dirty="0"/>
              <a:t>task</a:t>
            </a:r>
            <a:r>
              <a:rPr lang="en-US" dirty="0"/>
              <a:t> (Devlin et. al., 2018)</a:t>
            </a:r>
          </a:p>
          <a:p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BERT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protein dan </a:t>
            </a:r>
            <a:r>
              <a:rPr lang="en-US" dirty="0" err="1"/>
              <a:t>klasifikasi</a:t>
            </a:r>
            <a:r>
              <a:rPr lang="en-US" dirty="0"/>
              <a:t> gen (Ji et. al., 2021)</a:t>
            </a:r>
          </a:p>
        </p:txBody>
      </p:sp>
    </p:spTree>
    <p:extLst>
      <p:ext uri="{BB962C8B-B14F-4D97-AF65-F5344CB8AC3E}">
        <p14:creationId xmlns:p14="http://schemas.microsoft.com/office/powerpoint/2010/main" val="335734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4CD5-DF99-4EFD-858A-E6ED8ABA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4548-B346-4A89-AD17-763A18C0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Menghasilkan</a:t>
            </a:r>
            <a:r>
              <a:rPr lang="en-US" dirty="0"/>
              <a:t> BERT-based model </a:t>
            </a:r>
            <a:r>
              <a:rPr lang="en-US" dirty="0" err="1"/>
              <a:t>dari</a:t>
            </a:r>
            <a:r>
              <a:rPr lang="en-US" dirty="0"/>
              <a:t> data genome </a:t>
            </a:r>
            <a:r>
              <a:rPr lang="en-US" dirty="0" err="1"/>
              <a:t>manusia</a:t>
            </a:r>
            <a:r>
              <a:rPr lang="en-US" dirty="0"/>
              <a:t> (DNABERT?)</a:t>
            </a:r>
          </a:p>
          <a:p>
            <a:pPr lvl="1"/>
            <a:r>
              <a:rPr lang="en-US" dirty="0"/>
              <a:t>Training BERT pada data GRCh38</a:t>
            </a:r>
          </a:p>
          <a:p>
            <a:r>
              <a:rPr lang="en-US" dirty="0" err="1"/>
              <a:t>Menguji</a:t>
            </a:r>
            <a:r>
              <a:rPr lang="en-US" dirty="0"/>
              <a:t> model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model BERT pada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yang </a:t>
            </a:r>
            <a:r>
              <a:rPr lang="en-US" dirty="0" err="1"/>
              <a:t>digunakan</a:t>
            </a:r>
            <a:r>
              <a:rPr lang="en-US" dirty="0"/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93738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03F6-CDF0-44C8-BCA6-F6BD6BC0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vs DNABERT </a:t>
            </a:r>
            <a:r>
              <a:rPr lang="en-US" i="1" dirty="0"/>
              <a:t>Pretraining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A2B03F-9F2F-48BA-A5D2-8B79C63B7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2845"/>
              </p:ext>
            </p:extLst>
          </p:nvPr>
        </p:nvGraphicFramePr>
        <p:xfrm>
          <a:off x="2032000" y="2233878"/>
          <a:ext cx="8127999" cy="239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77941995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4237206369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830363347"/>
                    </a:ext>
                  </a:extLst>
                </a:gridCol>
              </a:tblGrid>
              <a:tr h="536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Masked 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315701"/>
                  </a:ext>
                </a:extLst>
              </a:tr>
              <a:tr h="926679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masked 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sentence relation (i.e. Q&amp;A, inference)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29256"/>
                  </a:ext>
                </a:extLst>
              </a:tr>
              <a:tr h="926679">
                <a:tc>
                  <a:txBody>
                    <a:bodyPr/>
                    <a:lstStyle/>
                    <a:p>
                      <a:r>
                        <a:rPr lang="en-US" dirty="0"/>
                        <a:t>DNABERT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masked 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5404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AB8B8-63DA-4311-A62F-BE9F216BFAB0}"/>
              </a:ext>
            </a:extLst>
          </p:cNvPr>
          <p:cNvSpPr txBox="1"/>
          <p:nvPr/>
        </p:nvSpPr>
        <p:spPr>
          <a:xfrm>
            <a:off x="3684056" y="4797980"/>
            <a:ext cx="482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DNABERT is more like </a:t>
            </a:r>
            <a:r>
              <a:rPr lang="en-US" dirty="0" err="1"/>
              <a:t>RoBERTa</a:t>
            </a:r>
            <a:r>
              <a:rPr lang="en-US" dirty="0"/>
              <a:t> than original BERT</a:t>
            </a:r>
          </a:p>
        </p:txBody>
      </p:sp>
    </p:spTree>
    <p:extLst>
      <p:ext uri="{BB962C8B-B14F-4D97-AF65-F5344CB8AC3E}">
        <p14:creationId xmlns:p14="http://schemas.microsoft.com/office/powerpoint/2010/main" val="96945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935B-4DE7-4616-B3F7-6E342D14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DNABERT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C64D-C14B-4B4C-8DC4-6B9F0172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Promoter Prediction</a:t>
            </a:r>
          </a:p>
          <a:p>
            <a:r>
              <a:rPr lang="en-US" dirty="0" err="1"/>
              <a:t>Transciption</a:t>
            </a:r>
            <a:r>
              <a:rPr lang="en-US" dirty="0"/>
              <a:t> </a:t>
            </a:r>
            <a:r>
              <a:rPr lang="en-US"/>
              <a:t>binding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9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7E7-84A8-40ED-AC22-915FECA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Parameter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A18-2C83-4206-9E6E-B29D6133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Similarity: sequences display similar characteristics albeit small base/amino acid difference.</a:t>
            </a:r>
          </a:p>
          <a:p>
            <a:r>
              <a:rPr lang="en-US" dirty="0"/>
              <a:t>Identity: sequence display exact same base/amino acid.</a:t>
            </a:r>
          </a:p>
          <a:p>
            <a:r>
              <a:rPr lang="en-US" dirty="0"/>
              <a:t>Homology: taxa shares common ancestor.</a:t>
            </a:r>
          </a:p>
        </p:txBody>
      </p:sp>
    </p:spTree>
    <p:extLst>
      <p:ext uri="{BB962C8B-B14F-4D97-AF65-F5344CB8AC3E}">
        <p14:creationId xmlns:p14="http://schemas.microsoft.com/office/powerpoint/2010/main" val="26391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11704</TotalTime>
  <Words>1655</Words>
  <Application>Microsoft Office PowerPoint</Application>
  <PresentationFormat>Widescreen</PresentationFormat>
  <Paragraphs>341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Sequence Processing</vt:lpstr>
      <vt:lpstr>Representasi Kontektual pada Pemrosesan Data Genetik</vt:lpstr>
      <vt:lpstr>Tasks in Genomics &amp; Proteomics</vt:lpstr>
      <vt:lpstr>Masalah Tesis</vt:lpstr>
      <vt:lpstr>Referensi</vt:lpstr>
      <vt:lpstr>Ide Penelitian</vt:lpstr>
      <vt:lpstr>BERT vs DNABERT Pretraining</vt:lpstr>
      <vt:lpstr>DNABERT Implementation</vt:lpstr>
      <vt:lpstr>Quantitative Parameter</vt:lpstr>
      <vt:lpstr>Deep Learning in Genomics</vt:lpstr>
      <vt:lpstr>UDSMProt</vt:lpstr>
      <vt:lpstr>22 Agustus 2021</vt:lpstr>
      <vt:lpstr>Hasil Eksperimen</vt:lpstr>
      <vt:lpstr>Eksperimen &amp; Hasil</vt:lpstr>
      <vt:lpstr>Eksperimen &amp; Hasil</vt:lpstr>
      <vt:lpstr>Fin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36</cp:revision>
  <dcterms:created xsi:type="dcterms:W3CDTF">2021-08-01T13:00:01Z</dcterms:created>
  <dcterms:modified xsi:type="dcterms:W3CDTF">2021-10-04T14:36:27Z</dcterms:modified>
</cp:coreProperties>
</file>