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0" r:id="rId4"/>
    <p:sldId id="281" r:id="rId5"/>
    <p:sldId id="268" r:id="rId6"/>
    <p:sldId id="272" r:id="rId7"/>
    <p:sldId id="271" r:id="rId8"/>
    <p:sldId id="276" r:id="rId9"/>
    <p:sldId id="270" r:id="rId10"/>
    <p:sldId id="269" r:id="rId11"/>
    <p:sldId id="273" r:id="rId12"/>
    <p:sldId id="278" r:id="rId13"/>
    <p:sldId id="274" r:id="rId14"/>
    <p:sldId id="277" r:id="rId15"/>
    <p:sldId id="262" r:id="rId16"/>
    <p:sldId id="263" r:id="rId17"/>
    <p:sldId id="264" r:id="rId18"/>
    <p:sldId id="265" r:id="rId19"/>
    <p:sldId id="266" r:id="rId20"/>
    <p:sldId id="261" r:id="rId21"/>
    <p:sldId id="258" r:id="rId22"/>
    <p:sldId id="260" r:id="rId23"/>
    <p:sldId id="259" r:id="rId24"/>
    <p:sldId id="27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hammad Anwari Leksono" initials="MAL" lastIdx="2" clrIdx="0">
    <p:extLst>
      <p:ext uri="{19B8F6BF-5375-455C-9EA6-DF929625EA0E}">
        <p15:presenceInfo xmlns:p15="http://schemas.microsoft.com/office/powerpoint/2012/main" userId="82ff9e1861ea5bf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space\Reference\research\sequence-processing\recap-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space\Reference\research\sequence-processing\recap-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space\Reference\research\sequence-processing\recap-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W:\Research\sequence-processing\recap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W:\Research\sequence-processing\recap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space\Reference\research\sequence-processing\recap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D"/>
              <a:t>Klasifikasi Varian</a:t>
            </a:r>
            <a:r>
              <a:rPr lang="en-ID" baseline="0"/>
              <a:t> Alpha, Beta, dan Delta COVID-19 (Pre-Fine Tuning)</a:t>
            </a:r>
            <a:endParaRPr lang="en-ID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'15082021'!$C$3</c:f>
              <c:strCache>
                <c:ptCount val="1"/>
                <c:pt idx="0">
                  <c:v>k-mer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'15082021'!$B$4:$B$7</c:f>
              <c:strCache>
                <c:ptCount val="4"/>
                <c:pt idx="0">
                  <c:v>acc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'15082021'!$C$4:$C$7</c:f>
              <c:numCache>
                <c:formatCode>General</c:formatCode>
                <c:ptCount val="4"/>
                <c:pt idx="0">
                  <c:v>0.46666666666666601</c:v>
                </c:pt>
                <c:pt idx="1">
                  <c:v>0.36886741814278001</c:v>
                </c:pt>
                <c:pt idx="2">
                  <c:v>0.30708898944193003</c:v>
                </c:pt>
                <c:pt idx="3">
                  <c:v>0.46666666666666601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462-4F16-A2BE-640F26977E9B}"/>
            </c:ext>
          </c:extLst>
        </c:ser>
        <c:ser>
          <c:idx val="1"/>
          <c:order val="1"/>
          <c:tx>
            <c:strRef>
              <c:f>'15082021'!$D$3</c:f>
              <c:strCache>
                <c:ptCount val="1"/>
                <c:pt idx="0">
                  <c:v>k-mer 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'15082021'!$B$4:$B$7</c:f>
              <c:strCache>
                <c:ptCount val="4"/>
                <c:pt idx="0">
                  <c:v>acc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'15082021'!$D$4:$D$7</c:f>
              <c:numCache>
                <c:formatCode>General</c:formatCode>
                <c:ptCount val="4"/>
                <c:pt idx="0">
                  <c:v>0.18666666666666601</c:v>
                </c:pt>
                <c:pt idx="1">
                  <c:v>0.188096744073973</c:v>
                </c:pt>
                <c:pt idx="2">
                  <c:v>0.190749173307312</c:v>
                </c:pt>
                <c:pt idx="3">
                  <c:v>0.18666666666666601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462-4F16-A2BE-640F26977E9B}"/>
            </c:ext>
          </c:extLst>
        </c:ser>
        <c:ser>
          <c:idx val="2"/>
          <c:order val="2"/>
          <c:tx>
            <c:strRef>
              <c:f>'15082021'!$E$3</c:f>
              <c:strCache>
                <c:ptCount val="1"/>
                <c:pt idx="0">
                  <c:v>k-mer 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'15082021'!$B$4:$B$7</c:f>
              <c:strCache>
                <c:ptCount val="4"/>
                <c:pt idx="0">
                  <c:v>acc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'15082021'!$E$4:$E$7</c:f>
              <c:numCache>
                <c:formatCode>General</c:formatCode>
                <c:ptCount val="4"/>
                <c:pt idx="0">
                  <c:v>0.37333333333333302</c:v>
                </c:pt>
                <c:pt idx="1">
                  <c:v>0.296777725858903</c:v>
                </c:pt>
                <c:pt idx="2">
                  <c:v>0.39623507805325903</c:v>
                </c:pt>
                <c:pt idx="3">
                  <c:v>0.37333333333333302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462-4F16-A2BE-640F26977E9B}"/>
            </c:ext>
          </c:extLst>
        </c:ser>
        <c:ser>
          <c:idx val="3"/>
          <c:order val="3"/>
          <c:tx>
            <c:strRef>
              <c:f>'15082021'!$F$3</c:f>
              <c:strCache>
                <c:ptCount val="1"/>
                <c:pt idx="0">
                  <c:v>k-mer 6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'15082021'!$B$4:$B$7</c:f>
              <c:strCache>
                <c:ptCount val="4"/>
                <c:pt idx="0">
                  <c:v>acc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'15082021'!$F$4:$F$7</c:f>
              <c:numCache>
                <c:formatCode>General</c:formatCode>
                <c:ptCount val="4"/>
                <c:pt idx="0">
                  <c:v>0.43333333333333302</c:v>
                </c:pt>
                <c:pt idx="1">
                  <c:v>0.39721374554252398</c:v>
                </c:pt>
                <c:pt idx="2">
                  <c:v>0.43507371135092399</c:v>
                </c:pt>
                <c:pt idx="3">
                  <c:v>0.43333333333333302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462-4F16-A2BE-640F26977E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6392767"/>
        <c:axId val="166382367"/>
      </c:barChart>
      <c:catAx>
        <c:axId val="1663927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382367"/>
        <c:crosses val="autoZero"/>
        <c:auto val="1"/>
        <c:lblAlgn val="ctr"/>
        <c:lblOffset val="100"/>
        <c:noMultiLvlLbl val="0"/>
      </c:catAx>
      <c:valAx>
        <c:axId val="1663823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3927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D"/>
              <a:t>Prediksi TATA Promoter dari Dataset Human Genome GrCh38 (Pre-Fine Tuning)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'15082021'!$C$10</c:f>
              <c:strCache>
                <c:ptCount val="1"/>
                <c:pt idx="0">
                  <c:v>k-mer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'15082021'!$B$11:$B$14</c:f>
              <c:strCache>
                <c:ptCount val="4"/>
                <c:pt idx="0">
                  <c:v>acc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'15082021'!$C$11:$C$14</c:f>
              <c:numCache>
                <c:formatCode>General</c:formatCode>
                <c:ptCount val="4"/>
                <c:pt idx="0">
                  <c:v>0.51020408163265296</c:v>
                </c:pt>
                <c:pt idx="1">
                  <c:v>0.57809246147438498</c:v>
                </c:pt>
                <c:pt idx="2">
                  <c:v>0.51342465753424604</c:v>
                </c:pt>
                <c:pt idx="3">
                  <c:v>0.51020408163265296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92-4C22-A59F-1C14993CD8FC}"/>
            </c:ext>
          </c:extLst>
        </c:ser>
        <c:ser>
          <c:idx val="1"/>
          <c:order val="1"/>
          <c:tx>
            <c:strRef>
              <c:f>'15082021'!$D$10</c:f>
              <c:strCache>
                <c:ptCount val="1"/>
                <c:pt idx="0">
                  <c:v>k-mer 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'15082021'!$B$11:$B$14</c:f>
              <c:strCache>
                <c:ptCount val="4"/>
                <c:pt idx="0">
                  <c:v>acc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'15082021'!$D$11:$D$14</c:f>
              <c:numCache>
                <c:formatCode>General</c:formatCode>
                <c:ptCount val="4"/>
                <c:pt idx="0">
                  <c:v>0.38775510204081598</c:v>
                </c:pt>
                <c:pt idx="1">
                  <c:v>0.375</c:v>
                </c:pt>
                <c:pt idx="2">
                  <c:v>0.37777777777777699</c:v>
                </c:pt>
                <c:pt idx="3">
                  <c:v>0.38775510204081598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92-4C22-A59F-1C14993CD8FC}"/>
            </c:ext>
          </c:extLst>
        </c:ser>
        <c:ser>
          <c:idx val="2"/>
          <c:order val="2"/>
          <c:tx>
            <c:strRef>
              <c:f>'15082021'!$E$10</c:f>
              <c:strCache>
                <c:ptCount val="1"/>
                <c:pt idx="0">
                  <c:v>k-mer 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'15082021'!$B$11:$B$14</c:f>
              <c:strCache>
                <c:ptCount val="4"/>
                <c:pt idx="0">
                  <c:v>acc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'15082021'!$E$11:$E$14</c:f>
              <c:numCache>
                <c:formatCode>General</c:formatCode>
                <c:ptCount val="4"/>
                <c:pt idx="0">
                  <c:v>0.56122448979591799</c:v>
                </c:pt>
                <c:pt idx="1">
                  <c:v>0.51911445851877203</c:v>
                </c:pt>
                <c:pt idx="2">
                  <c:v>0.59423076923076901</c:v>
                </c:pt>
                <c:pt idx="3">
                  <c:v>0.56122448979591799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192-4C22-A59F-1C14993CD8FC}"/>
            </c:ext>
          </c:extLst>
        </c:ser>
        <c:ser>
          <c:idx val="3"/>
          <c:order val="3"/>
          <c:tx>
            <c:strRef>
              <c:f>'15082021'!$F$10</c:f>
              <c:strCache>
                <c:ptCount val="1"/>
                <c:pt idx="0">
                  <c:v>k-mer 6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'15082021'!$B$11:$B$14</c:f>
              <c:strCache>
                <c:ptCount val="4"/>
                <c:pt idx="0">
                  <c:v>acc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'15082021'!$F$11:$F$14</c:f>
              <c:numCache>
                <c:formatCode>General</c:formatCode>
                <c:ptCount val="4"/>
                <c:pt idx="0">
                  <c:v>0.54081632653061196</c:v>
                </c:pt>
                <c:pt idx="1">
                  <c:v>0.49674768914755202</c:v>
                </c:pt>
                <c:pt idx="2">
                  <c:v>0.56282051282051204</c:v>
                </c:pt>
                <c:pt idx="3">
                  <c:v>0.54081632653061196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192-4C22-A59F-1C14993CD8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8618367"/>
        <c:axId val="148619199"/>
      </c:barChart>
      <c:catAx>
        <c:axId val="1486183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619199"/>
        <c:crosses val="autoZero"/>
        <c:auto val="1"/>
        <c:lblAlgn val="ctr"/>
        <c:lblOffset val="100"/>
        <c:noMultiLvlLbl val="0"/>
      </c:catAx>
      <c:valAx>
        <c:axId val="1486191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6183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D"/>
              <a:t>Prediksi CCAAT Promoter pada Genom</a:t>
            </a:r>
            <a:r>
              <a:rPr lang="en-ID" baseline="0"/>
              <a:t> Manusia dari Dataset GRCh37 (Pre-Fine Tuning)</a:t>
            </a:r>
            <a:endParaRPr lang="en-ID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'15082021'!$C$17</c:f>
              <c:strCache>
                <c:ptCount val="1"/>
                <c:pt idx="0">
                  <c:v>k-mer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'15082021'!$B$18:$B$21</c:f>
              <c:strCache>
                <c:ptCount val="4"/>
                <c:pt idx="0">
                  <c:v>acc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'15082021'!$C$18:$C$21</c:f>
              <c:numCache>
                <c:formatCode>General</c:formatCode>
                <c:ptCount val="4"/>
                <c:pt idx="0">
                  <c:v>0.55102040816326503</c:v>
                </c:pt>
                <c:pt idx="1">
                  <c:v>0.52237483385024297</c:v>
                </c:pt>
                <c:pt idx="2">
                  <c:v>0.56712328767123199</c:v>
                </c:pt>
                <c:pt idx="3">
                  <c:v>0.55102040816326503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D9-4A47-8B41-814240C4A735}"/>
            </c:ext>
          </c:extLst>
        </c:ser>
        <c:ser>
          <c:idx val="1"/>
          <c:order val="1"/>
          <c:tx>
            <c:strRef>
              <c:f>'15082021'!$D$17</c:f>
              <c:strCache>
                <c:ptCount val="1"/>
                <c:pt idx="0">
                  <c:v>k-mer 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'15082021'!$B$18:$B$21</c:f>
              <c:strCache>
                <c:ptCount val="4"/>
                <c:pt idx="0">
                  <c:v>acc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'15082021'!$D$18:$D$21</c:f>
              <c:numCache>
                <c:formatCode>General</c:formatCode>
                <c:ptCount val="4"/>
                <c:pt idx="0">
                  <c:v>0.57142857142857095</c:v>
                </c:pt>
                <c:pt idx="1">
                  <c:v>0.56981605351170495</c:v>
                </c:pt>
                <c:pt idx="2">
                  <c:v>0.57251585623678602</c:v>
                </c:pt>
                <c:pt idx="3">
                  <c:v>0.57142857142857095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D9-4A47-8B41-814240C4A735}"/>
            </c:ext>
          </c:extLst>
        </c:ser>
        <c:ser>
          <c:idx val="2"/>
          <c:order val="2"/>
          <c:tx>
            <c:strRef>
              <c:f>'15082021'!$E$17</c:f>
              <c:strCache>
                <c:ptCount val="1"/>
                <c:pt idx="0">
                  <c:v>k-mer 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'15082021'!$B$18:$B$21</c:f>
              <c:strCache>
                <c:ptCount val="4"/>
                <c:pt idx="0">
                  <c:v>acc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'15082021'!$E$18:$E$21</c:f>
              <c:numCache>
                <c:formatCode>General</c:formatCode>
                <c:ptCount val="4"/>
                <c:pt idx="0">
                  <c:v>0.52040816326530603</c:v>
                </c:pt>
                <c:pt idx="1">
                  <c:v>0.467083188707624</c:v>
                </c:pt>
                <c:pt idx="2">
                  <c:v>0.53402777777777699</c:v>
                </c:pt>
                <c:pt idx="3">
                  <c:v>0.52040816326530603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DD9-4A47-8B41-814240C4A735}"/>
            </c:ext>
          </c:extLst>
        </c:ser>
        <c:ser>
          <c:idx val="3"/>
          <c:order val="3"/>
          <c:tx>
            <c:strRef>
              <c:f>'15082021'!$F$17</c:f>
              <c:strCache>
                <c:ptCount val="1"/>
                <c:pt idx="0">
                  <c:v>k-mer 6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'15082021'!$B$18:$B$21</c:f>
              <c:strCache>
                <c:ptCount val="4"/>
                <c:pt idx="0">
                  <c:v>acc</c:v>
                </c:pt>
                <c:pt idx="1">
                  <c:v>f1</c:v>
                </c:pt>
                <c:pt idx="2">
                  <c:v>precision</c:v>
                </c:pt>
                <c:pt idx="3">
                  <c:v>recall</c:v>
                </c:pt>
              </c:strCache>
            </c:strRef>
          </c:cat>
          <c:val>
            <c:numRef>
              <c:f>'15082021'!$F$18:$F$21</c:f>
              <c:numCache>
                <c:formatCode>General</c:formatCode>
                <c:ptCount val="4"/>
                <c:pt idx="0">
                  <c:v>0.42857142857142799</c:v>
                </c:pt>
                <c:pt idx="1">
                  <c:v>0.38530465949820702</c:v>
                </c:pt>
                <c:pt idx="2">
                  <c:v>0.40057971014492699</c:v>
                </c:pt>
                <c:pt idx="3">
                  <c:v>0.42857142857142799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DD9-4A47-8B41-814240C4A7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8108191"/>
        <c:axId val="98114431"/>
      </c:barChart>
      <c:catAx>
        <c:axId val="981081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114431"/>
        <c:crosses val="autoZero"/>
        <c:auto val="1"/>
        <c:lblAlgn val="ctr"/>
        <c:lblOffset val="100"/>
        <c:noMultiLvlLbl val="0"/>
      </c:catAx>
      <c:valAx>
        <c:axId val="981144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1081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Hasil</a:t>
            </a:r>
            <a:r>
              <a:rPr lang="en-US" baseline="0"/>
              <a:t> Prediksi Varian SARS-CoV-2 Alpha, Beta, dan Delta dengan DNABert </a:t>
            </a:r>
            <a:r>
              <a:rPr lang="en-US" i="1" baseline="0"/>
              <a:t>Pretrained </a:t>
            </a:r>
            <a:r>
              <a:rPr lang="en-US" i="0" baseline="0"/>
              <a:t>dan Dataset Protein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'07082021'!$L$7</c:f>
              <c:strCache>
                <c:ptCount val="1"/>
                <c:pt idx="0">
                  <c:v>k-mer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'07082021'!$K$8:$K$10</c:f>
              <c:strCache>
                <c:ptCount val="3"/>
                <c:pt idx="0">
                  <c:v>acc</c:v>
                </c:pt>
                <c:pt idx="1">
                  <c:v>precision</c:v>
                </c:pt>
                <c:pt idx="2">
                  <c:v>recall</c:v>
                </c:pt>
              </c:strCache>
            </c:strRef>
          </c:cat>
          <c:val>
            <c:numRef>
              <c:f>'07082021'!$L$8:$L$10</c:f>
              <c:numCache>
                <c:formatCode>General</c:formatCode>
                <c:ptCount val="3"/>
                <c:pt idx="0">
                  <c:v>0.36</c:v>
                </c:pt>
                <c:pt idx="1">
                  <c:v>0.358437149960385</c:v>
                </c:pt>
                <c:pt idx="2">
                  <c:v>0.36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50-477D-BC3E-9C3C8993A611}"/>
            </c:ext>
          </c:extLst>
        </c:ser>
        <c:ser>
          <c:idx val="1"/>
          <c:order val="1"/>
          <c:tx>
            <c:strRef>
              <c:f>'07082021'!$M$7</c:f>
              <c:strCache>
                <c:ptCount val="1"/>
                <c:pt idx="0">
                  <c:v>k-mer 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'07082021'!$K$8:$K$10</c:f>
              <c:strCache>
                <c:ptCount val="3"/>
                <c:pt idx="0">
                  <c:v>acc</c:v>
                </c:pt>
                <c:pt idx="1">
                  <c:v>precision</c:v>
                </c:pt>
                <c:pt idx="2">
                  <c:v>recall</c:v>
                </c:pt>
              </c:strCache>
            </c:strRef>
          </c:cat>
          <c:val>
            <c:numRef>
              <c:f>'07082021'!$M$8:$M$10</c:f>
              <c:numCache>
                <c:formatCode>General</c:formatCode>
                <c:ptCount val="3"/>
                <c:pt idx="0">
                  <c:v>0.33333333333333298</c:v>
                </c:pt>
                <c:pt idx="1">
                  <c:v>0.11111111111111099</c:v>
                </c:pt>
                <c:pt idx="2">
                  <c:v>0.33333333333333298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750-477D-BC3E-9C3C8993A611}"/>
            </c:ext>
          </c:extLst>
        </c:ser>
        <c:ser>
          <c:idx val="2"/>
          <c:order val="2"/>
          <c:tx>
            <c:strRef>
              <c:f>'07082021'!$N$7</c:f>
              <c:strCache>
                <c:ptCount val="1"/>
                <c:pt idx="0">
                  <c:v>k-mer 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'07082021'!$K$8:$K$10</c:f>
              <c:strCache>
                <c:ptCount val="3"/>
                <c:pt idx="0">
                  <c:v>acc</c:v>
                </c:pt>
                <c:pt idx="1">
                  <c:v>precision</c:v>
                </c:pt>
                <c:pt idx="2">
                  <c:v>recall</c:v>
                </c:pt>
              </c:strCache>
            </c:strRef>
          </c:cat>
          <c:val>
            <c:numRef>
              <c:f>'07082021'!$N$8:$N$10</c:f>
              <c:numCache>
                <c:formatCode>General</c:formatCode>
                <c:ptCount val="3"/>
                <c:pt idx="0">
                  <c:v>0.30666666666666598</c:v>
                </c:pt>
                <c:pt idx="1">
                  <c:v>0.105022831050228</c:v>
                </c:pt>
                <c:pt idx="2">
                  <c:v>0.30666666666666598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750-477D-BC3E-9C3C8993A611}"/>
            </c:ext>
          </c:extLst>
        </c:ser>
        <c:ser>
          <c:idx val="3"/>
          <c:order val="3"/>
          <c:tx>
            <c:strRef>
              <c:f>'07082021'!$O$7</c:f>
              <c:strCache>
                <c:ptCount val="1"/>
                <c:pt idx="0">
                  <c:v>k-mer 6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'07082021'!$K$8:$K$10</c:f>
              <c:strCache>
                <c:ptCount val="3"/>
                <c:pt idx="0">
                  <c:v>acc</c:v>
                </c:pt>
                <c:pt idx="1">
                  <c:v>precision</c:v>
                </c:pt>
                <c:pt idx="2">
                  <c:v>recall</c:v>
                </c:pt>
              </c:strCache>
            </c:strRef>
          </c:cat>
          <c:val>
            <c:numRef>
              <c:f>'07082021'!$O$8:$O$10</c:f>
              <c:numCache>
                <c:formatCode>General</c:formatCode>
                <c:ptCount val="3"/>
                <c:pt idx="0">
                  <c:v>0.33333333333333298</c:v>
                </c:pt>
                <c:pt idx="1">
                  <c:v>0.11111111111111099</c:v>
                </c:pt>
                <c:pt idx="2">
                  <c:v>0.33333333333333298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750-477D-BC3E-9C3C8993A6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915807872"/>
        <c:axId val="1915808288"/>
        <c:axId val="0"/>
      </c:bar3DChart>
      <c:catAx>
        <c:axId val="1915807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5808288"/>
        <c:crosses val="autoZero"/>
        <c:auto val="1"/>
        <c:lblAlgn val="ctr"/>
        <c:lblOffset val="100"/>
        <c:noMultiLvlLbl val="0"/>
      </c:catAx>
      <c:valAx>
        <c:axId val="1915808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5807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rPr>
              <a:t>Hasil Prediksi Varian SARS-CoV-2 Alpha, Beta, Delta dengan DNABert Pretrained dan Dataset Nukleotida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'07082021'!$D$7</c:f>
              <c:strCache>
                <c:ptCount val="1"/>
                <c:pt idx="0">
                  <c:v>k-mer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'07082021'!$C$8:$C$10</c:f>
              <c:strCache>
                <c:ptCount val="3"/>
                <c:pt idx="0">
                  <c:v>acc</c:v>
                </c:pt>
                <c:pt idx="1">
                  <c:v>precision</c:v>
                </c:pt>
                <c:pt idx="2">
                  <c:v>recall</c:v>
                </c:pt>
              </c:strCache>
            </c:strRef>
          </c:cat>
          <c:val>
            <c:numRef>
              <c:f>'07082021'!$D$8:$D$10</c:f>
              <c:numCache>
                <c:formatCode>General</c:formatCode>
                <c:ptCount val="3"/>
                <c:pt idx="0">
                  <c:v>0.34333333333333299</c:v>
                </c:pt>
                <c:pt idx="1">
                  <c:v>0.21557971014492699</c:v>
                </c:pt>
                <c:pt idx="2">
                  <c:v>0.34333333333333299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50-449D-8601-C25ED0C4DBED}"/>
            </c:ext>
          </c:extLst>
        </c:ser>
        <c:ser>
          <c:idx val="1"/>
          <c:order val="1"/>
          <c:tx>
            <c:strRef>
              <c:f>'07082021'!$E$7</c:f>
              <c:strCache>
                <c:ptCount val="1"/>
                <c:pt idx="0">
                  <c:v>k-mer 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'07082021'!$C$8:$C$10</c:f>
              <c:strCache>
                <c:ptCount val="3"/>
                <c:pt idx="0">
                  <c:v>acc</c:v>
                </c:pt>
                <c:pt idx="1">
                  <c:v>precision</c:v>
                </c:pt>
                <c:pt idx="2">
                  <c:v>recall</c:v>
                </c:pt>
              </c:strCache>
            </c:strRef>
          </c:cat>
          <c:val>
            <c:numRef>
              <c:f>'07082021'!$E$8:$E$10</c:f>
              <c:numCache>
                <c:formatCode>General</c:formatCode>
                <c:ptCount val="3"/>
                <c:pt idx="0">
                  <c:v>0.123333333333333</c:v>
                </c:pt>
                <c:pt idx="1">
                  <c:v>0.146485859186572</c:v>
                </c:pt>
                <c:pt idx="2">
                  <c:v>0.123333333333333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D50-449D-8601-C25ED0C4DBED}"/>
            </c:ext>
          </c:extLst>
        </c:ser>
        <c:ser>
          <c:idx val="2"/>
          <c:order val="2"/>
          <c:tx>
            <c:strRef>
              <c:f>'07082021'!$F$7</c:f>
              <c:strCache>
                <c:ptCount val="1"/>
                <c:pt idx="0">
                  <c:v>k-mer 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'07082021'!$C$8:$C$10</c:f>
              <c:strCache>
                <c:ptCount val="3"/>
                <c:pt idx="0">
                  <c:v>acc</c:v>
                </c:pt>
                <c:pt idx="1">
                  <c:v>precision</c:v>
                </c:pt>
                <c:pt idx="2">
                  <c:v>recall</c:v>
                </c:pt>
              </c:strCache>
            </c:strRef>
          </c:cat>
          <c:val>
            <c:numRef>
              <c:f>'07082021'!$F$8:$F$10</c:f>
              <c:numCache>
                <c:formatCode>General</c:formatCode>
                <c:ptCount val="3"/>
                <c:pt idx="0">
                  <c:v>0.27333333333333298</c:v>
                </c:pt>
                <c:pt idx="1">
                  <c:v>0.22375457359977399</c:v>
                </c:pt>
                <c:pt idx="2">
                  <c:v>0.27333333333333298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D50-449D-8601-C25ED0C4DBED}"/>
            </c:ext>
          </c:extLst>
        </c:ser>
        <c:ser>
          <c:idx val="3"/>
          <c:order val="3"/>
          <c:tx>
            <c:strRef>
              <c:f>'07082021'!$G$7</c:f>
              <c:strCache>
                <c:ptCount val="1"/>
                <c:pt idx="0">
                  <c:v>k-mer 6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'07082021'!$C$8:$C$10</c:f>
              <c:strCache>
                <c:ptCount val="3"/>
                <c:pt idx="0">
                  <c:v>acc</c:v>
                </c:pt>
                <c:pt idx="1">
                  <c:v>precision</c:v>
                </c:pt>
                <c:pt idx="2">
                  <c:v>recall</c:v>
                </c:pt>
              </c:strCache>
            </c:strRef>
          </c:cat>
          <c:val>
            <c:numRef>
              <c:f>'07082021'!$G$8:$G$10</c:f>
              <c:numCache>
                <c:formatCode>General</c:formatCode>
                <c:ptCount val="3"/>
                <c:pt idx="0">
                  <c:v>0.19666666666666599</c:v>
                </c:pt>
                <c:pt idx="1">
                  <c:v>0.21267484951695401</c:v>
                </c:pt>
                <c:pt idx="2">
                  <c:v>0.19666666666666599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D50-449D-8601-C25ED0C4DB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793849808"/>
        <c:axId val="1793841904"/>
        <c:axId val="0"/>
      </c:bar3DChart>
      <c:catAx>
        <c:axId val="1793849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3841904"/>
        <c:crosses val="autoZero"/>
        <c:auto val="1"/>
        <c:lblAlgn val="ctr"/>
        <c:lblOffset val="100"/>
        <c:noMultiLvlLbl val="0"/>
      </c:catAx>
      <c:valAx>
        <c:axId val="1793841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3849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D"/>
              <a:t>Hasil Prediksi Seq.</a:t>
            </a:r>
            <a:r>
              <a:rPr lang="en-ID" baseline="0"/>
              <a:t> SARS-CoV-2 Varian Beta &amp; Delta dengan DNABert</a:t>
            </a:r>
            <a:endParaRPr lang="en-ID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Sheet1!$E$2</c:f>
              <c:strCache>
                <c:ptCount val="1"/>
                <c:pt idx="0">
                  <c:v>k-mer 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Sheet1!$D$3:$D$8</c:f>
              <c:strCache>
                <c:ptCount val="6"/>
                <c:pt idx="0">
                  <c:v>acc</c:v>
                </c:pt>
                <c:pt idx="1">
                  <c:v>auc</c:v>
                </c:pt>
                <c:pt idx="2">
                  <c:v>f1</c:v>
                </c:pt>
                <c:pt idx="3">
                  <c:v>mcc</c:v>
                </c:pt>
                <c:pt idx="4">
                  <c:v>precision</c:v>
                </c:pt>
                <c:pt idx="5">
                  <c:v>recall</c:v>
                </c:pt>
              </c:strCache>
            </c:strRef>
          </c:cat>
          <c:val>
            <c:numRef>
              <c:f>Sheet1!$E$3:$E$8</c:f>
              <c:numCache>
                <c:formatCode>General</c:formatCode>
                <c:ptCount val="6"/>
                <c:pt idx="0">
                  <c:v>0.53266331658291399</c:v>
                </c:pt>
                <c:pt idx="1">
                  <c:v>0.35252525252525202</c:v>
                </c:pt>
                <c:pt idx="2">
                  <c:v>0.41906017515773603</c:v>
                </c:pt>
                <c:pt idx="3">
                  <c:v>0.127934680404377</c:v>
                </c:pt>
                <c:pt idx="4">
                  <c:v>0.63435828877005296</c:v>
                </c:pt>
                <c:pt idx="5">
                  <c:v>0.53045454545454496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38-4AE7-B7D7-24E089241B81}"/>
            </c:ext>
          </c:extLst>
        </c:ser>
        <c:ser>
          <c:idx val="1"/>
          <c:order val="1"/>
          <c:tx>
            <c:strRef>
              <c:f>Sheet1!$F$2</c:f>
              <c:strCache>
                <c:ptCount val="1"/>
                <c:pt idx="0">
                  <c:v>k-mer 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Sheet1!$D$3:$D$8</c:f>
              <c:strCache>
                <c:ptCount val="6"/>
                <c:pt idx="0">
                  <c:v>acc</c:v>
                </c:pt>
                <c:pt idx="1">
                  <c:v>auc</c:v>
                </c:pt>
                <c:pt idx="2">
                  <c:v>f1</c:v>
                </c:pt>
                <c:pt idx="3">
                  <c:v>mcc</c:v>
                </c:pt>
                <c:pt idx="4">
                  <c:v>precision</c:v>
                </c:pt>
                <c:pt idx="5">
                  <c:v>recall</c:v>
                </c:pt>
              </c:strCache>
            </c:strRef>
          </c:cat>
          <c:val>
            <c:numRef>
              <c:f>Sheet1!$F$3:$F$8</c:f>
              <c:numCache>
                <c:formatCode>General</c:formatCode>
                <c:ptCount val="6"/>
                <c:pt idx="0">
                  <c:v>0.46231155778894401</c:v>
                </c:pt>
                <c:pt idx="1">
                  <c:v>0.68696969696969701</c:v>
                </c:pt>
                <c:pt idx="2">
                  <c:v>0.45565866503054903</c:v>
                </c:pt>
                <c:pt idx="3">
                  <c:v>-7.8313799650482005E-2</c:v>
                </c:pt>
                <c:pt idx="4">
                  <c:v>0.45989616444161802</c:v>
                </c:pt>
                <c:pt idx="5">
                  <c:v>0.46176767676767599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38-4AE7-B7D7-24E089241B81}"/>
            </c:ext>
          </c:extLst>
        </c:ser>
        <c:ser>
          <c:idx val="2"/>
          <c:order val="2"/>
          <c:tx>
            <c:strRef>
              <c:f>Sheet1!$G$2</c:f>
              <c:strCache>
                <c:ptCount val="1"/>
                <c:pt idx="0">
                  <c:v>k-mer 5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Sheet1!$D$3:$D$8</c:f>
              <c:strCache>
                <c:ptCount val="6"/>
                <c:pt idx="0">
                  <c:v>acc</c:v>
                </c:pt>
                <c:pt idx="1">
                  <c:v>auc</c:v>
                </c:pt>
                <c:pt idx="2">
                  <c:v>f1</c:v>
                </c:pt>
                <c:pt idx="3">
                  <c:v>mcc</c:v>
                </c:pt>
                <c:pt idx="4">
                  <c:v>precision</c:v>
                </c:pt>
                <c:pt idx="5">
                  <c:v>recall</c:v>
                </c:pt>
              </c:strCache>
            </c:strRef>
          </c:cat>
          <c:val>
            <c:numRef>
              <c:f>Sheet1!$G$3:$G$8</c:f>
              <c:numCache>
                <c:formatCode>General</c:formatCode>
                <c:ptCount val="6"/>
                <c:pt idx="0">
                  <c:v>0.84422110552763796</c:v>
                </c:pt>
                <c:pt idx="1">
                  <c:v>0.86525252525252505</c:v>
                </c:pt>
                <c:pt idx="2">
                  <c:v>0.84396894048612603</c:v>
                </c:pt>
                <c:pt idx="3">
                  <c:v>0.69140768664782704</c:v>
                </c:pt>
                <c:pt idx="4">
                  <c:v>0.84696784696784699</c:v>
                </c:pt>
                <c:pt idx="5">
                  <c:v>0.844444444444444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538-4AE7-B7D7-24E089241B81}"/>
            </c:ext>
          </c:extLst>
        </c:ser>
        <c:ser>
          <c:idx val="3"/>
          <c:order val="3"/>
          <c:tx>
            <c:strRef>
              <c:f>Sheet1!$H$2</c:f>
              <c:strCache>
                <c:ptCount val="1"/>
                <c:pt idx="0">
                  <c:v>k-mer 6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strRef>
              <c:f>Sheet1!$D$3:$D$8</c:f>
              <c:strCache>
                <c:ptCount val="6"/>
                <c:pt idx="0">
                  <c:v>acc</c:v>
                </c:pt>
                <c:pt idx="1">
                  <c:v>auc</c:v>
                </c:pt>
                <c:pt idx="2">
                  <c:v>f1</c:v>
                </c:pt>
                <c:pt idx="3">
                  <c:v>mcc</c:v>
                </c:pt>
                <c:pt idx="4">
                  <c:v>precision</c:v>
                </c:pt>
                <c:pt idx="5">
                  <c:v>recall</c:v>
                </c:pt>
              </c:strCache>
            </c:strRef>
          </c:cat>
          <c:val>
            <c:numRef>
              <c:f>Sheet1!$H$3:$H$8</c:f>
              <c:numCache>
                <c:formatCode>General</c:formatCode>
                <c:ptCount val="6"/>
                <c:pt idx="0">
                  <c:v>0.185929648241206</c:v>
                </c:pt>
                <c:pt idx="1">
                  <c:v>9.7626262626262603E-2</c:v>
                </c:pt>
                <c:pt idx="2">
                  <c:v>0.15994371482176301</c:v>
                </c:pt>
                <c:pt idx="3">
                  <c:v>-0.67048221565911104</c:v>
                </c:pt>
                <c:pt idx="4">
                  <c:v>0.141145833333333</c:v>
                </c:pt>
                <c:pt idx="5">
                  <c:v>0.186818181818181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538-4AE7-B7D7-24E089241B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970005984"/>
        <c:axId val="1970006400"/>
        <c:axId val="0"/>
      </c:bar3DChart>
      <c:catAx>
        <c:axId val="1970005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0006400"/>
        <c:crosses val="autoZero"/>
        <c:auto val="1"/>
        <c:lblAlgn val="ctr"/>
        <c:lblOffset val="100"/>
        <c:noMultiLvlLbl val="0"/>
      </c:catAx>
      <c:valAx>
        <c:axId val="1970006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0005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17T09:13:52.209" idx="2">
    <p:pos x="6764" y="1658"/>
    <p:text>untuk proposal.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17T09:13:19.159" idx="1">
    <p:pos x="6577" y="2958"/>
    <p:text>To do for next week.</p:text>
    <p:extLst>
      <p:ext uri="{C676402C-5697-4E1C-873F-D02D1690AC5C}">
        <p15:threadingInfo xmlns:p15="http://schemas.microsoft.com/office/powerpoint/2012/main" timeZoneBias="-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A8EC-210F-45D7-BBF6-BCB3E5BBBB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31F9B3-3170-49EE-957A-EF2079D15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1B6D4-20FE-4D10-8955-DA3468977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99EB-405F-4656-B2F5-CFB36F1A1173}" type="datetimeFigureOut">
              <a:rPr lang="en-ID" smtClean="0"/>
              <a:t>22/08/2021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92B82-27F1-4BF4-A42B-5CA0D1852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7E079-8D02-4884-85A4-5C04F950E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7741-D05C-4D6F-99B8-3DF5C5F478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861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BE383-BB86-4108-B333-6003EEB5D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F9225F-0471-467C-8498-CFE2EF54C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BD8FC-A7DA-4E9A-AAF2-A6050B996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99EB-405F-4656-B2F5-CFB36F1A1173}" type="datetimeFigureOut">
              <a:rPr lang="en-ID" smtClean="0"/>
              <a:t>22/08/2021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40628-D2A4-449D-B86B-1E290D6DA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0C109-4B76-443E-B5A5-FB3C01262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7741-D05C-4D6F-99B8-3DF5C5F478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7797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39DF31-B1EF-498F-A84C-3A881C017C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E6129B-929E-43BD-97B8-D8B2A251B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6D116-2D3D-46F6-920A-24B957721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99EB-405F-4656-B2F5-CFB36F1A1173}" type="datetimeFigureOut">
              <a:rPr lang="en-ID" smtClean="0"/>
              <a:t>22/08/2021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59152-8C69-4774-B297-5436427B7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CD70C-0D42-463F-A9C3-96148332C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7741-D05C-4D6F-99B8-3DF5C5F478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1175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C3884-AE02-4D2B-BB08-79400297E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5ED5A-022E-4EB5-9D91-30581D870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232EB-6E73-4D1F-8ED3-E1C2D6D2D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99EB-405F-4656-B2F5-CFB36F1A1173}" type="datetimeFigureOut">
              <a:rPr lang="en-ID" smtClean="0"/>
              <a:t>22/08/2021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325C8-BFCE-4027-8D2F-EB6FCF361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B209C-723A-4EDC-BA24-64A46CE70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7741-D05C-4D6F-99B8-3DF5C5F478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79967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8EBC3-77E2-4808-A63E-7D5CA90E7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43079-A656-49D5-969B-69392380F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D53F5-77A2-4487-8203-197171096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99EB-405F-4656-B2F5-CFB36F1A1173}" type="datetimeFigureOut">
              <a:rPr lang="en-ID" smtClean="0"/>
              <a:t>22/08/2021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55C00-64AE-4696-BDDC-A7414F6E2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0C9AD-D306-4D05-BF45-3C37C932F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7741-D05C-4D6F-99B8-3DF5C5F478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2931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40896-977F-4A55-8809-11ADF4532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EF733-C979-40DC-AD63-AA9FDFD527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22C5D3-63BF-4015-9ECA-84B3A3A76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00140-625F-40E0-9E5A-9C4E0E9BA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99EB-405F-4656-B2F5-CFB36F1A1173}" type="datetimeFigureOut">
              <a:rPr lang="en-ID" smtClean="0"/>
              <a:t>22/08/2021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79EE3-8789-406B-AC42-B8F1AF07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1CDCF-4D2A-425A-BC11-1F975197A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7741-D05C-4D6F-99B8-3DF5C5F478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20772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18FCE-5997-4278-BDCC-2A18B19E8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16A8D-8D61-4FB9-971D-FAD4D921F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BEAC0-2EA8-4C37-B0E8-6DDCCC100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AC5B75-4679-495D-A0AF-65F6E65BE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2AF57C-9800-4310-833F-7C8C048B9E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18084F-D85C-49F7-A1A6-D82E73584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99EB-405F-4656-B2F5-CFB36F1A1173}" type="datetimeFigureOut">
              <a:rPr lang="en-ID" smtClean="0"/>
              <a:t>22/08/2021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B63CEA-3F5E-43D8-BDEB-1C783635C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013EF-0CC8-4330-8059-3AADC6ECD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7741-D05C-4D6F-99B8-3DF5C5F478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5282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0885-71A4-44B3-AA2F-096FBA6C4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6F5439-9CE3-4D8F-AA4C-655E7043A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99EB-405F-4656-B2F5-CFB36F1A1173}" type="datetimeFigureOut">
              <a:rPr lang="en-ID" smtClean="0"/>
              <a:t>22/08/2021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B34E9C-549D-4443-AFAE-06D6F810C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305FB2-8AD5-484A-99EC-FD071EA9C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7741-D05C-4D6F-99B8-3DF5C5F478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897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A0DBD4-AF86-40F1-9B8A-1F752DE8D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99EB-405F-4656-B2F5-CFB36F1A1173}" type="datetimeFigureOut">
              <a:rPr lang="en-ID" smtClean="0"/>
              <a:t>22/08/2021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8CBF9C-0E43-4FAF-82CC-2B8EE363F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5581C-8C4E-444B-8D3B-4379CDFA9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7741-D05C-4D6F-99B8-3DF5C5F478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2088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BAC70-9CE6-4021-82D5-703FD8A28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034E0-E6D0-4A65-9293-AD8C09286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FAFB3-17DA-4BFA-A4B4-F0BEF51FD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2DE53-0B2F-4814-B90F-5712579B5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99EB-405F-4656-B2F5-CFB36F1A1173}" type="datetimeFigureOut">
              <a:rPr lang="en-ID" smtClean="0"/>
              <a:t>22/08/2021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5EFB7-9CE3-4C93-9FD2-8D898BF38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A950D-D229-4B4D-92E4-C97CB787A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7741-D05C-4D6F-99B8-3DF5C5F478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361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FAF0B-B835-4342-A326-010B2B84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230F5F-CA8C-43EE-99ED-2F04B6D134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BE429-B20C-47D1-835D-2C30620CA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656FA-FBD2-413F-9D9B-83CFC4723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C99EB-405F-4656-B2F5-CFB36F1A1173}" type="datetimeFigureOut">
              <a:rPr lang="en-ID" smtClean="0"/>
              <a:t>22/08/2021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B800B-D5D9-4192-A170-CA1779F7A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B63A5-A5C3-4CCD-A376-86FDE762D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7741-D05C-4D6F-99B8-3DF5C5F478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0130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1D8B61-F0C9-40A4-9EB1-BC3F2ACF6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5C3D5-1301-4B46-B786-0B2DEA8A8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A657-0402-49A0-8703-CA3BE1DD7C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C99EB-405F-4656-B2F5-CFB36F1A1173}" type="datetimeFigureOut">
              <a:rPr lang="en-ID" smtClean="0"/>
              <a:t>22/08/2021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E1008-08EC-468D-BA0D-327E75A28D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EA261-8016-419B-A2C4-884E087BE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07741-D05C-4D6F-99B8-3DF5C5F4785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881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nmeth.3547" TargetMode="External"/><Relationship Id="rId2" Type="http://schemas.openxmlformats.org/officeDocument/2006/relationships/hyperlink" Target="https://doi.org/10.3389/fgene.2019.00286" TargetMode="Externa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hyperlink" Target="https://pubmed.ncbi.nlm.nih.gov/27084946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paultimothymooney/coronavirus-genome-sequence/tasks?taskId=49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9F7F4-98FB-4638-8EA4-2D6515E5BE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Sequence Processing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C61F7-653B-49FF-956D-86287D085C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Genetic Sequence Processing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19842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ACB27-1798-4A35-957A-A5F3B7717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Prediksi</a:t>
            </a:r>
            <a:r>
              <a:rPr lang="en-US" dirty="0"/>
              <a:t> CCAAT Promoter </a:t>
            </a:r>
            <a:r>
              <a:rPr lang="en-US" dirty="0" err="1"/>
              <a:t>dari</a:t>
            </a:r>
            <a:r>
              <a:rPr lang="en-US" dirty="0"/>
              <a:t> DNA </a:t>
            </a:r>
            <a:r>
              <a:rPr lang="en-US" dirty="0" err="1"/>
              <a:t>Manusia</a:t>
            </a:r>
            <a:endParaRPr lang="en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DD583C8-7E02-4031-9BDF-C99BC250A42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76247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C0B44-FB6D-4F06-A892-712613C1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Simpulan</a:t>
            </a:r>
            <a:r>
              <a:rPr lang="en-US" dirty="0"/>
              <a:t> </a:t>
            </a:r>
            <a:r>
              <a:rPr lang="en-US" dirty="0" err="1"/>
              <a:t>Sementara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18AB-7312-41D4-B3E0-687DD03E4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DNABert</a:t>
            </a:r>
            <a:r>
              <a:rPr lang="en-US" dirty="0"/>
              <a:t> di-pretrained </a:t>
            </a:r>
            <a:r>
              <a:rPr lang="en-US" dirty="0" err="1"/>
              <a:t>dengan</a:t>
            </a:r>
            <a:r>
              <a:rPr lang="en-US" dirty="0"/>
              <a:t> GrCh38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bagus</a:t>
            </a:r>
            <a:r>
              <a:rPr lang="en-US" dirty="0"/>
              <a:t> pada task yang </a:t>
            </a:r>
            <a:r>
              <a:rPr lang="en-US" dirty="0" err="1"/>
              <a:t>melibatkan</a:t>
            </a:r>
            <a:r>
              <a:rPr lang="en-US" dirty="0"/>
              <a:t> DNA </a:t>
            </a:r>
            <a:r>
              <a:rPr lang="en-US" dirty="0" err="1"/>
              <a:t>manusia</a:t>
            </a:r>
            <a:r>
              <a:rPr lang="en-US" dirty="0"/>
              <a:t> dan </a:t>
            </a:r>
            <a:r>
              <a:rPr lang="en-US" dirty="0" err="1"/>
              <a:t>hasil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bagus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DNA virus.</a:t>
            </a:r>
          </a:p>
          <a:p>
            <a:r>
              <a:rPr lang="en-US" dirty="0" err="1"/>
              <a:t>Hipotesis</a:t>
            </a:r>
            <a:r>
              <a:rPr lang="en-US" dirty="0"/>
              <a:t> (1) : Fine tuning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performa</a:t>
            </a:r>
            <a:r>
              <a:rPr lang="en-US" dirty="0"/>
              <a:t> </a:t>
            </a:r>
            <a:r>
              <a:rPr lang="en-US" dirty="0" err="1"/>
              <a:t>DNABert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task </a:t>
            </a:r>
            <a:r>
              <a:rPr lang="en-US" dirty="0" err="1"/>
              <a:t>prediksi</a:t>
            </a:r>
            <a:r>
              <a:rPr lang="en-US" dirty="0"/>
              <a:t> TATA dan CCAAT</a:t>
            </a:r>
          </a:p>
          <a:p>
            <a:r>
              <a:rPr lang="en-US" dirty="0" err="1"/>
              <a:t>Hipotesis</a:t>
            </a:r>
            <a:r>
              <a:rPr lang="en-US" dirty="0"/>
              <a:t> (2) : </a:t>
            </a:r>
            <a:r>
              <a:rPr lang="en-US" dirty="0" err="1"/>
              <a:t>Manusia</a:t>
            </a:r>
            <a:r>
              <a:rPr lang="en-US" dirty="0"/>
              <a:t> dan </a:t>
            </a:r>
            <a:r>
              <a:rPr lang="en-US" dirty="0" err="1"/>
              <a:t>hewan</a:t>
            </a:r>
            <a:r>
              <a:rPr lang="en-US" dirty="0"/>
              <a:t> </a:t>
            </a:r>
            <a:r>
              <a:rPr lang="en-US" dirty="0" err="1"/>
              <a:t>mamalia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kedekatan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DNA </a:t>
            </a:r>
            <a:r>
              <a:rPr lang="en-US" dirty="0" err="1"/>
              <a:t>mereka</a:t>
            </a:r>
            <a:r>
              <a:rPr lang="en-US" dirty="0"/>
              <a:t>. </a:t>
            </a:r>
            <a:r>
              <a:rPr lang="en-US" dirty="0" err="1"/>
              <a:t>Prediksi</a:t>
            </a:r>
            <a:r>
              <a:rPr lang="en-US" dirty="0"/>
              <a:t> TATA dan CCAAT pada </a:t>
            </a:r>
            <a:r>
              <a:rPr lang="en-US" dirty="0" err="1"/>
              <a:t>mamalia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DNABert</a:t>
            </a:r>
            <a:r>
              <a:rPr lang="en-US" dirty="0"/>
              <a:t>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performa</a:t>
            </a:r>
            <a:r>
              <a:rPr lang="en-US" dirty="0"/>
              <a:t> yang </a:t>
            </a:r>
            <a:r>
              <a:rPr lang="en-US" dirty="0" err="1"/>
              <a:t>serupa</a:t>
            </a:r>
            <a:r>
              <a:rPr lang="en-US" dirty="0"/>
              <a:t> dan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DNA virus.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00877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62B07-A17A-4A16-B55E-CDCE64A60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8C533-05EB-45E8-BC66-8245385D1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DNABert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diekspansi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mengenali</a:t>
            </a:r>
            <a:r>
              <a:rPr lang="en-US" dirty="0"/>
              <a:t> CCAAT promoter?</a:t>
            </a:r>
          </a:p>
          <a:p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pendahuluan</a:t>
            </a:r>
            <a:r>
              <a:rPr lang="en-US" dirty="0"/>
              <a:t> di proposal : </a:t>
            </a:r>
            <a:r>
              <a:rPr lang="en-US" b="1" dirty="0" err="1"/>
              <a:t>mengapa</a:t>
            </a:r>
            <a:r>
              <a:rPr lang="en-US" b="1" dirty="0"/>
              <a:t> TATA promoter dan CCAAT promoter </a:t>
            </a:r>
            <a:r>
              <a:rPr lang="en-US" b="1" dirty="0" err="1"/>
              <a:t>penting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</a:t>
            </a:r>
            <a:r>
              <a:rPr lang="en-US" b="1" dirty="0" err="1"/>
              <a:t>dideteksi</a:t>
            </a:r>
            <a:r>
              <a:rPr lang="en-US" b="1" dirty="0"/>
              <a:t> pada </a:t>
            </a:r>
            <a:r>
              <a:rPr lang="en-US" b="1" dirty="0" err="1"/>
              <a:t>sekuens</a:t>
            </a:r>
            <a:r>
              <a:rPr lang="en-US" b="1" dirty="0"/>
              <a:t> DNA?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2973522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01A27-6F1D-4FA6-B03D-1A97D0CCA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Ongoing &amp; To Do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44F97-941B-43BA-A1F5-7507E8C81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Eksperimen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dataset </a:t>
            </a:r>
            <a:r>
              <a:rPr lang="en-US" dirty="0" err="1"/>
              <a:t>mamalia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task TATA Box dan CCAAT</a:t>
            </a:r>
          </a:p>
          <a:p>
            <a:pPr lvl="1"/>
            <a:r>
              <a:rPr lang="en-US" dirty="0"/>
              <a:t>TATA-box vs Non TATA-box</a:t>
            </a:r>
          </a:p>
          <a:p>
            <a:pPr lvl="1"/>
            <a:r>
              <a:rPr lang="en-US" dirty="0"/>
              <a:t>CCAAT-box vs Non CCAAT-box</a:t>
            </a:r>
          </a:p>
          <a:p>
            <a:pPr lvl="1"/>
            <a:r>
              <a:rPr lang="en-US" dirty="0" err="1"/>
              <a:t>Kombinasi</a:t>
            </a:r>
            <a:r>
              <a:rPr lang="en-US" dirty="0"/>
              <a:t> TATA-box dan CCAAT-box</a:t>
            </a:r>
          </a:p>
          <a:p>
            <a:pPr lvl="2"/>
            <a:r>
              <a:rPr lang="en-US" dirty="0"/>
              <a:t>TATA + CCAAT</a:t>
            </a:r>
          </a:p>
          <a:p>
            <a:pPr lvl="2"/>
            <a:r>
              <a:rPr lang="en-US" dirty="0"/>
              <a:t>TATA + no CCAAT</a:t>
            </a:r>
          </a:p>
          <a:p>
            <a:pPr lvl="2"/>
            <a:r>
              <a:rPr lang="en-US" dirty="0"/>
              <a:t>No TATA + CCAAT</a:t>
            </a:r>
          </a:p>
          <a:p>
            <a:pPr lvl="2"/>
            <a:r>
              <a:rPr lang="en-US" dirty="0"/>
              <a:t>No TATA + No CCAAT</a:t>
            </a:r>
          </a:p>
          <a:p>
            <a:r>
              <a:rPr lang="en-US" dirty="0"/>
              <a:t>Fine tuning </a:t>
            </a:r>
            <a:r>
              <a:rPr lang="en-US" dirty="0" err="1"/>
              <a:t>DNABert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task TATA Box dan CCAAT</a:t>
            </a:r>
          </a:p>
          <a:p>
            <a:r>
              <a:rPr lang="en-US" dirty="0" err="1"/>
              <a:t>Pelajari</a:t>
            </a:r>
            <a:r>
              <a:rPr lang="en-US" dirty="0"/>
              <a:t> dataset pada </a:t>
            </a:r>
            <a:r>
              <a:rPr lang="en-US" dirty="0" err="1"/>
              <a:t>DNABert</a:t>
            </a:r>
            <a:r>
              <a:rPr lang="en-US" dirty="0"/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dirty="0"/>
              <a:t>How?</a:t>
            </a:r>
          </a:p>
          <a:p>
            <a:r>
              <a:rPr lang="en-US" b="1" i="1" u="sng" dirty="0" err="1"/>
              <a:t>Pelajari</a:t>
            </a:r>
            <a:r>
              <a:rPr lang="en-US" b="1" i="1" u="sng" dirty="0"/>
              <a:t> model </a:t>
            </a:r>
            <a:r>
              <a:rPr lang="en-US" b="1" i="1" u="sng" dirty="0" err="1"/>
              <a:t>berikut</a:t>
            </a:r>
            <a:r>
              <a:rPr lang="en-US" b="1" i="1" u="sng" dirty="0"/>
              <a:t> &amp; </a:t>
            </a:r>
            <a:r>
              <a:rPr lang="en-US" b="1" i="1" u="sng" dirty="0" err="1"/>
              <a:t>bandingkan</a:t>
            </a:r>
            <a:r>
              <a:rPr lang="en-US" b="1" i="1" u="sng" dirty="0"/>
              <a:t> </a:t>
            </a:r>
            <a:r>
              <a:rPr lang="en-US" b="1" i="1" u="sng" dirty="0" err="1"/>
              <a:t>hasilnya</a:t>
            </a:r>
            <a:r>
              <a:rPr lang="en-US" b="1" i="1" u="sng" dirty="0"/>
              <a:t> </a:t>
            </a:r>
            <a:r>
              <a:rPr lang="en-US" b="1" i="1" u="sng" dirty="0" err="1"/>
              <a:t>dengan</a:t>
            </a:r>
            <a:r>
              <a:rPr lang="en-US" b="1" i="1" u="sng" dirty="0"/>
              <a:t> </a:t>
            </a:r>
            <a:r>
              <a:rPr lang="en-US" b="1" i="1" u="sng" dirty="0" err="1"/>
              <a:t>DNABert</a:t>
            </a:r>
            <a:endParaRPr lang="en-US" b="1" i="1" u="sng" dirty="0"/>
          </a:p>
          <a:p>
            <a:pPr lvl="1"/>
            <a:r>
              <a:rPr lang="en-US" b="1" i="1" u="sng" dirty="0" err="1"/>
              <a:t>DeePromoter</a:t>
            </a:r>
            <a:r>
              <a:rPr lang="en-US" b="1" i="1" u="sng" dirty="0"/>
              <a:t> (2019) (</a:t>
            </a:r>
            <a:r>
              <a:rPr lang="en-ID" b="1" i="1" u="sng" dirty="0">
                <a:hlinkClick r:id="rId2"/>
              </a:rPr>
              <a:t>https://doi.org/10.3389/fgene.2019.00286</a:t>
            </a:r>
            <a:r>
              <a:rPr lang="en-ID" b="1" i="1" u="sng" dirty="0"/>
              <a:t>) </a:t>
            </a:r>
            <a:r>
              <a:rPr lang="en-US" b="1" i="1" u="sng" dirty="0">
                <a:latin typeface="Calibri" panose="020F0502020204030204" pitchFamily="34" charset="0"/>
                <a:cs typeface="Calibri" panose="020F0502020204030204" pitchFamily="34" charset="0"/>
              </a:rPr>
              <a:t>→ TATA Promoter</a:t>
            </a:r>
            <a:endParaRPr lang="en-ID" b="1" i="1" u="sng" dirty="0"/>
          </a:p>
          <a:p>
            <a:pPr lvl="1"/>
            <a:r>
              <a:rPr lang="en-ID" b="1" i="1" u="sng" dirty="0" err="1"/>
              <a:t>DeepSEA</a:t>
            </a:r>
            <a:r>
              <a:rPr lang="en-ID" b="1" i="1" u="sng" dirty="0"/>
              <a:t> (2015) &amp; </a:t>
            </a:r>
            <a:r>
              <a:rPr lang="en-ID" b="1" i="1" u="sng" dirty="0" err="1"/>
              <a:t>DanQ</a:t>
            </a:r>
            <a:r>
              <a:rPr lang="en-ID" b="1" i="1" u="sng" dirty="0"/>
              <a:t> (2016) (</a:t>
            </a:r>
            <a:r>
              <a:rPr lang="en-ID" b="1" i="1" u="sng" dirty="0">
                <a:hlinkClick r:id="rId3"/>
              </a:rPr>
              <a:t>https://www.nature.com/articles/nmeth.3547</a:t>
            </a:r>
            <a:r>
              <a:rPr lang="en-ID" b="1" i="1" u="sng" dirty="0"/>
              <a:t>, </a:t>
            </a:r>
            <a:r>
              <a:rPr lang="en-ID" b="1" i="1" u="sng" dirty="0">
                <a:hlinkClick r:id="rId4"/>
              </a:rPr>
              <a:t>https://pubmed.ncbi.nlm.nih.gov/27084946/</a:t>
            </a:r>
            <a:r>
              <a:rPr lang="en-ID" b="1" i="1" u="sng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76363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6576B7-E3E3-41CF-9812-CB467A51C2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</a:t>
            </a:r>
            <a:endParaRPr lang="en-ID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4B3E6D2-5DBB-443D-9F43-F1636F089A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16 </a:t>
            </a:r>
            <a:r>
              <a:rPr lang="en-US" dirty="0" err="1"/>
              <a:t>Agustus</a:t>
            </a:r>
            <a:r>
              <a:rPr lang="en-US" dirty="0"/>
              <a:t> 2021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56923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90A38-5440-459F-98ED-469BCFD36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 </a:t>
            </a:r>
            <a:r>
              <a:rPr lang="en-US" dirty="0" err="1"/>
              <a:t>Agustus</a:t>
            </a:r>
            <a:r>
              <a:rPr lang="en-US" dirty="0"/>
              <a:t> 2021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D436670-1F0B-4FFF-91A3-E0F6ED758E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6555064"/>
              </p:ext>
            </p:extLst>
          </p:nvPr>
        </p:nvGraphicFramePr>
        <p:xfrm>
          <a:off x="838200" y="2571750"/>
          <a:ext cx="4038599" cy="1714500"/>
        </p:xfrm>
        <a:graphic>
          <a:graphicData uri="http://schemas.openxmlformats.org/drawingml/2006/table">
            <a:tbl>
              <a:tblPr/>
              <a:tblGrid>
                <a:gridCol w="713814">
                  <a:extLst>
                    <a:ext uri="{9D8B030D-6E8A-4147-A177-3AD203B41FA5}">
                      <a16:colId xmlns:a16="http://schemas.microsoft.com/office/drawing/2014/main" val="4066233039"/>
                    </a:ext>
                  </a:extLst>
                </a:gridCol>
                <a:gridCol w="697951">
                  <a:extLst>
                    <a:ext uri="{9D8B030D-6E8A-4147-A177-3AD203B41FA5}">
                      <a16:colId xmlns:a16="http://schemas.microsoft.com/office/drawing/2014/main" val="3742323044"/>
                    </a:ext>
                  </a:extLst>
                </a:gridCol>
                <a:gridCol w="609121">
                  <a:extLst>
                    <a:ext uri="{9D8B030D-6E8A-4147-A177-3AD203B41FA5}">
                      <a16:colId xmlns:a16="http://schemas.microsoft.com/office/drawing/2014/main" val="3850809874"/>
                    </a:ext>
                  </a:extLst>
                </a:gridCol>
                <a:gridCol w="799471">
                  <a:extLst>
                    <a:ext uri="{9D8B030D-6E8A-4147-A177-3AD203B41FA5}">
                      <a16:colId xmlns:a16="http://schemas.microsoft.com/office/drawing/2014/main" val="337999705"/>
                    </a:ext>
                  </a:extLst>
                </a:gridCol>
                <a:gridCol w="609121">
                  <a:extLst>
                    <a:ext uri="{9D8B030D-6E8A-4147-A177-3AD203B41FA5}">
                      <a16:colId xmlns:a16="http://schemas.microsoft.com/office/drawing/2014/main" val="2023821637"/>
                    </a:ext>
                  </a:extLst>
                </a:gridCol>
                <a:gridCol w="609121">
                  <a:extLst>
                    <a:ext uri="{9D8B030D-6E8A-4147-A177-3AD203B41FA5}">
                      <a16:colId xmlns:a16="http://schemas.microsoft.com/office/drawing/2014/main" val="62147373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pretrained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66631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fine tuning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12062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max_seq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1153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n_label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67119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nucl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4135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k-mer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k-mer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k-mer 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k-mer 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6213169"/>
                  </a:ext>
                </a:extLst>
              </a:tr>
              <a:tr h="1905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metrics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0.343333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0.123333333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0.273333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0.196667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113419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0.21558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0.146485859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0.223755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0.212675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673619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0.343333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0.123333333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0.273333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0.196667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63290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7AC014E-2933-4C75-8069-F326DFADE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424950"/>
              </p:ext>
            </p:extLst>
          </p:nvPr>
        </p:nvGraphicFramePr>
        <p:xfrm>
          <a:off x="5391154" y="2571750"/>
          <a:ext cx="3848098" cy="1714500"/>
        </p:xfrm>
        <a:graphic>
          <a:graphicData uri="http://schemas.openxmlformats.org/drawingml/2006/table">
            <a:tbl>
              <a:tblPr/>
              <a:tblGrid>
                <a:gridCol w="713786">
                  <a:extLst>
                    <a:ext uri="{9D8B030D-6E8A-4147-A177-3AD203B41FA5}">
                      <a16:colId xmlns:a16="http://schemas.microsoft.com/office/drawing/2014/main" val="857381699"/>
                    </a:ext>
                  </a:extLst>
                </a:gridCol>
                <a:gridCol w="697924">
                  <a:extLst>
                    <a:ext uri="{9D8B030D-6E8A-4147-A177-3AD203B41FA5}">
                      <a16:colId xmlns:a16="http://schemas.microsoft.com/office/drawing/2014/main" val="1249724017"/>
                    </a:ext>
                  </a:extLst>
                </a:gridCol>
                <a:gridCol w="609097">
                  <a:extLst>
                    <a:ext uri="{9D8B030D-6E8A-4147-A177-3AD203B41FA5}">
                      <a16:colId xmlns:a16="http://schemas.microsoft.com/office/drawing/2014/main" val="3447634565"/>
                    </a:ext>
                  </a:extLst>
                </a:gridCol>
                <a:gridCol w="609097">
                  <a:extLst>
                    <a:ext uri="{9D8B030D-6E8A-4147-A177-3AD203B41FA5}">
                      <a16:colId xmlns:a16="http://schemas.microsoft.com/office/drawing/2014/main" val="2799163856"/>
                    </a:ext>
                  </a:extLst>
                </a:gridCol>
                <a:gridCol w="609097">
                  <a:extLst>
                    <a:ext uri="{9D8B030D-6E8A-4147-A177-3AD203B41FA5}">
                      <a16:colId xmlns:a16="http://schemas.microsoft.com/office/drawing/2014/main" val="872665025"/>
                    </a:ext>
                  </a:extLst>
                </a:gridCol>
                <a:gridCol w="609097">
                  <a:extLst>
                    <a:ext uri="{9D8B030D-6E8A-4147-A177-3AD203B41FA5}">
                      <a16:colId xmlns:a16="http://schemas.microsoft.com/office/drawing/2014/main" val="287639126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pretrained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3368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fine tuning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84376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max_seq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19280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n_label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88420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devset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protein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38823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k-mer 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k-mer 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k-mer 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k-mer 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8622694"/>
                  </a:ext>
                </a:extLst>
              </a:tr>
              <a:tr h="1905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metrics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0.333333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0.306667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0.333333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1242882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0.358437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0.111111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0.105023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0.111111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1804908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0.333333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0.306667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0.333333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539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2904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44562-D795-4799-A3F9-915681354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Prediksi</a:t>
            </a:r>
            <a:r>
              <a:rPr lang="en-US" dirty="0"/>
              <a:t> Varian SARS-CoV-2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8146115-2311-4010-8EA3-D0B935ABBE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8086579"/>
              </p:ext>
            </p:extLst>
          </p:nvPr>
        </p:nvGraphicFramePr>
        <p:xfrm>
          <a:off x="5843876" y="1690688"/>
          <a:ext cx="5014913" cy="3767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EDEB4D0-B655-4035-A452-686CD50B56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0737902"/>
              </p:ext>
            </p:extLst>
          </p:nvPr>
        </p:nvGraphicFramePr>
        <p:xfrm>
          <a:off x="838200" y="1709595"/>
          <a:ext cx="4572000" cy="37766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54180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D3BE-0F82-4819-8761-480BA4D00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Pengamatan</a:t>
            </a:r>
            <a:r>
              <a:rPr lang="en-US" dirty="0"/>
              <a:t> </a:t>
            </a:r>
            <a:r>
              <a:rPr lang="en-US" dirty="0" err="1"/>
              <a:t>Sementara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8CF39-94B0-41AD-B09C-FEBC31935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dataset protein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akurasi</a:t>
            </a:r>
            <a:r>
              <a:rPr lang="en-US" dirty="0"/>
              <a:t> yang </a:t>
            </a:r>
            <a:r>
              <a:rPr lang="en-US" dirty="0" err="1"/>
              <a:t>sedikit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dataset </a:t>
            </a:r>
            <a:r>
              <a:rPr lang="en-US" dirty="0" err="1"/>
              <a:t>nukleotida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endParaRPr lang="en-US" dirty="0"/>
          </a:p>
          <a:p>
            <a:pPr lvl="1"/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riset</a:t>
            </a:r>
            <a:r>
              <a:rPr lang="en-US" dirty="0"/>
              <a:t>,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varian</a:t>
            </a:r>
            <a:r>
              <a:rPr lang="en-US" dirty="0"/>
              <a:t> </a:t>
            </a:r>
            <a:r>
              <a:rPr lang="en-US" dirty="0" err="1"/>
              <a:t>memang</a:t>
            </a:r>
            <a:r>
              <a:rPr lang="en-US" dirty="0"/>
              <a:t> </a:t>
            </a:r>
            <a:r>
              <a:rPr lang="en-US" dirty="0" err="1"/>
              <a:t>ditentukan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protein yang </a:t>
            </a:r>
            <a:r>
              <a:rPr lang="en-US" dirty="0" err="1"/>
              <a:t>dibentuk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virus. Protein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perilaku</a:t>
            </a:r>
            <a:r>
              <a:rPr lang="en-US" dirty="0"/>
              <a:t> (</a:t>
            </a:r>
            <a:r>
              <a:rPr lang="en-US" dirty="0" err="1"/>
              <a:t>letalitas</a:t>
            </a:r>
            <a:r>
              <a:rPr lang="en-US" dirty="0"/>
              <a:t>, </a:t>
            </a:r>
            <a:r>
              <a:rPr lang="en-US" dirty="0" err="1"/>
              <a:t>kecepatan</a:t>
            </a:r>
            <a:r>
              <a:rPr lang="en-US" dirty="0"/>
              <a:t> </a:t>
            </a:r>
            <a:r>
              <a:rPr lang="en-US" dirty="0" err="1"/>
              <a:t>infeksi</a:t>
            </a:r>
            <a:r>
              <a:rPr lang="en-US" dirty="0"/>
              <a:t>, </a:t>
            </a:r>
            <a:r>
              <a:rPr lang="en-US" dirty="0" err="1"/>
              <a:t>dll</a:t>
            </a:r>
            <a:r>
              <a:rPr lang="en-US" dirty="0"/>
              <a:t>) </a:t>
            </a:r>
            <a:r>
              <a:rPr lang="en-US" dirty="0" err="1"/>
              <a:t>dari</a:t>
            </a:r>
            <a:r>
              <a:rPr lang="en-US" dirty="0"/>
              <a:t> virus.</a:t>
            </a:r>
          </a:p>
          <a:p>
            <a:pPr lvl="1"/>
            <a:r>
              <a:rPr lang="en-US" dirty="0"/>
              <a:t>Pada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sekuens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K-</a:t>
            </a:r>
            <a:r>
              <a:rPr lang="en-US" dirty="0" err="1"/>
              <a:t>mer</a:t>
            </a:r>
            <a:r>
              <a:rPr lang="en-US" dirty="0"/>
              <a:t> 3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k-</a:t>
            </a:r>
            <a:r>
              <a:rPr lang="en-US" dirty="0" err="1"/>
              <a:t>mer</a:t>
            </a:r>
            <a:r>
              <a:rPr lang="en-US" dirty="0"/>
              <a:t> yang lain.</a:t>
            </a:r>
          </a:p>
          <a:p>
            <a:pPr lvl="2"/>
            <a:r>
              <a:rPr lang="en-US" i="1" dirty="0"/>
              <a:t>Why?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924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E1A7-D350-4F2F-AA70-F9458EC2F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Hipotesis</a:t>
            </a:r>
            <a:r>
              <a:rPr lang="en-US" dirty="0"/>
              <a:t> dan </a:t>
            </a:r>
            <a:r>
              <a:rPr lang="en-US" dirty="0" err="1"/>
              <a:t>Tindak</a:t>
            </a:r>
            <a:r>
              <a:rPr lang="en-US" dirty="0"/>
              <a:t> </a:t>
            </a:r>
            <a:r>
              <a:rPr lang="en-US" dirty="0" err="1"/>
              <a:t>Lanjut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087B2-1A74-4C52-945F-A38A8571A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datanya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Fitur-</a:t>
            </a:r>
            <a:r>
              <a:rPr lang="en-US" dirty="0" err="1"/>
              <a:t>fiturnya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?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eksplor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&amp;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lakukan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feature extraction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Jika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dilakukan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clustering,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apakah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dataset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dari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tiap-tiap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kelas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memang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membentuk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tiga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cluster?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Fine-tuning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DNABert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94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1FD41-B837-4719-BEFE-C05B5801F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r>
              <a:rPr lang="en-US" dirty="0"/>
              <a:t> </a:t>
            </a:r>
            <a:r>
              <a:rPr lang="en-US" dirty="0" err="1"/>
              <a:t>Tindak</a:t>
            </a:r>
            <a:r>
              <a:rPr lang="en-US" dirty="0"/>
              <a:t> </a:t>
            </a:r>
            <a:r>
              <a:rPr lang="en-US" dirty="0" err="1"/>
              <a:t>Lanjut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D23AA-20B2-4BF6-9035-24EFFFF0B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Coronavirus genome sequence (</a:t>
            </a:r>
            <a:r>
              <a:rPr lang="en-US" dirty="0">
                <a:hlinkClick r:id="rId2"/>
              </a:rPr>
              <a:t>https://www.kaggle.com/paultimothymooney/coronavirus-genome-sequence/tasks?taskId=490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Protein identification</a:t>
            </a:r>
          </a:p>
          <a:p>
            <a:pPr lvl="1"/>
            <a:r>
              <a:rPr lang="en-US" dirty="0"/>
              <a:t>Gene prediction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98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E463E-07DF-440C-883D-046524B10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22 </a:t>
            </a:r>
            <a:r>
              <a:rPr lang="en-US" dirty="0" err="1"/>
              <a:t>Agustus</a:t>
            </a:r>
            <a:r>
              <a:rPr lang="en-US" dirty="0"/>
              <a:t> 2021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1DAA0-8F4A-4F26-B2B4-D83A49629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Eksplorasi</a:t>
            </a:r>
            <a:r>
              <a:rPr lang="en-US" dirty="0"/>
              <a:t> </a:t>
            </a:r>
            <a:r>
              <a:rPr lang="en-US" dirty="0" err="1"/>
              <a:t>DeePromoter</a:t>
            </a:r>
            <a:endParaRPr lang="en-US" dirty="0"/>
          </a:p>
          <a:p>
            <a:pPr lvl="1"/>
            <a:r>
              <a:rPr lang="en-US" dirty="0"/>
              <a:t>Dataset Genome </a:t>
            </a:r>
            <a:r>
              <a:rPr lang="en-US" dirty="0" err="1"/>
              <a:t>Manusia</a:t>
            </a:r>
            <a:r>
              <a:rPr lang="en-US" dirty="0"/>
              <a:t> &amp; </a:t>
            </a:r>
            <a:r>
              <a:rPr lang="en-US" dirty="0" err="1"/>
              <a:t>Tikus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TATA &amp; Non-TATA Promoter</a:t>
            </a:r>
          </a:p>
          <a:p>
            <a:pPr lvl="1"/>
            <a:r>
              <a:rPr lang="en-US" dirty="0"/>
              <a:t>Binary Classification</a:t>
            </a:r>
          </a:p>
          <a:p>
            <a:pPr lvl="2"/>
            <a:r>
              <a:rPr lang="en-US" dirty="0"/>
              <a:t>Human TATA vs non Human TATA</a:t>
            </a:r>
          </a:p>
          <a:p>
            <a:pPr lvl="2"/>
            <a:r>
              <a:rPr lang="en-US" dirty="0"/>
              <a:t>Human </a:t>
            </a:r>
            <a:r>
              <a:rPr lang="en-US" dirty="0" err="1"/>
              <a:t>nonTATA</a:t>
            </a:r>
            <a:r>
              <a:rPr lang="en-US" dirty="0"/>
              <a:t> vs non Human </a:t>
            </a:r>
            <a:r>
              <a:rPr lang="en-US" dirty="0" err="1"/>
              <a:t>nonTATA</a:t>
            </a:r>
            <a:endParaRPr lang="en-US" dirty="0"/>
          </a:p>
          <a:p>
            <a:pPr lvl="2"/>
            <a:r>
              <a:rPr lang="en-US" dirty="0"/>
              <a:t>Mouse TATA vs non Mouse TATA</a:t>
            </a:r>
          </a:p>
          <a:p>
            <a:pPr lvl="2"/>
            <a:r>
              <a:rPr lang="en-US" dirty="0"/>
              <a:t>Mouse </a:t>
            </a:r>
            <a:r>
              <a:rPr lang="en-US" dirty="0" err="1"/>
              <a:t>nonTATA</a:t>
            </a:r>
            <a:r>
              <a:rPr lang="en-US" dirty="0"/>
              <a:t> vs non Mouse </a:t>
            </a:r>
            <a:r>
              <a:rPr lang="en-US" dirty="0" err="1"/>
              <a:t>nonTATA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636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0AAF-E162-4389-A9FF-259C11E2C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</a:t>
            </a:r>
            <a:r>
              <a:rPr lang="en-US" dirty="0" err="1"/>
              <a:t>Agustus</a:t>
            </a:r>
            <a:r>
              <a:rPr lang="en-US" dirty="0"/>
              <a:t> 2021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F76FBC7-B588-4F5E-A04A-6E09C601BD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4690992"/>
              </p:ext>
            </p:extLst>
          </p:nvPr>
        </p:nvGraphicFramePr>
        <p:xfrm>
          <a:off x="3753908" y="2845937"/>
          <a:ext cx="4684184" cy="11661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3215">
                  <a:extLst>
                    <a:ext uri="{9D8B030D-6E8A-4147-A177-3AD203B41FA5}">
                      <a16:colId xmlns:a16="http://schemas.microsoft.com/office/drawing/2014/main" val="2346384170"/>
                    </a:ext>
                  </a:extLst>
                </a:gridCol>
                <a:gridCol w="817225">
                  <a:extLst>
                    <a:ext uri="{9D8B030D-6E8A-4147-A177-3AD203B41FA5}">
                      <a16:colId xmlns:a16="http://schemas.microsoft.com/office/drawing/2014/main" val="3045387775"/>
                    </a:ext>
                  </a:extLst>
                </a:gridCol>
                <a:gridCol w="1549012">
                  <a:extLst>
                    <a:ext uri="{9D8B030D-6E8A-4147-A177-3AD203B41FA5}">
                      <a16:colId xmlns:a16="http://schemas.microsoft.com/office/drawing/2014/main" val="3113767919"/>
                    </a:ext>
                  </a:extLst>
                </a:gridCol>
                <a:gridCol w="1604732">
                  <a:extLst>
                    <a:ext uri="{9D8B030D-6E8A-4147-A177-3AD203B41FA5}">
                      <a16:colId xmlns:a16="http://schemas.microsoft.com/office/drawing/2014/main" val="3596582774"/>
                    </a:ext>
                  </a:extLst>
                </a:gridCol>
              </a:tblGrid>
              <a:tr h="233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model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pretrained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63637378"/>
                  </a:ext>
                </a:extLst>
              </a:tr>
              <a:tr h="233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fine tuning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dataset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NULL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68561628"/>
                  </a:ext>
                </a:extLst>
              </a:tr>
              <a:tr h="233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max_seq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07506231"/>
                  </a:ext>
                </a:extLst>
              </a:tr>
              <a:tr h="233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n_label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2076823"/>
                  </a:ext>
                </a:extLst>
              </a:tr>
              <a:tr h="233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 err="1">
                          <a:effectLst/>
                        </a:rPr>
                        <a:t>devset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nucl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7511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4559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E0C49-1E37-4E69-AA03-80D93FC21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Prediksi</a:t>
            </a:r>
            <a:r>
              <a:rPr lang="en-US" dirty="0"/>
              <a:t> </a:t>
            </a:r>
            <a:r>
              <a:rPr lang="en-US" dirty="0" err="1"/>
              <a:t>Sekuens</a:t>
            </a:r>
            <a:r>
              <a:rPr lang="en-US" dirty="0"/>
              <a:t> SARS-CoV-2 Variant Beta &amp; Delta (1-8-2021)</a:t>
            </a:r>
            <a:endParaRPr lang="en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4FBCDB9-7695-43E0-AFE2-B66014CF7D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0012184"/>
              </p:ext>
            </p:extLst>
          </p:nvPr>
        </p:nvGraphicFramePr>
        <p:xfrm>
          <a:off x="838200" y="1825625"/>
          <a:ext cx="6674708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ADC2B9D-E2C0-4C9D-8F4B-CEE25DC27CB1}"/>
              </a:ext>
            </a:extLst>
          </p:cNvPr>
          <p:cNvSpPr txBox="1"/>
          <p:nvPr/>
        </p:nvSpPr>
        <p:spPr>
          <a:xfrm>
            <a:off x="7645234" y="1825625"/>
            <a:ext cx="3708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Konfigurasi</a:t>
            </a:r>
            <a:r>
              <a:rPr lang="en-US" dirty="0"/>
              <a:t> </a:t>
            </a:r>
            <a:r>
              <a:rPr lang="en-US" dirty="0" err="1"/>
              <a:t>DNABert</a:t>
            </a:r>
            <a:endParaRPr lang="en-US" dirty="0"/>
          </a:p>
          <a:p>
            <a:pPr marL="800100" lvl="1" indent="-342900">
              <a:buAutoNum type="arabicPeriod"/>
            </a:pPr>
            <a:r>
              <a:rPr lang="en-US" dirty="0"/>
              <a:t>Pretrained</a:t>
            </a:r>
          </a:p>
          <a:p>
            <a:pPr marL="800100" lvl="1" indent="-342900">
              <a:buAutoNum type="arabicPeriod"/>
            </a:pPr>
            <a:r>
              <a:rPr lang="en-US" dirty="0"/>
              <a:t>Instance Beta : 100</a:t>
            </a:r>
          </a:p>
          <a:p>
            <a:pPr marL="800100" lvl="1" indent="-342900">
              <a:buAutoNum type="arabicPeriod"/>
            </a:pPr>
            <a:r>
              <a:rPr lang="en-US" dirty="0"/>
              <a:t>Instance Delta : 100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20088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9B6D7-BEED-4025-A7FD-0292E802E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782D4-61C0-4139-A925-A30D7F3ED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Klasifikasi</a:t>
            </a:r>
            <a:r>
              <a:rPr lang="en-US" dirty="0"/>
              <a:t> </a:t>
            </a:r>
            <a:r>
              <a:rPr lang="en-US" dirty="0" err="1"/>
              <a:t>DNABert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3 </a:t>
            </a:r>
            <a:r>
              <a:rPr lang="en-US" dirty="0" err="1"/>
              <a:t>kelas</a:t>
            </a:r>
            <a:endParaRPr lang="en-US" dirty="0"/>
          </a:p>
          <a:p>
            <a:r>
              <a:rPr lang="en-US" dirty="0" err="1"/>
              <a:t>Eksperimen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dataset lain yang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berhubungan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manusia</a:t>
            </a:r>
            <a:endParaRPr lang="en-US" dirty="0"/>
          </a:p>
          <a:p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kenapa</a:t>
            </a:r>
            <a:r>
              <a:rPr lang="en-US" dirty="0"/>
              <a:t> </a:t>
            </a:r>
            <a:r>
              <a:rPr lang="en-US" dirty="0" err="1"/>
              <a:t>akurasinya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/>
              <a:t>?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49935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10C81-7B08-4AE0-BEC1-DE97056A3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Metriks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9C218-C46A-4768-9A4A-0070D0721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 = correct prediction / total Prediction</a:t>
            </a:r>
          </a:p>
          <a:p>
            <a:r>
              <a:rPr lang="en-ID" dirty="0" err="1"/>
              <a:t>auc</a:t>
            </a:r>
            <a:r>
              <a:rPr lang="en-ID" dirty="0"/>
              <a:t> = </a:t>
            </a:r>
            <a:r>
              <a:rPr lang="en-ID" dirty="0" err="1"/>
              <a:t>kemampuan</a:t>
            </a:r>
            <a:r>
              <a:rPr lang="en-ID" dirty="0"/>
              <a:t> model </a:t>
            </a:r>
            <a:r>
              <a:rPr lang="en-ID" dirty="0" err="1"/>
              <a:t>membedakan</a:t>
            </a:r>
            <a:r>
              <a:rPr lang="en-ID" dirty="0"/>
              <a:t> </a:t>
            </a:r>
            <a:r>
              <a:rPr lang="en-ID" dirty="0" err="1"/>
              <a:t>positif</a:t>
            </a:r>
            <a:r>
              <a:rPr lang="en-ID" dirty="0"/>
              <a:t> dan negative, </a:t>
            </a:r>
            <a:r>
              <a:rPr lang="en-ID" dirty="0" err="1"/>
              <a:t>semakin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</a:t>
            </a:r>
            <a:r>
              <a:rPr lang="en-ID" dirty="0" err="1"/>
              <a:t>semakin</a:t>
            </a:r>
            <a:r>
              <a:rPr lang="en-ID" dirty="0"/>
              <a:t> </a:t>
            </a:r>
            <a:r>
              <a:rPr lang="en-ID" dirty="0" err="1"/>
              <a:t>bagus</a:t>
            </a:r>
            <a:endParaRPr lang="en-ID" dirty="0"/>
          </a:p>
          <a:p>
            <a:r>
              <a:rPr lang="en-ID" dirty="0"/>
              <a:t>f1 = </a:t>
            </a:r>
            <a:r>
              <a:rPr lang="en-ID" dirty="0" err="1"/>
              <a:t>akurasi</a:t>
            </a:r>
            <a:r>
              <a:rPr lang="en-ID" dirty="0"/>
              <a:t> model </a:t>
            </a:r>
            <a:r>
              <a:rPr lang="en-ID" dirty="0" err="1"/>
              <a:t>dalam</a:t>
            </a:r>
            <a:r>
              <a:rPr lang="en-ID" dirty="0"/>
              <a:t> dataset</a:t>
            </a:r>
          </a:p>
          <a:p>
            <a:r>
              <a:rPr lang="en-ID" dirty="0"/>
              <a:t>precision  = predicted positive / real positive or predicted negative / real negative</a:t>
            </a:r>
          </a:p>
          <a:p>
            <a:r>
              <a:rPr lang="en-ID" dirty="0"/>
              <a:t>recall = </a:t>
            </a:r>
            <a:r>
              <a:rPr lang="en-ID" dirty="0" err="1"/>
              <a:t>berapa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true positive yang </a:t>
            </a:r>
            <a:r>
              <a:rPr lang="en-ID" dirty="0" err="1"/>
              <a:t>ditemukan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38191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E64C4-7BEB-4649-990E-34A62681D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Landasan</a:t>
            </a:r>
            <a:r>
              <a:rPr lang="en-US" dirty="0"/>
              <a:t> </a:t>
            </a:r>
            <a:r>
              <a:rPr lang="en-US" dirty="0" err="1"/>
              <a:t>Teori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9F828-0573-4FE7-9C61-C33AB184D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pada </a:t>
            </a:r>
            <a:r>
              <a:rPr lang="en-US" dirty="0" err="1"/>
              <a:t>Biologi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ditemukan</a:t>
            </a:r>
            <a:r>
              <a:rPr lang="en-US" dirty="0"/>
              <a:t> pada </a:t>
            </a:r>
            <a:r>
              <a:rPr lang="en-US" dirty="0" err="1"/>
              <a:t>dua</a:t>
            </a:r>
            <a:r>
              <a:rPr lang="en-US" dirty="0"/>
              <a:t> area </a:t>
            </a:r>
            <a:r>
              <a:rPr lang="en-US" dirty="0" err="1"/>
              <a:t>berikut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Genomics : </a:t>
            </a:r>
            <a:r>
              <a:rPr lang="en-US" dirty="0" err="1"/>
              <a:t>fokus</a:t>
            </a:r>
            <a:r>
              <a:rPr lang="en-US" dirty="0"/>
              <a:t> pada </a:t>
            </a:r>
            <a:r>
              <a:rPr lang="en-US" dirty="0" err="1"/>
              <a:t>kumpulan</a:t>
            </a:r>
            <a:r>
              <a:rPr lang="en-US" dirty="0"/>
              <a:t> gen yang </a:t>
            </a:r>
            <a:r>
              <a:rPr lang="en-US" dirty="0" err="1"/>
              <a:t>ada</a:t>
            </a:r>
            <a:r>
              <a:rPr lang="en-US" dirty="0"/>
              <a:t> pada sel.</a:t>
            </a:r>
          </a:p>
          <a:p>
            <a:pPr lvl="1"/>
            <a:r>
              <a:rPr lang="en-US" dirty="0"/>
              <a:t>Proteomics : </a:t>
            </a:r>
            <a:r>
              <a:rPr lang="en-US" dirty="0" err="1"/>
              <a:t>fokus</a:t>
            </a:r>
            <a:r>
              <a:rPr lang="en-US" dirty="0"/>
              <a:t> pada </a:t>
            </a:r>
            <a:r>
              <a:rPr lang="en-US" dirty="0" err="1"/>
              <a:t>kumpulan</a:t>
            </a:r>
            <a:r>
              <a:rPr lang="en-US" dirty="0"/>
              <a:t> protein yang </a:t>
            </a:r>
            <a:r>
              <a:rPr lang="en-US" dirty="0" err="1"/>
              <a:t>diproduksi</a:t>
            </a:r>
            <a:r>
              <a:rPr lang="en-US" dirty="0"/>
              <a:t> oleh sel.</a:t>
            </a:r>
          </a:p>
          <a:p>
            <a:r>
              <a:rPr lang="en-US" dirty="0"/>
              <a:t>Tasks pada </a:t>
            </a:r>
            <a:r>
              <a:rPr lang="en-US" dirty="0" err="1"/>
              <a:t>Biologi</a:t>
            </a:r>
            <a:r>
              <a:rPr lang="en-US" dirty="0"/>
              <a:t> dan </a:t>
            </a:r>
            <a:r>
              <a:rPr lang="en-US" dirty="0" err="1"/>
              <a:t>alasannya</a:t>
            </a:r>
            <a:endParaRPr lang="en-US" dirty="0"/>
          </a:p>
          <a:p>
            <a:pPr lvl="1"/>
            <a:r>
              <a:rPr lang="en-US" dirty="0"/>
              <a:t>Genomics</a:t>
            </a:r>
          </a:p>
          <a:p>
            <a:pPr lvl="2"/>
            <a:r>
              <a:rPr lang="en-US" dirty="0"/>
              <a:t>Sequence classification : </a:t>
            </a:r>
            <a:r>
              <a:rPr lang="en-US" dirty="0" err="1"/>
              <a:t>memprediksi</a:t>
            </a:r>
            <a:r>
              <a:rPr lang="en-US" dirty="0"/>
              <a:t> label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sekuens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 i.e. </a:t>
            </a:r>
            <a:r>
              <a:rPr lang="en-US" dirty="0" err="1"/>
              <a:t>sekuens</a:t>
            </a:r>
            <a:r>
              <a:rPr lang="en-US" dirty="0"/>
              <a:t> DNA </a:t>
            </a:r>
            <a:r>
              <a:rPr lang="en-US" dirty="0" err="1"/>
              <a:t>manusia</a:t>
            </a:r>
            <a:endParaRPr lang="en-US" dirty="0"/>
          </a:p>
          <a:p>
            <a:pPr lvl="2"/>
            <a:r>
              <a:rPr lang="en-US" dirty="0"/>
              <a:t>Promoter prediction : </a:t>
            </a:r>
            <a:r>
              <a:rPr lang="en-US" dirty="0" err="1"/>
              <a:t>memprediksi</a:t>
            </a:r>
            <a:r>
              <a:rPr lang="en-US" dirty="0"/>
              <a:t> </a:t>
            </a:r>
            <a:r>
              <a:rPr lang="en-US" dirty="0" err="1"/>
              <a:t>apakah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sekuens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promoter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. Jika </a:t>
            </a:r>
            <a:r>
              <a:rPr lang="en-US" dirty="0" err="1"/>
              <a:t>terdapat</a:t>
            </a:r>
            <a:r>
              <a:rPr lang="en-US" dirty="0"/>
              <a:t> promoter, </a:t>
            </a:r>
            <a:r>
              <a:rPr lang="en-US" dirty="0" err="1"/>
              <a:t>kemungkinan</a:t>
            </a:r>
            <a:r>
              <a:rPr lang="en-US" dirty="0"/>
              <a:t> </a:t>
            </a:r>
            <a:r>
              <a:rPr lang="en-US" dirty="0" err="1"/>
              <a:t>sekuens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mengodekan</a:t>
            </a:r>
            <a:r>
              <a:rPr lang="en-US" dirty="0"/>
              <a:t> protein.</a:t>
            </a:r>
          </a:p>
          <a:p>
            <a:pPr lvl="2"/>
            <a:r>
              <a:rPr lang="en-US" dirty="0"/>
              <a:t>Cancer prediction : </a:t>
            </a:r>
            <a:r>
              <a:rPr lang="en-US" dirty="0" err="1"/>
              <a:t>memprediksi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pada </a:t>
            </a:r>
            <a:r>
              <a:rPr lang="en-US" dirty="0" err="1"/>
              <a:t>sekuens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gen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mengakibatkan</a:t>
            </a:r>
            <a:r>
              <a:rPr lang="en-US" dirty="0"/>
              <a:t> </a:t>
            </a:r>
            <a:r>
              <a:rPr lang="en-US" dirty="0" err="1"/>
              <a:t>kanker</a:t>
            </a:r>
            <a:r>
              <a:rPr lang="en-US" dirty="0"/>
              <a:t>.</a:t>
            </a:r>
          </a:p>
          <a:p>
            <a:pPr lvl="1"/>
            <a:r>
              <a:rPr lang="en-ID" dirty="0"/>
              <a:t>Proteomics</a:t>
            </a:r>
          </a:p>
          <a:p>
            <a:pPr lvl="2"/>
            <a:r>
              <a:rPr lang="en-ID" dirty="0"/>
              <a:t>Protein interaction :</a:t>
            </a:r>
          </a:p>
        </p:txBody>
      </p:sp>
    </p:spTree>
    <p:extLst>
      <p:ext uri="{BB962C8B-B14F-4D97-AF65-F5344CB8AC3E}">
        <p14:creationId xmlns:p14="http://schemas.microsoft.com/office/powerpoint/2010/main" val="2459153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213D9-0422-4315-84F2-60B708059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Eksperimen</a:t>
            </a:r>
            <a:r>
              <a:rPr lang="en-US" dirty="0"/>
              <a:t> &amp; Hasil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6E685-F8E0-47D7-9D63-D9B4C0E71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/>
              <a:t>300 instance human TATA promoter</a:t>
            </a:r>
          </a:p>
          <a:p>
            <a:r>
              <a:rPr lang="en-US" dirty="0"/>
              <a:t>300 instance human non TATA promoter</a:t>
            </a:r>
          </a:p>
          <a:p>
            <a:r>
              <a:rPr lang="en-US" dirty="0"/>
              <a:t>Model human TATA promoter &amp; human non TATA promoter</a:t>
            </a:r>
            <a:endParaRPr lang="en-ID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D869DB-1E9F-4361-B38E-023A722E5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2465"/>
              </p:ext>
            </p:extLst>
          </p:nvPr>
        </p:nvGraphicFramePr>
        <p:xfrm>
          <a:off x="838199" y="3563937"/>
          <a:ext cx="105156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90801">
                  <a:extLst>
                    <a:ext uri="{9D8B030D-6E8A-4147-A177-3AD203B41FA5}">
                      <a16:colId xmlns:a16="http://schemas.microsoft.com/office/drawing/2014/main" val="731001651"/>
                    </a:ext>
                  </a:extLst>
                </a:gridCol>
                <a:gridCol w="1615439">
                  <a:extLst>
                    <a:ext uri="{9D8B030D-6E8A-4147-A177-3AD203B41FA5}">
                      <a16:colId xmlns:a16="http://schemas.microsoft.com/office/drawing/2014/main" val="225287823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315628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5291545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3951881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</a:t>
                      </a:r>
                      <a:r>
                        <a:rPr lang="en-US" dirty="0" err="1"/>
                        <a:t>Tes</a:t>
                      </a:r>
                      <a:endParaRPr lang="en-ID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TATA Prediction</a:t>
                      </a:r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 TATA Prediction</a:t>
                      </a:r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9369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Correct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Correct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Miss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210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Human_tata_positive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158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142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258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772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Human_tata_negative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163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137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243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538562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394C968-E089-43DB-8CD0-EEAA2E5C9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650585"/>
              </p:ext>
            </p:extLst>
          </p:nvPr>
        </p:nvGraphicFramePr>
        <p:xfrm>
          <a:off x="2031999" y="5182234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8387224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8419585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84155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Akurasi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TATA Prediction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 TATA Prediction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124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Human_tata_positive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52.6%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14%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745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Human_tata_negative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54.3%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81%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356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892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CEEF64-A8BD-446D-A249-7B2C71B0E6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</a:t>
            </a:r>
            <a:endParaRPr lang="en-ID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D6DC0B-3EF1-45AC-AD1D-595B4A6A0D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41407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2B02D-0FEE-4CAB-B32E-BB7A12DDD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 </a:t>
            </a:r>
            <a:r>
              <a:rPr lang="en-US" dirty="0" err="1"/>
              <a:t>Agustus</a:t>
            </a:r>
            <a:r>
              <a:rPr lang="en-US" dirty="0"/>
              <a:t> 2021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19348-80F1-4143-9AAD-1A7AEC882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Eksperimen</a:t>
            </a:r>
            <a:r>
              <a:rPr lang="en-US" dirty="0"/>
              <a:t> pada </a:t>
            </a:r>
            <a:r>
              <a:rPr lang="en-US" dirty="0" err="1"/>
              <a:t>berbagai</a:t>
            </a:r>
            <a:r>
              <a:rPr lang="en-US" dirty="0"/>
              <a:t> dataset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task </a:t>
            </a:r>
            <a:r>
              <a:rPr lang="en-US" dirty="0" err="1"/>
              <a:t>baru</a:t>
            </a:r>
            <a:r>
              <a:rPr lang="en-US" dirty="0"/>
              <a:t>.</a:t>
            </a:r>
          </a:p>
          <a:p>
            <a:r>
              <a:rPr lang="en-US" dirty="0" err="1"/>
              <a:t>Datasetset</a:t>
            </a:r>
            <a:r>
              <a:rPr lang="en-US" dirty="0"/>
              <a:t> COVID19</a:t>
            </a:r>
          </a:p>
          <a:p>
            <a:r>
              <a:rPr lang="en-US" dirty="0"/>
              <a:t>Dataset Promoter Homo Sapiens</a:t>
            </a:r>
          </a:p>
          <a:p>
            <a:pPr lvl="1"/>
            <a:r>
              <a:rPr lang="en-US" dirty="0"/>
              <a:t>TATA Box vs non TATA Box : ± 10% gen </a:t>
            </a:r>
            <a:r>
              <a:rPr lang="en-US" dirty="0" err="1"/>
              <a:t>manusia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TATA Box promoter</a:t>
            </a:r>
          </a:p>
          <a:p>
            <a:pPr lvl="1"/>
            <a:r>
              <a:rPr lang="en-US" dirty="0"/>
              <a:t>CCAAT vs non CCAATT</a:t>
            </a:r>
          </a:p>
          <a:p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prediksi</a:t>
            </a:r>
            <a:endParaRPr lang="en-ID" dirty="0"/>
          </a:p>
          <a:p>
            <a:pPr lvl="1"/>
            <a:r>
              <a:rPr lang="en-ID" dirty="0" err="1"/>
              <a:t>membedakan</a:t>
            </a:r>
            <a:r>
              <a:rPr lang="en-ID" dirty="0"/>
              <a:t> </a:t>
            </a:r>
            <a:r>
              <a:rPr lang="en-ID" dirty="0" err="1"/>
              <a:t>apakah</a:t>
            </a:r>
            <a:r>
              <a:rPr lang="en-ID" dirty="0"/>
              <a:t> </a:t>
            </a:r>
            <a:r>
              <a:rPr lang="en-ID" dirty="0" err="1"/>
              <a:t>sekuens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promoter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. Jika </a:t>
            </a:r>
            <a:r>
              <a:rPr lang="en-ID" dirty="0" err="1"/>
              <a:t>memiliki</a:t>
            </a:r>
            <a:r>
              <a:rPr lang="en-ID" dirty="0"/>
              <a:t> promoter, </a:t>
            </a:r>
            <a:r>
              <a:rPr lang="en-ID" dirty="0" err="1"/>
              <a:t>kemungkinan</a:t>
            </a:r>
            <a:r>
              <a:rPr lang="en-ID" dirty="0"/>
              <a:t> </a:t>
            </a:r>
            <a:r>
              <a:rPr lang="en-ID" dirty="0" err="1"/>
              <a:t>sekuens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menghasilkan</a:t>
            </a:r>
            <a:r>
              <a:rPr lang="en-ID" dirty="0"/>
              <a:t> protein.</a:t>
            </a:r>
          </a:p>
          <a:p>
            <a:pPr lvl="1"/>
            <a:r>
              <a:rPr lang="en-ID" dirty="0" err="1"/>
              <a:t>Membedakan</a:t>
            </a:r>
            <a:r>
              <a:rPr lang="en-ID" dirty="0"/>
              <a:t> </a:t>
            </a:r>
            <a:r>
              <a:rPr lang="en-ID" dirty="0" err="1"/>
              <a:t>varian</a:t>
            </a:r>
            <a:r>
              <a:rPr lang="en-ID" dirty="0"/>
              <a:t> Covid </a:t>
            </a:r>
            <a:r>
              <a:rPr lang="en-ID" dirty="0" err="1"/>
              <a:t>berdasarkan</a:t>
            </a:r>
            <a:r>
              <a:rPr lang="en-ID" dirty="0"/>
              <a:t> material genetic virus </a:t>
            </a:r>
            <a:r>
              <a:rPr lang="en-ID" dirty="0" err="1"/>
              <a:t>tsb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1354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F5E5C-F61C-4961-80A4-019886A14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Uji </a:t>
            </a:r>
            <a:r>
              <a:rPr lang="en-US" dirty="0" err="1"/>
              <a:t>Coba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398BE-30CB-4FDE-B4EC-CB95213DE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pretrained </a:t>
            </a:r>
            <a:r>
              <a:rPr lang="en-US" dirty="0" err="1"/>
              <a:t>tanpa</a:t>
            </a:r>
            <a:r>
              <a:rPr lang="en-US" dirty="0"/>
              <a:t> fine tuning</a:t>
            </a:r>
          </a:p>
          <a:p>
            <a:r>
              <a:rPr lang="en-US" dirty="0" err="1"/>
              <a:t>Jumlah</a:t>
            </a:r>
            <a:r>
              <a:rPr lang="en-US" dirty="0"/>
              <a:t> instance </a:t>
            </a:r>
            <a:r>
              <a:rPr lang="en-US" dirty="0" err="1"/>
              <a:t>tiap</a:t>
            </a:r>
            <a:r>
              <a:rPr lang="en-US" dirty="0"/>
              <a:t> label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seimbang</a:t>
            </a:r>
            <a:endParaRPr lang="en-US" dirty="0"/>
          </a:p>
          <a:p>
            <a:pPr lvl="1"/>
            <a:r>
              <a:rPr lang="en-US" dirty="0"/>
              <a:t>400 train set dan 50 dev set </a:t>
            </a:r>
            <a:r>
              <a:rPr lang="en-US" dirty="0" err="1"/>
              <a:t>untuk</a:t>
            </a:r>
            <a:r>
              <a:rPr lang="en-US" dirty="0"/>
              <a:t> COVID19</a:t>
            </a:r>
          </a:p>
          <a:p>
            <a:pPr lvl="1"/>
            <a:r>
              <a:rPr lang="en-US" dirty="0"/>
              <a:t>3000 train set dan 50 dev set </a:t>
            </a:r>
            <a:r>
              <a:rPr lang="en-US" dirty="0" err="1"/>
              <a:t>untuk</a:t>
            </a:r>
            <a:r>
              <a:rPr lang="en-US" dirty="0"/>
              <a:t> TATA Box</a:t>
            </a:r>
          </a:p>
          <a:p>
            <a:pPr lvl="1"/>
            <a:r>
              <a:rPr lang="en-US" dirty="0"/>
              <a:t>4500 train set dan 50 dev set </a:t>
            </a:r>
            <a:r>
              <a:rPr lang="en-US" dirty="0" err="1"/>
              <a:t>untuk</a:t>
            </a:r>
            <a:r>
              <a:rPr lang="en-US" dirty="0"/>
              <a:t> CCAAT Box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58560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6431B-F022-4E42-A416-2E09269C3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Klasifikasi</a:t>
            </a:r>
            <a:r>
              <a:rPr lang="en-US" dirty="0"/>
              <a:t> Varian COVID19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DNABert</a:t>
            </a:r>
            <a:endParaRPr lang="en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2A9F638-5288-4BE9-B438-99C4D1A5F2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760227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06437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EBAD1-D6BA-410C-8D4E-2A4246C18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Promoter Detection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15C03-2461-4530-BCC0-D07050565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TATA-box </a:t>
            </a:r>
            <a:r>
              <a:rPr lang="en-US" dirty="0" err="1"/>
              <a:t>adalah</a:t>
            </a:r>
            <a:r>
              <a:rPr lang="en-US" dirty="0"/>
              <a:t> promotor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T dan A yang </a:t>
            </a:r>
            <a:r>
              <a:rPr lang="en-US" dirty="0" err="1"/>
              <a:t>berulang</a:t>
            </a:r>
            <a:r>
              <a:rPr lang="en-US" dirty="0"/>
              <a:t> (TATAAA)</a:t>
            </a:r>
          </a:p>
          <a:p>
            <a:pPr lvl="1"/>
            <a:r>
              <a:rPr lang="en-US" dirty="0"/>
              <a:t>Problem : Belum </a:t>
            </a:r>
            <a:r>
              <a:rPr lang="en-US" dirty="0" err="1"/>
              <a:t>tentu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sekuens</a:t>
            </a:r>
            <a:r>
              <a:rPr lang="en-US" dirty="0"/>
              <a:t> </a:t>
            </a:r>
            <a:r>
              <a:rPr lang="en-US" b="1" dirty="0"/>
              <a:t>TATAAA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promoter</a:t>
            </a:r>
            <a:endParaRPr lang="en-ID" dirty="0"/>
          </a:p>
          <a:p>
            <a:r>
              <a:rPr lang="en-ID" dirty="0"/>
              <a:t>Hal yang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berlaku</a:t>
            </a:r>
            <a:r>
              <a:rPr lang="en-ID" dirty="0"/>
              <a:t> pada promoter CAAT-Box dan GC-Box</a:t>
            </a:r>
          </a:p>
          <a:p>
            <a:pPr lvl="1"/>
            <a:r>
              <a:rPr lang="en-ID" dirty="0"/>
              <a:t>CAAT-Box </a:t>
            </a:r>
            <a:r>
              <a:rPr lang="en-ID" dirty="0" err="1"/>
              <a:t>atau</a:t>
            </a:r>
            <a:r>
              <a:rPr lang="en-ID" dirty="0"/>
              <a:t> CCAAT-Box </a:t>
            </a:r>
            <a:r>
              <a:rPr lang="en-ID" dirty="0" err="1"/>
              <a:t>adalah</a:t>
            </a:r>
            <a:r>
              <a:rPr lang="en-ID" dirty="0"/>
              <a:t> promoter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sekuens</a:t>
            </a:r>
            <a:r>
              <a:rPr lang="en-ID" dirty="0"/>
              <a:t> </a:t>
            </a:r>
            <a:r>
              <a:rPr lang="en-ID" b="1" dirty="0"/>
              <a:t>GGCCAATCT</a:t>
            </a:r>
            <a:r>
              <a:rPr lang="en-ID" dirty="0"/>
              <a:t>.</a:t>
            </a:r>
          </a:p>
          <a:p>
            <a:pPr lvl="1"/>
            <a:r>
              <a:rPr lang="en-ID" dirty="0"/>
              <a:t>GC-Box </a:t>
            </a:r>
            <a:r>
              <a:rPr lang="en-ID" dirty="0" err="1"/>
              <a:t>adalah</a:t>
            </a:r>
            <a:r>
              <a:rPr lang="en-ID" dirty="0"/>
              <a:t> promoter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sekuens</a:t>
            </a:r>
            <a:r>
              <a:rPr lang="en-ID" dirty="0"/>
              <a:t> </a:t>
            </a:r>
            <a:r>
              <a:rPr lang="en-ID" b="1" dirty="0"/>
              <a:t>GGGCGG</a:t>
            </a:r>
            <a:r>
              <a:rPr lang="en-ID" dirty="0"/>
              <a:t>.</a:t>
            </a:r>
          </a:p>
          <a:p>
            <a:r>
              <a:rPr lang="en-ID" dirty="0"/>
              <a:t>Pada “</a:t>
            </a:r>
            <a:r>
              <a:rPr lang="en-ID" dirty="0" err="1"/>
              <a:t>konteks</a:t>
            </a:r>
            <a:r>
              <a:rPr lang="en-ID" dirty="0"/>
              <a:t>” </a:t>
            </a:r>
            <a:r>
              <a:rPr lang="en-ID" dirty="0" err="1"/>
              <a:t>tertentu</a:t>
            </a:r>
            <a:r>
              <a:rPr lang="en-ID" dirty="0"/>
              <a:t> TATA-box, CAAT-Box, dan GC-Box </a:t>
            </a:r>
            <a:r>
              <a:rPr lang="en-ID" dirty="0" err="1"/>
              <a:t>adalah</a:t>
            </a:r>
            <a:r>
              <a:rPr lang="en-ID" dirty="0"/>
              <a:t> promoter. Pada </a:t>
            </a:r>
            <a:r>
              <a:rPr lang="en-ID" dirty="0" err="1"/>
              <a:t>konteks</a:t>
            </a:r>
            <a:r>
              <a:rPr lang="en-ID" dirty="0"/>
              <a:t> yang lain </a:t>
            </a:r>
            <a:r>
              <a:rPr lang="en-ID" dirty="0" err="1"/>
              <a:t>boleh</a:t>
            </a:r>
            <a:r>
              <a:rPr lang="en-ID" dirty="0"/>
              <a:t> </a:t>
            </a:r>
            <a:r>
              <a:rPr lang="en-ID" dirty="0" err="1"/>
              <a:t>jadi</a:t>
            </a:r>
            <a:r>
              <a:rPr lang="en-ID" dirty="0"/>
              <a:t> </a:t>
            </a:r>
            <a:r>
              <a:rPr lang="en-ID" dirty="0" err="1"/>
              <a:t>sekuens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bermakna</a:t>
            </a:r>
            <a:r>
              <a:rPr lang="en-ID" dirty="0"/>
              <a:t> lain, mis. </a:t>
            </a:r>
            <a:r>
              <a:rPr lang="en-ID" dirty="0" err="1"/>
              <a:t>asam</a:t>
            </a:r>
            <a:r>
              <a:rPr lang="en-ID" dirty="0"/>
              <a:t> amino.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52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CA607-5394-447F-8DA5-3895D5ED3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Prediksi</a:t>
            </a:r>
            <a:r>
              <a:rPr lang="en-US" dirty="0"/>
              <a:t> TATA Promoter </a:t>
            </a:r>
            <a:r>
              <a:rPr lang="en-US" dirty="0" err="1"/>
              <a:t>dari</a:t>
            </a:r>
            <a:r>
              <a:rPr lang="en-US" dirty="0"/>
              <a:t> DNA </a:t>
            </a:r>
            <a:r>
              <a:rPr lang="en-US" dirty="0" err="1"/>
              <a:t>Manusia</a:t>
            </a:r>
            <a:endParaRPr lang="en-ID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37CF49E-5604-4919-87C6-040791FF94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01384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35027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7744</TotalTime>
  <Words>1077</Words>
  <Application>Microsoft Office PowerPoint</Application>
  <PresentationFormat>Widescreen</PresentationFormat>
  <Paragraphs>215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Sequence Processing</vt:lpstr>
      <vt:lpstr>22 Agustus 2021</vt:lpstr>
      <vt:lpstr>Eksperimen &amp; Hasil</vt:lpstr>
      <vt:lpstr>Fin</vt:lpstr>
      <vt:lpstr>15 Agustus 2021</vt:lpstr>
      <vt:lpstr>Uji Coba</vt:lpstr>
      <vt:lpstr>Klasifikasi Varian COVID19 dengan DNABert</vt:lpstr>
      <vt:lpstr>Promoter Detection</vt:lpstr>
      <vt:lpstr>Prediksi TATA Promoter dari DNA Manusia</vt:lpstr>
      <vt:lpstr>Prediksi CCAAT Promoter dari DNA Manusia</vt:lpstr>
      <vt:lpstr>Simpulan Sementara</vt:lpstr>
      <vt:lpstr>Question</vt:lpstr>
      <vt:lpstr>Ongoing &amp; To Do</vt:lpstr>
      <vt:lpstr>Fin</vt:lpstr>
      <vt:lpstr>7 Agustus 2021</vt:lpstr>
      <vt:lpstr>Hasil Prediksi Varian SARS-CoV-2</vt:lpstr>
      <vt:lpstr>Hasil Pengamatan Sementara</vt:lpstr>
      <vt:lpstr>Hipotesis dan Tindak Lanjut</vt:lpstr>
      <vt:lpstr>Referensi Tindak Lanjut</vt:lpstr>
      <vt:lpstr>2 Agustus 2021</vt:lpstr>
      <vt:lpstr>Hasil Prediksi Sekuens SARS-CoV-2 Variant Beta &amp; Delta (1-8-2021)</vt:lpstr>
      <vt:lpstr>To do</vt:lpstr>
      <vt:lpstr>Metriks</vt:lpstr>
      <vt:lpstr>Landasan Teori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DNABert &amp; SARS-CoV-2 Variants</dc:title>
  <dc:creator>Muhammad Anwari Leksono</dc:creator>
  <cp:lastModifiedBy>Muhammad Anwari Leksono</cp:lastModifiedBy>
  <cp:revision>24</cp:revision>
  <dcterms:created xsi:type="dcterms:W3CDTF">2021-08-01T13:00:01Z</dcterms:created>
  <dcterms:modified xsi:type="dcterms:W3CDTF">2021-08-22T10:12:02Z</dcterms:modified>
</cp:coreProperties>
</file>