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84" r:id="rId5"/>
    <p:sldId id="287" r:id="rId6"/>
    <p:sldId id="279" r:id="rId7"/>
    <p:sldId id="283" r:id="rId8"/>
    <p:sldId id="280" r:id="rId9"/>
    <p:sldId id="282" r:id="rId10"/>
    <p:sldId id="281" r:id="rId11"/>
    <p:sldId id="268" r:id="rId12"/>
    <p:sldId id="272" r:id="rId13"/>
    <p:sldId id="271" r:id="rId14"/>
    <p:sldId id="276" r:id="rId15"/>
    <p:sldId id="270" r:id="rId16"/>
    <p:sldId id="269" r:id="rId17"/>
    <p:sldId id="273" r:id="rId18"/>
    <p:sldId id="278" r:id="rId19"/>
    <p:sldId id="274" r:id="rId20"/>
    <p:sldId id="277" r:id="rId21"/>
    <p:sldId id="262" r:id="rId22"/>
    <p:sldId id="263" r:id="rId23"/>
    <p:sldId id="264" r:id="rId24"/>
    <p:sldId id="265" r:id="rId25"/>
    <p:sldId id="266" r:id="rId26"/>
    <p:sldId id="261" r:id="rId27"/>
    <p:sldId id="258" r:id="rId28"/>
    <p:sldId id="260" r:id="rId29"/>
    <p:sldId id="259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nwari Leksono" initials="MAL" lastIdx="2" clrIdx="0">
    <p:extLst>
      <p:ext uri="{19B8F6BF-5375-455C-9EA6-DF929625EA0E}">
        <p15:presenceInfo xmlns:p15="http://schemas.microsoft.com/office/powerpoint/2012/main" userId="82ff9e1861ea5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search\sequence-processing\recap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Performa Akurasi Model TATA &amp; Non TATA pada</a:t>
            </a:r>
            <a:r>
              <a:rPr lang="en-ID" baseline="0"/>
              <a:t> Dataset Manusia dan Macaca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human_tata_positive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Sheet2!$C$3:$D$3</c:f>
              <c:numCache>
                <c:formatCode>0%</c:formatCode>
                <c:ptCount val="2"/>
                <c:pt idx="0" formatCode="0.00%">
                  <c:v>0.52600000000000002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E-4151-B157-E9C469A4BDE9}"/>
            </c:ext>
          </c:extLst>
        </c:ser>
        <c:ser>
          <c:idx val="1"/>
          <c:order val="1"/>
          <c:tx>
            <c:strRef>
              <c:f>Sheet2!$B$4</c:f>
              <c:strCache>
                <c:ptCount val="1"/>
                <c:pt idx="0">
                  <c:v>human_tata_negative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Sheet2!$C$4:$D$4</c:f>
              <c:numCache>
                <c:formatCode>0%</c:formatCode>
                <c:ptCount val="2"/>
                <c:pt idx="0" formatCode="0.00%">
                  <c:v>0.54300000000000004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3E-4151-B157-E9C469A4BDE9}"/>
            </c:ext>
          </c:extLst>
        </c:ser>
        <c:ser>
          <c:idx val="2"/>
          <c:order val="2"/>
          <c:tx>
            <c:strRef>
              <c:f>Sheet2!$B$5</c:f>
              <c:strCache>
                <c:ptCount val="1"/>
                <c:pt idx="0">
                  <c:v>macaca_tata_positive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Sheet2!$C$5:$D$5</c:f>
              <c:numCache>
                <c:formatCode>0.00%</c:formatCode>
                <c:ptCount val="2"/>
                <c:pt idx="0">
                  <c:v>0.44669999999999999</c:v>
                </c:pt>
                <c:pt idx="1">
                  <c:v>0.19670000000000001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3E-4151-B157-E9C469A4BDE9}"/>
            </c:ext>
          </c:extLst>
        </c:ser>
        <c:ser>
          <c:idx val="3"/>
          <c:order val="3"/>
          <c:tx>
            <c:strRef>
              <c:f>Sheet2!$B$6</c:f>
              <c:strCache>
                <c:ptCount val="1"/>
                <c:pt idx="0">
                  <c:v>macaca_tata_negative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Sheet2!$C$6:$D$6</c:f>
              <c:numCache>
                <c:formatCode>0.00%</c:formatCode>
                <c:ptCount val="2"/>
                <c:pt idx="0" formatCode="0%">
                  <c:v>0.6</c:v>
                </c:pt>
                <c:pt idx="1">
                  <c:v>0.28670000000000001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3E-4151-B157-E9C469A4B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412192"/>
        <c:axId val="1390424672"/>
      </c:barChart>
      <c:catAx>
        <c:axId val="139041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424672"/>
        <c:crosses val="autoZero"/>
        <c:auto val="1"/>
        <c:lblAlgn val="ctr"/>
        <c:lblOffset val="100"/>
        <c:noMultiLvlLbl val="0"/>
      </c:catAx>
      <c:valAx>
        <c:axId val="139042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41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Klasifikasi Varian</a:t>
            </a:r>
            <a:r>
              <a:rPr lang="en-ID" baseline="0"/>
              <a:t> Alpha, Beta, dan Delta COVID-19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'15082021'!$C$3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'15082021'!$C$4:$C$7</c:f>
              <c:numCache>
                <c:formatCode>General</c:formatCode>
                <c:ptCount val="4"/>
                <c:pt idx="0">
                  <c:v>0.46666666666666601</c:v>
                </c:pt>
                <c:pt idx="1">
                  <c:v>0.36886741814278001</c:v>
                </c:pt>
                <c:pt idx="2">
                  <c:v>0.30708898944193003</c:v>
                </c:pt>
                <c:pt idx="3">
                  <c:v>0.46666666666666601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2-4F16-A2BE-640F26977E9B}"/>
            </c:ext>
          </c:extLst>
        </c:ser>
        <c:ser>
          <c:idx val="1"/>
          <c:order val="1"/>
          <c:tx>
            <c:strRef>
              <c:f>'15082021'!$D$3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'15082021'!$D$4:$D$7</c:f>
              <c:numCache>
                <c:formatCode>General</c:formatCode>
                <c:ptCount val="4"/>
                <c:pt idx="0">
                  <c:v>0.18666666666666601</c:v>
                </c:pt>
                <c:pt idx="1">
                  <c:v>0.188096744073973</c:v>
                </c:pt>
                <c:pt idx="2">
                  <c:v>0.190749173307312</c:v>
                </c:pt>
                <c:pt idx="3">
                  <c:v>0.18666666666666601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62-4F16-A2BE-640F26977E9B}"/>
            </c:ext>
          </c:extLst>
        </c:ser>
        <c:ser>
          <c:idx val="2"/>
          <c:order val="2"/>
          <c:tx>
            <c:strRef>
              <c:f>'15082021'!$E$3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'15082021'!$E$4:$E$7</c:f>
              <c:numCache>
                <c:formatCode>General</c:formatCode>
                <c:ptCount val="4"/>
                <c:pt idx="0">
                  <c:v>0.37333333333333302</c:v>
                </c:pt>
                <c:pt idx="1">
                  <c:v>0.296777725858903</c:v>
                </c:pt>
                <c:pt idx="2">
                  <c:v>0.39623507805325903</c:v>
                </c:pt>
                <c:pt idx="3">
                  <c:v>0.37333333333333302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2-4F16-A2BE-640F26977E9B}"/>
            </c:ext>
          </c:extLst>
        </c:ser>
        <c:ser>
          <c:idx val="3"/>
          <c:order val="3"/>
          <c:tx>
            <c:strRef>
              <c:f>'15082021'!$F$3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'15082021'!$F$4:$F$7</c:f>
              <c:numCache>
                <c:formatCode>General</c:formatCode>
                <c:ptCount val="4"/>
                <c:pt idx="0">
                  <c:v>0.43333333333333302</c:v>
                </c:pt>
                <c:pt idx="1">
                  <c:v>0.39721374554252398</c:v>
                </c:pt>
                <c:pt idx="2">
                  <c:v>0.43507371135092399</c:v>
                </c:pt>
                <c:pt idx="3">
                  <c:v>0.43333333333333302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62-4F16-A2BE-640F26977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392767"/>
        <c:axId val="166382367"/>
      </c:barChart>
      <c:catAx>
        <c:axId val="16639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2367"/>
        <c:crosses val="autoZero"/>
        <c:auto val="1"/>
        <c:lblAlgn val="ctr"/>
        <c:lblOffset val="100"/>
        <c:noMultiLvlLbl val="0"/>
      </c:catAx>
      <c:valAx>
        <c:axId val="16638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9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TATA Promoter dari Dataset Human Genome GrCh38 (Pre-Fine Tuning)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'15082021'!$C$10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'15082021'!$C$11:$C$14</c:f>
              <c:numCache>
                <c:formatCode>General</c:formatCode>
                <c:ptCount val="4"/>
                <c:pt idx="0">
                  <c:v>0.51020408163265296</c:v>
                </c:pt>
                <c:pt idx="1">
                  <c:v>0.57809246147438498</c:v>
                </c:pt>
                <c:pt idx="2">
                  <c:v>0.51342465753424604</c:v>
                </c:pt>
                <c:pt idx="3">
                  <c:v>0.51020408163265296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2-4C22-A59F-1C14993CD8FC}"/>
            </c:ext>
          </c:extLst>
        </c:ser>
        <c:ser>
          <c:idx val="1"/>
          <c:order val="1"/>
          <c:tx>
            <c:strRef>
              <c:f>'15082021'!$D$10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'15082021'!$D$11:$D$14</c:f>
              <c:numCache>
                <c:formatCode>General</c:formatCode>
                <c:ptCount val="4"/>
                <c:pt idx="0">
                  <c:v>0.38775510204081598</c:v>
                </c:pt>
                <c:pt idx="1">
                  <c:v>0.375</c:v>
                </c:pt>
                <c:pt idx="2">
                  <c:v>0.37777777777777699</c:v>
                </c:pt>
                <c:pt idx="3">
                  <c:v>0.38775510204081598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2-4C22-A59F-1C14993CD8FC}"/>
            </c:ext>
          </c:extLst>
        </c:ser>
        <c:ser>
          <c:idx val="2"/>
          <c:order val="2"/>
          <c:tx>
            <c:strRef>
              <c:f>'15082021'!$E$10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'15082021'!$E$11:$E$14</c:f>
              <c:numCache>
                <c:formatCode>General</c:formatCode>
                <c:ptCount val="4"/>
                <c:pt idx="0">
                  <c:v>0.56122448979591799</c:v>
                </c:pt>
                <c:pt idx="1">
                  <c:v>0.51911445851877203</c:v>
                </c:pt>
                <c:pt idx="2">
                  <c:v>0.59423076923076901</c:v>
                </c:pt>
                <c:pt idx="3">
                  <c:v>0.56122448979591799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92-4C22-A59F-1C14993CD8FC}"/>
            </c:ext>
          </c:extLst>
        </c:ser>
        <c:ser>
          <c:idx val="3"/>
          <c:order val="3"/>
          <c:tx>
            <c:strRef>
              <c:f>'15082021'!$F$10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'15082021'!$F$11:$F$14</c:f>
              <c:numCache>
                <c:formatCode>General</c:formatCode>
                <c:ptCount val="4"/>
                <c:pt idx="0">
                  <c:v>0.54081632653061196</c:v>
                </c:pt>
                <c:pt idx="1">
                  <c:v>0.49674768914755202</c:v>
                </c:pt>
                <c:pt idx="2">
                  <c:v>0.56282051282051204</c:v>
                </c:pt>
                <c:pt idx="3">
                  <c:v>0.54081632653061196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92-4C22-A59F-1C14993CD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18367"/>
        <c:axId val="148619199"/>
      </c:barChart>
      <c:catAx>
        <c:axId val="14861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9199"/>
        <c:crosses val="autoZero"/>
        <c:auto val="1"/>
        <c:lblAlgn val="ctr"/>
        <c:lblOffset val="100"/>
        <c:noMultiLvlLbl val="0"/>
      </c:catAx>
      <c:valAx>
        <c:axId val="14861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CCAAT Promoter pada Genom</a:t>
            </a:r>
            <a:r>
              <a:rPr lang="en-ID" baseline="0"/>
              <a:t> Manusia dari Dataset GRCh37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'15082021'!$C$18:$C$21</c:f>
              <c:numCache>
                <c:formatCode>General</c:formatCode>
                <c:ptCount val="4"/>
                <c:pt idx="0">
                  <c:v>0.55102040816326503</c:v>
                </c:pt>
                <c:pt idx="1">
                  <c:v>0.52237483385024297</c:v>
                </c:pt>
                <c:pt idx="2">
                  <c:v>0.56712328767123199</c:v>
                </c:pt>
                <c:pt idx="3">
                  <c:v>0.55102040816326503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9-4A47-8B41-814240C4A735}"/>
            </c:ext>
          </c:extLst>
        </c:ser>
        <c:ser>
          <c:idx val="1"/>
          <c:order val="1"/>
          <c:tx>
            <c:strRef>
              <c:f>'15082021'!$D$17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'15082021'!$D$18:$D$21</c:f>
              <c:numCache>
                <c:formatCode>General</c:formatCode>
                <c:ptCount val="4"/>
                <c:pt idx="0">
                  <c:v>0.57142857142857095</c:v>
                </c:pt>
                <c:pt idx="1">
                  <c:v>0.56981605351170495</c:v>
                </c:pt>
                <c:pt idx="2">
                  <c:v>0.57251585623678602</c:v>
                </c:pt>
                <c:pt idx="3">
                  <c:v>0.57142857142857095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9-4A47-8B41-814240C4A735}"/>
            </c:ext>
          </c:extLst>
        </c:ser>
        <c:ser>
          <c:idx val="2"/>
          <c:order val="2"/>
          <c:tx>
            <c:strRef>
              <c:f>'15082021'!$E$17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'15082021'!$E$18:$E$21</c:f>
              <c:numCache>
                <c:formatCode>General</c:formatCode>
                <c:ptCount val="4"/>
                <c:pt idx="0">
                  <c:v>0.52040816326530603</c:v>
                </c:pt>
                <c:pt idx="1">
                  <c:v>0.467083188707624</c:v>
                </c:pt>
                <c:pt idx="2">
                  <c:v>0.53402777777777699</c:v>
                </c:pt>
                <c:pt idx="3">
                  <c:v>0.52040816326530603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9-4A47-8B41-814240C4A735}"/>
            </c:ext>
          </c:extLst>
        </c:ser>
        <c:ser>
          <c:idx val="3"/>
          <c:order val="3"/>
          <c:tx>
            <c:strRef>
              <c:f>'15082021'!$F$17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'15082021'!$F$18:$F$21</c:f>
              <c:numCache>
                <c:formatCode>General</c:formatCode>
                <c:ptCount val="4"/>
                <c:pt idx="0">
                  <c:v>0.42857142857142799</c:v>
                </c:pt>
                <c:pt idx="1">
                  <c:v>0.38530465949820702</c:v>
                </c:pt>
                <c:pt idx="2">
                  <c:v>0.40057971014492699</c:v>
                </c:pt>
                <c:pt idx="3">
                  <c:v>0.42857142857142799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D9-4A47-8B41-814240C4A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108191"/>
        <c:axId val="98114431"/>
      </c:barChart>
      <c:catAx>
        <c:axId val="9810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14431"/>
        <c:crosses val="autoZero"/>
        <c:auto val="1"/>
        <c:lblAlgn val="ctr"/>
        <c:lblOffset val="100"/>
        <c:noMultiLvlLbl val="0"/>
      </c:catAx>
      <c:valAx>
        <c:axId val="9811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Hasil</a:t>
            </a:r>
            <a:r>
              <a:rPr lang="en-US" baseline="0"/>
              <a:t> Prediksi Varian SARS-CoV-2 Alpha, Beta, dan Delta dengan DNABert </a:t>
            </a:r>
            <a:r>
              <a:rPr lang="en-US" i="1" baseline="0"/>
              <a:t>Pretrained </a:t>
            </a:r>
            <a:r>
              <a:rPr lang="en-US" i="0" baseline="0"/>
              <a:t>dan Dataset Protein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'07082021'!$L$7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'07082021'!$L$8:$L$10</c:f>
              <c:numCache>
                <c:formatCode>General</c:formatCode>
                <c:ptCount val="3"/>
                <c:pt idx="0">
                  <c:v>0.36</c:v>
                </c:pt>
                <c:pt idx="1">
                  <c:v>0.358437149960385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0-477D-BC3E-9C3C8993A611}"/>
            </c:ext>
          </c:extLst>
        </c:ser>
        <c:ser>
          <c:idx val="1"/>
          <c:order val="1"/>
          <c:tx>
            <c:strRef>
              <c:f>'07082021'!$M$7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'07082021'!$M$8:$M$10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0-477D-BC3E-9C3C8993A611}"/>
            </c:ext>
          </c:extLst>
        </c:ser>
        <c:ser>
          <c:idx val="2"/>
          <c:order val="2"/>
          <c:tx>
            <c:strRef>
              <c:f>'07082021'!$N$7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'07082021'!$N$8:$N$10</c:f>
              <c:numCache>
                <c:formatCode>General</c:formatCode>
                <c:ptCount val="3"/>
                <c:pt idx="0">
                  <c:v>0.30666666666666598</c:v>
                </c:pt>
                <c:pt idx="1">
                  <c:v>0.105022831050228</c:v>
                </c:pt>
                <c:pt idx="2">
                  <c:v>0.30666666666666598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0-477D-BC3E-9C3C8993A611}"/>
            </c:ext>
          </c:extLst>
        </c:ser>
        <c:ser>
          <c:idx val="3"/>
          <c:order val="3"/>
          <c:tx>
            <c:strRef>
              <c:f>'07082021'!$O$7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'07082021'!$O$8:$O$10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50-477D-BC3E-9C3C8993A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5807872"/>
        <c:axId val="1915808288"/>
        <c:axId val="0"/>
      </c:bar3DChart>
      <c:catAx>
        <c:axId val="191580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8288"/>
        <c:crosses val="autoZero"/>
        <c:auto val="1"/>
        <c:lblAlgn val="ctr"/>
        <c:lblOffset val="100"/>
        <c:noMultiLvlLbl val="0"/>
      </c:catAx>
      <c:valAx>
        <c:axId val="19158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Hasil Prediksi Varian SARS-CoV-2 Alpha, Beta, Delta dengan DNABert Pretrained dan Dataset Nukleotida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'07082021'!$D$7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'07082021'!$D$8:$D$10</c:f>
              <c:numCache>
                <c:formatCode>General</c:formatCode>
                <c:ptCount val="3"/>
                <c:pt idx="0">
                  <c:v>0.34333333333333299</c:v>
                </c:pt>
                <c:pt idx="1">
                  <c:v>0.21557971014492699</c:v>
                </c:pt>
                <c:pt idx="2">
                  <c:v>0.34333333333333299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0-449D-8601-C25ED0C4DBED}"/>
            </c:ext>
          </c:extLst>
        </c:ser>
        <c:ser>
          <c:idx val="1"/>
          <c:order val="1"/>
          <c:tx>
            <c:strRef>
              <c:f>'07082021'!$E$7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'07082021'!$E$8:$E$10</c:f>
              <c:numCache>
                <c:formatCode>General</c:formatCode>
                <c:ptCount val="3"/>
                <c:pt idx="0">
                  <c:v>0.123333333333333</c:v>
                </c:pt>
                <c:pt idx="1">
                  <c:v>0.146485859186572</c:v>
                </c:pt>
                <c:pt idx="2">
                  <c:v>0.123333333333333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50-449D-8601-C25ED0C4DBED}"/>
            </c:ext>
          </c:extLst>
        </c:ser>
        <c:ser>
          <c:idx val="2"/>
          <c:order val="2"/>
          <c:tx>
            <c:strRef>
              <c:f>'07082021'!$F$7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'07082021'!$F$8:$F$10</c:f>
              <c:numCache>
                <c:formatCode>General</c:formatCode>
                <c:ptCount val="3"/>
                <c:pt idx="0">
                  <c:v>0.27333333333333298</c:v>
                </c:pt>
                <c:pt idx="1">
                  <c:v>0.22375457359977399</c:v>
                </c:pt>
                <c:pt idx="2">
                  <c:v>0.27333333333333298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50-449D-8601-C25ED0C4DBED}"/>
            </c:ext>
          </c:extLst>
        </c:ser>
        <c:ser>
          <c:idx val="3"/>
          <c:order val="3"/>
          <c:tx>
            <c:strRef>
              <c:f>'07082021'!$G$7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'07082021'!$G$8:$G$10</c:f>
              <c:numCache>
                <c:formatCode>General</c:formatCode>
                <c:ptCount val="3"/>
                <c:pt idx="0">
                  <c:v>0.19666666666666599</c:v>
                </c:pt>
                <c:pt idx="1">
                  <c:v>0.21267484951695401</c:v>
                </c:pt>
                <c:pt idx="2">
                  <c:v>0.19666666666666599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50-449D-8601-C25ED0C4D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3849808"/>
        <c:axId val="1793841904"/>
        <c:axId val="0"/>
      </c:bar3DChart>
      <c:catAx>
        <c:axId val="179384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1904"/>
        <c:crosses val="autoZero"/>
        <c:auto val="1"/>
        <c:lblAlgn val="ctr"/>
        <c:lblOffset val="100"/>
        <c:noMultiLvlLbl val="0"/>
      </c:catAx>
      <c:valAx>
        <c:axId val="179384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Hasil Prediksi Seq.</a:t>
            </a:r>
            <a:r>
              <a:rPr lang="en-ID" baseline="0"/>
              <a:t> SARS-CoV-2 Varian Beta &amp; Delta dengan DNABert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0.53266331658291399</c:v>
                </c:pt>
                <c:pt idx="1">
                  <c:v>0.35252525252525202</c:v>
                </c:pt>
                <c:pt idx="2">
                  <c:v>0.41906017515773603</c:v>
                </c:pt>
                <c:pt idx="3">
                  <c:v>0.127934680404377</c:v>
                </c:pt>
                <c:pt idx="4">
                  <c:v>0.63435828877005296</c:v>
                </c:pt>
                <c:pt idx="5">
                  <c:v>0.53045454545454496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8-4AE7-B7D7-24E089241B81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0.46231155778894401</c:v>
                </c:pt>
                <c:pt idx="1">
                  <c:v>0.68696969696969701</c:v>
                </c:pt>
                <c:pt idx="2">
                  <c:v>0.45565866503054903</c:v>
                </c:pt>
                <c:pt idx="3">
                  <c:v>-7.8313799650482005E-2</c:v>
                </c:pt>
                <c:pt idx="4">
                  <c:v>0.45989616444161802</c:v>
                </c:pt>
                <c:pt idx="5">
                  <c:v>0.46176767676767599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8-4AE7-B7D7-24E089241B81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Sheet1!$G$3:$G$8</c:f>
              <c:numCache>
                <c:formatCode>General</c:formatCode>
                <c:ptCount val="6"/>
                <c:pt idx="0">
                  <c:v>0.84422110552763796</c:v>
                </c:pt>
                <c:pt idx="1">
                  <c:v>0.86525252525252505</c:v>
                </c:pt>
                <c:pt idx="2">
                  <c:v>0.84396894048612603</c:v>
                </c:pt>
                <c:pt idx="3">
                  <c:v>0.69140768664782704</c:v>
                </c:pt>
                <c:pt idx="4">
                  <c:v>0.84696784696784699</c:v>
                </c:pt>
                <c:pt idx="5">
                  <c:v>0.844444444444444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38-4AE7-B7D7-24E089241B81}"/>
            </c:ext>
          </c:extLst>
        </c:ser>
        <c:ser>
          <c:idx val="3"/>
          <c:order val="3"/>
          <c:tx>
            <c:strRef>
              <c:f>Sheet1!$H$2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Sheet1!$H$3:$H$8</c:f>
              <c:numCache>
                <c:formatCode>General</c:formatCode>
                <c:ptCount val="6"/>
                <c:pt idx="0">
                  <c:v>0.185929648241206</c:v>
                </c:pt>
                <c:pt idx="1">
                  <c:v>9.7626262626262603E-2</c:v>
                </c:pt>
                <c:pt idx="2">
                  <c:v>0.15994371482176301</c:v>
                </c:pt>
                <c:pt idx="3">
                  <c:v>-0.67048221565911104</c:v>
                </c:pt>
                <c:pt idx="4">
                  <c:v>0.141145833333333</c:v>
                </c:pt>
                <c:pt idx="5">
                  <c:v>0.186818181818181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8-4AE7-B7D7-24E089241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0005984"/>
        <c:axId val="1970006400"/>
        <c:axId val="0"/>
      </c:bar3DChart>
      <c:catAx>
        <c:axId val="19700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6400"/>
        <c:crosses val="autoZero"/>
        <c:auto val="1"/>
        <c:lblAlgn val="ctr"/>
        <c:lblOffset val="100"/>
        <c:noMultiLvlLbl val="0"/>
      </c:catAx>
      <c:valAx>
        <c:axId val="19700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52.209" idx="2">
    <p:pos x="6764" y="1658"/>
    <p:text>untuk proposal.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19.159" idx="1">
    <p:pos x="6577" y="2958"/>
    <p:text>To do for next week.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8EC-210F-45D7-BBF6-BCB3E5BB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F9B3-3170-49EE-957A-EF2079D15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B6D4-20FE-4D10-8955-DA346897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2B82-27F1-4BF4-A42B-5CA0D185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E079-8D02-4884-85A4-5C04F950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383-BB86-4108-B333-6003EEB5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225F-0471-467C-8498-CFE2EF54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D8FC-A7DA-4E9A-AAF2-A6050B9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0628-D2A4-449D-B86B-1E290D6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109-4B76-443E-B5A5-FB3C0126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9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9DF31-B1EF-498F-A84C-3A881C01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129B-929E-43BD-97B8-D8B2A251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D116-2D3D-46F6-920A-24B95772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9152-8C69-4774-B297-5436427B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D70C-0D42-463F-A9C3-96148332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1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3884-AE02-4D2B-BB08-7940029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ED5A-022E-4EB5-9D91-30581D87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32EB-6E73-4D1F-8ED3-E1C2D6D2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25C8-BFCE-4027-8D2F-EB6FCF36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209C-723A-4EDC-BA24-64A46CE7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99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EBC3-77E2-4808-A63E-7D5CA90E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3079-A656-49D5-969B-6939238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3F5-77A2-4487-8203-19717109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5C00-64AE-4696-BDDC-A7414F6E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C9AD-D306-4D05-BF45-3C37C93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9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896-977F-4A55-8809-11ADF453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3-C979-40DC-AD63-AA9FDFD5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C5D3-63BF-4015-9ECA-84B3A3A7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00140-625F-40E0-9E5A-9C4E0E9B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9EE3-8789-406B-AC42-B8F1AF07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CDCF-4D2A-425A-BC11-1F975197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7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8FCE-5997-4278-BDCC-2A18B19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6A8D-8D61-4FB9-971D-FAD4D921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EAC0-2EA8-4C37-B0E8-6DDCCC10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C5B75-4679-495D-A0AF-65F6E65BE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F57C-9800-4310-833F-7C8C048B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084F-D85C-49F7-A1A6-D82E7358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63CEA-3F5E-43D8-BDEB-1C78363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13EF-0CC8-4330-8059-3AADC6EC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0885-71A4-44B3-AA2F-096FBA6C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F5439-9CE3-4D8F-AA4C-655E704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4E9C-549D-4443-AFAE-06D6F810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5FB2-8AD5-484A-99EC-FD071EA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9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0DBD4-AF86-40F1-9B8A-1F752DE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CBF9C-0E43-4FAF-82CC-2B8EE3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81C-8C4E-444B-8D3B-4379CDFA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0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C70-9CE6-4021-82D5-703FD8A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34E0-E6D0-4A65-9293-AD8C0928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FAFB3-17DA-4BFA-A4B4-F0BEF51F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DE53-0B2F-4814-B90F-5712579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EFB7-9CE3-4C93-9FD2-8D898BF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950D-D229-4B4D-92E4-C97CB787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6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F0B-B835-4342-A326-010B2B84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0F5F-CA8C-43EE-99ED-2F04B6D1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BE429-B20C-47D1-835D-2C30620C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56FA-FBD2-413F-9D9B-83CFC472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800B-D5D9-4192-A170-CA1779F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63A5-A5C3-4CCD-A376-86FDE762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3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8B61-F0C9-40A4-9EB1-BC3F2AC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C3D5-1301-4B46-B786-0B2DEA8A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A657-0402-49A0-8703-CA3BE1DD7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99EB-405F-4656-B2F5-CFB36F1A1173}" type="datetimeFigureOut">
              <a:rPr lang="en-ID" smtClean="0"/>
              <a:t>07/09/2021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1008-08EC-468D-BA0D-327E75A28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A261-8016-419B-A2C4-884E087B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8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3547" TargetMode="External"/><Relationship Id="rId2" Type="http://schemas.openxmlformats.org/officeDocument/2006/relationships/hyperlink" Target="https://doi.org/10.3389/fgene.2019.00286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pubmed.ncbi.nlm.nih.gov/2708494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coronavirus-genome-sequence/tasks?taskId=49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7F4-98FB-4638-8EA4-2D6515E5B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Processing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61F7-653B-49FF-956D-86287D08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Sequence Processing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84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EEF64-A8BD-446D-A249-7B2C71B0E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D6DC0B-3EF1-45AC-AD1D-595B4A6A0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40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B02D-0FEE-4CAB-B32E-BB7A12D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348-80F1-4143-9AAD-1A7AEC88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pada </a:t>
            </a:r>
            <a:r>
              <a:rPr lang="en-US" dirty="0" err="1"/>
              <a:t>berbagai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task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Datasetset</a:t>
            </a:r>
            <a:r>
              <a:rPr lang="en-US" dirty="0"/>
              <a:t> COVID19</a:t>
            </a:r>
          </a:p>
          <a:p>
            <a:r>
              <a:rPr lang="en-US" dirty="0"/>
              <a:t>Dataset Promoter Homo Sapiens</a:t>
            </a:r>
          </a:p>
          <a:p>
            <a:pPr lvl="1"/>
            <a:r>
              <a:rPr lang="en-US" dirty="0"/>
              <a:t>TATA Box vs non TATA Box : ± 10% gen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TATA Box promoter</a:t>
            </a:r>
          </a:p>
          <a:p>
            <a:pPr lvl="1"/>
            <a:r>
              <a:rPr lang="en-US" dirty="0"/>
              <a:t>CCAAT vs non CCAATT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prediksi</a:t>
            </a:r>
            <a:endParaRPr lang="en-ID" dirty="0"/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promoter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Jika </a:t>
            </a:r>
            <a:r>
              <a:rPr lang="en-ID" dirty="0" err="1"/>
              <a:t>memiliki</a:t>
            </a:r>
            <a:r>
              <a:rPr lang="en-ID" dirty="0"/>
              <a:t> promoter,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protein.</a:t>
            </a:r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varian</a:t>
            </a:r>
            <a:r>
              <a:rPr lang="en-ID" dirty="0"/>
              <a:t> Covid </a:t>
            </a:r>
            <a:r>
              <a:rPr lang="en-ID" dirty="0" err="1"/>
              <a:t>berdasarkan</a:t>
            </a:r>
            <a:r>
              <a:rPr lang="en-ID" dirty="0"/>
              <a:t> material genetic virus </a:t>
            </a:r>
            <a:r>
              <a:rPr lang="en-ID" dirty="0" err="1"/>
              <a:t>tsb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35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E5C-F61C-4961-80A4-019886A1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98BE-30CB-4FDE-B4EC-CB95213D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pretrained </a:t>
            </a:r>
            <a:r>
              <a:rPr lang="en-US" dirty="0" err="1"/>
              <a:t>tanpa</a:t>
            </a:r>
            <a:r>
              <a:rPr lang="en-US" dirty="0"/>
              <a:t> fine tuning</a:t>
            </a:r>
          </a:p>
          <a:p>
            <a:r>
              <a:rPr lang="en-US" dirty="0" err="1"/>
              <a:t>Jumlah</a:t>
            </a:r>
            <a:r>
              <a:rPr lang="en-US" dirty="0"/>
              <a:t> instance </a:t>
            </a:r>
            <a:r>
              <a:rPr lang="en-US" dirty="0" err="1"/>
              <a:t>tiap</a:t>
            </a:r>
            <a:r>
              <a:rPr lang="en-US" dirty="0"/>
              <a:t> label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endParaRPr lang="en-US" dirty="0"/>
          </a:p>
          <a:p>
            <a:pPr lvl="1"/>
            <a:r>
              <a:rPr lang="en-US" dirty="0"/>
              <a:t>400 train set dan 50 dev set </a:t>
            </a:r>
            <a:r>
              <a:rPr lang="en-US" dirty="0" err="1"/>
              <a:t>untuk</a:t>
            </a:r>
            <a:r>
              <a:rPr lang="en-US" dirty="0"/>
              <a:t> COVID19</a:t>
            </a:r>
          </a:p>
          <a:p>
            <a:pPr lvl="1"/>
            <a:r>
              <a:rPr lang="en-US" dirty="0"/>
              <a:t>3000 train set dan 50 dev set </a:t>
            </a:r>
            <a:r>
              <a:rPr lang="en-US" dirty="0" err="1"/>
              <a:t>untuk</a:t>
            </a:r>
            <a:r>
              <a:rPr lang="en-US" dirty="0"/>
              <a:t> TATA Box</a:t>
            </a:r>
          </a:p>
          <a:p>
            <a:pPr lvl="1"/>
            <a:r>
              <a:rPr lang="en-US" dirty="0"/>
              <a:t>4500 train set dan 50 dev set </a:t>
            </a:r>
            <a:r>
              <a:rPr lang="en-US" dirty="0" err="1"/>
              <a:t>untuk</a:t>
            </a:r>
            <a:r>
              <a:rPr lang="en-US" dirty="0"/>
              <a:t> CCAAT Box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856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431B-F022-4E42-A416-2E09269C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Varian COVID19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A9F638-5288-4BE9-B438-99C4D1A5F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602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43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AD1-D6BA-410C-8D4E-2A4246C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Promoter Detection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5C03-2461-4530-BCC0-D0705056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TATA-box </a:t>
            </a:r>
            <a:r>
              <a:rPr lang="en-US" dirty="0" err="1"/>
              <a:t>adalah</a:t>
            </a:r>
            <a:r>
              <a:rPr lang="en-US" dirty="0"/>
              <a:t> promotor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 dan A yang </a:t>
            </a:r>
            <a:r>
              <a:rPr lang="en-US" dirty="0" err="1"/>
              <a:t>berulang</a:t>
            </a:r>
            <a:r>
              <a:rPr lang="en-US" dirty="0"/>
              <a:t> (TATAAA)</a:t>
            </a:r>
          </a:p>
          <a:p>
            <a:pPr lvl="1"/>
            <a:r>
              <a:rPr lang="en-US" dirty="0"/>
              <a:t>Problem : Belum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b="1" dirty="0"/>
              <a:t>TATAAA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promoter</a:t>
            </a:r>
            <a:endParaRPr lang="en-ID" dirty="0"/>
          </a:p>
          <a:p>
            <a:r>
              <a:rPr lang="en-ID" dirty="0"/>
              <a:t>Hal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pada promoter CAAT-Box dan GC-Box</a:t>
            </a:r>
          </a:p>
          <a:p>
            <a:pPr lvl="1"/>
            <a:r>
              <a:rPr lang="en-ID" dirty="0"/>
              <a:t>CAAT-Box </a:t>
            </a:r>
            <a:r>
              <a:rPr lang="en-ID" dirty="0" err="1"/>
              <a:t>atau</a:t>
            </a:r>
            <a:r>
              <a:rPr lang="en-ID" dirty="0"/>
              <a:t> CCAAT-Box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GGCCAATCT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GC-Box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GGGCGG</a:t>
            </a:r>
            <a:r>
              <a:rPr lang="en-ID" dirty="0"/>
              <a:t>.</a:t>
            </a:r>
          </a:p>
          <a:p>
            <a:r>
              <a:rPr lang="en-ID" dirty="0"/>
              <a:t>Pada “</a:t>
            </a:r>
            <a:r>
              <a:rPr lang="en-ID" dirty="0" err="1"/>
              <a:t>konteks</a:t>
            </a:r>
            <a:r>
              <a:rPr lang="en-ID" dirty="0"/>
              <a:t>” </a:t>
            </a:r>
            <a:r>
              <a:rPr lang="en-ID" dirty="0" err="1"/>
              <a:t>tertentu</a:t>
            </a:r>
            <a:r>
              <a:rPr lang="en-ID" dirty="0"/>
              <a:t> TATA-box, CAAT-Box, dan GC-Box </a:t>
            </a:r>
            <a:r>
              <a:rPr lang="en-ID" dirty="0" err="1"/>
              <a:t>adalah</a:t>
            </a:r>
            <a:r>
              <a:rPr lang="en-ID" dirty="0"/>
              <a:t> promoter. Pada </a:t>
            </a:r>
            <a:r>
              <a:rPr lang="en-ID" dirty="0" err="1"/>
              <a:t>konteks</a:t>
            </a:r>
            <a:r>
              <a:rPr lang="en-ID" dirty="0"/>
              <a:t> yang lain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lain, mis. </a:t>
            </a:r>
            <a:r>
              <a:rPr lang="en-ID" dirty="0" err="1"/>
              <a:t>asam</a:t>
            </a:r>
            <a:r>
              <a:rPr lang="en-ID" dirty="0"/>
              <a:t> amino.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A607-5394-447F-8DA5-3895D5ED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TATA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7CF49E-5604-4919-87C6-040791FF9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138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2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CB27-1798-4A35-957A-A5F3B771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CCAAT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583C8-7E02-4031-9BDF-C99BC250A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24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B44-FB6D-4F06-A892-712613C1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18AB-7312-41D4-B3E0-687DD03E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DNABert</a:t>
            </a:r>
            <a:r>
              <a:rPr lang="en-US" dirty="0"/>
              <a:t> di-pretrained </a:t>
            </a:r>
            <a:r>
              <a:rPr lang="en-US" dirty="0" err="1"/>
              <a:t>dengan</a:t>
            </a:r>
            <a:r>
              <a:rPr lang="en-US" dirty="0"/>
              <a:t> GrCh38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pada task yang </a:t>
            </a:r>
            <a:r>
              <a:rPr lang="en-US" dirty="0" err="1"/>
              <a:t>melibatkan</a:t>
            </a:r>
            <a:r>
              <a:rPr lang="en-US" dirty="0"/>
              <a:t> DNA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DNA virus.</a:t>
            </a:r>
          </a:p>
          <a:p>
            <a:r>
              <a:rPr lang="en-US" dirty="0" err="1"/>
              <a:t>Hipotesis</a:t>
            </a:r>
            <a:r>
              <a:rPr lang="en-US" dirty="0"/>
              <a:t> (1) : Fine tuning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</a:t>
            </a:r>
            <a:r>
              <a:rPr lang="en-US" dirty="0" err="1"/>
              <a:t>prediksi</a:t>
            </a:r>
            <a:r>
              <a:rPr lang="en-US" dirty="0"/>
              <a:t> TATA dan CCAAT</a:t>
            </a:r>
          </a:p>
          <a:p>
            <a:r>
              <a:rPr lang="en-US" dirty="0" err="1"/>
              <a:t>Hipotesis</a:t>
            </a:r>
            <a:r>
              <a:rPr lang="en-US" dirty="0"/>
              <a:t> (2) :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DNA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Prediksi</a:t>
            </a:r>
            <a:r>
              <a:rPr lang="en-US" dirty="0"/>
              <a:t> TATA dan CCAAT pada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DNA virus.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087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2B07-A17A-4A16-B55E-CDCE64A6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C533-05EB-45E8-BC66-8245385D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diekspansi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CCAAT promoter?</a:t>
            </a:r>
          </a:p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di proposal : </a:t>
            </a:r>
            <a:r>
              <a:rPr lang="en-US" b="1" dirty="0" err="1"/>
              <a:t>mengapa</a:t>
            </a:r>
            <a:r>
              <a:rPr lang="en-US" b="1" dirty="0"/>
              <a:t> TATA promoter dan CCAAT promoter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dideteksi</a:t>
            </a:r>
            <a:r>
              <a:rPr lang="en-US" b="1" dirty="0"/>
              <a:t> pada </a:t>
            </a:r>
            <a:r>
              <a:rPr lang="en-US" b="1" dirty="0" err="1"/>
              <a:t>sekuens</a:t>
            </a:r>
            <a:r>
              <a:rPr lang="en-US" b="1" dirty="0"/>
              <a:t> DNA?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7352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1A27-6F1D-4FA6-B03D-1A97D0CC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&amp; 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4F97-941B-43BA-A1F5-7507E8C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pPr lvl="1"/>
            <a:r>
              <a:rPr lang="en-US" dirty="0"/>
              <a:t>TATA-box vs Non TATA-box</a:t>
            </a:r>
          </a:p>
          <a:p>
            <a:pPr lvl="1"/>
            <a:r>
              <a:rPr lang="en-US" dirty="0"/>
              <a:t>CCAAT-box vs Non CCAAT-box</a:t>
            </a:r>
          </a:p>
          <a:p>
            <a:pPr lvl="1"/>
            <a:r>
              <a:rPr lang="en-US" dirty="0" err="1"/>
              <a:t>Kombinasi</a:t>
            </a:r>
            <a:r>
              <a:rPr lang="en-US" dirty="0"/>
              <a:t> TATA-box dan CCAAT-box</a:t>
            </a:r>
          </a:p>
          <a:p>
            <a:pPr lvl="2"/>
            <a:r>
              <a:rPr lang="en-US" dirty="0"/>
              <a:t>TATA + CCAAT</a:t>
            </a:r>
          </a:p>
          <a:p>
            <a:pPr lvl="2"/>
            <a:r>
              <a:rPr lang="en-US" dirty="0"/>
              <a:t>TATA + no CCAAT</a:t>
            </a:r>
          </a:p>
          <a:p>
            <a:pPr lvl="2"/>
            <a:r>
              <a:rPr lang="en-US" dirty="0"/>
              <a:t>No TATA + CCAAT</a:t>
            </a:r>
          </a:p>
          <a:p>
            <a:pPr lvl="2"/>
            <a:r>
              <a:rPr lang="en-US" dirty="0"/>
              <a:t>No TATA + No CCAAT</a:t>
            </a:r>
          </a:p>
          <a:p>
            <a:r>
              <a:rPr lang="en-US" dirty="0"/>
              <a:t>Fine tuning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r>
              <a:rPr lang="en-US" dirty="0" err="1"/>
              <a:t>Pelajari</a:t>
            </a:r>
            <a:r>
              <a:rPr lang="en-US" dirty="0"/>
              <a:t> dataset pada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/>
              <a:t>How?</a:t>
            </a:r>
          </a:p>
          <a:p>
            <a:r>
              <a:rPr lang="en-US" b="1" i="1" u="sng" dirty="0" err="1"/>
              <a:t>Pelajari</a:t>
            </a:r>
            <a:r>
              <a:rPr lang="en-US" b="1" i="1" u="sng" dirty="0"/>
              <a:t> model </a:t>
            </a:r>
            <a:r>
              <a:rPr lang="en-US" b="1" i="1" u="sng" dirty="0" err="1"/>
              <a:t>berikut</a:t>
            </a:r>
            <a:r>
              <a:rPr lang="en-US" b="1" i="1" u="sng" dirty="0"/>
              <a:t> &amp; </a:t>
            </a:r>
            <a:r>
              <a:rPr lang="en-US" b="1" i="1" u="sng" dirty="0" err="1"/>
              <a:t>bandingkan</a:t>
            </a:r>
            <a:r>
              <a:rPr lang="en-US" b="1" i="1" u="sng" dirty="0"/>
              <a:t> </a:t>
            </a:r>
            <a:r>
              <a:rPr lang="en-US" b="1" i="1" u="sng" dirty="0" err="1"/>
              <a:t>hasilnya</a:t>
            </a:r>
            <a:r>
              <a:rPr lang="en-US" b="1" i="1" u="sng" dirty="0"/>
              <a:t> </a:t>
            </a:r>
            <a:r>
              <a:rPr lang="en-US" b="1" i="1" u="sng" dirty="0" err="1"/>
              <a:t>dengan</a:t>
            </a:r>
            <a:r>
              <a:rPr lang="en-US" b="1" i="1" u="sng" dirty="0"/>
              <a:t> </a:t>
            </a:r>
            <a:r>
              <a:rPr lang="en-US" b="1" i="1" u="sng" dirty="0" err="1"/>
              <a:t>DNABert</a:t>
            </a:r>
            <a:endParaRPr lang="en-US" b="1" i="1" u="sng" dirty="0"/>
          </a:p>
          <a:p>
            <a:pPr lvl="1"/>
            <a:r>
              <a:rPr lang="en-US" b="1" i="1" u="sng" dirty="0" err="1"/>
              <a:t>DeePromoter</a:t>
            </a:r>
            <a:r>
              <a:rPr lang="en-US" b="1" i="1" u="sng" dirty="0"/>
              <a:t> (2019) (</a:t>
            </a:r>
            <a:r>
              <a:rPr lang="en-ID" b="1" i="1" u="sng" dirty="0">
                <a:hlinkClick r:id="rId2"/>
              </a:rPr>
              <a:t>https://doi.org/10.3389/fgene.2019.00286</a:t>
            </a:r>
            <a:r>
              <a:rPr lang="en-ID" b="1" i="1" u="sng" dirty="0"/>
              <a:t>) 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→ TATA Promoter</a:t>
            </a:r>
            <a:endParaRPr lang="en-ID" b="1" i="1" u="sng" dirty="0"/>
          </a:p>
          <a:p>
            <a:pPr lvl="1"/>
            <a:r>
              <a:rPr lang="en-ID" b="1" i="1" u="sng" dirty="0" err="1"/>
              <a:t>DeepSEA</a:t>
            </a:r>
            <a:r>
              <a:rPr lang="en-ID" b="1" i="1" u="sng" dirty="0"/>
              <a:t> (2015) &amp; </a:t>
            </a:r>
            <a:r>
              <a:rPr lang="en-ID" b="1" i="1" u="sng" dirty="0" err="1"/>
              <a:t>DanQ</a:t>
            </a:r>
            <a:r>
              <a:rPr lang="en-ID" b="1" i="1" u="sng" dirty="0"/>
              <a:t> (2016) (</a:t>
            </a:r>
            <a:r>
              <a:rPr lang="en-ID" b="1" i="1" u="sng" dirty="0">
                <a:hlinkClick r:id="rId3"/>
              </a:rPr>
              <a:t>https://www.nature.com/articles/nmeth.3547</a:t>
            </a:r>
            <a:r>
              <a:rPr lang="en-ID" b="1" i="1" u="sng" dirty="0"/>
              <a:t>, </a:t>
            </a:r>
            <a:r>
              <a:rPr lang="en-ID" b="1" i="1" u="sng" dirty="0">
                <a:hlinkClick r:id="rId4"/>
              </a:rPr>
              <a:t>https://pubmed.ncbi.nlm.nih.gov/27084946/</a:t>
            </a:r>
            <a:r>
              <a:rPr lang="en-ID" b="1" i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36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7E7-84A8-40ED-AC22-915FECA9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Parameter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4A18-2C83-4206-9E6E-B29D6133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  <a:p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63915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576B7-E3E3-41CF-9812-CB467A51C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B3E6D2-5DBB-443D-9F43-F1636F089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6923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A38-5440-459F-98ED-469BCFD3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36670-1F0B-4FFF-91A3-E0F6ED758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55064"/>
              </p:ext>
            </p:extLst>
          </p:nvPr>
        </p:nvGraphicFramePr>
        <p:xfrm>
          <a:off x="838200" y="2571750"/>
          <a:ext cx="4038599" cy="1714500"/>
        </p:xfrm>
        <a:graphic>
          <a:graphicData uri="http://schemas.openxmlformats.org/drawingml/2006/table">
            <a:tbl>
              <a:tblPr/>
              <a:tblGrid>
                <a:gridCol w="713814">
                  <a:extLst>
                    <a:ext uri="{9D8B030D-6E8A-4147-A177-3AD203B41FA5}">
                      <a16:colId xmlns:a16="http://schemas.microsoft.com/office/drawing/2014/main" val="4066233039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3742323044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3850809874"/>
                    </a:ext>
                  </a:extLst>
                </a:gridCol>
                <a:gridCol w="799471">
                  <a:extLst>
                    <a:ext uri="{9D8B030D-6E8A-4147-A177-3AD203B41FA5}">
                      <a16:colId xmlns:a16="http://schemas.microsoft.com/office/drawing/2014/main" val="337999705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2023821637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621473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63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06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15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7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413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13169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134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0.146485859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6736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329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AC014E-2933-4C75-8069-F326DFAD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4950"/>
              </p:ext>
            </p:extLst>
          </p:nvPr>
        </p:nvGraphicFramePr>
        <p:xfrm>
          <a:off x="5391154" y="2571750"/>
          <a:ext cx="3848098" cy="1714500"/>
        </p:xfrm>
        <a:graphic>
          <a:graphicData uri="http://schemas.openxmlformats.org/drawingml/2006/table">
            <a:tbl>
              <a:tblPr/>
              <a:tblGrid>
                <a:gridCol w="713786">
                  <a:extLst>
                    <a:ext uri="{9D8B030D-6E8A-4147-A177-3AD203B41FA5}">
                      <a16:colId xmlns:a16="http://schemas.microsoft.com/office/drawing/2014/main" val="85738169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49724017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344763456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799163856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87266502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876391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3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37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28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4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882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26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428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49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3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04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4562-D795-4799-A3F9-91568135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Varian SARS-CoV-2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146115-2311-4010-8EA3-D0B935ABB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086579"/>
              </p:ext>
            </p:extLst>
          </p:nvPr>
        </p:nvGraphicFramePr>
        <p:xfrm>
          <a:off x="5843876" y="1690688"/>
          <a:ext cx="501491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DEB4D0-B655-4035-A452-686CD50B5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737902"/>
              </p:ext>
            </p:extLst>
          </p:nvPr>
        </p:nvGraphicFramePr>
        <p:xfrm>
          <a:off x="838200" y="1709595"/>
          <a:ext cx="4572000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180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3BE-0F82-4819-8761-480BA4D0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F39-94B0-41AD-B09C-FEBC3193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protein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dataset </a:t>
            </a:r>
            <a:r>
              <a:rPr lang="en-US" dirty="0" err="1"/>
              <a:t>nukleotida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protein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virus. Protein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</a:t>
            </a:r>
            <a:r>
              <a:rPr lang="en-US" dirty="0" err="1"/>
              <a:t>letalitas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infeksi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virus.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k-</a:t>
            </a:r>
            <a:r>
              <a:rPr lang="en-US" dirty="0" err="1"/>
              <a:t>mer</a:t>
            </a:r>
            <a:r>
              <a:rPr lang="en-US" dirty="0"/>
              <a:t> yang lain.</a:t>
            </a:r>
          </a:p>
          <a:p>
            <a:pPr lvl="2"/>
            <a:r>
              <a:rPr lang="en-US" i="1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E1A7-D350-4F2F-AA70-F9458EC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dan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87B2-1A74-4C52-945F-A38A8571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Fitur-</a:t>
            </a:r>
            <a:r>
              <a:rPr lang="en-US" dirty="0" err="1"/>
              <a:t>fiturnya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eksplor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clustering,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tiap-tiap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membentuk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DNABert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4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FD41-B837-4719-BEFE-C05B5801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23AA-20B2-4BF6-9035-24EFFFF0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Coronavirus genome sequence (</a:t>
            </a:r>
            <a:r>
              <a:rPr lang="en-US" dirty="0">
                <a:hlinkClick r:id="rId2"/>
              </a:rPr>
              <a:t>https://www.kaggle.com/paultimothymooney/coronavirus-genome-sequence/tasks?taskId=490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Protein identification</a:t>
            </a:r>
          </a:p>
          <a:p>
            <a:pPr lvl="1"/>
            <a:r>
              <a:rPr lang="en-US" dirty="0"/>
              <a:t>Gene prediction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8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0AAF-E162-4389-A9FF-259C11E2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76FBC7-B588-4F5E-A04A-6E09C601B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90992"/>
              </p:ext>
            </p:extLst>
          </p:nvPr>
        </p:nvGraphicFramePr>
        <p:xfrm>
          <a:off x="3753908" y="2845937"/>
          <a:ext cx="4684184" cy="1166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15">
                  <a:extLst>
                    <a:ext uri="{9D8B030D-6E8A-4147-A177-3AD203B41FA5}">
                      <a16:colId xmlns:a16="http://schemas.microsoft.com/office/drawing/2014/main" val="2346384170"/>
                    </a:ext>
                  </a:extLst>
                </a:gridCol>
                <a:gridCol w="817225">
                  <a:extLst>
                    <a:ext uri="{9D8B030D-6E8A-4147-A177-3AD203B41FA5}">
                      <a16:colId xmlns:a16="http://schemas.microsoft.com/office/drawing/2014/main" val="3045387775"/>
                    </a:ext>
                  </a:extLst>
                </a:gridCol>
                <a:gridCol w="1549012">
                  <a:extLst>
                    <a:ext uri="{9D8B030D-6E8A-4147-A177-3AD203B41FA5}">
                      <a16:colId xmlns:a16="http://schemas.microsoft.com/office/drawing/2014/main" val="3113767919"/>
                    </a:ext>
                  </a:extLst>
                </a:gridCol>
                <a:gridCol w="1604732">
                  <a:extLst>
                    <a:ext uri="{9D8B030D-6E8A-4147-A177-3AD203B41FA5}">
                      <a16:colId xmlns:a16="http://schemas.microsoft.com/office/drawing/2014/main" val="3596582774"/>
                    </a:ext>
                  </a:extLst>
                </a:gridCol>
              </a:tblGrid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pretrained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63737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fine tuning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56162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max_seq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506231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n_label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76823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devset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51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59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C49-1E37-4E69-AA03-80D93FC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SARS-CoV-2 Variant Beta &amp; Delta (1-8-2021)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BCDB9-7695-43E0-AFE2-B66014CF7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2184"/>
              </p:ext>
            </p:extLst>
          </p:nvPr>
        </p:nvGraphicFramePr>
        <p:xfrm>
          <a:off x="838200" y="1825625"/>
          <a:ext cx="66747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C2B9D-E2C0-4C9D-8F4B-CEE25DC27CB1}"/>
              </a:ext>
            </a:extLst>
          </p:cNvPr>
          <p:cNvSpPr txBox="1"/>
          <p:nvPr/>
        </p:nvSpPr>
        <p:spPr>
          <a:xfrm>
            <a:off x="7645234" y="1825625"/>
            <a:ext cx="370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Pretrained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Beta : 100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Delta : 100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088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B6D7-BEED-4025-A7FD-0292E802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82D4-61C0-4139-A925-A30D7F3E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lain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93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0C81-7B08-4AE0-BEC1-DE97056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218-C46A-4768-9A4A-0070D07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 = correct prediction / total Prediction</a:t>
            </a:r>
          </a:p>
          <a:p>
            <a:r>
              <a:rPr lang="en-ID" dirty="0" err="1"/>
              <a:t>auc</a:t>
            </a:r>
            <a:r>
              <a:rPr lang="en-ID" dirty="0"/>
              <a:t> =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negative,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bagus</a:t>
            </a:r>
            <a:endParaRPr lang="en-ID" dirty="0"/>
          </a:p>
          <a:p>
            <a:r>
              <a:rPr lang="en-ID" dirty="0"/>
              <a:t>f1 = </a:t>
            </a:r>
            <a:r>
              <a:rPr lang="en-ID" dirty="0" err="1"/>
              <a:t>akurasi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dataset</a:t>
            </a:r>
          </a:p>
          <a:p>
            <a:r>
              <a:rPr lang="en-ID" dirty="0"/>
              <a:t>precision  = predicted positive / real positive or predicted negative / real negative</a:t>
            </a:r>
          </a:p>
          <a:p>
            <a:r>
              <a:rPr lang="en-ID" dirty="0"/>
              <a:t>recall =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true positive yang </a:t>
            </a:r>
            <a:r>
              <a:rPr lang="en-ID" dirty="0" err="1"/>
              <a:t>ditemukan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819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4BA1-B221-4863-B1B1-A8AAD94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Genomics &amp; Proteomics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5ACBF-3F46-4DC1-A5C7-1C281F860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361630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465359541"/>
                    </a:ext>
                  </a:extLst>
                </a:gridCol>
                <a:gridCol w="8328212">
                  <a:extLst>
                    <a:ext uri="{9D8B030D-6E8A-4147-A177-3AD203B41FA5}">
                      <a16:colId xmlns:a16="http://schemas.microsoft.com/office/drawing/2014/main" val="85984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classification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class of given protein sequence i.e. membrane-bound or water soluble, subcellular location, disorder prediction.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5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Genome classification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class of given nucleotide sequence i.e. human gene or mouse gene, coding gene or non-coding gene.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7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structure of certain protein.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2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1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1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64C4-7BEB-4649-990E-34A62681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F828-0573-4FE7-9C61-C33AB184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Biologi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pada </a:t>
            </a:r>
            <a:r>
              <a:rPr lang="en-US" dirty="0" err="1"/>
              <a:t>dua</a:t>
            </a:r>
            <a:r>
              <a:rPr lang="en-US" dirty="0"/>
              <a:t> area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gen yang </a:t>
            </a:r>
            <a:r>
              <a:rPr lang="en-US" dirty="0" err="1"/>
              <a:t>ada</a:t>
            </a:r>
            <a:r>
              <a:rPr lang="en-US" dirty="0"/>
              <a:t> pada sel.</a:t>
            </a:r>
          </a:p>
          <a:p>
            <a:pPr lvl="1"/>
            <a:r>
              <a:rPr lang="en-US" dirty="0"/>
              <a:t>Proteomics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protein yang </a:t>
            </a:r>
            <a:r>
              <a:rPr lang="en-US" dirty="0" err="1"/>
              <a:t>diproduksi</a:t>
            </a:r>
            <a:r>
              <a:rPr lang="en-US" dirty="0"/>
              <a:t> oleh sel.</a:t>
            </a:r>
          </a:p>
          <a:p>
            <a:r>
              <a:rPr lang="en-US" dirty="0"/>
              <a:t>Tasks pada </a:t>
            </a:r>
            <a:r>
              <a:rPr lang="en-US" dirty="0" err="1"/>
              <a:t>Biologi</a:t>
            </a:r>
            <a:r>
              <a:rPr lang="en-US" dirty="0"/>
              <a:t> dan </a:t>
            </a:r>
            <a:r>
              <a:rPr lang="en-US" dirty="0" err="1"/>
              <a:t>alasannya</a:t>
            </a:r>
            <a:endParaRPr lang="en-US" dirty="0"/>
          </a:p>
          <a:p>
            <a:pPr lvl="1"/>
            <a:r>
              <a:rPr lang="en-US" dirty="0"/>
              <a:t>Genomics</a:t>
            </a:r>
          </a:p>
          <a:p>
            <a:pPr lvl="2"/>
            <a:r>
              <a:rPr lang="en-US" dirty="0"/>
              <a:t>Sequence classification : </a:t>
            </a:r>
            <a:r>
              <a:rPr lang="en-US" dirty="0" err="1"/>
              <a:t>memprediksi</a:t>
            </a:r>
            <a:r>
              <a:rPr lang="en-US" dirty="0"/>
              <a:t> label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i.e. </a:t>
            </a:r>
            <a:r>
              <a:rPr lang="en-US" dirty="0" err="1"/>
              <a:t>sekuens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US" dirty="0"/>
          </a:p>
          <a:p>
            <a:pPr lvl="2"/>
            <a:r>
              <a:rPr lang="en-US" dirty="0"/>
              <a:t>Promoter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promoter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Jika </a:t>
            </a:r>
            <a:r>
              <a:rPr lang="en-US" dirty="0" err="1"/>
              <a:t>terdapat</a:t>
            </a:r>
            <a:r>
              <a:rPr lang="en-US" dirty="0"/>
              <a:t> promoter,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mengodekan</a:t>
            </a:r>
            <a:r>
              <a:rPr lang="en-US" dirty="0"/>
              <a:t> protein.</a:t>
            </a:r>
          </a:p>
          <a:p>
            <a:pPr lvl="2"/>
            <a:r>
              <a:rPr lang="en-US" dirty="0"/>
              <a:t>Cancer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gen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.</a:t>
            </a:r>
          </a:p>
          <a:p>
            <a:pPr lvl="1"/>
            <a:r>
              <a:rPr lang="en-ID" dirty="0"/>
              <a:t>Proteomics</a:t>
            </a:r>
          </a:p>
          <a:p>
            <a:pPr lvl="2"/>
            <a:r>
              <a:rPr lang="en-ID" dirty="0"/>
              <a:t>Protein interaction :</a:t>
            </a:r>
          </a:p>
        </p:txBody>
      </p:sp>
    </p:spTree>
    <p:extLst>
      <p:ext uri="{BB962C8B-B14F-4D97-AF65-F5344CB8AC3E}">
        <p14:creationId xmlns:p14="http://schemas.microsoft.com/office/powerpoint/2010/main" val="245915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6177-09C4-408C-8EE3-41D120EA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Genomics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A7A7BB-5FF0-445E-992F-4346D7EB8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053568"/>
              </p:ext>
            </p:extLst>
          </p:nvPr>
        </p:nvGraphicFramePr>
        <p:xfrm>
          <a:off x="347382" y="1265555"/>
          <a:ext cx="11497235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797">
                  <a:extLst>
                    <a:ext uri="{9D8B030D-6E8A-4147-A177-3AD203B41FA5}">
                      <a16:colId xmlns:a16="http://schemas.microsoft.com/office/drawing/2014/main" val="2330627513"/>
                    </a:ext>
                  </a:extLst>
                </a:gridCol>
                <a:gridCol w="1808389">
                  <a:extLst>
                    <a:ext uri="{9D8B030D-6E8A-4147-A177-3AD203B41FA5}">
                      <a16:colId xmlns:a16="http://schemas.microsoft.com/office/drawing/2014/main" val="2607651355"/>
                    </a:ext>
                  </a:extLst>
                </a:gridCol>
                <a:gridCol w="1509738">
                  <a:extLst>
                    <a:ext uri="{9D8B030D-6E8A-4147-A177-3AD203B41FA5}">
                      <a16:colId xmlns:a16="http://schemas.microsoft.com/office/drawing/2014/main" val="2880451568"/>
                    </a:ext>
                  </a:extLst>
                </a:gridCol>
                <a:gridCol w="5699311">
                  <a:extLst>
                    <a:ext uri="{9D8B030D-6E8A-4147-A177-3AD203B41FA5}">
                      <a16:colId xmlns:a16="http://schemas.microsoft.com/office/drawing/2014/main" val="82957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Domain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2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Asgari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Mofrad</a:t>
                      </a:r>
                      <a:r>
                        <a:rPr lang="en-US" dirty="0"/>
                        <a:t>, 2015)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family classification, disorder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ProtVecX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Asgari</a:t>
                      </a:r>
                      <a:r>
                        <a:rPr lang="en-US" dirty="0"/>
                        <a:t> et. al., 2019)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Venom toxin prediction, enzyme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 dirty="0" err="1"/>
                        <a:t>UDSMProt</a:t>
                      </a:r>
                      <a:r>
                        <a:rPr lang="en-ID" b="1" dirty="0"/>
                        <a:t> (</a:t>
                      </a:r>
                      <a:r>
                        <a:rPr lang="en-ID" b="1" dirty="0" err="1"/>
                        <a:t>Strodthoff</a:t>
                      </a:r>
                      <a:r>
                        <a:rPr lang="en-ID" b="1" dirty="0"/>
                        <a:t> et. al.,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LSTM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Enzyme class prediction, gene ontology, homology, folding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2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SeqVec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Heizinger</a:t>
                      </a:r>
                      <a:r>
                        <a:rPr lang="en-US" dirty="0"/>
                        <a:t> et. al., 2019)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ELMo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3-state secondary structure, disorder prediction, localization prediction, membrane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0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ProtBERT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Elnaggar</a:t>
                      </a:r>
                      <a:r>
                        <a:rPr lang="en-US" b="1" dirty="0"/>
                        <a:t> et. al., 2021)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Secondary structure, subcellular localization, membrane boundness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DNA-Transformer ()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Transformer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Transcription start site, translation initiation,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DeePromoter</a:t>
                      </a:r>
                      <a:r>
                        <a:rPr lang="en-US" dirty="0"/>
                        <a:t> ()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Deep learning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TATA-region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DNABERT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Contextual representation, TATA-region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4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AlphaFold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Deep Learning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structure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9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1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B2ED-5008-4695-85AC-52A06A17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UDSMProt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2AB9-8179-4C7A-998F-8D2B9B72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with Swiss-</a:t>
            </a:r>
            <a:r>
              <a:rPr lang="en-US" dirty="0" err="1"/>
              <a:t>Prot</a:t>
            </a:r>
            <a:r>
              <a:rPr lang="en-US" dirty="0"/>
              <a:t> database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389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463E-07DF-440C-883D-046524B1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DAA0-8F4A-4F26-B2B4-D83A4962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DeePromoter</a:t>
            </a:r>
            <a:endParaRPr lang="en-US" dirty="0"/>
          </a:p>
          <a:p>
            <a:pPr lvl="1"/>
            <a:r>
              <a:rPr lang="en-US" dirty="0"/>
              <a:t>Dataset Genome </a:t>
            </a:r>
            <a:r>
              <a:rPr lang="en-US" dirty="0" err="1"/>
              <a:t>Manusia</a:t>
            </a:r>
            <a:r>
              <a:rPr lang="en-US" dirty="0"/>
              <a:t> &amp; </a:t>
            </a:r>
            <a:r>
              <a:rPr lang="en-US" dirty="0" err="1"/>
              <a:t>Tikus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TATA &amp; Non-TATA Promoter</a:t>
            </a:r>
          </a:p>
          <a:p>
            <a:pPr lvl="1"/>
            <a:r>
              <a:rPr lang="en-US" dirty="0"/>
              <a:t>Binary Classification</a:t>
            </a:r>
          </a:p>
          <a:p>
            <a:pPr lvl="2"/>
            <a:r>
              <a:rPr lang="en-US" dirty="0"/>
              <a:t>Human TATA vs non Human TATA</a:t>
            </a:r>
          </a:p>
          <a:p>
            <a:pPr lvl="2"/>
            <a:r>
              <a:rPr lang="en-US" dirty="0"/>
              <a:t>Human </a:t>
            </a:r>
            <a:r>
              <a:rPr lang="en-US" dirty="0" err="1"/>
              <a:t>nonTATA</a:t>
            </a:r>
            <a:r>
              <a:rPr lang="en-US" dirty="0"/>
              <a:t> vs non Human </a:t>
            </a:r>
            <a:r>
              <a:rPr lang="en-US" dirty="0" err="1"/>
              <a:t>nonTATA</a:t>
            </a:r>
            <a:endParaRPr lang="en-US" dirty="0"/>
          </a:p>
          <a:p>
            <a:pPr lvl="2"/>
            <a:r>
              <a:rPr lang="en-US" dirty="0"/>
              <a:t>Mouse TATA vs non Mouse TATA</a:t>
            </a:r>
          </a:p>
          <a:p>
            <a:pPr lvl="2"/>
            <a:r>
              <a:rPr lang="en-US" dirty="0"/>
              <a:t>Mouse </a:t>
            </a:r>
            <a:r>
              <a:rPr lang="en-US" dirty="0" err="1"/>
              <a:t>nonTATA</a:t>
            </a:r>
            <a:r>
              <a:rPr lang="en-US" dirty="0"/>
              <a:t> vs non Mouse </a:t>
            </a:r>
            <a:r>
              <a:rPr lang="en-US" dirty="0" err="1"/>
              <a:t>nonTATA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E6A8-E355-421E-80C1-D898886F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Eksperimen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03D3B0-4CA2-44E3-9392-DC9AA0907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13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13D9-0422-4315-84F2-60B70805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E685-F8E0-47D7-9D63-D9B4C0E7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human TATA promoter</a:t>
            </a:r>
          </a:p>
          <a:p>
            <a:r>
              <a:rPr lang="en-US" dirty="0"/>
              <a:t>300 instance human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69DB-1E9F-4361-B38E-023A722E5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465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94C968-E089-43DB-8CD0-EEAA2E5C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50585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52.6%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9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B79D-2AD0-4CF0-9B53-47E9E20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05B1-74F0-4115-AAF0-674402E0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</a:t>
            </a:r>
            <a:r>
              <a:rPr lang="en-US" dirty="0" err="1"/>
              <a:t>macaca</a:t>
            </a:r>
            <a:r>
              <a:rPr lang="en-US" dirty="0"/>
              <a:t> TATA promoter</a:t>
            </a:r>
          </a:p>
          <a:p>
            <a:r>
              <a:rPr lang="en-US" dirty="0"/>
              <a:t>300 instance </a:t>
            </a:r>
            <a:r>
              <a:rPr lang="en-US" dirty="0" err="1"/>
              <a:t>macaca</a:t>
            </a:r>
            <a:r>
              <a:rPr lang="en-US" dirty="0"/>
              <a:t>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03B3F1-3F47-4E44-95C2-86227CC5B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96984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EFD278-A9A7-44C4-9433-CD50AC892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59613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44.67%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77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10760</TotalTime>
  <Words>1379</Words>
  <Application>Microsoft Office PowerPoint</Application>
  <PresentationFormat>Widescreen</PresentationFormat>
  <Paragraphs>301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Sequence Processing</vt:lpstr>
      <vt:lpstr>Quantitative Parameter</vt:lpstr>
      <vt:lpstr>Tasks in Genomics &amp; Proteomics</vt:lpstr>
      <vt:lpstr>Deep Learning in Genomics</vt:lpstr>
      <vt:lpstr>UDSMProt</vt:lpstr>
      <vt:lpstr>22 Agustus 2021</vt:lpstr>
      <vt:lpstr>Hasil Eksperimen</vt:lpstr>
      <vt:lpstr>Eksperimen &amp; Hasil</vt:lpstr>
      <vt:lpstr>Eksperimen &amp; Hasil</vt:lpstr>
      <vt:lpstr>Fin</vt:lpstr>
      <vt:lpstr>15 Agustus 2021</vt:lpstr>
      <vt:lpstr>Uji Coba</vt:lpstr>
      <vt:lpstr>Klasifikasi Varian COVID19 dengan DNABert</vt:lpstr>
      <vt:lpstr>Promoter Detection</vt:lpstr>
      <vt:lpstr>Prediksi TATA Promoter dari DNA Manusia</vt:lpstr>
      <vt:lpstr>Prediksi CCAAT Promoter dari DNA Manusia</vt:lpstr>
      <vt:lpstr>Simpulan Sementara</vt:lpstr>
      <vt:lpstr>Question</vt:lpstr>
      <vt:lpstr>Ongoing &amp; To Do</vt:lpstr>
      <vt:lpstr>Fin</vt:lpstr>
      <vt:lpstr>7 Agustus 2021</vt:lpstr>
      <vt:lpstr>Hasil Prediksi Varian SARS-CoV-2</vt:lpstr>
      <vt:lpstr>Hasil Pengamatan Sementara</vt:lpstr>
      <vt:lpstr>Hipotesis dan Tindak Lanjut</vt:lpstr>
      <vt:lpstr>Referensi Tindak Lanjut</vt:lpstr>
      <vt:lpstr>2 Agustus 2021</vt:lpstr>
      <vt:lpstr>Hasil Prediksi Sekuens SARS-CoV-2 Variant Beta &amp; Delta (1-8-2021)</vt:lpstr>
      <vt:lpstr>To do</vt:lpstr>
      <vt:lpstr>Metriks</vt:lpstr>
      <vt:lpstr>Landasan Teori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DNABert &amp; SARS-CoV-2 Variants</dc:title>
  <dc:creator>Muhammad Anwari Leksono</dc:creator>
  <cp:lastModifiedBy>Muhammad Anwari Leksono</cp:lastModifiedBy>
  <cp:revision>31</cp:revision>
  <dcterms:created xsi:type="dcterms:W3CDTF">2021-08-01T13:00:01Z</dcterms:created>
  <dcterms:modified xsi:type="dcterms:W3CDTF">2021-09-07T11:55:55Z</dcterms:modified>
</cp:coreProperties>
</file>