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655" r:id="rId3"/>
    <p:sldId id="657" r:id="rId4"/>
    <p:sldId id="656" r:id="rId5"/>
    <p:sldId id="658" r:id="rId6"/>
    <p:sldId id="261" r:id="rId7"/>
    <p:sldId id="262" r:id="rId8"/>
    <p:sldId id="264" r:id="rId9"/>
    <p:sldId id="265" r:id="rId10"/>
    <p:sldId id="272" r:id="rId11"/>
    <p:sldId id="273" r:id="rId12"/>
    <p:sldId id="274" r:id="rId13"/>
    <p:sldId id="269" r:id="rId14"/>
    <p:sldId id="266" r:id="rId15"/>
    <p:sldId id="267" r:id="rId16"/>
    <p:sldId id="268" r:id="rId17"/>
    <p:sldId id="6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C\NCE%20Project\LC%202000%202017%20Per%20Kawasan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C\NCE%20Project\LC%202000%202017%20Per%20Kawasan%20(1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C\NCE%20Project\LC%202000%202017%20Per%20Kawasan%20(1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C\NCE%20Project\LC%202000%202017%20Per%20Kawasan%20(1)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C\NCE%20Project\LC%202000%202017%20Per%20Kawasan%20(1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C\NCE%20Project\LC%202000%202017%20Per%20Kawasan%20(1)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C\NCE%20Project\LC%202000%202017%20Per%20Kawasan%20(1)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C\NCE%20Project\LC%202000%202017%20Per%20Kawasan%20(1)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C\NCE%20Project\LC%202000%202017%20Per%20Kawasan%20(1)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C\NCE%20Project\LC%202000%202017%20Per%20Kawasan%20(1)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C\NCE%20Project\LC%202000%202017%20Per%20Kawasan%20(1)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C\NCE%20Project\LC%202000%202017%20Per%20Kawasan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C\NCE%20Project\LC%202000%202017%20Per%20Kawasan%20(1)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C\NCE%20Project\LC%202000%202017%20Per%20Kawasan%20(1)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C\NCE%20Project\LC%202000%202017%20Per%20Kawasan%20(1)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C\NCE%20Project\LC%202000%202017%20Per%20Kawasan%20(1)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C\NCE%20Project\LC%202000%202017%20Per%20Kawasan%20(1)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C\NCE%20Project\LC%202000%202017%20Per%20Kawasan%20(1)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C\NCE%20Project\LC%202000%202017%20Per%20Kawasan%20(1)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C\NCE%20Project\LC%202000%202017%20Per%20Kawasan%20(1)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C\NCE%20Project\LC%202000%202017%20Per%20Kawasan%20(1)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C\NCE%20Project\LC%202000%202017%20Per%20Kawasan%20(1)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C\NCE%20Project\LC%202000%202017%20Per%20Kawasan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C\NCE%20Project\LC%202000%202017%20Per%20Kawasan%20(1)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C\NCE%20Project\LC%202000%202017%20Per%20Kawasan%20(1)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C\NCE%20Project\LC%202000%202017%20Per%20Kawasan%20(1)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C\NCE%20Project\LC%202000%202017%20Per%20Kawasan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C\NCE%20Project\LC%202000%202017%20Per%20Kawasan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C\NCE%20Project\LC%202000%202017%20Per%20Kawasan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C\NCE%20Project\LC%202000%202017%20Per%20Kawasan%20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C\NCE%20Project\LC%202000%202017%20Per%20Kawasan%20(1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C\NCE%20Project\LC%202000%202017%20Per%20Kawasan%20(1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Perbandingan Luas  Landcover</a:t>
            </a:r>
            <a:r>
              <a:rPr lang="en-US" baseline="0"/>
              <a:t> Tahun 2000 dan 2017 Agregat Nasional [Ha]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'Total Nasional'!$B$15</c:f>
              <c:strCache>
                <c:ptCount val="1"/>
                <c:pt idx="0">
                  <c:v>Tahun 2000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'Total Nasional'!$C$14:$J$14</c:f>
              <c:strCache>
                <c:ptCount val="8"/>
                <c:pt idx="0">
                  <c:v>1 Hutan Primer</c:v>
                </c:pt>
                <c:pt idx="1">
                  <c:v>2 Hutan Sekunder</c:v>
                </c:pt>
                <c:pt idx="2">
                  <c:v>3 Hutan Tanaman</c:v>
                </c:pt>
                <c:pt idx="3">
                  <c:v>4 Hutan Mangrove</c:v>
                </c:pt>
                <c:pt idx="4">
                  <c:v>5 Perkebunan Sawit</c:v>
                </c:pt>
                <c:pt idx="5">
                  <c:v>6 Pertanian</c:v>
                </c:pt>
                <c:pt idx="6">
                  <c:v>7 Permukiman</c:v>
                </c:pt>
                <c:pt idx="7">
                  <c:v>8 Lainnya</c:v>
                </c:pt>
              </c:strCache>
            </c:strRef>
          </c:cat>
          <c:val>
            <c:numRef>
              <c:f>'Total Nasional'!$C$15:$J$15</c:f>
              <c:numCache>
                <c:formatCode>_(* #,##0_);_(* \(#,##0\);_(* "-"??_);_(@_)</c:formatCode>
                <c:ptCount val="8"/>
                <c:pt idx="0">
                  <c:v>51557236.220388204</c:v>
                </c:pt>
                <c:pt idx="1">
                  <c:v>46091072.540655248</c:v>
                </c:pt>
                <c:pt idx="2">
                  <c:v>3809385.5201051626</c:v>
                </c:pt>
                <c:pt idx="3">
                  <c:v>3285335.6020150236</c:v>
                </c:pt>
                <c:pt idx="4">
                  <c:v>4546022.4091545977</c:v>
                </c:pt>
                <c:pt idx="5">
                  <c:v>45978896.420307823</c:v>
                </c:pt>
                <c:pt idx="6">
                  <c:v>2305169.1002626074</c:v>
                </c:pt>
                <c:pt idx="7">
                  <c:v>40612804.866667852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88-49DF-94B7-21F538409558}"/>
            </c:ext>
          </c:extLst>
        </c:ser>
        <c:ser>
          <c:idx val="0"/>
          <c:order val="1"/>
          <c:tx>
            <c:strRef>
              <c:f>'Total Nasional'!$B$16</c:f>
              <c:strCache>
                <c:ptCount val="1"/>
                <c:pt idx="0">
                  <c:v>Tahun 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'Total Nasional'!$C$14:$J$14</c:f>
              <c:strCache>
                <c:ptCount val="8"/>
                <c:pt idx="0">
                  <c:v>1 Hutan Primer</c:v>
                </c:pt>
                <c:pt idx="1">
                  <c:v>2 Hutan Sekunder</c:v>
                </c:pt>
                <c:pt idx="2">
                  <c:v>3 Hutan Tanaman</c:v>
                </c:pt>
                <c:pt idx="3">
                  <c:v>4 Hutan Mangrove</c:v>
                </c:pt>
                <c:pt idx="4">
                  <c:v>5 Perkebunan Sawit</c:v>
                </c:pt>
                <c:pt idx="5">
                  <c:v>6 Pertanian</c:v>
                </c:pt>
                <c:pt idx="6">
                  <c:v>7 Permukiman</c:v>
                </c:pt>
                <c:pt idx="7">
                  <c:v>8 Lainnya</c:v>
                </c:pt>
              </c:strCache>
            </c:strRef>
          </c:cat>
          <c:val>
            <c:numRef>
              <c:f>'Total Nasional'!$C$16:$J$16</c:f>
              <c:numCache>
                <c:formatCode>_(* #,##0_);_(* \(#,##0\);_(* "-"??_);_(@_)</c:formatCode>
                <c:ptCount val="8"/>
                <c:pt idx="0">
                  <c:v>45336716.615108743</c:v>
                </c:pt>
                <c:pt idx="1">
                  <c:v>41355087.355902098</c:v>
                </c:pt>
                <c:pt idx="2">
                  <c:v>4346729.6838660883</c:v>
                </c:pt>
                <c:pt idx="3">
                  <c:v>2864656.6468563755</c:v>
                </c:pt>
                <c:pt idx="4">
                  <c:v>16517789.848612525</c:v>
                </c:pt>
                <c:pt idx="5">
                  <c:v>44307430.135702766</c:v>
                </c:pt>
                <c:pt idx="6">
                  <c:v>3213917.6809558612</c:v>
                </c:pt>
                <c:pt idx="7">
                  <c:v>40243594.712552071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88-49DF-94B7-21F5384095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9627760"/>
        <c:axId val="419625136"/>
      </c:barChart>
      <c:catAx>
        <c:axId val="41962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625136"/>
        <c:crosses val="autoZero"/>
        <c:auto val="1"/>
        <c:lblAlgn val="ctr"/>
        <c:lblOffset val="100"/>
        <c:noMultiLvlLbl val="0"/>
      </c:catAx>
      <c:valAx>
        <c:axId val="41962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627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Kawasan Hutan Produksi Gambut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 Kaw Gambut'!$B$86</c:f>
              <c:strCache>
                <c:ptCount val="1"/>
                <c:pt idx="0">
                  <c:v>Total 2000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 Kaw Gambut'!$C$85:$J$85</c:f>
              <c:strCache>
                <c:ptCount val="8"/>
                <c:pt idx="0">
                  <c:v> 1 Hutan Primer </c:v>
                </c:pt>
                <c:pt idx="1">
                  <c:v> 2 Hutan Sekunder </c:v>
                </c:pt>
                <c:pt idx="2">
                  <c:v> 3 Hutan Tanaman </c:v>
                </c:pt>
                <c:pt idx="3">
                  <c:v> 4 Hutan Mangrove </c:v>
                </c:pt>
                <c:pt idx="4">
                  <c:v> 5 Perkebunan Sawit </c:v>
                </c:pt>
                <c:pt idx="5">
                  <c:v> 6 Pertanian </c:v>
                </c:pt>
                <c:pt idx="6">
                  <c:v> 7 Permukiman </c:v>
                </c:pt>
                <c:pt idx="7">
                  <c:v> 8 Lainnya </c:v>
                </c:pt>
              </c:strCache>
            </c:strRef>
          </c:cat>
          <c:val>
            <c:numRef>
              <c:f>'Per Kaw Gambut'!$C$86:$J$86</c:f>
              <c:numCache>
                <c:formatCode>0</c:formatCode>
                <c:ptCount val="8"/>
                <c:pt idx="0">
                  <c:v>1811499.5641577258</c:v>
                </c:pt>
                <c:pt idx="1">
                  <c:v>1906958.7068043863</c:v>
                </c:pt>
                <c:pt idx="2">
                  <c:v>1681.43931071566</c:v>
                </c:pt>
                <c:pt idx="3">
                  <c:v>118751.45149132723</c:v>
                </c:pt>
                <c:pt idx="4">
                  <c:v>79395.240012332986</c:v>
                </c:pt>
                <c:pt idx="5">
                  <c:v>362128.37233618932</c:v>
                </c:pt>
                <c:pt idx="6">
                  <c:v>5551.4652172695824</c:v>
                </c:pt>
                <c:pt idx="7">
                  <c:v>1654410.6649910451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07-4361-A2DB-4903B78C5262}"/>
            </c:ext>
          </c:extLst>
        </c:ser>
        <c:ser>
          <c:idx val="1"/>
          <c:order val="1"/>
          <c:tx>
            <c:strRef>
              <c:f>'Per Kaw Gambut'!$B$87</c:f>
              <c:strCache>
                <c:ptCount val="1"/>
                <c:pt idx="0">
                  <c:v> Total 2017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'Per Kaw Gambut'!$C$85:$J$85</c:f>
              <c:strCache>
                <c:ptCount val="8"/>
                <c:pt idx="0">
                  <c:v> 1 Hutan Primer </c:v>
                </c:pt>
                <c:pt idx="1">
                  <c:v> 2 Hutan Sekunder </c:v>
                </c:pt>
                <c:pt idx="2">
                  <c:v> 3 Hutan Tanaman </c:v>
                </c:pt>
                <c:pt idx="3">
                  <c:v> 4 Hutan Mangrove </c:v>
                </c:pt>
                <c:pt idx="4">
                  <c:v> 5 Perkebunan Sawit </c:v>
                </c:pt>
                <c:pt idx="5">
                  <c:v> 6 Pertanian </c:v>
                </c:pt>
                <c:pt idx="6">
                  <c:v> 7 Permukiman </c:v>
                </c:pt>
                <c:pt idx="7">
                  <c:v> 8 Lainnya </c:v>
                </c:pt>
              </c:strCache>
            </c:strRef>
          </c:cat>
          <c:val>
            <c:numRef>
              <c:f>'Per Kaw Gambut'!$C$87:$J$87</c:f>
              <c:numCache>
                <c:formatCode>_(* #.##0_);_(* \(#.##0\);_(* "-"??_);_(@_)</c:formatCode>
                <c:ptCount val="8"/>
                <c:pt idx="0">
                  <c:v>1634714.0168074998</c:v>
                </c:pt>
                <c:pt idx="1">
                  <c:v>1295813.2493867516</c:v>
                </c:pt>
                <c:pt idx="2">
                  <c:v>83639.227699802286</c:v>
                </c:pt>
                <c:pt idx="3">
                  <c:v>112775.234375453</c:v>
                </c:pt>
                <c:pt idx="4">
                  <c:v>538249.88510173594</c:v>
                </c:pt>
                <c:pt idx="5">
                  <c:v>408898.62123522535</c:v>
                </c:pt>
                <c:pt idx="6">
                  <c:v>4787.4669261650834</c:v>
                </c:pt>
                <c:pt idx="7">
                  <c:v>1861499.202788359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07-4361-A2DB-4903B78C52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6228672"/>
        <c:axId val="425001688"/>
      </c:barChart>
      <c:catAx>
        <c:axId val="41622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001688"/>
        <c:crosses val="autoZero"/>
        <c:auto val="1"/>
        <c:lblAlgn val="ctr"/>
        <c:lblOffset val="100"/>
        <c:noMultiLvlLbl val="0"/>
      </c:catAx>
      <c:valAx>
        <c:axId val="425001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22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Non - Kawasan Hutan</a:t>
            </a:r>
            <a:r>
              <a:rPr lang="en-US" baseline="0"/>
              <a:t> Gambut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 Kaw Gambut'!$B$91</c:f>
              <c:strCache>
                <c:ptCount val="1"/>
                <c:pt idx="0">
                  <c:v>Total 2000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 Kaw Gambut'!$C$90:$J$90</c:f>
              <c:strCache>
                <c:ptCount val="8"/>
                <c:pt idx="0">
                  <c:v> 1 Hutan Primer </c:v>
                </c:pt>
                <c:pt idx="1">
                  <c:v> 2 Hutan Sekunder </c:v>
                </c:pt>
                <c:pt idx="2">
                  <c:v> 3 Hutan Tanaman </c:v>
                </c:pt>
                <c:pt idx="3">
                  <c:v> 4 Hutan Mangrove </c:v>
                </c:pt>
                <c:pt idx="4">
                  <c:v> 5 Perkebunan Sawit </c:v>
                </c:pt>
                <c:pt idx="5">
                  <c:v> 6 Pertanian </c:v>
                </c:pt>
                <c:pt idx="6">
                  <c:v> 7 Permukiman </c:v>
                </c:pt>
                <c:pt idx="7">
                  <c:v> 8 Lainnya </c:v>
                </c:pt>
              </c:strCache>
            </c:strRef>
          </c:cat>
          <c:val>
            <c:numRef>
              <c:f>'Per Kaw Gambut'!$C$91:$J$91</c:f>
              <c:numCache>
                <c:formatCode>0</c:formatCode>
                <c:ptCount val="8"/>
                <c:pt idx="0">
                  <c:v>101222.04003178731</c:v>
                </c:pt>
                <c:pt idx="1">
                  <c:v>967739.56941192574</c:v>
                </c:pt>
                <c:pt idx="2">
                  <c:v>2991.1254079999999</c:v>
                </c:pt>
                <c:pt idx="3">
                  <c:v>48565.643840726712</c:v>
                </c:pt>
                <c:pt idx="4">
                  <c:v>389365.3755147417</c:v>
                </c:pt>
                <c:pt idx="5">
                  <c:v>1090740.439982147</c:v>
                </c:pt>
                <c:pt idx="6">
                  <c:v>48082.479531148121</c:v>
                </c:pt>
                <c:pt idx="7">
                  <c:v>1196508.7405924948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B2-4301-B2BF-291524346ED6}"/>
            </c:ext>
          </c:extLst>
        </c:ser>
        <c:ser>
          <c:idx val="1"/>
          <c:order val="1"/>
          <c:tx>
            <c:strRef>
              <c:f>'Per Kaw Gambut'!$B$92</c:f>
              <c:strCache>
                <c:ptCount val="1"/>
                <c:pt idx="0">
                  <c:v> Total 2017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'Per Kaw Gambut'!$C$90:$J$90</c:f>
              <c:strCache>
                <c:ptCount val="8"/>
                <c:pt idx="0">
                  <c:v> 1 Hutan Primer </c:v>
                </c:pt>
                <c:pt idx="1">
                  <c:v> 2 Hutan Sekunder </c:v>
                </c:pt>
                <c:pt idx="2">
                  <c:v> 3 Hutan Tanaman </c:v>
                </c:pt>
                <c:pt idx="3">
                  <c:v> 4 Hutan Mangrove </c:v>
                </c:pt>
                <c:pt idx="4">
                  <c:v> 5 Perkebunan Sawit </c:v>
                </c:pt>
                <c:pt idx="5">
                  <c:v> 6 Pertanian </c:v>
                </c:pt>
                <c:pt idx="6">
                  <c:v> 7 Permukiman </c:v>
                </c:pt>
                <c:pt idx="7">
                  <c:v> 8 Lainnya </c:v>
                </c:pt>
              </c:strCache>
            </c:strRef>
          </c:cat>
          <c:val>
            <c:numRef>
              <c:f>'Per Kaw Gambut'!$C$92:$J$92</c:f>
              <c:numCache>
                <c:formatCode>_(* #.##0_);_(* \(#.##0\);_(* "-"??_);_(@_)</c:formatCode>
                <c:ptCount val="8"/>
                <c:pt idx="0">
                  <c:v>52687.500720334283</c:v>
                </c:pt>
                <c:pt idx="1">
                  <c:v>345737.11368216481</c:v>
                </c:pt>
                <c:pt idx="2">
                  <c:v>12638.828907054036</c:v>
                </c:pt>
                <c:pt idx="3">
                  <c:v>41023.612851173399</c:v>
                </c:pt>
                <c:pt idx="4">
                  <c:v>1520896.0100336582</c:v>
                </c:pt>
                <c:pt idx="5">
                  <c:v>977208.72750792315</c:v>
                </c:pt>
                <c:pt idx="6">
                  <c:v>53016.235001851448</c:v>
                </c:pt>
                <c:pt idx="7">
                  <c:v>842007.3856088121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B2-4301-B2BF-291524346E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2175544"/>
        <c:axId val="422175872"/>
      </c:barChart>
      <c:catAx>
        <c:axId val="422175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175872"/>
        <c:crosses val="autoZero"/>
        <c:auto val="1"/>
        <c:lblAlgn val="ctr"/>
        <c:lblOffset val="100"/>
        <c:noMultiLvlLbl val="0"/>
      </c:catAx>
      <c:valAx>
        <c:axId val="42217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175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Profil Landcover Nasional pada Kawasan Hutan Lindung [Ha]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Gabungan!$X$13</c:f>
              <c:strCache>
                <c:ptCount val="1"/>
                <c:pt idx="0">
                  <c:v>Tahun 2000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Gabungan!$Y$12:$AF$12</c:f>
              <c:strCache>
                <c:ptCount val="8"/>
                <c:pt idx="0">
                  <c:v> 1 Hutan Primer </c:v>
                </c:pt>
                <c:pt idx="1">
                  <c:v> 2 Hutan Sekunder </c:v>
                </c:pt>
                <c:pt idx="2">
                  <c:v> 3 Hutan Tanaman </c:v>
                </c:pt>
                <c:pt idx="3">
                  <c:v> 4 Hutan Mangrove </c:v>
                </c:pt>
                <c:pt idx="4">
                  <c:v> 5 Perkebunan Sawit </c:v>
                </c:pt>
                <c:pt idx="5">
                  <c:v> 6 Pertanian </c:v>
                </c:pt>
                <c:pt idx="6">
                  <c:v> 7 Permukiman </c:v>
                </c:pt>
                <c:pt idx="7">
                  <c:v> 8 Lainnya </c:v>
                </c:pt>
              </c:strCache>
            </c:strRef>
          </c:cat>
          <c:val>
            <c:numRef>
              <c:f>Gabungan!$Y$13:$AF$13</c:f>
              <c:numCache>
                <c:formatCode>General</c:formatCode>
                <c:ptCount val="8"/>
                <c:pt idx="0">
                  <c:v>15348456.381727109</c:v>
                </c:pt>
                <c:pt idx="1">
                  <c:v>7946728.3550333325</c:v>
                </c:pt>
                <c:pt idx="2">
                  <c:v>248185.89268880719</c:v>
                </c:pt>
                <c:pt idx="3">
                  <c:v>930059.15446085646</c:v>
                </c:pt>
                <c:pt idx="4">
                  <c:v>12166.711613831701</c:v>
                </c:pt>
                <c:pt idx="5">
                  <c:v>2110192.5746977804</c:v>
                </c:pt>
                <c:pt idx="6">
                  <c:v>9656.4479459225131</c:v>
                </c:pt>
                <c:pt idx="7">
                  <c:v>2824325.8583364733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9B-4C78-98F5-0BD7F62B8319}"/>
            </c:ext>
          </c:extLst>
        </c:ser>
        <c:ser>
          <c:idx val="1"/>
          <c:order val="1"/>
          <c:tx>
            <c:strRef>
              <c:f>Gabungan!$X$14</c:f>
              <c:strCache>
                <c:ptCount val="1"/>
                <c:pt idx="0">
                  <c:v>Tahun 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Gabungan!$Y$12:$AF$12</c:f>
              <c:strCache>
                <c:ptCount val="8"/>
                <c:pt idx="0">
                  <c:v> 1 Hutan Primer </c:v>
                </c:pt>
                <c:pt idx="1">
                  <c:v> 2 Hutan Sekunder </c:v>
                </c:pt>
                <c:pt idx="2">
                  <c:v> 3 Hutan Tanaman </c:v>
                </c:pt>
                <c:pt idx="3">
                  <c:v> 4 Hutan Mangrove </c:v>
                </c:pt>
                <c:pt idx="4">
                  <c:v> 5 Perkebunan Sawit </c:v>
                </c:pt>
                <c:pt idx="5">
                  <c:v> 6 Pertanian </c:v>
                </c:pt>
                <c:pt idx="6">
                  <c:v> 7 Permukiman </c:v>
                </c:pt>
                <c:pt idx="7">
                  <c:v> 8 Lainnya </c:v>
                </c:pt>
              </c:strCache>
            </c:strRef>
          </c:cat>
          <c:val>
            <c:numRef>
              <c:f>Gabungan!$Y$14:$AF$14</c:f>
              <c:numCache>
                <c:formatCode>_(* #.##0_);_(* \(#.##0\);_(* "-"??_);_(@_)</c:formatCode>
                <c:ptCount val="8"/>
                <c:pt idx="0">
                  <c:v>14534479.914167695</c:v>
                </c:pt>
                <c:pt idx="1">
                  <c:v>7997421.6432075491</c:v>
                </c:pt>
                <c:pt idx="2">
                  <c:v>256202.00492815761</c:v>
                </c:pt>
                <c:pt idx="3">
                  <c:v>823761.84605386457</c:v>
                </c:pt>
                <c:pt idx="4">
                  <c:v>130801.48779271256</c:v>
                </c:pt>
                <c:pt idx="5">
                  <c:v>2457313.295132603</c:v>
                </c:pt>
                <c:pt idx="6">
                  <c:v>14842.205116636986</c:v>
                </c:pt>
                <c:pt idx="7">
                  <c:v>3214948.9801048958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9B-4C78-98F5-0BD7F62B83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3948712"/>
        <c:axId val="553945760"/>
      </c:barChart>
      <c:catAx>
        <c:axId val="553948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945760"/>
        <c:crosses val="autoZero"/>
        <c:auto val="1"/>
        <c:lblAlgn val="ctr"/>
        <c:lblOffset val="100"/>
        <c:noMultiLvlLbl val="0"/>
      </c:catAx>
      <c:valAx>
        <c:axId val="55394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948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effectLst/>
              </a:rPr>
              <a:t>Profil Hutan Lindung di Kawasan Non-Gambut [Ha]</a:t>
            </a:r>
            <a:endParaRPr lang="en-US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 Kaw Non Gambut'!$B$14</c:f>
              <c:strCache>
                <c:ptCount val="1"/>
                <c:pt idx="0">
                  <c:v> Tahun 2000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 Kaw Non Gambut'!$C$13:$J$13</c:f>
              <c:strCache>
                <c:ptCount val="8"/>
                <c:pt idx="0">
                  <c:v> 1 Hutan Primer </c:v>
                </c:pt>
                <c:pt idx="1">
                  <c:v> 2 Hutan Sekunder </c:v>
                </c:pt>
                <c:pt idx="2">
                  <c:v> 3 Hutan Tanaman </c:v>
                </c:pt>
                <c:pt idx="3">
                  <c:v> 4 Hutan Mangrove </c:v>
                </c:pt>
                <c:pt idx="4">
                  <c:v> 5 Perkebunan Sawit </c:v>
                </c:pt>
                <c:pt idx="5">
                  <c:v> 6 Pertanian </c:v>
                </c:pt>
                <c:pt idx="6">
                  <c:v> 7 Permukiman </c:v>
                </c:pt>
                <c:pt idx="7">
                  <c:v> 8 Lainnya </c:v>
                </c:pt>
              </c:strCache>
            </c:strRef>
          </c:cat>
          <c:val>
            <c:numRef>
              <c:f>'Per Kaw Non Gambut'!$C$14:$J$14</c:f>
              <c:numCache>
                <c:formatCode>_(* #.##0_);_(* \(#.##0\);_(* "-"??_);_(@_)</c:formatCode>
                <c:ptCount val="8"/>
                <c:pt idx="0">
                  <c:v>14398573.071676577</c:v>
                </c:pt>
                <c:pt idx="1">
                  <c:v>7434347.0430876324</c:v>
                </c:pt>
                <c:pt idx="2">
                  <c:v>247426.6356118072</c:v>
                </c:pt>
                <c:pt idx="3">
                  <c:v>552707.58840592264</c:v>
                </c:pt>
                <c:pt idx="4">
                  <c:v>11883.461157940441</c:v>
                </c:pt>
                <c:pt idx="5">
                  <c:v>2090581.4493080215</c:v>
                </c:pt>
                <c:pt idx="6">
                  <c:v>9272.1259941348126</c:v>
                </c:pt>
                <c:pt idx="7">
                  <c:v>2380482.5727134552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DC-4364-8B6E-9515495DD46C}"/>
            </c:ext>
          </c:extLst>
        </c:ser>
        <c:ser>
          <c:idx val="1"/>
          <c:order val="1"/>
          <c:tx>
            <c:strRef>
              <c:f>'Per Kaw Non Gambut'!$B$15</c:f>
              <c:strCache>
                <c:ptCount val="1"/>
                <c:pt idx="0">
                  <c:v> Tahun 2017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'Per Kaw Non Gambut'!$C$13:$J$13</c:f>
              <c:strCache>
                <c:ptCount val="8"/>
                <c:pt idx="0">
                  <c:v> 1 Hutan Primer </c:v>
                </c:pt>
                <c:pt idx="1">
                  <c:v> 2 Hutan Sekunder </c:v>
                </c:pt>
                <c:pt idx="2">
                  <c:v> 3 Hutan Tanaman </c:v>
                </c:pt>
                <c:pt idx="3">
                  <c:v> 4 Hutan Mangrove </c:v>
                </c:pt>
                <c:pt idx="4">
                  <c:v> 5 Perkebunan Sawit </c:v>
                </c:pt>
                <c:pt idx="5">
                  <c:v> 6 Pertanian </c:v>
                </c:pt>
                <c:pt idx="6">
                  <c:v> 7 Permukiman </c:v>
                </c:pt>
                <c:pt idx="7">
                  <c:v> 8 Lainnya </c:v>
                </c:pt>
              </c:strCache>
            </c:strRef>
          </c:cat>
          <c:val>
            <c:numRef>
              <c:f>'Per Kaw Non Gambut'!$C$15:$J$15</c:f>
              <c:numCache>
                <c:formatCode>_(* #.##0_);_(* \(#.##0\);_(* "-"??_);_(@_)</c:formatCode>
                <c:ptCount val="8"/>
                <c:pt idx="0">
                  <c:v>13690048.358733265</c:v>
                </c:pt>
                <c:pt idx="1">
                  <c:v>7524697.5424189009</c:v>
                </c:pt>
                <c:pt idx="2">
                  <c:v>255442.66965305762</c:v>
                </c:pt>
                <c:pt idx="3">
                  <c:v>447637.42494336591</c:v>
                </c:pt>
                <c:pt idx="4">
                  <c:v>94494.343859035303</c:v>
                </c:pt>
                <c:pt idx="5">
                  <c:v>2414262.2903650128</c:v>
                </c:pt>
                <c:pt idx="6">
                  <c:v>14542.996786815085</c:v>
                </c:pt>
                <c:pt idx="7">
                  <c:v>2684148.3211960397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DC-4364-8B6E-9515495DD4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3075632"/>
        <c:axId val="533074648"/>
      </c:barChart>
      <c:catAx>
        <c:axId val="533075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74648"/>
        <c:crosses val="autoZero"/>
        <c:auto val="1"/>
        <c:lblAlgn val="ctr"/>
        <c:lblOffset val="100"/>
        <c:noMultiLvlLbl val="0"/>
      </c:catAx>
      <c:valAx>
        <c:axId val="533074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.##0_);_(* \(#.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7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effectLst/>
              </a:rPr>
              <a:t>Profil Hutan Lindung di Kawasan Gambut [Ha]</a:t>
            </a:r>
            <a:endParaRPr lang="en-US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 Kaw Gambut'!$B$14</c:f>
              <c:strCache>
                <c:ptCount val="1"/>
                <c:pt idx="0">
                  <c:v> Tahun 2000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 Kaw Gambut'!$C$13:$J$13</c:f>
              <c:strCache>
                <c:ptCount val="8"/>
                <c:pt idx="0">
                  <c:v> 1 Hutan Primer </c:v>
                </c:pt>
                <c:pt idx="1">
                  <c:v> 2 Hutan Sekunder </c:v>
                </c:pt>
                <c:pt idx="2">
                  <c:v> 3 Hutan Tanaman </c:v>
                </c:pt>
                <c:pt idx="3">
                  <c:v> 4 Hutan Mangrove </c:v>
                </c:pt>
                <c:pt idx="4">
                  <c:v> 5 Perkebunan Sawit </c:v>
                </c:pt>
                <c:pt idx="5">
                  <c:v> 6 Pertanian </c:v>
                </c:pt>
                <c:pt idx="6">
                  <c:v> 7 Permukiman </c:v>
                </c:pt>
                <c:pt idx="7">
                  <c:v> 8 Lainnya </c:v>
                </c:pt>
              </c:strCache>
            </c:strRef>
          </c:cat>
          <c:val>
            <c:numRef>
              <c:f>'Per Kaw Gambut'!$C$14:$J$14</c:f>
              <c:numCache>
                <c:formatCode>_(* #.##0_);_(* \(#.##0\);_(* "-"??_);_(@_)</c:formatCode>
                <c:ptCount val="8"/>
                <c:pt idx="0">
                  <c:v>949883.31005053222</c:v>
                </c:pt>
                <c:pt idx="1">
                  <c:v>512381.31194569974</c:v>
                </c:pt>
                <c:pt idx="2">
                  <c:v>759.25707699999998</c:v>
                </c:pt>
                <c:pt idx="3">
                  <c:v>377351.56605493376</c:v>
                </c:pt>
                <c:pt idx="4">
                  <c:v>283.25045589126</c:v>
                </c:pt>
                <c:pt idx="5">
                  <c:v>19611.125389758898</c:v>
                </c:pt>
                <c:pt idx="6">
                  <c:v>384.32195178770002</c:v>
                </c:pt>
                <c:pt idx="7">
                  <c:v>443843.28562301805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B3-4333-985D-414A6FD709A9}"/>
            </c:ext>
          </c:extLst>
        </c:ser>
        <c:ser>
          <c:idx val="1"/>
          <c:order val="1"/>
          <c:tx>
            <c:strRef>
              <c:f>'Per Kaw Gambut'!$B$15</c:f>
              <c:strCache>
                <c:ptCount val="1"/>
                <c:pt idx="0">
                  <c:v> Tahun 2017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'Per Kaw Gambut'!$C$13:$J$13</c:f>
              <c:strCache>
                <c:ptCount val="8"/>
                <c:pt idx="0">
                  <c:v> 1 Hutan Primer </c:v>
                </c:pt>
                <c:pt idx="1">
                  <c:v> 2 Hutan Sekunder </c:v>
                </c:pt>
                <c:pt idx="2">
                  <c:v> 3 Hutan Tanaman </c:v>
                </c:pt>
                <c:pt idx="3">
                  <c:v> 4 Hutan Mangrove </c:v>
                </c:pt>
                <c:pt idx="4">
                  <c:v> 5 Perkebunan Sawit </c:v>
                </c:pt>
                <c:pt idx="5">
                  <c:v> 6 Pertanian </c:v>
                </c:pt>
                <c:pt idx="6">
                  <c:v> 7 Permukiman </c:v>
                </c:pt>
                <c:pt idx="7">
                  <c:v> 8 Lainnya </c:v>
                </c:pt>
              </c:strCache>
            </c:strRef>
          </c:cat>
          <c:val>
            <c:numRef>
              <c:f>'Per Kaw Gambut'!$C$15:$J$15</c:f>
              <c:numCache>
                <c:formatCode>_(* #.##0_);_(* \(#.##0\);_(* "-"??_);_(@_)</c:formatCode>
                <c:ptCount val="8"/>
                <c:pt idx="0">
                  <c:v>844431.5554344292</c:v>
                </c:pt>
                <c:pt idx="1">
                  <c:v>472724.10078864807</c:v>
                </c:pt>
                <c:pt idx="2" formatCode="0,000">
                  <c:v>759.33527509999999</c:v>
                </c:pt>
                <c:pt idx="3">
                  <c:v>376124.4211104986</c:v>
                </c:pt>
                <c:pt idx="4">
                  <c:v>36307.14393367726</c:v>
                </c:pt>
                <c:pt idx="5">
                  <c:v>43051.004767590355</c:v>
                </c:pt>
                <c:pt idx="6">
                  <c:v>299.20832982190001</c:v>
                </c:pt>
                <c:pt idx="7">
                  <c:v>530800.65890885622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B3-4333-985D-414A6FD709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6762112"/>
        <c:axId val="556762768"/>
      </c:barChart>
      <c:catAx>
        <c:axId val="556762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762768"/>
        <c:crosses val="autoZero"/>
        <c:auto val="1"/>
        <c:lblAlgn val="ctr"/>
        <c:lblOffset val="100"/>
        <c:noMultiLvlLbl val="0"/>
      </c:catAx>
      <c:valAx>
        <c:axId val="556762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.##0_);_(* \(#.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762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effectLst/>
              </a:rPr>
              <a:t>Profil Landcover Nasional pada Kawasan Hutan Konservasi [Ha]</a:t>
            </a:r>
            <a:endParaRPr lang="en-US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Gabungan!$X$27</c:f>
              <c:strCache>
                <c:ptCount val="1"/>
                <c:pt idx="0">
                  <c:v>Tahun 2000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Gabungan!$Y$26:$AF$26</c:f>
              <c:strCache>
                <c:ptCount val="8"/>
                <c:pt idx="0">
                  <c:v>1 Hutan Primer</c:v>
                </c:pt>
                <c:pt idx="1">
                  <c:v>2 Hutan Sekunder</c:v>
                </c:pt>
                <c:pt idx="2">
                  <c:v>3 Hutan Tanaman</c:v>
                </c:pt>
                <c:pt idx="3">
                  <c:v>4 Hutan Mangrove</c:v>
                </c:pt>
                <c:pt idx="4">
                  <c:v>5 Perkebunan Sawit</c:v>
                </c:pt>
                <c:pt idx="5">
                  <c:v>6 Pertanian</c:v>
                </c:pt>
                <c:pt idx="6">
                  <c:v>7 Permukiman</c:v>
                </c:pt>
                <c:pt idx="7">
                  <c:v>8 Lainnya</c:v>
                </c:pt>
              </c:strCache>
            </c:strRef>
          </c:cat>
          <c:val>
            <c:numRef>
              <c:f>Gabungan!$Y$27:$AF$27</c:f>
              <c:numCache>
                <c:formatCode>General</c:formatCode>
                <c:ptCount val="8"/>
                <c:pt idx="0">
                  <c:v>12528909.022335822</c:v>
                </c:pt>
                <c:pt idx="1">
                  <c:v>4656193.1644289577</c:v>
                </c:pt>
                <c:pt idx="2">
                  <c:v>131747.6670262471</c:v>
                </c:pt>
                <c:pt idx="3">
                  <c:v>591829.80937745213</c:v>
                </c:pt>
                <c:pt idx="4">
                  <c:v>14413.837624052509</c:v>
                </c:pt>
                <c:pt idx="5">
                  <c:v>696901.20053355966</c:v>
                </c:pt>
                <c:pt idx="6">
                  <c:v>5374.44928700539</c:v>
                </c:pt>
                <c:pt idx="7">
                  <c:v>8822181.6330193859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CD-427A-AE40-ADD9539DF6B8}"/>
            </c:ext>
          </c:extLst>
        </c:ser>
        <c:ser>
          <c:idx val="1"/>
          <c:order val="1"/>
          <c:tx>
            <c:strRef>
              <c:f>Gabungan!$X$28</c:f>
              <c:strCache>
                <c:ptCount val="1"/>
                <c:pt idx="0">
                  <c:v>Tahun 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Gabungan!$Y$26:$AF$26</c:f>
              <c:strCache>
                <c:ptCount val="8"/>
                <c:pt idx="0">
                  <c:v>1 Hutan Primer</c:v>
                </c:pt>
                <c:pt idx="1">
                  <c:v>2 Hutan Sekunder</c:v>
                </c:pt>
                <c:pt idx="2">
                  <c:v>3 Hutan Tanaman</c:v>
                </c:pt>
                <c:pt idx="3">
                  <c:v>4 Hutan Mangrove</c:v>
                </c:pt>
                <c:pt idx="4">
                  <c:v>5 Perkebunan Sawit</c:v>
                </c:pt>
                <c:pt idx="5">
                  <c:v>6 Pertanian</c:v>
                </c:pt>
                <c:pt idx="6">
                  <c:v>7 Permukiman</c:v>
                </c:pt>
                <c:pt idx="7">
                  <c:v>8 Lainnya</c:v>
                </c:pt>
              </c:strCache>
            </c:strRef>
          </c:cat>
          <c:val>
            <c:numRef>
              <c:f>Gabungan!$Y$28:$AF$28</c:f>
              <c:numCache>
                <c:formatCode>_(* #.##0_);_(* \(#.##0\);_(* "-"??_);_(@_)</c:formatCode>
                <c:ptCount val="8"/>
                <c:pt idx="0">
                  <c:v>12000514.931597579</c:v>
                </c:pt>
                <c:pt idx="1">
                  <c:v>4513959.9060308486</c:v>
                </c:pt>
                <c:pt idx="2">
                  <c:v>128832.80505070339</c:v>
                </c:pt>
                <c:pt idx="3">
                  <c:v>563588.35019994329</c:v>
                </c:pt>
                <c:pt idx="4">
                  <c:v>137249.10167964341</c:v>
                </c:pt>
                <c:pt idx="5">
                  <c:v>898401.66188286955</c:v>
                </c:pt>
                <c:pt idx="6">
                  <c:v>8260.1094693302111</c:v>
                </c:pt>
                <c:pt idx="7">
                  <c:v>9196743.9177215695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CD-427A-AE40-ADD9539DF6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6442528"/>
        <c:axId val="376440560"/>
      </c:barChart>
      <c:catAx>
        <c:axId val="376442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440560"/>
        <c:crosses val="autoZero"/>
        <c:auto val="1"/>
        <c:lblAlgn val="ctr"/>
        <c:lblOffset val="100"/>
        <c:noMultiLvlLbl val="0"/>
      </c:catAx>
      <c:valAx>
        <c:axId val="37644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442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effectLst/>
              </a:rPr>
              <a:t>Profil Hutan Konservasi di Kawasan Non-Gambut [Ha]</a:t>
            </a:r>
            <a:endParaRPr lang="en-US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 Kaw Non Gambut'!$B$30</c:f>
              <c:strCache>
                <c:ptCount val="1"/>
                <c:pt idx="0">
                  <c:v> Tahun 2000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 Kaw Non Gambut'!$C$29:$J$29</c:f>
              <c:strCache>
                <c:ptCount val="8"/>
                <c:pt idx="0">
                  <c:v>1 Hutan Primer</c:v>
                </c:pt>
                <c:pt idx="1">
                  <c:v>2 Hutan Sekunder</c:v>
                </c:pt>
                <c:pt idx="2">
                  <c:v>3 Hutan Tanaman</c:v>
                </c:pt>
                <c:pt idx="3">
                  <c:v>4 Hutan Mangrove</c:v>
                </c:pt>
                <c:pt idx="4">
                  <c:v>5 Perkebunan Sawit</c:v>
                </c:pt>
                <c:pt idx="5">
                  <c:v>6 Pertanian</c:v>
                </c:pt>
                <c:pt idx="6">
                  <c:v>7 Permukiman</c:v>
                </c:pt>
                <c:pt idx="7">
                  <c:v>8 Lainnya</c:v>
                </c:pt>
              </c:strCache>
            </c:strRef>
          </c:cat>
          <c:val>
            <c:numRef>
              <c:f>'Per Kaw Non Gambut'!$C$30:$J$30</c:f>
              <c:numCache>
                <c:formatCode>0</c:formatCode>
                <c:ptCount val="8"/>
                <c:pt idx="0">
                  <c:v>11418957.732752878</c:v>
                </c:pt>
                <c:pt idx="1">
                  <c:v>3571359.0058450974</c:v>
                </c:pt>
                <c:pt idx="2">
                  <c:v>131650.5562562471</c:v>
                </c:pt>
                <c:pt idx="3">
                  <c:v>339379.98540786316</c:v>
                </c:pt>
                <c:pt idx="4">
                  <c:v>13415.607624052509</c:v>
                </c:pt>
                <c:pt idx="5">
                  <c:v>680560.55522744753</c:v>
                </c:pt>
                <c:pt idx="6">
                  <c:v>4771.5107692411711</c:v>
                </c:pt>
                <c:pt idx="7">
                  <c:v>8210280.8913348634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9A-4CAE-9669-653B5AF249EB}"/>
            </c:ext>
          </c:extLst>
        </c:ser>
        <c:ser>
          <c:idx val="1"/>
          <c:order val="1"/>
          <c:tx>
            <c:strRef>
              <c:f>'Per Kaw Non Gambut'!$B$31</c:f>
              <c:strCache>
                <c:ptCount val="1"/>
                <c:pt idx="0">
                  <c:v> Tahun 2017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'Per Kaw Non Gambut'!$C$29:$J$29</c:f>
              <c:strCache>
                <c:ptCount val="8"/>
                <c:pt idx="0">
                  <c:v>1 Hutan Primer</c:v>
                </c:pt>
                <c:pt idx="1">
                  <c:v>2 Hutan Sekunder</c:v>
                </c:pt>
                <c:pt idx="2">
                  <c:v>3 Hutan Tanaman</c:v>
                </c:pt>
                <c:pt idx="3">
                  <c:v>4 Hutan Mangrove</c:v>
                </c:pt>
                <c:pt idx="4">
                  <c:v>5 Perkebunan Sawit</c:v>
                </c:pt>
                <c:pt idx="5">
                  <c:v>6 Pertanian</c:v>
                </c:pt>
                <c:pt idx="6">
                  <c:v>7 Permukiman</c:v>
                </c:pt>
                <c:pt idx="7">
                  <c:v>8 Lainnya</c:v>
                </c:pt>
              </c:strCache>
            </c:strRef>
          </c:cat>
          <c:val>
            <c:numRef>
              <c:f>'Per Kaw Non Gambut'!$C$31:$J$31</c:f>
              <c:numCache>
                <c:formatCode>_(* #.##0_);_(* \(#.##0\);_(* "-"??_);_(@_)</c:formatCode>
                <c:ptCount val="8"/>
                <c:pt idx="0">
                  <c:v>11006436.764755832</c:v>
                </c:pt>
                <c:pt idx="1">
                  <c:v>3511180.3067096365</c:v>
                </c:pt>
                <c:pt idx="2">
                  <c:v>128630.14338470339</c:v>
                </c:pt>
                <c:pt idx="3">
                  <c:v>319506.71247677377</c:v>
                </c:pt>
                <c:pt idx="4">
                  <c:v>126785.12271214341</c:v>
                </c:pt>
                <c:pt idx="5">
                  <c:v>876961.04313189746</c:v>
                </c:pt>
                <c:pt idx="6">
                  <c:v>7980.4983040630104</c:v>
                </c:pt>
                <c:pt idx="7">
                  <c:v>8392895.2537426446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9A-4CAE-9669-653B5AF249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3225592"/>
        <c:axId val="553220016"/>
      </c:barChart>
      <c:catAx>
        <c:axId val="553225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220016"/>
        <c:crosses val="autoZero"/>
        <c:auto val="1"/>
        <c:lblAlgn val="ctr"/>
        <c:lblOffset val="100"/>
        <c:noMultiLvlLbl val="0"/>
      </c:catAx>
      <c:valAx>
        <c:axId val="55322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225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effectLst/>
              </a:rPr>
              <a:t>Profil Hutan Konservasi di Kawasan Gambut [Ha]</a:t>
            </a:r>
            <a:endParaRPr lang="en-US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 Kaw Gambut'!$B$30</c:f>
              <c:strCache>
                <c:ptCount val="1"/>
                <c:pt idx="0">
                  <c:v> Tahun 2000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 Kaw Gambut'!$C$29:$J$29</c:f>
              <c:strCache>
                <c:ptCount val="8"/>
                <c:pt idx="0">
                  <c:v> 1 Hutan Primer </c:v>
                </c:pt>
                <c:pt idx="1">
                  <c:v> 2 Hutan Sekunder </c:v>
                </c:pt>
                <c:pt idx="2">
                  <c:v> 3 Hutan Tanaman </c:v>
                </c:pt>
                <c:pt idx="3">
                  <c:v> 4 Hutan Mangrove </c:v>
                </c:pt>
                <c:pt idx="4">
                  <c:v> 5 Perkebunan Sawit </c:v>
                </c:pt>
                <c:pt idx="5">
                  <c:v> 6 Pertanian </c:v>
                </c:pt>
                <c:pt idx="6">
                  <c:v> 7 Permukiman </c:v>
                </c:pt>
                <c:pt idx="7">
                  <c:v> 8 Lainnya </c:v>
                </c:pt>
              </c:strCache>
            </c:strRef>
          </c:cat>
          <c:val>
            <c:numRef>
              <c:f>'Per Kaw Gambut'!$C$30:$J$30</c:f>
              <c:numCache>
                <c:formatCode>0</c:formatCode>
                <c:ptCount val="8"/>
                <c:pt idx="0">
                  <c:v>1109951.289582944</c:v>
                </c:pt>
                <c:pt idx="1">
                  <c:v>1084834.1585838604</c:v>
                </c:pt>
                <c:pt idx="2">
                  <c:v>97.110770000000002</c:v>
                </c:pt>
                <c:pt idx="3">
                  <c:v>252449.82396958902</c:v>
                </c:pt>
                <c:pt idx="4">
                  <c:v>998.23</c:v>
                </c:pt>
                <c:pt idx="5">
                  <c:v>16340.645306112148</c:v>
                </c:pt>
                <c:pt idx="6">
                  <c:v>602.93851776421889</c:v>
                </c:pt>
                <c:pt idx="7">
                  <c:v>611900.74168452248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EC-4246-91C7-A093809E5EB2}"/>
            </c:ext>
          </c:extLst>
        </c:ser>
        <c:ser>
          <c:idx val="1"/>
          <c:order val="1"/>
          <c:tx>
            <c:strRef>
              <c:f>'Per Kaw Gambut'!$B$31</c:f>
              <c:strCache>
                <c:ptCount val="1"/>
                <c:pt idx="0">
                  <c:v> Tahun 2017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'Per Kaw Gambut'!$C$29:$J$29</c:f>
              <c:strCache>
                <c:ptCount val="8"/>
                <c:pt idx="0">
                  <c:v> 1 Hutan Primer </c:v>
                </c:pt>
                <c:pt idx="1">
                  <c:v> 2 Hutan Sekunder </c:v>
                </c:pt>
                <c:pt idx="2">
                  <c:v> 3 Hutan Tanaman </c:v>
                </c:pt>
                <c:pt idx="3">
                  <c:v> 4 Hutan Mangrove </c:v>
                </c:pt>
                <c:pt idx="4">
                  <c:v> 5 Perkebunan Sawit </c:v>
                </c:pt>
                <c:pt idx="5">
                  <c:v> 6 Pertanian </c:v>
                </c:pt>
                <c:pt idx="6">
                  <c:v> 7 Permukiman </c:v>
                </c:pt>
                <c:pt idx="7">
                  <c:v> 8 Lainnya </c:v>
                </c:pt>
              </c:strCache>
            </c:strRef>
          </c:cat>
          <c:val>
            <c:numRef>
              <c:f>'Per Kaw Gambut'!$C$31:$J$31</c:f>
              <c:numCache>
                <c:formatCode>_(* #.##0_);_(* \(#.##0\);_(* "-"??_);_(@_)</c:formatCode>
                <c:ptCount val="8"/>
                <c:pt idx="0">
                  <c:v>994078.16684174736</c:v>
                </c:pt>
                <c:pt idx="1">
                  <c:v>1002779.599321212</c:v>
                </c:pt>
                <c:pt idx="2">
                  <c:v>202.661666</c:v>
                </c:pt>
                <c:pt idx="3">
                  <c:v>244081.63772316949</c:v>
                </c:pt>
                <c:pt idx="4">
                  <c:v>10463.978967500001</c:v>
                </c:pt>
                <c:pt idx="5">
                  <c:v>21440.618750972091</c:v>
                </c:pt>
                <c:pt idx="6">
                  <c:v>279.61116526720002</c:v>
                </c:pt>
                <c:pt idx="7">
                  <c:v>803848.66397892428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EC-4246-91C7-A093809E5E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2859872"/>
        <c:axId val="392865120"/>
      </c:barChart>
      <c:catAx>
        <c:axId val="392859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865120"/>
        <c:crosses val="autoZero"/>
        <c:auto val="1"/>
        <c:lblAlgn val="ctr"/>
        <c:lblOffset val="100"/>
        <c:noMultiLvlLbl val="0"/>
      </c:catAx>
      <c:valAx>
        <c:axId val="392865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859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effectLst/>
              </a:rPr>
              <a:t>Profil Landcover Nasional pada Kawasan Hutan Produksi [Ha]</a:t>
            </a:r>
            <a:endParaRPr lang="en-US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Gabungan!$X$41</c:f>
              <c:strCache>
                <c:ptCount val="1"/>
                <c:pt idx="0">
                  <c:v>Tahun 2000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Gabungan!$Y$40:$AF$40</c:f>
              <c:strCache>
                <c:ptCount val="8"/>
                <c:pt idx="0">
                  <c:v>1 Hutan Primer</c:v>
                </c:pt>
                <c:pt idx="1">
                  <c:v>2 Hutan Sekunder</c:v>
                </c:pt>
                <c:pt idx="2">
                  <c:v>3 Hutan Tanaman</c:v>
                </c:pt>
                <c:pt idx="3">
                  <c:v>4 Hutan Mangrove</c:v>
                </c:pt>
                <c:pt idx="4">
                  <c:v>5 Perkebunan Sawit</c:v>
                </c:pt>
                <c:pt idx="5">
                  <c:v>6 Pertanian</c:v>
                </c:pt>
                <c:pt idx="6">
                  <c:v>7 Permukiman</c:v>
                </c:pt>
                <c:pt idx="7">
                  <c:v>8 Lainnya</c:v>
                </c:pt>
              </c:strCache>
            </c:strRef>
          </c:cat>
          <c:val>
            <c:numRef>
              <c:f>Gabungan!$Y$41:$AF$41</c:f>
              <c:numCache>
                <c:formatCode>General</c:formatCode>
                <c:ptCount val="8"/>
                <c:pt idx="0">
                  <c:v>20618459.902835075</c:v>
                </c:pt>
                <c:pt idx="1">
                  <c:v>25040057.787020244</c:v>
                </c:pt>
                <c:pt idx="2">
                  <c:v>2134610.0624693786</c:v>
                </c:pt>
                <c:pt idx="3">
                  <c:v>1018427.6814309477</c:v>
                </c:pt>
                <c:pt idx="4">
                  <c:v>674386.5924045298</c:v>
                </c:pt>
                <c:pt idx="5">
                  <c:v>6647283.3669674052</c:v>
                </c:pt>
                <c:pt idx="6">
                  <c:v>48188.344154228544</c:v>
                </c:pt>
                <c:pt idx="7">
                  <c:v>11972971.909954801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89-46C4-A182-CF908B134B8A}"/>
            </c:ext>
          </c:extLst>
        </c:ser>
        <c:ser>
          <c:idx val="1"/>
          <c:order val="1"/>
          <c:tx>
            <c:strRef>
              <c:f>Gabungan!$X$42</c:f>
              <c:strCache>
                <c:ptCount val="1"/>
                <c:pt idx="0">
                  <c:v>Tahun 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Gabungan!$Y$40:$AF$40</c:f>
              <c:strCache>
                <c:ptCount val="8"/>
                <c:pt idx="0">
                  <c:v>1 Hutan Primer</c:v>
                </c:pt>
                <c:pt idx="1">
                  <c:v>2 Hutan Sekunder</c:v>
                </c:pt>
                <c:pt idx="2">
                  <c:v>3 Hutan Tanaman</c:v>
                </c:pt>
                <c:pt idx="3">
                  <c:v>4 Hutan Mangrove</c:v>
                </c:pt>
                <c:pt idx="4">
                  <c:v>5 Perkebunan Sawit</c:v>
                </c:pt>
                <c:pt idx="5">
                  <c:v>6 Pertanian</c:v>
                </c:pt>
                <c:pt idx="6">
                  <c:v>7 Permukiman</c:v>
                </c:pt>
                <c:pt idx="7">
                  <c:v>8 Lainnya</c:v>
                </c:pt>
              </c:strCache>
            </c:strRef>
          </c:cat>
          <c:val>
            <c:numRef>
              <c:f>Gabungan!$Y$42:$AF$42</c:f>
              <c:numCache>
                <c:formatCode>_(* #.##0_);_(* \(#.##0\);_(* "-"??_);_(@_)</c:formatCode>
                <c:ptCount val="8"/>
                <c:pt idx="0">
                  <c:v>16501492.372909803</c:v>
                </c:pt>
                <c:pt idx="1">
                  <c:v>23762188.977817163</c:v>
                </c:pt>
                <c:pt idx="2">
                  <c:v>2791570.0728263557</c:v>
                </c:pt>
                <c:pt idx="3">
                  <c:v>902155.79838284396</c:v>
                </c:pt>
                <c:pt idx="4">
                  <c:v>3402616.1167942332</c:v>
                </c:pt>
                <c:pt idx="5">
                  <c:v>7666414.275602309</c:v>
                </c:pt>
                <c:pt idx="6">
                  <c:v>54101.511399621144</c:v>
                </c:pt>
                <c:pt idx="7">
                  <c:v>13073846.521504268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89-46C4-A182-CF908B134B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9273792"/>
        <c:axId val="329274448"/>
      </c:barChart>
      <c:catAx>
        <c:axId val="32927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274448"/>
        <c:crosses val="autoZero"/>
        <c:auto val="1"/>
        <c:lblAlgn val="ctr"/>
        <c:lblOffset val="100"/>
        <c:noMultiLvlLbl val="0"/>
      </c:catAx>
      <c:valAx>
        <c:axId val="32927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273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effectLst/>
              </a:rPr>
              <a:t>Profil Hutan Produksi di Kawasan Non-Gambut [Ha]</a:t>
            </a:r>
            <a:endParaRPr lang="en-US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 Kaw Non Gambut'!$B$46</c:f>
              <c:strCache>
                <c:ptCount val="1"/>
                <c:pt idx="0">
                  <c:v> Tahun 2000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 Kaw Non Gambut'!$C$45:$J$45</c:f>
              <c:strCache>
                <c:ptCount val="8"/>
                <c:pt idx="0">
                  <c:v> 1 Hutan Primer </c:v>
                </c:pt>
                <c:pt idx="1">
                  <c:v> 2 Hutan Sekunder </c:v>
                </c:pt>
                <c:pt idx="2">
                  <c:v> 3 Hutan Tanaman </c:v>
                </c:pt>
                <c:pt idx="3">
                  <c:v> 4 Hutan Mangrove </c:v>
                </c:pt>
                <c:pt idx="4">
                  <c:v> 5 Perkebunan Sawit </c:v>
                </c:pt>
                <c:pt idx="5">
                  <c:v> 6 Pertanian </c:v>
                </c:pt>
                <c:pt idx="6">
                  <c:v> 7 Permukiman </c:v>
                </c:pt>
                <c:pt idx="7">
                  <c:v> 8 Lainnya </c:v>
                </c:pt>
              </c:strCache>
            </c:strRef>
          </c:cat>
          <c:val>
            <c:numRef>
              <c:f>'Per Kaw Non Gambut'!$C$46:$J$46</c:f>
              <c:numCache>
                <c:formatCode>0</c:formatCode>
                <c:ptCount val="8"/>
                <c:pt idx="0">
                  <c:v>18806960.33867735</c:v>
                </c:pt>
                <c:pt idx="1">
                  <c:v>23133099.080215856</c:v>
                </c:pt>
                <c:pt idx="2">
                  <c:v>2132928.623158663</c:v>
                </c:pt>
                <c:pt idx="3">
                  <c:v>899676.22993962048</c:v>
                </c:pt>
                <c:pt idx="4">
                  <c:v>594991.35239219677</c:v>
                </c:pt>
                <c:pt idx="5">
                  <c:v>6285154.9946312159</c:v>
                </c:pt>
                <c:pt idx="6">
                  <c:v>42636.878936958965</c:v>
                </c:pt>
                <c:pt idx="7">
                  <c:v>10318561.244963756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8E-4466-9BF9-A7541E9E44B5}"/>
            </c:ext>
          </c:extLst>
        </c:ser>
        <c:ser>
          <c:idx val="1"/>
          <c:order val="1"/>
          <c:tx>
            <c:strRef>
              <c:f>'Per Kaw Non Gambut'!$B$47</c:f>
              <c:strCache>
                <c:ptCount val="1"/>
                <c:pt idx="0">
                  <c:v> Tahun 2017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'Per Kaw Non Gambut'!$C$45:$J$45</c:f>
              <c:strCache>
                <c:ptCount val="8"/>
                <c:pt idx="0">
                  <c:v> 1 Hutan Primer </c:v>
                </c:pt>
                <c:pt idx="1">
                  <c:v> 2 Hutan Sekunder </c:v>
                </c:pt>
                <c:pt idx="2">
                  <c:v> 3 Hutan Tanaman </c:v>
                </c:pt>
                <c:pt idx="3">
                  <c:v> 4 Hutan Mangrove </c:v>
                </c:pt>
                <c:pt idx="4">
                  <c:v> 5 Perkebunan Sawit </c:v>
                </c:pt>
                <c:pt idx="5">
                  <c:v> 6 Pertanian </c:v>
                </c:pt>
                <c:pt idx="6">
                  <c:v> 7 Permukiman </c:v>
                </c:pt>
                <c:pt idx="7">
                  <c:v> 8 Lainnya </c:v>
                </c:pt>
              </c:strCache>
            </c:strRef>
          </c:cat>
          <c:val>
            <c:numRef>
              <c:f>'Per Kaw Non Gambut'!$C$47:$J$47</c:f>
              <c:numCache>
                <c:formatCode>_(* #.##0_);_(* \(#.##0\);_(* "-"??_);_(@_)</c:formatCode>
                <c:ptCount val="8"/>
                <c:pt idx="0">
                  <c:v>14866778.356102303</c:v>
                </c:pt>
                <c:pt idx="1">
                  <c:v>22466375.728430413</c:v>
                </c:pt>
                <c:pt idx="2">
                  <c:v>2707930.8451265534</c:v>
                </c:pt>
                <c:pt idx="3">
                  <c:v>789380.56400739099</c:v>
                </c:pt>
                <c:pt idx="4">
                  <c:v>2864366.2316924972</c:v>
                </c:pt>
                <c:pt idx="5">
                  <c:v>7257515.6543670837</c:v>
                </c:pt>
                <c:pt idx="6">
                  <c:v>49314.044473456059</c:v>
                </c:pt>
                <c:pt idx="7">
                  <c:v>11212347.318715909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8E-4466-9BF9-A7541E9E44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3943136"/>
        <c:axId val="553938216"/>
      </c:barChart>
      <c:catAx>
        <c:axId val="553943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938216"/>
        <c:crosses val="autoZero"/>
        <c:auto val="1"/>
        <c:lblAlgn val="ctr"/>
        <c:lblOffset val="100"/>
        <c:noMultiLvlLbl val="0"/>
      </c:catAx>
      <c:valAx>
        <c:axId val="553938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943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Luas Tutupan Lahan per Kawasan Non Gambut [Ha]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'Per Kaw Non Gambut'!$C$57:$C$60</c:f>
              <c:strCache>
                <c:ptCount val="4"/>
                <c:pt idx="0">
                  <c:v>Kws. Hutan Lindung</c:v>
                </c:pt>
                <c:pt idx="1">
                  <c:v>Kws. Hutan Konservasi</c:v>
                </c:pt>
                <c:pt idx="2">
                  <c:v>Kws. Hutan Produksi</c:v>
                </c:pt>
                <c:pt idx="3">
                  <c:v>Kws. Non-Hutan</c:v>
                </c:pt>
              </c:strCache>
            </c:strRef>
          </c:cat>
          <c:val>
            <c:numRef>
              <c:f>'Per Kaw Non Gambut'!$D$57:$D$60</c:f>
              <c:numCache>
                <c:formatCode>General</c:formatCode>
                <c:ptCount val="4"/>
                <c:pt idx="0">
                  <c:v>27125273.947955489</c:v>
                </c:pt>
                <c:pt idx="1">
                  <c:v>24370375.84521769</c:v>
                </c:pt>
                <c:pt idx="2">
                  <c:v>62214008.742915615</c:v>
                </c:pt>
                <c:pt idx="3">
                  <c:v>69308989.251242235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0F-47A4-8B23-039BD926CA3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22148976"/>
        <c:axId val="422155208"/>
      </c:barChart>
      <c:catAx>
        <c:axId val="422148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155208"/>
        <c:crosses val="autoZero"/>
        <c:auto val="1"/>
        <c:lblAlgn val="ctr"/>
        <c:lblOffset val="100"/>
        <c:noMultiLvlLbl val="0"/>
      </c:catAx>
      <c:valAx>
        <c:axId val="422155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148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effectLst/>
              </a:rPr>
              <a:t>Profil Hutan Produksi di Kawasan Gambut [Ha]</a:t>
            </a:r>
            <a:endParaRPr lang="en-US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 Kaw Gambut'!$B$46</c:f>
              <c:strCache>
                <c:ptCount val="1"/>
                <c:pt idx="0">
                  <c:v> Tahun 2000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 Kaw Gambut'!$C$45:$J$45</c:f>
              <c:strCache>
                <c:ptCount val="8"/>
                <c:pt idx="0">
                  <c:v> 1 Hutan Primer </c:v>
                </c:pt>
                <c:pt idx="1">
                  <c:v> 2 Hutan Sekunder </c:v>
                </c:pt>
                <c:pt idx="2">
                  <c:v> 3 Hutan Tanaman </c:v>
                </c:pt>
                <c:pt idx="3">
                  <c:v> 4 Hutan Mangrove </c:v>
                </c:pt>
                <c:pt idx="4">
                  <c:v> 5 Perkebunan Sawit </c:v>
                </c:pt>
                <c:pt idx="5">
                  <c:v> 6 Pertanian </c:v>
                </c:pt>
                <c:pt idx="6">
                  <c:v> 7 Permukiman </c:v>
                </c:pt>
                <c:pt idx="7">
                  <c:v> 8 Lainnya </c:v>
                </c:pt>
              </c:strCache>
            </c:strRef>
          </c:cat>
          <c:val>
            <c:numRef>
              <c:f>'Per Kaw Gambut'!$C$46:$J$46</c:f>
              <c:numCache>
                <c:formatCode>0</c:formatCode>
                <c:ptCount val="8"/>
                <c:pt idx="0">
                  <c:v>1811499.5641577258</c:v>
                </c:pt>
                <c:pt idx="1">
                  <c:v>1906958.7068043863</c:v>
                </c:pt>
                <c:pt idx="2">
                  <c:v>1681.43931071566</c:v>
                </c:pt>
                <c:pt idx="3">
                  <c:v>118751.45149132723</c:v>
                </c:pt>
                <c:pt idx="4">
                  <c:v>79395.240012332986</c:v>
                </c:pt>
                <c:pt idx="5">
                  <c:v>362128.37233618932</c:v>
                </c:pt>
                <c:pt idx="6">
                  <c:v>5551.4652172695824</c:v>
                </c:pt>
                <c:pt idx="7">
                  <c:v>1654410.6649910451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AD-4516-AEDA-AC9A83668DA4}"/>
            </c:ext>
          </c:extLst>
        </c:ser>
        <c:ser>
          <c:idx val="1"/>
          <c:order val="1"/>
          <c:tx>
            <c:strRef>
              <c:f>'Per Kaw Gambut'!$B$47</c:f>
              <c:strCache>
                <c:ptCount val="1"/>
                <c:pt idx="0">
                  <c:v> Tahun 2017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'Per Kaw Gambut'!$C$45:$J$45</c:f>
              <c:strCache>
                <c:ptCount val="8"/>
                <c:pt idx="0">
                  <c:v> 1 Hutan Primer </c:v>
                </c:pt>
                <c:pt idx="1">
                  <c:v> 2 Hutan Sekunder </c:v>
                </c:pt>
                <c:pt idx="2">
                  <c:v> 3 Hutan Tanaman </c:v>
                </c:pt>
                <c:pt idx="3">
                  <c:v> 4 Hutan Mangrove </c:v>
                </c:pt>
                <c:pt idx="4">
                  <c:v> 5 Perkebunan Sawit </c:v>
                </c:pt>
                <c:pt idx="5">
                  <c:v> 6 Pertanian </c:v>
                </c:pt>
                <c:pt idx="6">
                  <c:v> 7 Permukiman </c:v>
                </c:pt>
                <c:pt idx="7">
                  <c:v> 8 Lainnya </c:v>
                </c:pt>
              </c:strCache>
            </c:strRef>
          </c:cat>
          <c:val>
            <c:numRef>
              <c:f>'Per Kaw Gambut'!$C$47:$J$47</c:f>
              <c:numCache>
                <c:formatCode>_(* #.##0_);_(* \(#.##0\);_(* "-"??_);_(@_)</c:formatCode>
                <c:ptCount val="8"/>
                <c:pt idx="0">
                  <c:v>1634714.0168074998</c:v>
                </c:pt>
                <c:pt idx="1">
                  <c:v>1295813.2493867516</c:v>
                </c:pt>
                <c:pt idx="2">
                  <c:v>83639.227699802286</c:v>
                </c:pt>
                <c:pt idx="3">
                  <c:v>112775.234375453</c:v>
                </c:pt>
                <c:pt idx="4">
                  <c:v>538249.88510173594</c:v>
                </c:pt>
                <c:pt idx="5">
                  <c:v>408898.62123522535</c:v>
                </c:pt>
                <c:pt idx="6">
                  <c:v>4787.4669261650834</c:v>
                </c:pt>
                <c:pt idx="7">
                  <c:v>1861499.202788359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AD-4516-AEDA-AC9A83668D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3223296"/>
        <c:axId val="553220672"/>
      </c:barChart>
      <c:catAx>
        <c:axId val="553223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220672"/>
        <c:crosses val="autoZero"/>
        <c:auto val="1"/>
        <c:lblAlgn val="ctr"/>
        <c:lblOffset val="100"/>
        <c:noMultiLvlLbl val="0"/>
      </c:catAx>
      <c:valAx>
        <c:axId val="553220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223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effectLst/>
              </a:rPr>
              <a:t>Profil Landcover Nasional pada Non-Kawasan Hutan [Ha]</a:t>
            </a:r>
            <a:endParaRPr lang="en-US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Gabungan!$X$55</c:f>
              <c:strCache>
                <c:ptCount val="1"/>
                <c:pt idx="0">
                  <c:v>Tahun 2000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Gabungan!$Y$54:$AF$54</c:f>
              <c:strCache>
                <c:ptCount val="8"/>
                <c:pt idx="0">
                  <c:v>1 Hutan Primer</c:v>
                </c:pt>
                <c:pt idx="1">
                  <c:v>2 Hutan Sekunder</c:v>
                </c:pt>
                <c:pt idx="2">
                  <c:v>3 Hutan Tanaman</c:v>
                </c:pt>
                <c:pt idx="3">
                  <c:v>4 Hutan Mangrove</c:v>
                </c:pt>
                <c:pt idx="4">
                  <c:v>5 Perkebunan Sawit</c:v>
                </c:pt>
                <c:pt idx="5">
                  <c:v>6 Pertanian</c:v>
                </c:pt>
                <c:pt idx="6">
                  <c:v>7 Permukiman</c:v>
                </c:pt>
                <c:pt idx="7">
                  <c:v>8 Lainnya</c:v>
                </c:pt>
              </c:strCache>
            </c:strRef>
          </c:cat>
          <c:val>
            <c:numRef>
              <c:f>Gabungan!$Y$55:$AF$55</c:f>
              <c:numCache>
                <c:formatCode>General</c:formatCode>
                <c:ptCount val="8"/>
                <c:pt idx="0">
                  <c:v>3061400.3831729125</c:v>
                </c:pt>
                <c:pt idx="1">
                  <c:v>8448095.0902499016</c:v>
                </c:pt>
                <c:pt idx="2">
                  <c:v>1295601.1450273327</c:v>
                </c:pt>
                <c:pt idx="3">
                  <c:v>745019.10016523441</c:v>
                </c:pt>
                <c:pt idx="4">
                  <c:v>3845054.9454202303</c:v>
                </c:pt>
                <c:pt idx="5">
                  <c:v>36524518.664591581</c:v>
                </c:pt>
                <c:pt idx="6">
                  <c:v>2241949.8695914131</c:v>
                </c:pt>
                <c:pt idx="7">
                  <c:v>16992565.467336591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06-4582-B168-520E25F8564C}"/>
            </c:ext>
          </c:extLst>
        </c:ser>
        <c:ser>
          <c:idx val="1"/>
          <c:order val="1"/>
          <c:tx>
            <c:strRef>
              <c:f>Gabungan!$X$56</c:f>
              <c:strCache>
                <c:ptCount val="1"/>
                <c:pt idx="0">
                  <c:v>Tahun 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Gabungan!$Y$54:$AF$54</c:f>
              <c:strCache>
                <c:ptCount val="8"/>
                <c:pt idx="0">
                  <c:v>1 Hutan Primer</c:v>
                </c:pt>
                <c:pt idx="1">
                  <c:v>2 Hutan Sekunder</c:v>
                </c:pt>
                <c:pt idx="2">
                  <c:v>3 Hutan Tanaman</c:v>
                </c:pt>
                <c:pt idx="3">
                  <c:v>4 Hutan Mangrove</c:v>
                </c:pt>
                <c:pt idx="4">
                  <c:v>5 Perkebunan Sawit</c:v>
                </c:pt>
                <c:pt idx="5">
                  <c:v>6 Pertanian</c:v>
                </c:pt>
                <c:pt idx="6">
                  <c:v>7 Permukiman</c:v>
                </c:pt>
                <c:pt idx="7">
                  <c:v>8 Lainnya</c:v>
                </c:pt>
              </c:strCache>
            </c:strRef>
          </c:cat>
          <c:val>
            <c:numRef>
              <c:f>Gabungan!$Y$56:$AF$56</c:f>
              <c:numCache>
                <c:formatCode>_(* #.##0_);_(* \(#.##0\);_(* "-"??_);_(@_)</c:formatCode>
                <c:ptCount val="8"/>
                <c:pt idx="0">
                  <c:v>2300218.6459346823</c:v>
                </c:pt>
                <c:pt idx="1">
                  <c:v>5081518.5945765162</c:v>
                </c:pt>
                <c:pt idx="2">
                  <c:v>1170124.763981892</c:v>
                </c:pt>
                <c:pt idx="3">
                  <c:v>575150.81436410872</c:v>
                </c:pt>
                <c:pt idx="4">
                  <c:v>12847122.989950787</c:v>
                </c:pt>
                <c:pt idx="5">
                  <c:v>33285299.90784017</c:v>
                </c:pt>
                <c:pt idx="6">
                  <c:v>3136713.8330495865</c:v>
                </c:pt>
                <c:pt idx="7">
                  <c:v>14758055.11585745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06-4582-B168-520E25F856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3940512"/>
        <c:axId val="553939528"/>
      </c:barChart>
      <c:catAx>
        <c:axId val="55394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939528"/>
        <c:crosses val="autoZero"/>
        <c:auto val="1"/>
        <c:lblAlgn val="ctr"/>
        <c:lblOffset val="100"/>
        <c:noMultiLvlLbl val="0"/>
      </c:catAx>
      <c:valAx>
        <c:axId val="553939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940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effectLst/>
              </a:rPr>
              <a:t>Profil Non-Kawasan Hutan di Kawasan Non-Gambut [Ha]</a:t>
            </a:r>
            <a:endParaRPr lang="en-US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 Kaw Non Gambut'!$B$62</c:f>
              <c:strCache>
                <c:ptCount val="1"/>
                <c:pt idx="0">
                  <c:v> Tahun 2000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 Kaw Non Gambut'!$C$61:$J$61</c:f>
              <c:strCache>
                <c:ptCount val="8"/>
                <c:pt idx="0">
                  <c:v> 1 Hutan Primer </c:v>
                </c:pt>
                <c:pt idx="1">
                  <c:v> 2 Hutan Sekunder </c:v>
                </c:pt>
                <c:pt idx="2">
                  <c:v> 3 Hutan Tanaman </c:v>
                </c:pt>
                <c:pt idx="3">
                  <c:v> 4 Hutan Mangrove </c:v>
                </c:pt>
                <c:pt idx="4">
                  <c:v> 5 Perkebunan Sawit </c:v>
                </c:pt>
                <c:pt idx="5">
                  <c:v> 6 Pertanian </c:v>
                </c:pt>
                <c:pt idx="6">
                  <c:v> 7 Permukiman </c:v>
                </c:pt>
                <c:pt idx="7">
                  <c:v> 8 Lainnya </c:v>
                </c:pt>
              </c:strCache>
            </c:strRef>
          </c:cat>
          <c:val>
            <c:numRef>
              <c:f>'Per Kaw Non Gambut'!$C$62:$J$62</c:f>
              <c:numCache>
                <c:formatCode>0</c:formatCode>
                <c:ptCount val="8"/>
                <c:pt idx="0">
                  <c:v>2960178.343141125</c:v>
                </c:pt>
                <c:pt idx="1">
                  <c:v>7480355.5208379766</c:v>
                </c:pt>
                <c:pt idx="2">
                  <c:v>1292610.0196193326</c:v>
                </c:pt>
                <c:pt idx="3">
                  <c:v>696453.45632450772</c:v>
                </c:pt>
                <c:pt idx="4">
                  <c:v>3455689.5699054888</c:v>
                </c:pt>
                <c:pt idx="5">
                  <c:v>35433778.224609435</c:v>
                </c:pt>
                <c:pt idx="6">
                  <c:v>2193867.3900602651</c:v>
                </c:pt>
                <c:pt idx="7">
                  <c:v>15796056.726744097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30-4955-914D-22478DD9F956}"/>
            </c:ext>
          </c:extLst>
        </c:ser>
        <c:ser>
          <c:idx val="1"/>
          <c:order val="1"/>
          <c:tx>
            <c:strRef>
              <c:f>'Per Kaw Non Gambut'!$B$63</c:f>
              <c:strCache>
                <c:ptCount val="1"/>
                <c:pt idx="0">
                  <c:v> Tahun 2017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'Per Kaw Non Gambut'!$C$61:$J$61</c:f>
              <c:strCache>
                <c:ptCount val="8"/>
                <c:pt idx="0">
                  <c:v> 1 Hutan Primer </c:v>
                </c:pt>
                <c:pt idx="1">
                  <c:v> 2 Hutan Sekunder </c:v>
                </c:pt>
                <c:pt idx="2">
                  <c:v> 3 Hutan Tanaman </c:v>
                </c:pt>
                <c:pt idx="3">
                  <c:v> 4 Hutan Mangrove </c:v>
                </c:pt>
                <c:pt idx="4">
                  <c:v> 5 Perkebunan Sawit </c:v>
                </c:pt>
                <c:pt idx="5">
                  <c:v> 6 Pertanian </c:v>
                </c:pt>
                <c:pt idx="6">
                  <c:v> 7 Permukiman </c:v>
                </c:pt>
                <c:pt idx="7">
                  <c:v> 8 Lainnya </c:v>
                </c:pt>
              </c:strCache>
            </c:strRef>
          </c:cat>
          <c:val>
            <c:numRef>
              <c:f>'Per Kaw Non Gambut'!$C$63:$J$63</c:f>
              <c:numCache>
                <c:formatCode>_(* #.##0_);_(* \(#.##0\);_(* "-"??_);_(@_)</c:formatCode>
                <c:ptCount val="8"/>
                <c:pt idx="0">
                  <c:v>2247531.1452143481</c:v>
                </c:pt>
                <c:pt idx="1">
                  <c:v>4735781.4808943514</c:v>
                </c:pt>
                <c:pt idx="2">
                  <c:v>1157485.9350748379</c:v>
                </c:pt>
                <c:pt idx="3">
                  <c:v>534127.20151293534</c:v>
                </c:pt>
                <c:pt idx="4">
                  <c:v>11326226.97991713</c:v>
                </c:pt>
                <c:pt idx="5">
                  <c:v>32308091.180332247</c:v>
                </c:pt>
                <c:pt idx="6">
                  <c:v>3083697.5980477352</c:v>
                </c:pt>
                <c:pt idx="7">
                  <c:v>13916047.730248637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30-4955-914D-22478DD9F9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7506096"/>
        <c:axId val="387508392"/>
      </c:barChart>
      <c:catAx>
        <c:axId val="387506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508392"/>
        <c:crosses val="autoZero"/>
        <c:auto val="1"/>
        <c:lblAlgn val="ctr"/>
        <c:lblOffset val="100"/>
        <c:noMultiLvlLbl val="0"/>
      </c:catAx>
      <c:valAx>
        <c:axId val="387508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506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effectLst/>
              </a:rPr>
              <a:t>Profil Non-Kawasan di Kawasan Gambut [Ha]</a:t>
            </a:r>
            <a:endParaRPr lang="en-US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 Kaw Gambut'!$B$62</c:f>
              <c:strCache>
                <c:ptCount val="1"/>
                <c:pt idx="0">
                  <c:v> Tahun 2000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 Kaw Gambut'!$C$61:$J$61</c:f>
              <c:strCache>
                <c:ptCount val="8"/>
                <c:pt idx="0">
                  <c:v> 1 Hutan Primer </c:v>
                </c:pt>
                <c:pt idx="1">
                  <c:v> 2 Hutan Sekunder </c:v>
                </c:pt>
                <c:pt idx="2">
                  <c:v> 3 Hutan Tanaman </c:v>
                </c:pt>
                <c:pt idx="3">
                  <c:v> 4 Hutan Mangrove </c:v>
                </c:pt>
                <c:pt idx="4">
                  <c:v> 5 Perkebunan Sawit </c:v>
                </c:pt>
                <c:pt idx="5">
                  <c:v> 6 Pertanian </c:v>
                </c:pt>
                <c:pt idx="6">
                  <c:v> 7 Permukiman </c:v>
                </c:pt>
                <c:pt idx="7">
                  <c:v> 8 Lainnya </c:v>
                </c:pt>
              </c:strCache>
            </c:strRef>
          </c:cat>
          <c:val>
            <c:numRef>
              <c:f>'Per Kaw Gambut'!$C$62:$J$62</c:f>
              <c:numCache>
                <c:formatCode>0</c:formatCode>
                <c:ptCount val="8"/>
                <c:pt idx="0">
                  <c:v>101222.04003178731</c:v>
                </c:pt>
                <c:pt idx="1">
                  <c:v>967739.56941192574</c:v>
                </c:pt>
                <c:pt idx="2">
                  <c:v>2991.1254079999999</c:v>
                </c:pt>
                <c:pt idx="3">
                  <c:v>48565.643840726712</c:v>
                </c:pt>
                <c:pt idx="4">
                  <c:v>389365.3755147417</c:v>
                </c:pt>
                <c:pt idx="5">
                  <c:v>1090740.439982147</c:v>
                </c:pt>
                <c:pt idx="6">
                  <c:v>48082.479531148121</c:v>
                </c:pt>
                <c:pt idx="7">
                  <c:v>1196508.7405924948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BA-40BE-ABC6-861D6A19F4AD}"/>
            </c:ext>
          </c:extLst>
        </c:ser>
        <c:ser>
          <c:idx val="1"/>
          <c:order val="1"/>
          <c:tx>
            <c:strRef>
              <c:f>'Per Kaw Gambut'!$B$63</c:f>
              <c:strCache>
                <c:ptCount val="1"/>
                <c:pt idx="0">
                  <c:v> Tahun 2017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'Per Kaw Gambut'!$C$61:$J$61</c:f>
              <c:strCache>
                <c:ptCount val="8"/>
                <c:pt idx="0">
                  <c:v> 1 Hutan Primer </c:v>
                </c:pt>
                <c:pt idx="1">
                  <c:v> 2 Hutan Sekunder </c:v>
                </c:pt>
                <c:pt idx="2">
                  <c:v> 3 Hutan Tanaman </c:v>
                </c:pt>
                <c:pt idx="3">
                  <c:v> 4 Hutan Mangrove </c:v>
                </c:pt>
                <c:pt idx="4">
                  <c:v> 5 Perkebunan Sawit </c:v>
                </c:pt>
                <c:pt idx="5">
                  <c:v> 6 Pertanian </c:v>
                </c:pt>
                <c:pt idx="6">
                  <c:v> 7 Permukiman </c:v>
                </c:pt>
                <c:pt idx="7">
                  <c:v> 8 Lainnya </c:v>
                </c:pt>
              </c:strCache>
            </c:strRef>
          </c:cat>
          <c:val>
            <c:numRef>
              <c:f>'Per Kaw Gambut'!$C$63:$J$63</c:f>
              <c:numCache>
                <c:formatCode>_(* #.##0_);_(* \(#.##0\);_(* "-"??_);_(@_)</c:formatCode>
                <c:ptCount val="8"/>
                <c:pt idx="0">
                  <c:v>52687.500720334283</c:v>
                </c:pt>
                <c:pt idx="1">
                  <c:v>345737.11368216481</c:v>
                </c:pt>
                <c:pt idx="2">
                  <c:v>12638.828907054036</c:v>
                </c:pt>
                <c:pt idx="3">
                  <c:v>41023.612851173399</c:v>
                </c:pt>
                <c:pt idx="4">
                  <c:v>1520896.0100336582</c:v>
                </c:pt>
                <c:pt idx="5">
                  <c:v>977208.72750792315</c:v>
                </c:pt>
                <c:pt idx="6">
                  <c:v>53016.235001851448</c:v>
                </c:pt>
                <c:pt idx="7">
                  <c:v>842007.3856088121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BA-40BE-ABC6-861D6A19F4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8961568"/>
        <c:axId val="548962552"/>
      </c:barChart>
      <c:catAx>
        <c:axId val="548961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962552"/>
        <c:crosses val="autoZero"/>
        <c:auto val="1"/>
        <c:lblAlgn val="ctr"/>
        <c:lblOffset val="100"/>
        <c:noMultiLvlLbl val="0"/>
      </c:catAx>
      <c:valAx>
        <c:axId val="548962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961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baseline="0" dirty="0" err="1">
                <a:effectLst/>
              </a:rPr>
              <a:t>Perubahan</a:t>
            </a:r>
            <a:r>
              <a:rPr lang="en-US" sz="1600" b="0" i="0" baseline="0" dirty="0">
                <a:effectLst/>
              </a:rPr>
              <a:t> Landcover </a:t>
            </a:r>
            <a:r>
              <a:rPr lang="en-US" sz="1600" b="0" i="0" baseline="0" dirty="0" err="1">
                <a:effectLst/>
              </a:rPr>
              <a:t>dari</a:t>
            </a:r>
            <a:r>
              <a:rPr lang="en-US" sz="1600" b="0" i="0" baseline="0" dirty="0">
                <a:effectLst/>
              </a:rPr>
              <a:t> </a:t>
            </a:r>
            <a:r>
              <a:rPr lang="en-US" sz="1600" b="0" i="0" baseline="0" dirty="0" err="1">
                <a:effectLst/>
              </a:rPr>
              <a:t>Hutan</a:t>
            </a:r>
            <a:r>
              <a:rPr lang="en-US" sz="1600" b="0" i="0" baseline="0" dirty="0">
                <a:effectLst/>
              </a:rPr>
              <a:t> Primer dan </a:t>
            </a:r>
            <a:r>
              <a:rPr lang="en-US" sz="1600" b="0" i="0" baseline="0" dirty="0" err="1">
                <a:effectLst/>
              </a:rPr>
              <a:t>Hutan</a:t>
            </a:r>
            <a:r>
              <a:rPr lang="en-US" sz="1600" b="0" i="0" baseline="0" dirty="0">
                <a:effectLst/>
              </a:rPr>
              <a:t> </a:t>
            </a:r>
            <a:r>
              <a:rPr lang="en-US" sz="1600" b="0" i="0" baseline="0" dirty="0" err="1">
                <a:effectLst/>
              </a:rPr>
              <a:t>Sekunder</a:t>
            </a:r>
            <a:r>
              <a:rPr lang="en-US" sz="1600" b="0" i="0" baseline="0" dirty="0">
                <a:effectLst/>
              </a:rPr>
              <a:t> </a:t>
            </a:r>
            <a:r>
              <a:rPr lang="en-US" sz="1600" b="0" i="0" baseline="0" dirty="0" err="1">
                <a:effectLst/>
              </a:rPr>
              <a:t>Agregat</a:t>
            </a:r>
            <a:r>
              <a:rPr lang="en-US" sz="1600" b="0" i="0" baseline="0" dirty="0">
                <a:effectLst/>
              </a:rPr>
              <a:t> Nasional [Ha]</a:t>
            </a:r>
            <a:endParaRPr lang="en-US" sz="16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9BD-4056-A8D5-A69ADD5D3E5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9BD-4056-A8D5-A69ADD5D3E5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9BD-4056-A8D5-A69ADD5D3E5C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9BD-4056-A8D5-A69ADD5D3E5C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9BD-4056-A8D5-A69ADD5D3E5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Nasional'!$L$25:$Q$25</c:f>
              <c:strCache>
                <c:ptCount val="6"/>
                <c:pt idx="0">
                  <c:v>3 Hutan Tanaman</c:v>
                </c:pt>
                <c:pt idx="1">
                  <c:v>4 Hutan Mangrove</c:v>
                </c:pt>
                <c:pt idx="2">
                  <c:v>5 Perkebunan Sawit</c:v>
                </c:pt>
                <c:pt idx="3">
                  <c:v>6 Pertanian</c:v>
                </c:pt>
                <c:pt idx="4">
                  <c:v>7 Permukiman</c:v>
                </c:pt>
                <c:pt idx="5">
                  <c:v>8 Lainnya</c:v>
                </c:pt>
              </c:strCache>
            </c:strRef>
          </c:cat>
          <c:val>
            <c:numRef>
              <c:f>'Total Nasional'!$L$26:$Q$26</c:f>
              <c:numCache>
                <c:formatCode>_(* #.##0_);_(* \(#.##0\);_(* "-"??_);_(@_)</c:formatCode>
                <c:ptCount val="6"/>
                <c:pt idx="0">
                  <c:v>860730.53266548039</c:v>
                </c:pt>
                <c:pt idx="1">
                  <c:v>100993.80015109977</c:v>
                </c:pt>
                <c:pt idx="2">
                  <c:v>3098501.8142810012</c:v>
                </c:pt>
                <c:pt idx="3">
                  <c:v>2511145.092165695</c:v>
                </c:pt>
                <c:pt idx="4">
                  <c:v>15343.400739043935</c:v>
                </c:pt>
                <c:pt idx="5">
                  <c:v>5226362.7418124005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9BD-4056-A8D5-A69ADD5D3E5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76457288"/>
        <c:axId val="376449416"/>
      </c:barChart>
      <c:catAx>
        <c:axId val="376457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449416"/>
        <c:crosses val="autoZero"/>
        <c:auto val="1"/>
        <c:lblAlgn val="ctr"/>
        <c:lblOffset val="100"/>
        <c:noMultiLvlLbl val="0"/>
      </c:catAx>
      <c:valAx>
        <c:axId val="37644941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.##0_);_(* \(#.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457288"/>
        <c:crosses val="autoZero"/>
        <c:crossBetween val="between"/>
        <c:majorUnit val="500000"/>
        <c:minorUnit val="10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Alih</a:t>
            </a:r>
            <a:r>
              <a:rPr lang="en-US" sz="1200" baseline="0"/>
              <a:t> Fungsi Landcover Hutan ke lainnya di Kawasan Hutan Lindung Non-Gambut [Ha]</a:t>
            </a:r>
            <a:endParaRPr lang="en-US" sz="1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407-46F3-B1D0-66588CB45C1B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407-46F3-B1D0-66588CB45C1B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407-46F3-B1D0-66588CB45C1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'Per Kaw Non Gambut'!$N$107:$Q$107</c:f>
              <c:strCache>
                <c:ptCount val="4"/>
                <c:pt idx="0">
                  <c:v> 5 Perkebunan Sawit </c:v>
                </c:pt>
                <c:pt idx="1">
                  <c:v> 6 Pertanian </c:v>
                </c:pt>
                <c:pt idx="2">
                  <c:v> 7 Permukiman </c:v>
                </c:pt>
                <c:pt idx="3">
                  <c:v> 8 Lainnya </c:v>
                </c:pt>
              </c:strCache>
            </c:strRef>
          </c:cat>
          <c:val>
            <c:numRef>
              <c:f>'Per Kaw Non Gambut'!$N$108:$Q$108</c:f>
              <c:numCache>
                <c:formatCode>0</c:formatCode>
                <c:ptCount val="4"/>
                <c:pt idx="0">
                  <c:v>29773.729330535349</c:v>
                </c:pt>
                <c:pt idx="1">
                  <c:v>298005.37507791701</c:v>
                </c:pt>
                <c:pt idx="2">
                  <c:v>723.46905006291013</c:v>
                </c:pt>
                <c:pt idx="3">
                  <c:v>490790.15857496677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407-46F3-B1D0-66588CB45C1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88103192"/>
        <c:axId val="388099584"/>
      </c:barChart>
      <c:catAx>
        <c:axId val="388103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099584"/>
        <c:crosses val="autoZero"/>
        <c:auto val="1"/>
        <c:lblAlgn val="ctr"/>
        <c:lblOffset val="100"/>
        <c:noMultiLvlLbl val="0"/>
      </c:catAx>
      <c:valAx>
        <c:axId val="388099584"/>
        <c:scaling>
          <c:orientation val="minMax"/>
          <c:max val="5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103192"/>
        <c:crosses val="autoZero"/>
        <c:crossBetween val="between"/>
        <c:majorUnit val="5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effectLst/>
              </a:rPr>
              <a:t>Alih Fungsi Landcover Hutan ke lainnya di Kawasan Hutan Konservasi Non-Gambut [Ha]</a:t>
            </a:r>
            <a:endParaRPr lang="en-US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2CF-4B15-9453-231D3670F4BF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2CF-4B15-9453-231D3670F4BF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2CF-4B15-9453-231D3670F4B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'Per Kaw Non Gambut'!$N$122:$Q$122</c:f>
              <c:strCache>
                <c:ptCount val="4"/>
                <c:pt idx="0">
                  <c:v> 5 Perkebunan Sawit </c:v>
                </c:pt>
                <c:pt idx="1">
                  <c:v> 6 Pertanian </c:v>
                </c:pt>
                <c:pt idx="2">
                  <c:v> 7 Permukiman </c:v>
                </c:pt>
                <c:pt idx="3">
                  <c:v> 8 Lainnya </c:v>
                </c:pt>
              </c:strCache>
            </c:strRef>
          </c:cat>
          <c:val>
            <c:numRef>
              <c:f>'Per Kaw Non Gambut'!$N$123:$Q$123</c:f>
              <c:numCache>
                <c:formatCode>0</c:formatCode>
                <c:ptCount val="4"/>
                <c:pt idx="0">
                  <c:v>60062.534439132352</c:v>
                </c:pt>
                <c:pt idx="1">
                  <c:v>148533.14495793346</c:v>
                </c:pt>
                <c:pt idx="2">
                  <c:v>601.94906104433539</c:v>
                </c:pt>
                <c:pt idx="3">
                  <c:v>321863.29289545229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2CF-4B15-9453-231D3670F4B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76502552"/>
        <c:axId val="376441872"/>
      </c:barChart>
      <c:catAx>
        <c:axId val="376502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441872"/>
        <c:crosses val="autoZero"/>
        <c:auto val="1"/>
        <c:lblAlgn val="ctr"/>
        <c:lblOffset val="100"/>
        <c:noMultiLvlLbl val="0"/>
      </c:catAx>
      <c:valAx>
        <c:axId val="376441872"/>
        <c:scaling>
          <c:orientation val="minMax"/>
          <c:max val="35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502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effectLst/>
              </a:rPr>
              <a:t>Alih Fungsi Landcover Hutan ke lainnya di Kawasan Hutan Produksi Non-Gambut [Ha]</a:t>
            </a:r>
            <a:endParaRPr lang="en-US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37-40AD-ADDE-7F74E0935772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37-40AD-ADDE-7F74E0935772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837-40AD-ADDE-7F74E093577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'Per Kaw Non Gambut'!$N$137:$Q$137</c:f>
              <c:strCache>
                <c:ptCount val="4"/>
                <c:pt idx="0">
                  <c:v> 5 Perkebunan Sawit </c:v>
                </c:pt>
                <c:pt idx="1">
                  <c:v> 6 Pertanian </c:v>
                </c:pt>
                <c:pt idx="2">
                  <c:v> 7 Permukiman </c:v>
                </c:pt>
                <c:pt idx="3">
                  <c:v> 8 Lainnya </c:v>
                </c:pt>
              </c:strCache>
            </c:strRef>
          </c:cat>
          <c:val>
            <c:numRef>
              <c:f>'Per Kaw Non Gambut'!$N$138:$Q$138</c:f>
              <c:numCache>
                <c:formatCode>0</c:formatCode>
                <c:ptCount val="4"/>
                <c:pt idx="0">
                  <c:v>917230.2627882032</c:v>
                </c:pt>
                <c:pt idx="1">
                  <c:v>1106206.7251561976</c:v>
                </c:pt>
                <c:pt idx="2">
                  <c:v>2791.1914886354898</c:v>
                </c:pt>
                <c:pt idx="3">
                  <c:v>2742728.065283895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37-40AD-ADDE-7F74E09357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774528"/>
        <c:axId val="547777152"/>
      </c:barChart>
      <c:catAx>
        <c:axId val="547774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777152"/>
        <c:crosses val="autoZero"/>
        <c:auto val="1"/>
        <c:lblAlgn val="ctr"/>
        <c:lblOffset val="100"/>
        <c:noMultiLvlLbl val="0"/>
      </c:catAx>
      <c:valAx>
        <c:axId val="54777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774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effectLst/>
              </a:rPr>
              <a:t>Alih Fungsi Landcover Hutan ke lainnya di Non - Kawasan Hutan Non-Gambut [Ha]</a:t>
            </a:r>
            <a:endParaRPr lang="en-US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3F8-411E-8A64-0822B1A70F42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3F8-411E-8A64-0822B1A70F42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3F8-411E-8A64-0822B1A70F4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'Per Kaw Non Gambut'!$N$152:$Q$152</c:f>
              <c:strCache>
                <c:ptCount val="4"/>
                <c:pt idx="0">
                  <c:v> 5 Perkebunan Sawit </c:v>
                </c:pt>
                <c:pt idx="1">
                  <c:v> 6 Pertanian </c:v>
                </c:pt>
                <c:pt idx="2">
                  <c:v> 7 Permukiman </c:v>
                </c:pt>
                <c:pt idx="3">
                  <c:v> 8 Lainnya </c:v>
                </c:pt>
              </c:strCache>
            </c:strRef>
          </c:cat>
          <c:val>
            <c:numRef>
              <c:f>'Per Kaw Non Gambut'!$N$153:$Q$153</c:f>
              <c:numCache>
                <c:formatCode>0</c:formatCode>
                <c:ptCount val="4"/>
                <c:pt idx="0">
                  <c:v>1654454.5691152995</c:v>
                </c:pt>
                <c:pt idx="1">
                  <c:v>1047460.7820875086</c:v>
                </c:pt>
                <c:pt idx="2">
                  <c:v>22495.026826788671</c:v>
                </c:pt>
                <c:pt idx="3">
                  <c:v>1291711.9489194569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3F8-411E-8A64-0822B1A70F4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58840448"/>
        <c:axId val="558841432"/>
      </c:barChart>
      <c:catAx>
        <c:axId val="558840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841432"/>
        <c:crosses val="autoZero"/>
        <c:auto val="1"/>
        <c:lblAlgn val="ctr"/>
        <c:lblOffset val="100"/>
        <c:noMultiLvlLbl val="0"/>
      </c:catAx>
      <c:valAx>
        <c:axId val="558841432"/>
        <c:scaling>
          <c:orientation val="minMax"/>
          <c:max val="18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840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 dirty="0" err="1">
                <a:effectLst/>
              </a:rPr>
              <a:t>Alih</a:t>
            </a:r>
            <a:r>
              <a:rPr lang="en-US" sz="1200" b="0" i="0" baseline="0" dirty="0">
                <a:effectLst/>
              </a:rPr>
              <a:t> </a:t>
            </a:r>
            <a:r>
              <a:rPr lang="en-US" sz="1200" b="0" i="0" baseline="0" dirty="0" err="1">
                <a:effectLst/>
              </a:rPr>
              <a:t>Fungsi</a:t>
            </a:r>
            <a:r>
              <a:rPr lang="en-US" sz="1200" b="0" i="0" baseline="0" dirty="0">
                <a:effectLst/>
              </a:rPr>
              <a:t> Landcover </a:t>
            </a:r>
            <a:r>
              <a:rPr lang="en-US" sz="1200" b="0" i="0" baseline="0" dirty="0" err="1">
                <a:effectLst/>
              </a:rPr>
              <a:t>Hutan</a:t>
            </a:r>
            <a:r>
              <a:rPr lang="en-US" sz="1200" b="0" i="0" baseline="0" dirty="0">
                <a:effectLst/>
              </a:rPr>
              <a:t> </a:t>
            </a:r>
            <a:r>
              <a:rPr lang="en-US" sz="1200" b="0" i="0" baseline="0" dirty="0" err="1">
                <a:effectLst/>
              </a:rPr>
              <a:t>ke</a:t>
            </a:r>
            <a:r>
              <a:rPr lang="en-US" sz="1200" b="0" i="0" baseline="0" dirty="0">
                <a:effectLst/>
              </a:rPr>
              <a:t> </a:t>
            </a:r>
            <a:r>
              <a:rPr lang="en-US" sz="1200" b="0" i="0" baseline="0" dirty="0" err="1">
                <a:effectLst/>
              </a:rPr>
              <a:t>lainnya</a:t>
            </a:r>
            <a:r>
              <a:rPr lang="en-US" sz="1200" b="0" i="0" baseline="0" dirty="0">
                <a:effectLst/>
              </a:rPr>
              <a:t> di Kawasan </a:t>
            </a:r>
            <a:r>
              <a:rPr lang="en-US" sz="1200" b="0" i="0" baseline="0" dirty="0" err="1">
                <a:effectLst/>
              </a:rPr>
              <a:t>Hutan</a:t>
            </a:r>
            <a:r>
              <a:rPr lang="en-US" sz="1200" b="0" i="0" baseline="0" dirty="0">
                <a:effectLst/>
              </a:rPr>
              <a:t> </a:t>
            </a:r>
            <a:r>
              <a:rPr lang="en-US" sz="1200" b="0" i="0" baseline="0" dirty="0" err="1">
                <a:effectLst/>
              </a:rPr>
              <a:t>Lindung</a:t>
            </a:r>
            <a:r>
              <a:rPr lang="en-US" sz="1200" b="0" i="0" baseline="0" dirty="0">
                <a:effectLst/>
              </a:rPr>
              <a:t> </a:t>
            </a:r>
            <a:r>
              <a:rPr lang="en-US" sz="1200" b="0" i="0" baseline="0" dirty="0" err="1">
                <a:effectLst/>
              </a:rPr>
              <a:t>Gambut</a:t>
            </a:r>
            <a:r>
              <a:rPr lang="en-US" sz="1200" b="0" i="0" baseline="0" dirty="0">
                <a:effectLst/>
              </a:rPr>
              <a:t> [Ha]</a:t>
            </a:r>
            <a:endParaRPr lang="en-US" sz="12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CEF-400F-8E58-CEBE6D64CE57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CEF-400F-8E58-CEBE6D64CE57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CEF-400F-8E58-CEBE6D64CE5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'Per Kaw Gambut'!$N$107:$Q$107</c:f>
              <c:strCache>
                <c:ptCount val="4"/>
                <c:pt idx="0">
                  <c:v> 5 Perkebunan Sawit </c:v>
                </c:pt>
                <c:pt idx="1">
                  <c:v> 6 Pertanian </c:v>
                </c:pt>
                <c:pt idx="2">
                  <c:v> 7 Permukiman </c:v>
                </c:pt>
                <c:pt idx="3">
                  <c:v> 8 Lainnya </c:v>
                </c:pt>
              </c:strCache>
            </c:strRef>
          </c:cat>
          <c:val>
            <c:numRef>
              <c:f>'Per Kaw Gambut'!$N$108:$Q$108</c:f>
              <c:numCache>
                <c:formatCode>0</c:formatCode>
                <c:ptCount val="4"/>
                <c:pt idx="0">
                  <c:v>11406.5527136</c:v>
                </c:pt>
                <c:pt idx="1">
                  <c:v>13724.010129647353</c:v>
                </c:pt>
                <c:pt idx="2">
                  <c:v>19.884826844999999</c:v>
                </c:pt>
                <c:pt idx="3">
                  <c:v>125304.68292110949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CEF-400F-8E58-CEBE6D64CE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26573848"/>
        <c:axId val="526574504"/>
      </c:barChart>
      <c:catAx>
        <c:axId val="526573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574504"/>
        <c:crosses val="autoZero"/>
        <c:auto val="1"/>
        <c:lblAlgn val="ctr"/>
        <c:lblOffset val="100"/>
        <c:noMultiLvlLbl val="0"/>
      </c:catAx>
      <c:valAx>
        <c:axId val="526574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573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Luas Tutupan Lahan per Kawasan Gambut [Ha]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 Kaw Gambut'!$C$57:$C$60</c:f>
              <c:strCache>
                <c:ptCount val="4"/>
                <c:pt idx="0">
                  <c:v>Kws. Hutan Lindung</c:v>
                </c:pt>
                <c:pt idx="1">
                  <c:v>Kws. Hutan Konservasi</c:v>
                </c:pt>
                <c:pt idx="2">
                  <c:v>Kws. Hutan Produksi</c:v>
                </c:pt>
                <c:pt idx="3">
                  <c:v>Kws. Non-Hutan</c:v>
                </c:pt>
              </c:strCache>
            </c:strRef>
          </c:cat>
          <c:val>
            <c:numRef>
              <c:f>'Per Kaw Gambut'!$D$57:$D$60</c:f>
              <c:numCache>
                <c:formatCode>General</c:formatCode>
                <c:ptCount val="4"/>
                <c:pt idx="0">
                  <c:v>2304497.4285486215</c:v>
                </c:pt>
                <c:pt idx="1">
                  <c:v>3077174.9384147925</c:v>
                </c:pt>
                <c:pt idx="2">
                  <c:v>5940376.9043209925</c:v>
                </c:pt>
                <c:pt idx="3">
                  <c:v>3845215.4143129718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B3-4B9C-9ABB-9A74366394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2160128"/>
        <c:axId val="422157832"/>
      </c:barChart>
      <c:catAx>
        <c:axId val="422160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157832"/>
        <c:crosses val="autoZero"/>
        <c:auto val="1"/>
        <c:lblAlgn val="ctr"/>
        <c:lblOffset val="100"/>
        <c:noMultiLvlLbl val="0"/>
      </c:catAx>
      <c:valAx>
        <c:axId val="422157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1601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 dirty="0" err="1">
                <a:effectLst/>
              </a:rPr>
              <a:t>Alih</a:t>
            </a:r>
            <a:r>
              <a:rPr lang="en-US" sz="1200" b="0" i="0" baseline="0" dirty="0">
                <a:effectLst/>
              </a:rPr>
              <a:t> </a:t>
            </a:r>
            <a:r>
              <a:rPr lang="en-US" sz="1200" b="0" i="0" baseline="0" dirty="0" err="1">
                <a:effectLst/>
              </a:rPr>
              <a:t>Fungsi</a:t>
            </a:r>
            <a:r>
              <a:rPr lang="en-US" sz="1200" b="0" i="0" baseline="0" dirty="0">
                <a:effectLst/>
              </a:rPr>
              <a:t> Landcover </a:t>
            </a:r>
            <a:r>
              <a:rPr lang="en-US" sz="1200" b="0" i="0" baseline="0" dirty="0" err="1">
                <a:effectLst/>
              </a:rPr>
              <a:t>Hutan</a:t>
            </a:r>
            <a:r>
              <a:rPr lang="en-US" sz="1200" b="0" i="0" baseline="0" dirty="0">
                <a:effectLst/>
              </a:rPr>
              <a:t> </a:t>
            </a:r>
            <a:r>
              <a:rPr lang="en-US" sz="1200" b="0" i="0" baseline="0" dirty="0" err="1">
                <a:effectLst/>
              </a:rPr>
              <a:t>ke</a:t>
            </a:r>
            <a:r>
              <a:rPr lang="en-US" sz="1200" b="0" i="0" baseline="0" dirty="0">
                <a:effectLst/>
              </a:rPr>
              <a:t> </a:t>
            </a:r>
            <a:r>
              <a:rPr lang="en-US" sz="1200" b="0" i="0" baseline="0" dirty="0" err="1">
                <a:effectLst/>
              </a:rPr>
              <a:t>lainnya</a:t>
            </a:r>
            <a:r>
              <a:rPr lang="en-US" sz="1200" b="0" i="0" baseline="0" dirty="0">
                <a:effectLst/>
              </a:rPr>
              <a:t> di Kawasan </a:t>
            </a:r>
            <a:r>
              <a:rPr lang="en-US" sz="1200" b="0" i="0" baseline="0" dirty="0" err="1">
                <a:effectLst/>
              </a:rPr>
              <a:t>Hutan</a:t>
            </a:r>
            <a:r>
              <a:rPr lang="en-US" sz="1200" b="0" i="0" baseline="0" dirty="0">
                <a:effectLst/>
              </a:rPr>
              <a:t> </a:t>
            </a:r>
            <a:r>
              <a:rPr lang="en-US" sz="1200" b="0" i="0" baseline="0" dirty="0" err="1">
                <a:effectLst/>
              </a:rPr>
              <a:t>Konservasi</a:t>
            </a:r>
            <a:r>
              <a:rPr lang="en-US" sz="1200" b="0" i="0" baseline="0" dirty="0">
                <a:effectLst/>
              </a:rPr>
              <a:t> </a:t>
            </a:r>
            <a:r>
              <a:rPr lang="en-US" sz="1200" b="0" i="0" baseline="0" dirty="0" err="1">
                <a:effectLst/>
              </a:rPr>
              <a:t>Gambut</a:t>
            </a:r>
            <a:r>
              <a:rPr lang="en-US" sz="1200" b="0" i="0" baseline="0" dirty="0">
                <a:effectLst/>
              </a:rPr>
              <a:t> [Ha]</a:t>
            </a:r>
            <a:endParaRPr lang="en-US" sz="12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20-4FA4-9699-CFC64BD14C21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620-4FA4-9699-CFC64BD14C21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620-4FA4-9699-CFC64BD14C2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'Per Kaw Gambut'!$N$122:$Q$122</c:f>
              <c:strCache>
                <c:ptCount val="4"/>
                <c:pt idx="0">
                  <c:v> 5 Perkebunan Sawit </c:v>
                </c:pt>
                <c:pt idx="1">
                  <c:v> 6 Pertanian </c:v>
                </c:pt>
                <c:pt idx="2">
                  <c:v> 7 Permukiman </c:v>
                </c:pt>
                <c:pt idx="3">
                  <c:v> 8 Lainnya </c:v>
                </c:pt>
              </c:strCache>
            </c:strRef>
          </c:cat>
          <c:val>
            <c:numRef>
              <c:f>'Per Kaw Gambut'!$N$123:$Q$123</c:f>
              <c:numCache>
                <c:formatCode>0</c:formatCode>
                <c:ptCount val="4"/>
                <c:pt idx="0">
                  <c:v>4427.6474320000007</c:v>
                </c:pt>
                <c:pt idx="1">
                  <c:v>4145.6758758879087</c:v>
                </c:pt>
                <c:pt idx="2">
                  <c:v>2.2662332672000001</c:v>
                </c:pt>
                <c:pt idx="3">
                  <c:v>203616.90985286236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620-4FA4-9699-CFC64BD14C2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83421064"/>
        <c:axId val="383421392"/>
      </c:barChart>
      <c:catAx>
        <c:axId val="383421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421392"/>
        <c:crosses val="autoZero"/>
        <c:auto val="1"/>
        <c:lblAlgn val="ctr"/>
        <c:lblOffset val="100"/>
        <c:noMultiLvlLbl val="0"/>
      </c:catAx>
      <c:valAx>
        <c:axId val="38342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421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 dirty="0" err="1">
                <a:effectLst/>
              </a:rPr>
              <a:t>Alih</a:t>
            </a:r>
            <a:r>
              <a:rPr lang="en-US" sz="1200" b="0" i="0" baseline="0" dirty="0">
                <a:effectLst/>
              </a:rPr>
              <a:t> </a:t>
            </a:r>
            <a:r>
              <a:rPr lang="en-US" sz="1200" b="0" i="0" baseline="0" dirty="0" err="1">
                <a:effectLst/>
              </a:rPr>
              <a:t>Fungsi</a:t>
            </a:r>
            <a:r>
              <a:rPr lang="en-US" sz="1200" b="0" i="0" baseline="0" dirty="0">
                <a:effectLst/>
              </a:rPr>
              <a:t> Landcover </a:t>
            </a:r>
            <a:r>
              <a:rPr lang="en-US" sz="1200" b="0" i="0" baseline="0" dirty="0" err="1">
                <a:effectLst/>
              </a:rPr>
              <a:t>Hutan</a:t>
            </a:r>
            <a:r>
              <a:rPr lang="en-US" sz="1200" b="0" i="0" baseline="0" dirty="0">
                <a:effectLst/>
              </a:rPr>
              <a:t> </a:t>
            </a:r>
            <a:r>
              <a:rPr lang="en-US" sz="1200" b="0" i="0" baseline="0" dirty="0" err="1">
                <a:effectLst/>
              </a:rPr>
              <a:t>ke</a:t>
            </a:r>
            <a:r>
              <a:rPr lang="en-US" sz="1200" b="0" i="0" baseline="0" dirty="0">
                <a:effectLst/>
              </a:rPr>
              <a:t> </a:t>
            </a:r>
            <a:r>
              <a:rPr lang="en-US" sz="1200" b="0" i="0" baseline="0" dirty="0" err="1">
                <a:effectLst/>
              </a:rPr>
              <a:t>lainnya</a:t>
            </a:r>
            <a:r>
              <a:rPr lang="en-US" sz="1200" b="0" i="0" baseline="0" dirty="0">
                <a:effectLst/>
              </a:rPr>
              <a:t> di Kawasan </a:t>
            </a:r>
            <a:r>
              <a:rPr lang="en-US" sz="1200" b="0" i="0" baseline="0" dirty="0" err="1">
                <a:effectLst/>
              </a:rPr>
              <a:t>Hutan</a:t>
            </a:r>
            <a:r>
              <a:rPr lang="en-US" sz="1200" b="0" i="0" baseline="0" dirty="0">
                <a:effectLst/>
              </a:rPr>
              <a:t> </a:t>
            </a:r>
            <a:r>
              <a:rPr lang="en-US" sz="1200" b="0" i="0" baseline="0" dirty="0" err="1">
                <a:effectLst/>
              </a:rPr>
              <a:t>Produksi</a:t>
            </a:r>
            <a:r>
              <a:rPr lang="en-US" sz="1200" b="0" i="0" baseline="0" dirty="0">
                <a:effectLst/>
              </a:rPr>
              <a:t> </a:t>
            </a:r>
            <a:r>
              <a:rPr lang="en-US" sz="1200" b="0" i="0" baseline="0" dirty="0" err="1">
                <a:effectLst/>
              </a:rPr>
              <a:t>Gambut</a:t>
            </a:r>
            <a:r>
              <a:rPr lang="en-US" sz="1200" b="0" i="0" baseline="0" dirty="0">
                <a:effectLst/>
              </a:rPr>
              <a:t> [Ha]</a:t>
            </a:r>
            <a:endParaRPr lang="en-US" sz="12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42-4F57-872B-0BFBE2106C0D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42-4F57-872B-0BFBE2106C0D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42-4F57-872B-0BFBE2106C0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'Per Kaw Gambut'!$N$137:$Q$137</c:f>
              <c:strCache>
                <c:ptCount val="4"/>
                <c:pt idx="0">
                  <c:v> 5 Perkebunan Sawit </c:v>
                </c:pt>
                <c:pt idx="1">
                  <c:v> 6 Pertanian </c:v>
                </c:pt>
                <c:pt idx="2">
                  <c:v> 7 Permukiman </c:v>
                </c:pt>
                <c:pt idx="3">
                  <c:v> 8 Lainnya </c:v>
                </c:pt>
              </c:strCache>
            </c:strRef>
          </c:cat>
          <c:val>
            <c:numRef>
              <c:f>'Per Kaw Gambut'!$N$138:$Q$138</c:f>
              <c:numCache>
                <c:formatCode>0</c:formatCode>
                <c:ptCount val="4"/>
                <c:pt idx="0">
                  <c:v>235151.1862415121</c:v>
                </c:pt>
                <c:pt idx="1">
                  <c:v>100219.92467535673</c:v>
                </c:pt>
                <c:pt idx="2">
                  <c:v>103.98108412180001</c:v>
                </c:pt>
                <c:pt idx="3">
                  <c:v>418708.25368107308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D42-4F57-872B-0BFBE2106C0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87346256"/>
        <c:axId val="387348224"/>
      </c:barChart>
      <c:catAx>
        <c:axId val="387346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348224"/>
        <c:crosses val="autoZero"/>
        <c:auto val="1"/>
        <c:lblAlgn val="ctr"/>
        <c:lblOffset val="100"/>
        <c:noMultiLvlLbl val="0"/>
      </c:catAx>
      <c:valAx>
        <c:axId val="38734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346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 dirty="0" err="1">
                <a:effectLst/>
              </a:rPr>
              <a:t>Alih</a:t>
            </a:r>
            <a:r>
              <a:rPr lang="en-US" sz="1200" b="0" i="0" baseline="0" dirty="0">
                <a:effectLst/>
              </a:rPr>
              <a:t> </a:t>
            </a:r>
            <a:r>
              <a:rPr lang="en-US" sz="1200" b="0" i="0" baseline="0" dirty="0" err="1">
                <a:effectLst/>
              </a:rPr>
              <a:t>Fungsi</a:t>
            </a:r>
            <a:r>
              <a:rPr lang="en-US" sz="1200" b="0" i="0" baseline="0" dirty="0">
                <a:effectLst/>
              </a:rPr>
              <a:t> Landcover </a:t>
            </a:r>
            <a:r>
              <a:rPr lang="en-US" sz="1200" b="0" i="0" baseline="0" dirty="0" err="1">
                <a:effectLst/>
              </a:rPr>
              <a:t>Hutan</a:t>
            </a:r>
            <a:r>
              <a:rPr lang="en-US" sz="1200" b="0" i="0" baseline="0" dirty="0">
                <a:effectLst/>
              </a:rPr>
              <a:t> </a:t>
            </a:r>
            <a:r>
              <a:rPr lang="en-US" sz="1200" b="0" i="0" baseline="0" dirty="0" err="1">
                <a:effectLst/>
              </a:rPr>
              <a:t>ke</a:t>
            </a:r>
            <a:r>
              <a:rPr lang="en-US" sz="1200" b="0" i="0" baseline="0" dirty="0">
                <a:effectLst/>
              </a:rPr>
              <a:t> </a:t>
            </a:r>
            <a:r>
              <a:rPr lang="en-US" sz="1200" b="0" i="0" baseline="0" dirty="0" err="1">
                <a:effectLst/>
              </a:rPr>
              <a:t>lainnya</a:t>
            </a:r>
            <a:r>
              <a:rPr lang="en-US" sz="1200" b="0" i="0" baseline="0" dirty="0">
                <a:effectLst/>
              </a:rPr>
              <a:t> di Non-Kawasan </a:t>
            </a:r>
            <a:r>
              <a:rPr lang="en-US" sz="1200" b="0" i="0" baseline="0" dirty="0" err="1">
                <a:effectLst/>
              </a:rPr>
              <a:t>Hutan</a:t>
            </a:r>
            <a:r>
              <a:rPr lang="en-US" sz="1200" b="0" i="0" baseline="0" dirty="0">
                <a:effectLst/>
              </a:rPr>
              <a:t> </a:t>
            </a:r>
            <a:r>
              <a:rPr lang="en-US" sz="1200" b="0" i="0" baseline="0" dirty="0" err="1">
                <a:effectLst/>
              </a:rPr>
              <a:t>Gambut</a:t>
            </a:r>
            <a:r>
              <a:rPr lang="en-US" sz="1200" b="0" i="0" baseline="0" dirty="0">
                <a:effectLst/>
              </a:rPr>
              <a:t> [Ha]</a:t>
            </a:r>
            <a:endParaRPr lang="en-US" sz="12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B7-4C81-8A3E-C0144BB32414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DB7-4C81-8A3E-C0144BB32414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DB7-4C81-8A3E-C0144BB3241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'Per Kaw Gambut'!$N$152:$Q$152</c:f>
              <c:strCache>
                <c:ptCount val="4"/>
                <c:pt idx="0">
                  <c:v> 5 Perkebunan Sawit </c:v>
                </c:pt>
                <c:pt idx="1">
                  <c:v> 6 Pertanian </c:v>
                </c:pt>
                <c:pt idx="2">
                  <c:v> 7 Permukiman </c:v>
                </c:pt>
                <c:pt idx="3">
                  <c:v> 8 Lainnya </c:v>
                </c:pt>
              </c:strCache>
            </c:strRef>
          </c:cat>
          <c:val>
            <c:numRef>
              <c:f>'Per Kaw Gambut'!$N$153:$Q$153</c:f>
              <c:numCache>
                <c:formatCode>0</c:formatCode>
                <c:ptCount val="4"/>
                <c:pt idx="0">
                  <c:v>381322.56389555096</c:v>
                </c:pt>
                <c:pt idx="1">
                  <c:v>123164.25009437065</c:v>
                </c:pt>
                <c:pt idx="2">
                  <c:v>684.56183890499915</c:v>
                </c:pt>
                <c:pt idx="3">
                  <c:v>216973.97362038726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DB7-4C81-8A3E-C0144BB3241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27495736"/>
        <c:axId val="327499016"/>
      </c:barChart>
      <c:catAx>
        <c:axId val="327495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499016"/>
        <c:crosses val="autoZero"/>
        <c:auto val="1"/>
        <c:lblAlgn val="ctr"/>
        <c:lblOffset val="100"/>
        <c:noMultiLvlLbl val="0"/>
      </c:catAx>
      <c:valAx>
        <c:axId val="327499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495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Kws</a:t>
            </a:r>
            <a:r>
              <a:rPr lang="en-US" dirty="0"/>
              <a:t>. </a:t>
            </a:r>
            <a:r>
              <a:rPr lang="en-US" dirty="0" err="1"/>
              <a:t>Hutan</a:t>
            </a:r>
            <a:r>
              <a:rPr lang="en-US" dirty="0"/>
              <a:t> </a:t>
            </a:r>
            <a:r>
              <a:rPr lang="en-US" dirty="0" err="1"/>
              <a:t>Lindung</a:t>
            </a:r>
            <a:r>
              <a:rPr lang="en-US" dirty="0"/>
              <a:t> Non-</a:t>
            </a:r>
            <a:r>
              <a:rPr lang="en-US" dirty="0" err="1"/>
              <a:t>Gambut</a:t>
            </a:r>
            <a:r>
              <a:rPr lang="en-US" dirty="0"/>
              <a:t> [Ha]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 Kaw Non Gambut'!$B$71</c:f>
              <c:strCache>
                <c:ptCount val="1"/>
                <c:pt idx="0">
                  <c:v>Total 2000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 Kaw Non Gambut'!$C$70:$J$70</c:f>
              <c:strCache>
                <c:ptCount val="8"/>
                <c:pt idx="0">
                  <c:v> 1 Hutan Primer </c:v>
                </c:pt>
                <c:pt idx="1">
                  <c:v> 2 Hutan Sekunder </c:v>
                </c:pt>
                <c:pt idx="2">
                  <c:v> 3 Hutan Tanaman </c:v>
                </c:pt>
                <c:pt idx="3">
                  <c:v> 4 Hutan Mangrove </c:v>
                </c:pt>
                <c:pt idx="4">
                  <c:v> 5 Perkebunan Sawit </c:v>
                </c:pt>
                <c:pt idx="5">
                  <c:v> 6 Pertanian </c:v>
                </c:pt>
                <c:pt idx="6">
                  <c:v> 7 Permukiman </c:v>
                </c:pt>
                <c:pt idx="7">
                  <c:v> 8 Lainnya </c:v>
                </c:pt>
              </c:strCache>
            </c:strRef>
          </c:cat>
          <c:val>
            <c:numRef>
              <c:f>'Per Kaw Non Gambut'!$C$71:$J$71</c:f>
              <c:numCache>
                <c:formatCode>_(* #.##0_);_(* \(#.##0\);_(* "-"??_);_(@_)</c:formatCode>
                <c:ptCount val="8"/>
                <c:pt idx="0">
                  <c:v>14398573.071676577</c:v>
                </c:pt>
                <c:pt idx="1">
                  <c:v>7434347.0430876324</c:v>
                </c:pt>
                <c:pt idx="2">
                  <c:v>247426.6356118072</c:v>
                </c:pt>
                <c:pt idx="3">
                  <c:v>552707.58840592264</c:v>
                </c:pt>
                <c:pt idx="4">
                  <c:v>11883.461157940441</c:v>
                </c:pt>
                <c:pt idx="5">
                  <c:v>2090581.4493080215</c:v>
                </c:pt>
                <c:pt idx="6">
                  <c:v>9272.1259941348126</c:v>
                </c:pt>
                <c:pt idx="7">
                  <c:v>2380482.5727134552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35-4CF9-BBCE-8B2F82862F1E}"/>
            </c:ext>
          </c:extLst>
        </c:ser>
        <c:ser>
          <c:idx val="1"/>
          <c:order val="1"/>
          <c:tx>
            <c:strRef>
              <c:f>'Per Kaw Non Gambut'!$B$72</c:f>
              <c:strCache>
                <c:ptCount val="1"/>
                <c:pt idx="0">
                  <c:v> Total 2017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'Per Kaw Non Gambut'!$C$70:$J$70</c:f>
              <c:strCache>
                <c:ptCount val="8"/>
                <c:pt idx="0">
                  <c:v> 1 Hutan Primer </c:v>
                </c:pt>
                <c:pt idx="1">
                  <c:v> 2 Hutan Sekunder </c:v>
                </c:pt>
                <c:pt idx="2">
                  <c:v> 3 Hutan Tanaman </c:v>
                </c:pt>
                <c:pt idx="3">
                  <c:v> 4 Hutan Mangrove </c:v>
                </c:pt>
                <c:pt idx="4">
                  <c:v> 5 Perkebunan Sawit </c:v>
                </c:pt>
                <c:pt idx="5">
                  <c:v> 6 Pertanian </c:v>
                </c:pt>
                <c:pt idx="6">
                  <c:v> 7 Permukiman </c:v>
                </c:pt>
                <c:pt idx="7">
                  <c:v> 8 Lainnya </c:v>
                </c:pt>
              </c:strCache>
            </c:strRef>
          </c:cat>
          <c:val>
            <c:numRef>
              <c:f>'Per Kaw Non Gambut'!$C$72:$J$72</c:f>
              <c:numCache>
                <c:formatCode>_(* #.##0_);_(* \(#.##0\);_(* "-"??_);_(@_)</c:formatCode>
                <c:ptCount val="8"/>
                <c:pt idx="0">
                  <c:v>13690048.358733265</c:v>
                </c:pt>
                <c:pt idx="1">
                  <c:v>7524697.5424189009</c:v>
                </c:pt>
                <c:pt idx="2">
                  <c:v>255442.66965305762</c:v>
                </c:pt>
                <c:pt idx="3">
                  <c:v>447637.42494336591</c:v>
                </c:pt>
                <c:pt idx="4">
                  <c:v>94494.343859035303</c:v>
                </c:pt>
                <c:pt idx="5">
                  <c:v>2414262.2903650128</c:v>
                </c:pt>
                <c:pt idx="6">
                  <c:v>14542.996786815085</c:v>
                </c:pt>
                <c:pt idx="7">
                  <c:v>2684148.3211960397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35-4CF9-BBCE-8B2F82862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6619136"/>
        <c:axId val="497511640"/>
      </c:barChart>
      <c:catAx>
        <c:axId val="41661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511640"/>
        <c:crosses val="autoZero"/>
        <c:auto val="1"/>
        <c:lblAlgn val="ctr"/>
        <c:lblOffset val="100"/>
        <c:noMultiLvlLbl val="0"/>
      </c:catAx>
      <c:valAx>
        <c:axId val="497511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.##0_);_(* \(#.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619136"/>
        <c:crosses val="autoZero"/>
        <c:crossBetween val="between"/>
        <c:minorUnit val="400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Kws</a:t>
            </a:r>
            <a:r>
              <a:rPr lang="en-US" dirty="0"/>
              <a:t>. </a:t>
            </a:r>
            <a:r>
              <a:rPr lang="en-US" dirty="0" err="1"/>
              <a:t>Hutan</a:t>
            </a:r>
            <a:r>
              <a:rPr lang="en-US" baseline="0" dirty="0"/>
              <a:t> </a:t>
            </a:r>
            <a:r>
              <a:rPr lang="en-US" baseline="0" dirty="0" err="1"/>
              <a:t>Konservasi</a:t>
            </a:r>
            <a:r>
              <a:rPr lang="en-US" baseline="0" dirty="0"/>
              <a:t> Non-</a:t>
            </a:r>
            <a:r>
              <a:rPr lang="en-US" baseline="0" dirty="0" err="1"/>
              <a:t>Gambut</a:t>
            </a:r>
            <a:r>
              <a:rPr lang="en-US" baseline="0" dirty="0"/>
              <a:t> [Ha]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 Kaw Non Gambut'!$B$76</c:f>
              <c:strCache>
                <c:ptCount val="1"/>
                <c:pt idx="0">
                  <c:v>Total 2000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 Kaw Non Gambut'!$C$75:$J$75</c:f>
              <c:strCache>
                <c:ptCount val="8"/>
                <c:pt idx="0">
                  <c:v> 1 Hutan Primer </c:v>
                </c:pt>
                <c:pt idx="1">
                  <c:v> 2 Hutan Sekunder </c:v>
                </c:pt>
                <c:pt idx="2">
                  <c:v> 3 Hutan Tanaman </c:v>
                </c:pt>
                <c:pt idx="3">
                  <c:v> 4 Hutan Mangrove </c:v>
                </c:pt>
                <c:pt idx="4">
                  <c:v> 5 Perkebunan Sawit </c:v>
                </c:pt>
                <c:pt idx="5">
                  <c:v> 6 Pertanian </c:v>
                </c:pt>
                <c:pt idx="6">
                  <c:v> 7 Permukiman </c:v>
                </c:pt>
                <c:pt idx="7">
                  <c:v> 8 Lainnya </c:v>
                </c:pt>
              </c:strCache>
            </c:strRef>
          </c:cat>
          <c:val>
            <c:numRef>
              <c:f>'Per Kaw Non Gambut'!$C$76:$J$76</c:f>
              <c:numCache>
                <c:formatCode>0</c:formatCode>
                <c:ptCount val="8"/>
                <c:pt idx="0">
                  <c:v>11418957.732752878</c:v>
                </c:pt>
                <c:pt idx="1">
                  <c:v>3571359.0058450974</c:v>
                </c:pt>
                <c:pt idx="2">
                  <c:v>131650.5562562471</c:v>
                </c:pt>
                <c:pt idx="3">
                  <c:v>339379.98540786316</c:v>
                </c:pt>
                <c:pt idx="4">
                  <c:v>13415.607624052509</c:v>
                </c:pt>
                <c:pt idx="5">
                  <c:v>680560.55522744753</c:v>
                </c:pt>
                <c:pt idx="6">
                  <c:v>4771.5107692411711</c:v>
                </c:pt>
                <c:pt idx="7">
                  <c:v>8210280.8913348634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D4-41CC-95C1-D7EDB09B450C}"/>
            </c:ext>
          </c:extLst>
        </c:ser>
        <c:ser>
          <c:idx val="1"/>
          <c:order val="1"/>
          <c:tx>
            <c:strRef>
              <c:f>'Per Kaw Non Gambut'!$B$77</c:f>
              <c:strCache>
                <c:ptCount val="1"/>
                <c:pt idx="0">
                  <c:v> Total 2017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'Per Kaw Non Gambut'!$C$75:$J$75</c:f>
              <c:strCache>
                <c:ptCount val="8"/>
                <c:pt idx="0">
                  <c:v> 1 Hutan Primer </c:v>
                </c:pt>
                <c:pt idx="1">
                  <c:v> 2 Hutan Sekunder </c:v>
                </c:pt>
                <c:pt idx="2">
                  <c:v> 3 Hutan Tanaman </c:v>
                </c:pt>
                <c:pt idx="3">
                  <c:v> 4 Hutan Mangrove </c:v>
                </c:pt>
                <c:pt idx="4">
                  <c:v> 5 Perkebunan Sawit </c:v>
                </c:pt>
                <c:pt idx="5">
                  <c:v> 6 Pertanian </c:v>
                </c:pt>
                <c:pt idx="6">
                  <c:v> 7 Permukiman </c:v>
                </c:pt>
                <c:pt idx="7">
                  <c:v> 8 Lainnya </c:v>
                </c:pt>
              </c:strCache>
            </c:strRef>
          </c:cat>
          <c:val>
            <c:numRef>
              <c:f>'Per Kaw Non Gambut'!$C$77:$J$77</c:f>
              <c:numCache>
                <c:formatCode>_(* #.##0_);_(* \(#.##0\);_(* "-"??_);_(@_)</c:formatCode>
                <c:ptCount val="8"/>
                <c:pt idx="0">
                  <c:v>11006436.764755832</c:v>
                </c:pt>
                <c:pt idx="1">
                  <c:v>3511180.3067096365</c:v>
                </c:pt>
                <c:pt idx="2">
                  <c:v>128630.14338470339</c:v>
                </c:pt>
                <c:pt idx="3">
                  <c:v>319506.71247677377</c:v>
                </c:pt>
                <c:pt idx="4">
                  <c:v>126785.12271214341</c:v>
                </c:pt>
                <c:pt idx="5">
                  <c:v>876961.04313189746</c:v>
                </c:pt>
                <c:pt idx="6">
                  <c:v>7980.4983040630104</c:v>
                </c:pt>
                <c:pt idx="7">
                  <c:v>8392895.2537426446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D4-41CC-95C1-D7EDB09B45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4704256"/>
        <c:axId val="494705568"/>
      </c:barChart>
      <c:catAx>
        <c:axId val="49470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705568"/>
        <c:crosses val="autoZero"/>
        <c:auto val="1"/>
        <c:lblAlgn val="ctr"/>
        <c:lblOffset val="100"/>
        <c:noMultiLvlLbl val="0"/>
      </c:catAx>
      <c:valAx>
        <c:axId val="49470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70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Kws</a:t>
            </a:r>
            <a:r>
              <a:rPr lang="en-US" dirty="0"/>
              <a:t>. </a:t>
            </a:r>
            <a:r>
              <a:rPr lang="en-US" dirty="0" err="1"/>
              <a:t>Hutan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baseline="0" dirty="0"/>
              <a:t> Non-</a:t>
            </a:r>
            <a:r>
              <a:rPr lang="en-US" baseline="0" dirty="0" err="1"/>
              <a:t>Gambut</a:t>
            </a:r>
            <a:r>
              <a:rPr lang="en-US" baseline="0" dirty="0"/>
              <a:t> [Ha]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 Kaw Non Gambut'!$B$82</c:f>
              <c:strCache>
                <c:ptCount val="1"/>
                <c:pt idx="0">
                  <c:v> Total 2017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 Kaw Non Gambut'!$C$81:$J$81</c:f>
              <c:strCache>
                <c:ptCount val="8"/>
                <c:pt idx="0">
                  <c:v> 1 Hutan Primer </c:v>
                </c:pt>
                <c:pt idx="1">
                  <c:v> 2 Hutan Sekunder </c:v>
                </c:pt>
                <c:pt idx="2">
                  <c:v> 3 Hutan Tanaman </c:v>
                </c:pt>
                <c:pt idx="3">
                  <c:v> 4 Hutan Mangrove </c:v>
                </c:pt>
                <c:pt idx="4">
                  <c:v> 5 Perkebunan Sawit </c:v>
                </c:pt>
                <c:pt idx="5">
                  <c:v> 6 Pertanian </c:v>
                </c:pt>
                <c:pt idx="6">
                  <c:v> 7 Permukiman </c:v>
                </c:pt>
                <c:pt idx="7">
                  <c:v> 8 Lainnya </c:v>
                </c:pt>
              </c:strCache>
            </c:strRef>
          </c:cat>
          <c:val>
            <c:numRef>
              <c:f>'Per Kaw Non Gambut'!$C$82:$J$82</c:f>
              <c:numCache>
                <c:formatCode>_(* #.##0_);_(* \(#.##0\);_(* "-"??_);_(@_)</c:formatCode>
                <c:ptCount val="8"/>
                <c:pt idx="0">
                  <c:v>14866778.356102303</c:v>
                </c:pt>
                <c:pt idx="1">
                  <c:v>22466375.728430413</c:v>
                </c:pt>
                <c:pt idx="2">
                  <c:v>2707930.8451265534</c:v>
                </c:pt>
                <c:pt idx="3">
                  <c:v>789380.56400739099</c:v>
                </c:pt>
                <c:pt idx="4">
                  <c:v>2864366.2316924972</c:v>
                </c:pt>
                <c:pt idx="5">
                  <c:v>7257515.6543670837</c:v>
                </c:pt>
                <c:pt idx="6">
                  <c:v>49314.044473456059</c:v>
                </c:pt>
                <c:pt idx="7">
                  <c:v>11212347.318715909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19-4790-80B8-F85DFD0F5864}"/>
            </c:ext>
          </c:extLst>
        </c:ser>
        <c:ser>
          <c:idx val="1"/>
          <c:order val="1"/>
          <c:tx>
            <c:strRef>
              <c:f>'Per Kaw Non Gambut'!$B$83</c:f>
              <c:strCache>
                <c:ptCount val="1"/>
                <c:pt idx="0">
                  <c:v>Total 2000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'Per Kaw Non Gambut'!$C$81:$J$81</c:f>
              <c:strCache>
                <c:ptCount val="8"/>
                <c:pt idx="0">
                  <c:v> 1 Hutan Primer </c:v>
                </c:pt>
                <c:pt idx="1">
                  <c:v> 2 Hutan Sekunder </c:v>
                </c:pt>
                <c:pt idx="2">
                  <c:v> 3 Hutan Tanaman </c:v>
                </c:pt>
                <c:pt idx="3">
                  <c:v> 4 Hutan Mangrove </c:v>
                </c:pt>
                <c:pt idx="4">
                  <c:v> 5 Perkebunan Sawit </c:v>
                </c:pt>
                <c:pt idx="5">
                  <c:v> 6 Pertanian </c:v>
                </c:pt>
                <c:pt idx="6">
                  <c:v> 7 Permukiman </c:v>
                </c:pt>
                <c:pt idx="7">
                  <c:v> 8 Lainnya </c:v>
                </c:pt>
              </c:strCache>
            </c:strRef>
          </c:cat>
          <c:val>
            <c:numRef>
              <c:f>'Per Kaw Non Gambut'!$C$83:$J$83</c:f>
              <c:numCache>
                <c:formatCode>0</c:formatCode>
                <c:ptCount val="8"/>
                <c:pt idx="0">
                  <c:v>18806960.33867735</c:v>
                </c:pt>
                <c:pt idx="1">
                  <c:v>23133099.080215856</c:v>
                </c:pt>
                <c:pt idx="2">
                  <c:v>2132928.623158663</c:v>
                </c:pt>
                <c:pt idx="3">
                  <c:v>899676.22993962048</c:v>
                </c:pt>
                <c:pt idx="4">
                  <c:v>594991.35239219677</c:v>
                </c:pt>
                <c:pt idx="5">
                  <c:v>6285154.9946312159</c:v>
                </c:pt>
                <c:pt idx="6">
                  <c:v>42636.878936958965</c:v>
                </c:pt>
                <c:pt idx="7">
                  <c:v>10318561.244963756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19-4790-80B8-F85DFD0F58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2170624"/>
        <c:axId val="422170952"/>
      </c:barChart>
      <c:catAx>
        <c:axId val="422170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170952"/>
        <c:crosses val="autoZero"/>
        <c:auto val="1"/>
        <c:lblAlgn val="ctr"/>
        <c:lblOffset val="100"/>
        <c:noMultiLvlLbl val="0"/>
      </c:catAx>
      <c:valAx>
        <c:axId val="422170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.##0_);_(* \(#.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17062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Non-Kawasan</a:t>
            </a:r>
            <a:r>
              <a:rPr lang="en-US" baseline="0" dirty="0"/>
              <a:t> </a:t>
            </a:r>
            <a:r>
              <a:rPr lang="en-US" baseline="0" dirty="0" err="1"/>
              <a:t>Hutan</a:t>
            </a:r>
            <a:r>
              <a:rPr lang="en-US" baseline="0" dirty="0"/>
              <a:t> Non-</a:t>
            </a:r>
            <a:r>
              <a:rPr lang="en-US" baseline="0" dirty="0" err="1"/>
              <a:t>Gambut</a:t>
            </a:r>
            <a:r>
              <a:rPr lang="en-US" baseline="0" dirty="0"/>
              <a:t> [Ha]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 Kaw Non Gambut'!$B$87</c:f>
              <c:strCache>
                <c:ptCount val="1"/>
                <c:pt idx="0">
                  <c:v>Total 2000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 Kaw Non Gambut'!$C$86:$J$86</c:f>
              <c:strCache>
                <c:ptCount val="8"/>
                <c:pt idx="0">
                  <c:v> 1 Hutan Primer </c:v>
                </c:pt>
                <c:pt idx="1">
                  <c:v> 2 Hutan Sekunder </c:v>
                </c:pt>
                <c:pt idx="2">
                  <c:v> 3 Hutan Tanaman </c:v>
                </c:pt>
                <c:pt idx="3">
                  <c:v> 4 Hutan Mangrove </c:v>
                </c:pt>
                <c:pt idx="4">
                  <c:v> 5 Perkebunan Sawit </c:v>
                </c:pt>
                <c:pt idx="5">
                  <c:v> 6 Pertanian </c:v>
                </c:pt>
                <c:pt idx="6">
                  <c:v> 7 Permukiman </c:v>
                </c:pt>
                <c:pt idx="7">
                  <c:v> 8 Lainnya </c:v>
                </c:pt>
              </c:strCache>
            </c:strRef>
          </c:cat>
          <c:val>
            <c:numRef>
              <c:f>'Per Kaw Non Gambut'!$C$87:$J$87</c:f>
              <c:numCache>
                <c:formatCode>0</c:formatCode>
                <c:ptCount val="8"/>
                <c:pt idx="0">
                  <c:v>2960178.343141125</c:v>
                </c:pt>
                <c:pt idx="1">
                  <c:v>7480355.5208379766</c:v>
                </c:pt>
                <c:pt idx="2">
                  <c:v>1292610.0196193326</c:v>
                </c:pt>
                <c:pt idx="3">
                  <c:v>696453.45632450772</c:v>
                </c:pt>
                <c:pt idx="4">
                  <c:v>3455689.5699054888</c:v>
                </c:pt>
                <c:pt idx="5">
                  <c:v>35433778.224609435</c:v>
                </c:pt>
                <c:pt idx="6">
                  <c:v>2193867.3900602651</c:v>
                </c:pt>
                <c:pt idx="7">
                  <c:v>15796056.726744097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A2-4A53-A5C4-87BCEF16839C}"/>
            </c:ext>
          </c:extLst>
        </c:ser>
        <c:ser>
          <c:idx val="1"/>
          <c:order val="1"/>
          <c:tx>
            <c:strRef>
              <c:f>'Per Kaw Non Gambut'!$B$88</c:f>
              <c:strCache>
                <c:ptCount val="1"/>
                <c:pt idx="0">
                  <c:v> Total 2017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'Per Kaw Non Gambut'!$C$86:$J$86</c:f>
              <c:strCache>
                <c:ptCount val="8"/>
                <c:pt idx="0">
                  <c:v> 1 Hutan Primer </c:v>
                </c:pt>
                <c:pt idx="1">
                  <c:v> 2 Hutan Sekunder </c:v>
                </c:pt>
                <c:pt idx="2">
                  <c:v> 3 Hutan Tanaman </c:v>
                </c:pt>
                <c:pt idx="3">
                  <c:v> 4 Hutan Mangrove </c:v>
                </c:pt>
                <c:pt idx="4">
                  <c:v> 5 Perkebunan Sawit </c:v>
                </c:pt>
                <c:pt idx="5">
                  <c:v> 6 Pertanian </c:v>
                </c:pt>
                <c:pt idx="6">
                  <c:v> 7 Permukiman </c:v>
                </c:pt>
                <c:pt idx="7">
                  <c:v> 8 Lainnya </c:v>
                </c:pt>
              </c:strCache>
            </c:strRef>
          </c:cat>
          <c:val>
            <c:numRef>
              <c:f>'Per Kaw Non Gambut'!$C$88:$J$88</c:f>
              <c:numCache>
                <c:formatCode>_(* #.##0_);_(* \(#.##0\);_(* "-"??_);_(@_)</c:formatCode>
                <c:ptCount val="8"/>
                <c:pt idx="0">
                  <c:v>2247531.1452143481</c:v>
                </c:pt>
                <c:pt idx="1">
                  <c:v>4735781.4808943514</c:v>
                </c:pt>
                <c:pt idx="2">
                  <c:v>1157485.9350748379</c:v>
                </c:pt>
                <c:pt idx="3">
                  <c:v>534127.20151293534</c:v>
                </c:pt>
                <c:pt idx="4">
                  <c:v>11326226.97991713</c:v>
                </c:pt>
                <c:pt idx="5">
                  <c:v>32308091.180332247</c:v>
                </c:pt>
                <c:pt idx="6">
                  <c:v>3083697.5980477352</c:v>
                </c:pt>
                <c:pt idx="7">
                  <c:v>13916047.730248637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A2-4A53-A5C4-87BCEF1683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0589072"/>
        <c:axId val="500590712"/>
      </c:barChart>
      <c:catAx>
        <c:axId val="500589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590712"/>
        <c:crosses val="autoZero"/>
        <c:auto val="1"/>
        <c:lblAlgn val="ctr"/>
        <c:lblOffset val="100"/>
        <c:noMultiLvlLbl val="0"/>
      </c:catAx>
      <c:valAx>
        <c:axId val="500590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589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Kawasan Hutan Lindung Gambut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 Kaw Gambut'!$B$76</c:f>
              <c:strCache>
                <c:ptCount val="1"/>
                <c:pt idx="0">
                  <c:v>Total 2000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 Kaw Gambut'!$C$75:$J$75</c:f>
              <c:strCache>
                <c:ptCount val="8"/>
                <c:pt idx="0">
                  <c:v> 1 Hutan Primer </c:v>
                </c:pt>
                <c:pt idx="1">
                  <c:v> 2 Hutan Sekunder </c:v>
                </c:pt>
                <c:pt idx="2">
                  <c:v> 3 Hutan Tanaman </c:v>
                </c:pt>
                <c:pt idx="3">
                  <c:v> 4 Hutan Mangrove </c:v>
                </c:pt>
                <c:pt idx="4">
                  <c:v> 5 Perkebunan Sawit </c:v>
                </c:pt>
                <c:pt idx="5">
                  <c:v> 6 Pertanian </c:v>
                </c:pt>
                <c:pt idx="6">
                  <c:v> 7 Permukiman </c:v>
                </c:pt>
                <c:pt idx="7">
                  <c:v> 8 Lainnya </c:v>
                </c:pt>
              </c:strCache>
            </c:strRef>
          </c:cat>
          <c:val>
            <c:numRef>
              <c:f>'Per Kaw Gambut'!$C$76:$J$76</c:f>
              <c:numCache>
                <c:formatCode>_(* #.##0_);_(* \(#.##0\);_(* "-"??_);_(@_)</c:formatCode>
                <c:ptCount val="8"/>
                <c:pt idx="0">
                  <c:v>949883.31005053222</c:v>
                </c:pt>
                <c:pt idx="1">
                  <c:v>512381.31194569974</c:v>
                </c:pt>
                <c:pt idx="2">
                  <c:v>759.25707699999998</c:v>
                </c:pt>
                <c:pt idx="3">
                  <c:v>377351.56605493376</c:v>
                </c:pt>
                <c:pt idx="4">
                  <c:v>283.25045589126</c:v>
                </c:pt>
                <c:pt idx="5">
                  <c:v>19611.125389758898</c:v>
                </c:pt>
                <c:pt idx="6">
                  <c:v>384.32195178770002</c:v>
                </c:pt>
                <c:pt idx="7">
                  <c:v>443843.28562301805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3C-4F1E-B6E1-A4A7756AC242}"/>
            </c:ext>
          </c:extLst>
        </c:ser>
        <c:ser>
          <c:idx val="1"/>
          <c:order val="1"/>
          <c:tx>
            <c:strRef>
              <c:f>'Per Kaw Gambut'!$B$77</c:f>
              <c:strCache>
                <c:ptCount val="1"/>
                <c:pt idx="0">
                  <c:v>Total 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'Per Kaw Gambut'!$C$75:$J$75</c:f>
              <c:strCache>
                <c:ptCount val="8"/>
                <c:pt idx="0">
                  <c:v> 1 Hutan Primer </c:v>
                </c:pt>
                <c:pt idx="1">
                  <c:v> 2 Hutan Sekunder </c:v>
                </c:pt>
                <c:pt idx="2">
                  <c:v> 3 Hutan Tanaman </c:v>
                </c:pt>
                <c:pt idx="3">
                  <c:v> 4 Hutan Mangrove </c:v>
                </c:pt>
                <c:pt idx="4">
                  <c:v> 5 Perkebunan Sawit </c:v>
                </c:pt>
                <c:pt idx="5">
                  <c:v> 6 Pertanian </c:v>
                </c:pt>
                <c:pt idx="6">
                  <c:v> 7 Permukiman </c:v>
                </c:pt>
                <c:pt idx="7">
                  <c:v> 8 Lainnya </c:v>
                </c:pt>
              </c:strCache>
            </c:strRef>
          </c:cat>
          <c:val>
            <c:numRef>
              <c:f>'Per Kaw Gambut'!$C$77:$J$77</c:f>
              <c:numCache>
                <c:formatCode>General</c:formatCode>
                <c:ptCount val="8"/>
                <c:pt idx="0">
                  <c:v>844431.5554344292</c:v>
                </c:pt>
                <c:pt idx="1">
                  <c:v>472724.10078864807</c:v>
                </c:pt>
                <c:pt idx="2">
                  <c:v>759.33527509999999</c:v>
                </c:pt>
                <c:pt idx="3">
                  <c:v>376124.4211104986</c:v>
                </c:pt>
                <c:pt idx="4">
                  <c:v>36307.14393367726</c:v>
                </c:pt>
                <c:pt idx="5">
                  <c:v>43051.004767590355</c:v>
                </c:pt>
                <c:pt idx="6">
                  <c:v>299.20832982190001</c:v>
                </c:pt>
                <c:pt idx="7">
                  <c:v>530800.65890885622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3C-4F1E-B6E1-A4A7756AC2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5056496"/>
        <c:axId val="425062072"/>
      </c:barChart>
      <c:catAx>
        <c:axId val="425056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062072"/>
        <c:crosses val="autoZero"/>
        <c:auto val="1"/>
        <c:lblAlgn val="ctr"/>
        <c:lblOffset val="100"/>
        <c:noMultiLvlLbl val="0"/>
      </c:catAx>
      <c:valAx>
        <c:axId val="425062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.##0_);_(* \(#.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056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Kawasan Hutan Konservasi Gambut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 Kaw Gambut'!$B$81</c:f>
              <c:strCache>
                <c:ptCount val="1"/>
                <c:pt idx="0">
                  <c:v>Total 2000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 Kaw Gambut'!$C$80:$J$80</c:f>
              <c:strCache>
                <c:ptCount val="8"/>
                <c:pt idx="0">
                  <c:v> 1 Hutan Primer </c:v>
                </c:pt>
                <c:pt idx="1">
                  <c:v> 2 Hutan Sekunder </c:v>
                </c:pt>
                <c:pt idx="2">
                  <c:v> 3 Hutan Tanaman </c:v>
                </c:pt>
                <c:pt idx="3">
                  <c:v> 4 Hutan Mangrove </c:v>
                </c:pt>
                <c:pt idx="4">
                  <c:v> 5 Perkebunan Sawit </c:v>
                </c:pt>
                <c:pt idx="5">
                  <c:v> 6 Pertanian </c:v>
                </c:pt>
                <c:pt idx="6">
                  <c:v> 7 Permukiman </c:v>
                </c:pt>
                <c:pt idx="7">
                  <c:v> 8 Lainnya </c:v>
                </c:pt>
              </c:strCache>
            </c:strRef>
          </c:cat>
          <c:val>
            <c:numRef>
              <c:f>'Per Kaw Gambut'!$C$81:$J$81</c:f>
              <c:numCache>
                <c:formatCode>0</c:formatCode>
                <c:ptCount val="8"/>
                <c:pt idx="0">
                  <c:v>1109951.289582944</c:v>
                </c:pt>
                <c:pt idx="1">
                  <c:v>1084834.1585838604</c:v>
                </c:pt>
                <c:pt idx="2">
                  <c:v>97.110770000000002</c:v>
                </c:pt>
                <c:pt idx="3">
                  <c:v>252449.82396958902</c:v>
                </c:pt>
                <c:pt idx="4">
                  <c:v>998.23</c:v>
                </c:pt>
                <c:pt idx="5">
                  <c:v>16340.645306112148</c:v>
                </c:pt>
                <c:pt idx="6">
                  <c:v>602.93851776421889</c:v>
                </c:pt>
                <c:pt idx="7">
                  <c:v>611900.74168452248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B5-476E-9F2E-40E348F2A057}"/>
            </c:ext>
          </c:extLst>
        </c:ser>
        <c:ser>
          <c:idx val="1"/>
          <c:order val="1"/>
          <c:tx>
            <c:strRef>
              <c:f>'Per Kaw Gambut'!$B$82</c:f>
              <c:strCache>
                <c:ptCount val="1"/>
                <c:pt idx="0">
                  <c:v>Total 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'Per Kaw Gambut'!$C$80:$J$80</c:f>
              <c:strCache>
                <c:ptCount val="8"/>
                <c:pt idx="0">
                  <c:v> 1 Hutan Primer </c:v>
                </c:pt>
                <c:pt idx="1">
                  <c:v> 2 Hutan Sekunder </c:v>
                </c:pt>
                <c:pt idx="2">
                  <c:v> 3 Hutan Tanaman </c:v>
                </c:pt>
                <c:pt idx="3">
                  <c:v> 4 Hutan Mangrove </c:v>
                </c:pt>
                <c:pt idx="4">
                  <c:v> 5 Perkebunan Sawit </c:v>
                </c:pt>
                <c:pt idx="5">
                  <c:v> 6 Pertanian </c:v>
                </c:pt>
                <c:pt idx="6">
                  <c:v> 7 Permukiman </c:v>
                </c:pt>
                <c:pt idx="7">
                  <c:v> 8 Lainnya </c:v>
                </c:pt>
              </c:strCache>
            </c:strRef>
          </c:cat>
          <c:val>
            <c:numRef>
              <c:f>'Per Kaw Gambut'!$C$82:$J$82</c:f>
              <c:numCache>
                <c:formatCode>General</c:formatCode>
                <c:ptCount val="8"/>
                <c:pt idx="0">
                  <c:v>994078.16684174736</c:v>
                </c:pt>
                <c:pt idx="1">
                  <c:v>1002779.599321212</c:v>
                </c:pt>
                <c:pt idx="2">
                  <c:v>202.661666</c:v>
                </c:pt>
                <c:pt idx="3">
                  <c:v>244081.63772316949</c:v>
                </c:pt>
                <c:pt idx="4">
                  <c:v>10463.978967500001</c:v>
                </c:pt>
                <c:pt idx="5">
                  <c:v>21440.618750972091</c:v>
                </c:pt>
                <c:pt idx="6">
                  <c:v>279.61116526720002</c:v>
                </c:pt>
                <c:pt idx="7">
                  <c:v>803848.66397892428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B5-476E-9F2E-40E348F2A0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7205536"/>
        <c:axId val="417203896"/>
      </c:barChart>
      <c:catAx>
        <c:axId val="41720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203896"/>
        <c:crosses val="autoZero"/>
        <c:auto val="1"/>
        <c:lblAlgn val="ctr"/>
        <c:lblOffset val="100"/>
        <c:noMultiLvlLbl val="0"/>
      </c:catAx>
      <c:valAx>
        <c:axId val="417203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205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F22F-FD04-4F09-8CA9-17AA00B13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E72CF-36A4-4F7C-B4B8-01AE59B55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F2497-2604-41CA-93E8-E4FC14FC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8193-A0B8-48E5-9CEE-07F637E8E990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76224-8D37-4198-B6BD-1421F7E3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3EF93-4956-493D-8DFF-85F7FFD5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154C-63CC-4B84-81C6-7FA3CC14AFA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99A0A5-65F0-449D-8AA8-E7E49A4F3594}"/>
              </a:ext>
            </a:extLst>
          </p:cNvPr>
          <p:cNvGrpSpPr/>
          <p:nvPr userDrawn="1"/>
        </p:nvGrpSpPr>
        <p:grpSpPr>
          <a:xfrm>
            <a:off x="64454" y="87903"/>
            <a:ext cx="12069077" cy="719913"/>
            <a:chOff x="72007" y="40535"/>
            <a:chExt cx="12071871" cy="720080"/>
          </a:xfrm>
          <a:solidFill>
            <a:srgbClr val="00206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B9C1969-F231-414C-9B22-FE3A3B98AA94}"/>
                </a:ext>
              </a:extLst>
            </p:cNvPr>
            <p:cNvSpPr/>
            <p:nvPr/>
          </p:nvSpPr>
          <p:spPr>
            <a:xfrm>
              <a:off x="432047" y="40535"/>
              <a:ext cx="11351791" cy="72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F3C310B-4191-4896-B4B7-0A603C247F02}"/>
                </a:ext>
              </a:extLst>
            </p:cNvPr>
            <p:cNvSpPr/>
            <p:nvPr/>
          </p:nvSpPr>
          <p:spPr>
            <a:xfrm>
              <a:off x="72007" y="4053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DA009A4-FB37-4A42-AC24-B84713B50116}"/>
                </a:ext>
              </a:extLst>
            </p:cNvPr>
            <p:cNvSpPr/>
            <p:nvPr/>
          </p:nvSpPr>
          <p:spPr>
            <a:xfrm>
              <a:off x="11423798" y="4053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ED9BA58-30EC-4D23-9989-0B2FD4E11ADF}"/>
                </a:ext>
              </a:extLst>
            </p:cNvPr>
            <p:cNvSpPr/>
            <p:nvPr/>
          </p:nvSpPr>
          <p:spPr>
            <a:xfrm>
              <a:off x="152568" y="115765"/>
              <a:ext cx="558958" cy="57606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816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C507-7D3C-4887-B737-4CFFE188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760E3-918B-4055-BA6B-7F48AEF0E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5EA03-142A-471C-B98B-57F7E615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8193-A0B8-48E5-9CEE-07F637E8E990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1E623-6DC4-401C-8862-AF543DB2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B0DAB-D24D-4F9A-85E8-BF77BCDA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154C-63CC-4B84-81C6-7FA3CC14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6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EAEEDA-68E4-4500-9E74-B12CBB4ED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02B76-C421-4F3F-A35C-DC63DD1C2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64770-F3A2-4DE7-9681-A724EF4B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8193-A0B8-48E5-9CEE-07F637E8E990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50722-1CC2-40C9-91AD-9EEFE566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F7522-FF0B-4D57-9C96-BC283041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154C-63CC-4B84-81C6-7FA3CC14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9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8565-86F3-46A8-92C9-313C1C28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8421B-576B-4822-8A1F-8F7AC7AB2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01641-DBF2-4F40-962C-EF66894A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8193-A0B8-48E5-9CEE-07F637E8E990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AF398-067A-4945-8E37-6641AF9D6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C5BB5-4DA0-45CD-B8B9-DD5C32CB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154C-63CC-4B84-81C6-7FA3CC14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3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AEA2-CD01-4E95-AD7F-A624A370D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749F5-36C6-4480-9327-1AD5C1541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AAB15-1086-44CF-B5CD-898B222B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8193-A0B8-48E5-9CEE-07F637E8E990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9AAEF-0D07-4318-B86D-8BD4D336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33EE6-2D9C-4DE4-84FB-330C1D61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154C-63CC-4B84-81C6-7FA3CC14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6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3FB5-A94A-4A96-81FE-3885A9E1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CE023-1CB2-4B87-AA20-3378FF819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2CDCC-8658-48F6-9D85-74CAB3758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70CCA-583C-4F02-9C6F-245AE46F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8193-A0B8-48E5-9CEE-07F637E8E990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0B6CF-BF99-44E7-9A48-49AF5725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3525-A102-45D7-813F-97B5D67A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154C-63CC-4B84-81C6-7FA3CC14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5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A14E-AB44-4DF3-900B-51A50B18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207D4-C396-4099-8785-67450CE4E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B8B4A-FEBA-49B0-91A4-82CD1BD34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6093C6-C660-4333-9F7E-00D1334C8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839423-5C97-43B6-BEB4-A249075A1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4447B-E551-4036-B2F0-1EC269EF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8193-A0B8-48E5-9CEE-07F637E8E990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E40677-2A13-4B13-937A-61D67C5F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C29044-85B3-40BC-95E0-69E37218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154C-63CC-4B84-81C6-7FA3CC14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0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11A8-E72B-47C7-B9EB-3EBDB63C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17D28-5B7B-4629-AC42-422E3609D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8193-A0B8-48E5-9CEE-07F637E8E990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8C759-E8B4-41EB-9D32-99A83D3A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D2E5B-A6B6-48F1-8464-6D8B8E94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154C-63CC-4B84-81C6-7FA3CC14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3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76562-6DFD-46D8-99C4-7984D8FE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8193-A0B8-48E5-9CEE-07F637E8E990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96B0D-1F3C-46C8-9D58-450ADFA8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97C86-3D36-4481-9263-EEFE853A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154C-63CC-4B84-81C6-7FA3CC14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4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43A9-703F-4B0A-B368-B181D5D4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BE067-0945-489A-B4E9-A03DA745A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AE60F-2F57-4349-A128-F44E0F76D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4406F-858F-486B-852E-AE1EB474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8193-A0B8-48E5-9CEE-07F637E8E990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82D8E-F569-4D06-BCBF-543C4305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EC0FF-8A77-418E-A534-BCAA1386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154C-63CC-4B84-81C6-7FA3CC14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2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7BCD-494F-46A9-85C4-9D9E045AF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47821-16F2-43DA-9AE5-57CCF2C85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374D3-2675-473A-BF15-32C2A5B6F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42FBF-F9FB-48D5-AE77-395F213A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8193-A0B8-48E5-9CEE-07F637E8E990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5E119-66CB-4865-942A-3153D8036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CD98C-7DDD-42A7-BE07-7A63EAD6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154C-63CC-4B84-81C6-7FA3CC14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3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F6F022-5557-47EC-B5F3-D7DCD109B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88FD2-96CF-4213-8C95-EF54F7F1C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1955E-EC3D-4087-905E-DE82623E2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F8193-A0B8-48E5-9CEE-07F637E8E990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D091B-A0AA-4E06-9605-8A3C42DAF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BDFBB-BD67-4D7C-A8A2-73DE0621C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5154C-63CC-4B84-81C6-7FA3CC14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0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8.xml"/><Relationship Id="rId4" Type="http://schemas.openxmlformats.org/officeDocument/2006/relationships/chart" Target="../charts/char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2.xml"/><Relationship Id="rId4" Type="http://schemas.openxmlformats.org/officeDocument/2006/relationships/chart" Target="../charts/char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gislator Berharap Hutan Kalimantan Tunjang Perekonomian ...">
            <a:extLst>
              <a:ext uri="{FF2B5EF4-FFF2-40B4-BE49-F238E27FC236}">
                <a16:creationId xmlns:a16="http://schemas.microsoft.com/office/drawing/2014/main" id="{6C449612-2DD6-4AA7-8449-716B98282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22" y="26946"/>
            <a:ext cx="7992071" cy="680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 rot="5400000">
            <a:off x="432071" y="3137839"/>
            <a:ext cx="6862885" cy="5774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/>
          <p:cNvSpPr/>
          <p:nvPr/>
        </p:nvSpPr>
        <p:spPr>
          <a:xfrm>
            <a:off x="3659709" y="4004931"/>
            <a:ext cx="406102" cy="435142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92710" y="4868827"/>
            <a:ext cx="3142389" cy="1200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6999" b="1" dirty="0"/>
              <a:t>Content</a:t>
            </a:r>
          </a:p>
        </p:txBody>
      </p:sp>
      <p:sp>
        <p:nvSpPr>
          <p:cNvPr id="34" name="Oval 33"/>
          <p:cNvSpPr/>
          <p:nvPr/>
        </p:nvSpPr>
        <p:spPr>
          <a:xfrm>
            <a:off x="3659709" y="4552596"/>
            <a:ext cx="406102" cy="435142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 dirty="0"/>
          </a:p>
        </p:txBody>
      </p:sp>
      <p:sp>
        <p:nvSpPr>
          <p:cNvPr id="35" name="Oval 34"/>
          <p:cNvSpPr/>
          <p:nvPr/>
        </p:nvSpPr>
        <p:spPr>
          <a:xfrm>
            <a:off x="3659709" y="5123390"/>
            <a:ext cx="406102" cy="435142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 dirty="0"/>
          </a:p>
        </p:txBody>
      </p:sp>
      <p:sp>
        <p:nvSpPr>
          <p:cNvPr id="36" name="Oval 35"/>
          <p:cNvSpPr/>
          <p:nvPr/>
        </p:nvSpPr>
        <p:spPr>
          <a:xfrm>
            <a:off x="3659709" y="5695485"/>
            <a:ext cx="406102" cy="435142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 dirty="0"/>
          </a:p>
        </p:txBody>
      </p:sp>
      <p:sp>
        <p:nvSpPr>
          <p:cNvPr id="37" name="Oval 36"/>
          <p:cNvSpPr/>
          <p:nvPr/>
        </p:nvSpPr>
        <p:spPr>
          <a:xfrm>
            <a:off x="3659709" y="6282992"/>
            <a:ext cx="406102" cy="435142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 dirty="0"/>
          </a:p>
        </p:txBody>
      </p:sp>
      <p:sp>
        <p:nvSpPr>
          <p:cNvPr id="44" name="Rectangle 43"/>
          <p:cNvSpPr/>
          <p:nvPr/>
        </p:nvSpPr>
        <p:spPr>
          <a:xfrm>
            <a:off x="3574795" y="4037533"/>
            <a:ext cx="575931" cy="36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574795" y="4585198"/>
            <a:ext cx="575931" cy="36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574795" y="5155992"/>
            <a:ext cx="575931" cy="36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574795" y="5728087"/>
            <a:ext cx="575931" cy="36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574795" y="6315594"/>
            <a:ext cx="575931" cy="36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bg1"/>
                </a:solidFill>
              </a:rPr>
              <a:t>05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324078" y="6097315"/>
            <a:ext cx="1439827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utoShape 2" descr="https://www.pegipegi.com/travel/wp-content/uploads/2019/05/shutterstock_1331661407.jpg"/>
          <p:cNvSpPr>
            <a:spLocks noChangeAspect="1" noChangeArrowheads="1"/>
          </p:cNvSpPr>
          <p:nvPr/>
        </p:nvSpPr>
        <p:spPr bwMode="auto">
          <a:xfrm>
            <a:off x="157744" y="-144429"/>
            <a:ext cx="304729" cy="30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9" name="Rectangle 68"/>
          <p:cNvSpPr/>
          <p:nvPr/>
        </p:nvSpPr>
        <p:spPr>
          <a:xfrm>
            <a:off x="2205" y="-4885"/>
            <a:ext cx="152366" cy="9579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Rectangle 70"/>
          <p:cNvSpPr/>
          <p:nvPr/>
        </p:nvSpPr>
        <p:spPr>
          <a:xfrm>
            <a:off x="2205" y="909304"/>
            <a:ext cx="152365" cy="79388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2" name="Rectangle 71"/>
          <p:cNvSpPr/>
          <p:nvPr/>
        </p:nvSpPr>
        <p:spPr>
          <a:xfrm>
            <a:off x="2206" y="1701208"/>
            <a:ext cx="152365" cy="5720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TextBox 56"/>
          <p:cNvSpPr txBox="1"/>
          <p:nvPr/>
        </p:nvSpPr>
        <p:spPr>
          <a:xfrm>
            <a:off x="4206144" y="5155992"/>
            <a:ext cx="24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STOCK FLOW DIAGRAM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15489" y="5695484"/>
            <a:ext cx="253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HISTORICAL VALIDATION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15489" y="6282991"/>
            <a:ext cx="155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LAND PROFILE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66" name="TextBox 3">
            <a:extLst>
              <a:ext uri="{FF2B5EF4-FFF2-40B4-BE49-F238E27FC236}">
                <a16:creationId xmlns:a16="http://schemas.microsoft.com/office/drawing/2014/main" id="{902F80C1-D987-4093-B362-A1A13FE53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726" y="26946"/>
            <a:ext cx="7992070" cy="553870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999" b="1" dirty="0">
                <a:solidFill>
                  <a:schemeClr val="bg1"/>
                </a:solidFill>
              </a:rPr>
              <a:t>REVIEW SEKTOR LAHAN</a:t>
            </a:r>
            <a:endParaRPr lang="id-ID" altLang="en-US" sz="2999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C89DEF-567B-4D2B-B0E8-F4E35BC46D0F}"/>
              </a:ext>
            </a:extLst>
          </p:cNvPr>
          <p:cNvSpPr txBox="1"/>
          <p:nvPr/>
        </p:nvSpPr>
        <p:spPr>
          <a:xfrm>
            <a:off x="4196219" y="4038137"/>
            <a:ext cx="548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FOREST AND PEAT LAND (CONCEPTUAL FRAMEWORK)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F1A5C5-6E13-4D6C-AD5B-0D9C212D476E}"/>
              </a:ext>
            </a:extLst>
          </p:cNvPr>
          <p:cNvSpPr txBox="1"/>
          <p:nvPr/>
        </p:nvSpPr>
        <p:spPr>
          <a:xfrm>
            <a:off x="4196219" y="4555590"/>
            <a:ext cx="548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BASIC STRUCTURE: MATRIX TRANSITION 2000 &amp; 2017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575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B00611A-3F65-440E-B0FB-C2FFB20385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6676906"/>
              </p:ext>
            </p:extLst>
          </p:nvPr>
        </p:nvGraphicFramePr>
        <p:xfrm>
          <a:off x="978309" y="933645"/>
          <a:ext cx="525778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AAD287F-1D06-4725-8609-B2C4D84B61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8542326"/>
              </p:ext>
            </p:extLst>
          </p:nvPr>
        </p:nvGraphicFramePr>
        <p:xfrm>
          <a:off x="978310" y="3757059"/>
          <a:ext cx="52577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8E6F239-E946-4378-B438-87CD8B2243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072057"/>
              </p:ext>
            </p:extLst>
          </p:nvPr>
        </p:nvGraphicFramePr>
        <p:xfrm>
          <a:off x="6317228" y="933645"/>
          <a:ext cx="52577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5F46EB-4624-4F81-B056-C26E957ABB13}"/>
              </a:ext>
            </a:extLst>
          </p:cNvPr>
          <p:cNvCxnSpPr/>
          <p:nvPr/>
        </p:nvCxnSpPr>
        <p:spPr>
          <a:xfrm>
            <a:off x="2928381" y="259001"/>
            <a:ext cx="0" cy="4048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7909EB-0CDF-42A0-B919-9799B22B6E44}"/>
              </a:ext>
            </a:extLst>
          </p:cNvPr>
          <p:cNvSpPr txBox="1"/>
          <p:nvPr/>
        </p:nvSpPr>
        <p:spPr>
          <a:xfrm>
            <a:off x="3292257" y="238330"/>
            <a:ext cx="589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PROFIL LANDCOVER NASIONAL KAWASAN HUTAN LINDUNG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C7E565-F816-4DBA-8154-1831D75E997F}"/>
              </a:ext>
            </a:extLst>
          </p:cNvPr>
          <p:cNvSpPr/>
          <p:nvPr/>
        </p:nvSpPr>
        <p:spPr>
          <a:xfrm>
            <a:off x="6317226" y="3757059"/>
            <a:ext cx="52578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umum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hutan</a:t>
            </a:r>
            <a:r>
              <a:rPr lang="en-US" dirty="0">
                <a:solidFill>
                  <a:schemeClr val="tx1"/>
                </a:solidFill>
              </a:rPr>
              <a:t> di Kawasan </a:t>
            </a:r>
            <a:r>
              <a:rPr lang="en-US" dirty="0" err="1">
                <a:solidFill>
                  <a:schemeClr val="tx1"/>
                </a:solidFill>
              </a:rPr>
              <a:t>lindung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mengalami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penurunan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Terjadi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peningkatan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pertanian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lahan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lainnya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semua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kawasan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Pada Kawasan </a:t>
            </a:r>
            <a:r>
              <a:rPr lang="en-US" dirty="0" err="1">
                <a:solidFill>
                  <a:schemeClr val="tx1"/>
                </a:solidFill>
              </a:rPr>
              <a:t>Hutan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lindung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gambut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perkebunan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sawit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mengalami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peningkatan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D8354-8849-4678-B043-4228E6D70544}"/>
              </a:ext>
            </a:extLst>
          </p:cNvPr>
          <p:cNvSpPr/>
          <p:nvPr/>
        </p:nvSpPr>
        <p:spPr>
          <a:xfrm>
            <a:off x="136444" y="262891"/>
            <a:ext cx="575931" cy="36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bg1"/>
                </a:solidFill>
              </a:rPr>
              <a:t>0</a:t>
            </a:r>
            <a:r>
              <a:rPr lang="en-US" b="1" dirty="0">
                <a:solidFill>
                  <a:schemeClr val="bg1"/>
                </a:solidFill>
              </a:rPr>
              <a:t>5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44208A-1415-489D-94BD-9CD729A17BD9}"/>
              </a:ext>
            </a:extLst>
          </p:cNvPr>
          <p:cNvSpPr txBox="1"/>
          <p:nvPr/>
        </p:nvSpPr>
        <p:spPr>
          <a:xfrm>
            <a:off x="784367" y="227994"/>
            <a:ext cx="155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LAND PROFILE</a:t>
            </a:r>
            <a:endParaRPr lang="id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521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1136149-61C5-4248-AD3D-3A24D3E4F0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2996242"/>
              </p:ext>
            </p:extLst>
          </p:nvPr>
        </p:nvGraphicFramePr>
        <p:xfrm>
          <a:off x="904568" y="1018911"/>
          <a:ext cx="5257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7F13BE8-6B1B-4634-8D3E-BA14E585DA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8052"/>
              </p:ext>
            </p:extLst>
          </p:nvPr>
        </p:nvGraphicFramePr>
        <p:xfrm>
          <a:off x="904568" y="3886201"/>
          <a:ext cx="5257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B5CAF10-6A1F-4A8F-AAE8-CCB2139396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642453"/>
              </p:ext>
            </p:extLst>
          </p:nvPr>
        </p:nvGraphicFramePr>
        <p:xfrm>
          <a:off x="6274835" y="1018911"/>
          <a:ext cx="5257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D03C1B24-F9B0-4D49-908F-E952CC1D6A98}"/>
              </a:ext>
            </a:extLst>
          </p:cNvPr>
          <p:cNvSpPr/>
          <p:nvPr/>
        </p:nvSpPr>
        <p:spPr>
          <a:xfrm>
            <a:off x="6274835" y="3886201"/>
            <a:ext cx="52578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Pada Kawasan </a:t>
            </a:r>
            <a:r>
              <a:rPr lang="en-US" dirty="0" err="1">
                <a:solidFill>
                  <a:schemeClr val="tx1"/>
                </a:solidFill>
              </a:rPr>
              <a:t>Hutan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Konservasi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umum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terjadi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penurunan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hutan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Lahan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pertanian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lahan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lainnya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mengalami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peningkatan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F49700-062E-4C54-BB43-0204CB3EFD40}"/>
              </a:ext>
            </a:extLst>
          </p:cNvPr>
          <p:cNvCxnSpPr/>
          <p:nvPr/>
        </p:nvCxnSpPr>
        <p:spPr>
          <a:xfrm>
            <a:off x="2928381" y="259001"/>
            <a:ext cx="0" cy="4048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128792-1341-4B86-8220-25E7576D92E8}"/>
              </a:ext>
            </a:extLst>
          </p:cNvPr>
          <p:cNvSpPr txBox="1"/>
          <p:nvPr/>
        </p:nvSpPr>
        <p:spPr>
          <a:xfrm>
            <a:off x="3292257" y="238330"/>
            <a:ext cx="619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PROFIL LANDCOVER NASIONAL KAWASAN HUTAN KONSERVASI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E95DDE-59B7-48CF-8822-E4CCC6021AF2}"/>
              </a:ext>
            </a:extLst>
          </p:cNvPr>
          <p:cNvSpPr/>
          <p:nvPr/>
        </p:nvSpPr>
        <p:spPr>
          <a:xfrm>
            <a:off x="136444" y="262891"/>
            <a:ext cx="575931" cy="36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bg1"/>
                </a:solidFill>
              </a:rPr>
              <a:t>0</a:t>
            </a:r>
            <a:r>
              <a:rPr lang="en-US" b="1" dirty="0">
                <a:solidFill>
                  <a:schemeClr val="bg1"/>
                </a:solidFill>
              </a:rPr>
              <a:t>5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CAD0A-233A-4F9B-BC03-72A2BE39D93D}"/>
              </a:ext>
            </a:extLst>
          </p:cNvPr>
          <p:cNvSpPr txBox="1"/>
          <p:nvPr/>
        </p:nvSpPr>
        <p:spPr>
          <a:xfrm>
            <a:off x="784367" y="227994"/>
            <a:ext cx="155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LAND PROFILE</a:t>
            </a:r>
            <a:endParaRPr lang="id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437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CD8A2C0-2591-4B18-9077-399748E6C0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1548578"/>
              </p:ext>
            </p:extLst>
          </p:nvPr>
        </p:nvGraphicFramePr>
        <p:xfrm>
          <a:off x="759540" y="1128252"/>
          <a:ext cx="5257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56CC178-9E81-43F4-AC9E-D1B7505055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8244894"/>
              </p:ext>
            </p:extLst>
          </p:nvPr>
        </p:nvGraphicFramePr>
        <p:xfrm>
          <a:off x="759540" y="3945197"/>
          <a:ext cx="5257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4491A3E-B2BB-4E87-B820-684D2977FB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4142563"/>
              </p:ext>
            </p:extLst>
          </p:nvPr>
        </p:nvGraphicFramePr>
        <p:xfrm>
          <a:off x="6096000" y="1128252"/>
          <a:ext cx="5257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519027CF-1D7F-434B-A7D8-5067BAA2DB71}"/>
              </a:ext>
            </a:extLst>
          </p:cNvPr>
          <p:cNvSpPr/>
          <p:nvPr/>
        </p:nvSpPr>
        <p:spPr>
          <a:xfrm>
            <a:off x="6096000" y="3945197"/>
            <a:ext cx="52578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Pada Kawasan </a:t>
            </a:r>
            <a:r>
              <a:rPr lang="en-US" dirty="0" err="1">
                <a:solidFill>
                  <a:schemeClr val="tx1"/>
                </a:solidFill>
              </a:rPr>
              <a:t>Hutan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Konservasi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umum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terjadi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penurunan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hutan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Perkebunan </a:t>
            </a:r>
            <a:r>
              <a:rPr lang="en-US" dirty="0" err="1">
                <a:solidFill>
                  <a:schemeClr val="tx1"/>
                </a:solidFill>
              </a:rPr>
              <a:t>Sawit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lahan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pertanian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lahan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lainnya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mengalami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peningkatan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signifikan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82FBA8-BFF3-4F6C-85B8-39D6E9DB53D3}"/>
              </a:ext>
            </a:extLst>
          </p:cNvPr>
          <p:cNvCxnSpPr/>
          <p:nvPr/>
        </p:nvCxnSpPr>
        <p:spPr>
          <a:xfrm>
            <a:off x="2928381" y="259001"/>
            <a:ext cx="0" cy="4048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8997E5-72A7-47A6-9240-009F8B09FD62}"/>
              </a:ext>
            </a:extLst>
          </p:cNvPr>
          <p:cNvSpPr txBox="1"/>
          <p:nvPr/>
        </p:nvSpPr>
        <p:spPr>
          <a:xfrm>
            <a:off x="3292257" y="238330"/>
            <a:ext cx="598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PROFIL LANDCOVER NASIONAL KAWASAN HUTAN PRODUKSI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BCCEE8-DF1C-4462-805F-A4FB1E8BFD2E}"/>
              </a:ext>
            </a:extLst>
          </p:cNvPr>
          <p:cNvSpPr/>
          <p:nvPr/>
        </p:nvSpPr>
        <p:spPr>
          <a:xfrm>
            <a:off x="136444" y="262891"/>
            <a:ext cx="575931" cy="36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bg1"/>
                </a:solidFill>
              </a:rPr>
              <a:t>0</a:t>
            </a:r>
            <a:r>
              <a:rPr lang="en-US" b="1" dirty="0">
                <a:solidFill>
                  <a:schemeClr val="bg1"/>
                </a:solidFill>
              </a:rPr>
              <a:t>5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60B8C4-D77A-4E23-B7DB-CE86EF678681}"/>
              </a:ext>
            </a:extLst>
          </p:cNvPr>
          <p:cNvSpPr txBox="1"/>
          <p:nvPr/>
        </p:nvSpPr>
        <p:spPr>
          <a:xfrm>
            <a:off x="784367" y="227994"/>
            <a:ext cx="155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LAND PROFILE</a:t>
            </a:r>
            <a:endParaRPr lang="id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973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6ADCE8D-E54B-4331-961D-C37B449B6A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216223"/>
              </p:ext>
            </p:extLst>
          </p:nvPr>
        </p:nvGraphicFramePr>
        <p:xfrm>
          <a:off x="1137335" y="1076632"/>
          <a:ext cx="5257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AF7D40E7-E2F9-451C-8857-E90476DA42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6115013"/>
              </p:ext>
            </p:extLst>
          </p:nvPr>
        </p:nvGraphicFramePr>
        <p:xfrm>
          <a:off x="1137335" y="3893578"/>
          <a:ext cx="5257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8D9557FE-26D1-4C8E-85BA-32AFF713CA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577994"/>
              </p:ext>
            </p:extLst>
          </p:nvPr>
        </p:nvGraphicFramePr>
        <p:xfrm>
          <a:off x="6464711" y="1076632"/>
          <a:ext cx="5257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CB9E63B-74F2-4896-812D-4C034451AA34}"/>
              </a:ext>
            </a:extLst>
          </p:cNvPr>
          <p:cNvSpPr/>
          <p:nvPr/>
        </p:nvSpPr>
        <p:spPr>
          <a:xfrm>
            <a:off x="6473794" y="3893578"/>
            <a:ext cx="52578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umum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hutan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mengalami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penurunan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perkebunan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sawit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mengalami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peningkatan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B9C41C-5B3C-4795-9759-DCE5995E5636}"/>
              </a:ext>
            </a:extLst>
          </p:cNvPr>
          <p:cNvCxnSpPr/>
          <p:nvPr/>
        </p:nvCxnSpPr>
        <p:spPr>
          <a:xfrm>
            <a:off x="2928381" y="259001"/>
            <a:ext cx="0" cy="4048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98FD63-733A-434C-B1C5-D251D1FF5C4A}"/>
              </a:ext>
            </a:extLst>
          </p:cNvPr>
          <p:cNvSpPr txBox="1"/>
          <p:nvPr/>
        </p:nvSpPr>
        <p:spPr>
          <a:xfrm>
            <a:off x="3292257" y="238330"/>
            <a:ext cx="5467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PROFIL LANDCOVER NASIONAL NON-KAWASAN HUTAN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EE9536-4994-422D-8FE1-91F95B38B704}"/>
              </a:ext>
            </a:extLst>
          </p:cNvPr>
          <p:cNvSpPr/>
          <p:nvPr/>
        </p:nvSpPr>
        <p:spPr>
          <a:xfrm>
            <a:off x="136444" y="262891"/>
            <a:ext cx="575931" cy="36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bg1"/>
                </a:solidFill>
              </a:rPr>
              <a:t>0</a:t>
            </a:r>
            <a:r>
              <a:rPr lang="en-US" b="1" dirty="0">
                <a:solidFill>
                  <a:schemeClr val="bg1"/>
                </a:solidFill>
              </a:rPr>
              <a:t>5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E71239-1361-4FC7-90E7-1E014D379420}"/>
              </a:ext>
            </a:extLst>
          </p:cNvPr>
          <p:cNvSpPr txBox="1"/>
          <p:nvPr/>
        </p:nvSpPr>
        <p:spPr>
          <a:xfrm>
            <a:off x="784367" y="227994"/>
            <a:ext cx="155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LAND PROFILE</a:t>
            </a:r>
            <a:endParaRPr lang="id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268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AA41644-18DA-48DF-B1C1-1AF760A30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6870656"/>
              </p:ext>
            </p:extLst>
          </p:nvPr>
        </p:nvGraphicFramePr>
        <p:xfrm>
          <a:off x="310472" y="1876260"/>
          <a:ext cx="5939536" cy="3563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C9DF7E8-7861-440C-8C23-5AF66791BAC3}"/>
              </a:ext>
            </a:extLst>
          </p:cNvPr>
          <p:cNvSpPr txBox="1"/>
          <p:nvPr/>
        </p:nvSpPr>
        <p:spPr>
          <a:xfrm>
            <a:off x="6440130" y="2066622"/>
            <a:ext cx="5751870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Hutan</a:t>
            </a:r>
            <a:r>
              <a:rPr lang="en-US" dirty="0"/>
              <a:t> </a:t>
            </a:r>
            <a:r>
              <a:rPr lang="en-US" dirty="0" err="1"/>
              <a:t>tanaman</a:t>
            </a:r>
            <a:r>
              <a:rPr lang="en-US" dirty="0"/>
              <a:t>:  860730.533 Ha (7,29%)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Hutan</a:t>
            </a:r>
            <a:r>
              <a:rPr lang="en-US" dirty="0"/>
              <a:t> Mangrove: </a:t>
            </a:r>
            <a:fld id="{34C2F227-FDE3-4712-91A4-A4613CA69851}" type="VALUE">
              <a:rPr lang="en-US" smtClean="0"/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t> 100993.80 </a:t>
            </a:fld>
            <a:r>
              <a:rPr lang="en-US" dirty="0"/>
              <a:t>Ha (0,85%)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Perkebunan </a:t>
            </a:r>
            <a:r>
              <a:rPr lang="en-US" dirty="0" err="1"/>
              <a:t>Sawit</a:t>
            </a:r>
            <a:r>
              <a:rPr lang="en-US" dirty="0"/>
              <a:t>: 3098501.814 Ha (26,23%)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Pertanian</a:t>
            </a:r>
            <a:r>
              <a:rPr lang="en-US" dirty="0"/>
              <a:t>: 2511145.092 Ha (21,26%)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Permukiman</a:t>
            </a:r>
            <a:r>
              <a:rPr lang="en-US" dirty="0"/>
              <a:t>: 15343.40074 Ha (0,13%)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Landcover </a:t>
            </a:r>
            <a:r>
              <a:rPr lang="en-US" dirty="0" err="1"/>
              <a:t>lainnya</a:t>
            </a:r>
            <a:r>
              <a:rPr lang="en-US" dirty="0"/>
              <a:t>: 15343.40074 Ha (44,24%)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4E21F-FF03-46F3-AF2B-B712FFC1501A}"/>
              </a:ext>
            </a:extLst>
          </p:cNvPr>
          <p:cNvCxnSpPr/>
          <p:nvPr/>
        </p:nvCxnSpPr>
        <p:spPr>
          <a:xfrm>
            <a:off x="2928381" y="259001"/>
            <a:ext cx="0" cy="4048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30FE3A-6414-459D-976D-8688EC4A2BA9}"/>
              </a:ext>
            </a:extLst>
          </p:cNvPr>
          <p:cNvSpPr txBox="1"/>
          <p:nvPr/>
        </p:nvSpPr>
        <p:spPr>
          <a:xfrm>
            <a:off x="3292257" y="238330"/>
            <a:ext cx="8085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PERUBAHAN LANDCOVER NASIONAL DARI HUTAN PRIMER DAN HUTAN SEKUNDER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4CF929-FE93-4352-AD0B-CABBDB93CF39}"/>
              </a:ext>
            </a:extLst>
          </p:cNvPr>
          <p:cNvSpPr/>
          <p:nvPr/>
        </p:nvSpPr>
        <p:spPr>
          <a:xfrm>
            <a:off x="136444" y="262891"/>
            <a:ext cx="575931" cy="36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bg1"/>
                </a:solidFill>
              </a:rPr>
              <a:t>0</a:t>
            </a:r>
            <a:r>
              <a:rPr lang="en-US" b="1" dirty="0">
                <a:solidFill>
                  <a:schemeClr val="bg1"/>
                </a:solidFill>
              </a:rPr>
              <a:t>5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331218-AF46-4E33-95DA-15E1845B8F3B}"/>
              </a:ext>
            </a:extLst>
          </p:cNvPr>
          <p:cNvSpPr txBox="1"/>
          <p:nvPr/>
        </p:nvSpPr>
        <p:spPr>
          <a:xfrm>
            <a:off x="784367" y="227994"/>
            <a:ext cx="155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LAND PROFILE</a:t>
            </a:r>
            <a:endParaRPr lang="id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00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9F62622-584B-4336-A3EB-00D82CCAEB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4781759"/>
              </p:ext>
            </p:extLst>
          </p:nvPr>
        </p:nvGraphicFramePr>
        <p:xfrm>
          <a:off x="1432560" y="849044"/>
          <a:ext cx="4663440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197BD96-A5C9-4087-B561-A596ACBBC6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1201941"/>
              </p:ext>
            </p:extLst>
          </p:nvPr>
        </p:nvGraphicFramePr>
        <p:xfrm>
          <a:off x="6165563" y="849044"/>
          <a:ext cx="4663440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491971F-86B7-411D-97AD-368A8F1E1B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9082554"/>
              </p:ext>
            </p:extLst>
          </p:nvPr>
        </p:nvGraphicFramePr>
        <p:xfrm>
          <a:off x="1432560" y="3315190"/>
          <a:ext cx="4663440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1B62820-6428-4038-B277-66AF27F5CC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8748942"/>
              </p:ext>
            </p:extLst>
          </p:nvPr>
        </p:nvGraphicFramePr>
        <p:xfrm>
          <a:off x="6165563" y="3330518"/>
          <a:ext cx="4663440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971EB0D-8E5A-468D-BF83-D86A301440A9}"/>
              </a:ext>
            </a:extLst>
          </p:cNvPr>
          <p:cNvSpPr txBox="1"/>
          <p:nvPr/>
        </p:nvSpPr>
        <p:spPr>
          <a:xfrm>
            <a:off x="1432560" y="5832987"/>
            <a:ext cx="9396443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Landcover </a:t>
            </a:r>
            <a:r>
              <a:rPr lang="en-US" sz="1500" dirty="0" err="1"/>
              <a:t>Hutan</a:t>
            </a:r>
            <a:r>
              <a:rPr lang="en-US" sz="1500" dirty="0"/>
              <a:t> (</a:t>
            </a:r>
            <a:r>
              <a:rPr lang="en-US" sz="1500" dirty="0" err="1"/>
              <a:t>Hutan</a:t>
            </a:r>
            <a:r>
              <a:rPr lang="en-US" sz="1500" dirty="0"/>
              <a:t> Primer dan </a:t>
            </a:r>
            <a:r>
              <a:rPr lang="en-US" sz="1500" dirty="0" err="1"/>
              <a:t>Hutan</a:t>
            </a:r>
            <a:r>
              <a:rPr lang="en-US" sz="1500" dirty="0"/>
              <a:t> </a:t>
            </a:r>
            <a:r>
              <a:rPr lang="en-US" sz="1500" dirty="0" err="1"/>
              <a:t>Sekunder</a:t>
            </a:r>
            <a:r>
              <a:rPr lang="en-US" sz="1500" dirty="0"/>
              <a:t>) pada </a:t>
            </a:r>
            <a:r>
              <a:rPr lang="en-US" sz="1500" dirty="0" err="1"/>
              <a:t>Lahan</a:t>
            </a:r>
            <a:r>
              <a:rPr lang="en-US" sz="1500" dirty="0"/>
              <a:t> non-</a:t>
            </a:r>
            <a:r>
              <a:rPr lang="en-US" sz="1500" dirty="0" err="1"/>
              <a:t>Gambut</a:t>
            </a:r>
            <a:r>
              <a:rPr lang="en-US" sz="1500" dirty="0"/>
              <a:t> di Kawasan </a:t>
            </a:r>
            <a:r>
              <a:rPr lang="en-US" sz="1500" dirty="0" err="1"/>
              <a:t>Hutan</a:t>
            </a:r>
            <a:r>
              <a:rPr lang="en-US" sz="1500" dirty="0"/>
              <a:t> </a:t>
            </a:r>
            <a:r>
              <a:rPr lang="en-US" sz="1500" dirty="0" err="1"/>
              <a:t>Lindung</a:t>
            </a:r>
            <a:r>
              <a:rPr lang="en-US" sz="1500" dirty="0"/>
              <a:t>, </a:t>
            </a:r>
            <a:r>
              <a:rPr lang="en-US" sz="1500" dirty="0" err="1"/>
              <a:t>Hutan</a:t>
            </a:r>
            <a:r>
              <a:rPr lang="en-US" sz="1500" dirty="0"/>
              <a:t> </a:t>
            </a:r>
            <a:r>
              <a:rPr lang="en-US" sz="1500" dirty="0" err="1"/>
              <a:t>Konservasi</a:t>
            </a:r>
            <a:r>
              <a:rPr lang="en-US" sz="1500" dirty="0"/>
              <a:t> , dan </a:t>
            </a:r>
            <a:r>
              <a:rPr lang="en-US" sz="1500" dirty="0" err="1"/>
              <a:t>Hutan</a:t>
            </a:r>
            <a:r>
              <a:rPr lang="en-US" sz="1500" dirty="0"/>
              <a:t> </a:t>
            </a:r>
            <a:r>
              <a:rPr lang="en-US" sz="1500" dirty="0" err="1"/>
              <a:t>Produksi</a:t>
            </a:r>
            <a:r>
              <a:rPr lang="en-US" sz="1500" dirty="0"/>
              <a:t> paling </a:t>
            </a:r>
            <a:r>
              <a:rPr lang="en-US" sz="1500" dirty="0" err="1"/>
              <a:t>banyak</a:t>
            </a:r>
            <a:r>
              <a:rPr lang="en-US" sz="1500" dirty="0"/>
              <a:t> </a:t>
            </a:r>
            <a:r>
              <a:rPr lang="en-US" sz="1500" dirty="0" err="1"/>
              <a:t>berubah</a:t>
            </a:r>
            <a:r>
              <a:rPr lang="en-US" sz="1500" dirty="0"/>
              <a:t> </a:t>
            </a:r>
            <a:r>
              <a:rPr lang="en-US" sz="1500" dirty="0" err="1"/>
              <a:t>menjadi</a:t>
            </a:r>
            <a:r>
              <a:rPr lang="en-US" sz="1500" dirty="0"/>
              <a:t> </a:t>
            </a:r>
            <a:r>
              <a:rPr lang="en-US" sz="1500" dirty="0" err="1"/>
              <a:t>lahan</a:t>
            </a:r>
            <a:r>
              <a:rPr lang="en-US" sz="1500" dirty="0"/>
              <a:t> </a:t>
            </a:r>
            <a:r>
              <a:rPr lang="en-US" sz="1500" dirty="0" err="1"/>
              <a:t>pertanian</a:t>
            </a:r>
            <a:r>
              <a:rPr lang="en-US" sz="1500" dirty="0"/>
              <a:t> dan </a:t>
            </a:r>
            <a:r>
              <a:rPr lang="en-US" sz="1500" dirty="0" err="1"/>
              <a:t>lahan</a:t>
            </a:r>
            <a:r>
              <a:rPr lang="en-US" sz="1500" dirty="0"/>
              <a:t> </a:t>
            </a:r>
            <a:r>
              <a:rPr lang="en-US" sz="1500" dirty="0" err="1"/>
              <a:t>lainnya</a:t>
            </a:r>
            <a:r>
              <a:rPr lang="en-US" sz="1500" dirty="0"/>
              <a:t>. </a:t>
            </a:r>
            <a:r>
              <a:rPr lang="en-US" sz="1500" dirty="0" err="1"/>
              <a:t>Sedangkan</a:t>
            </a:r>
            <a:r>
              <a:rPr lang="en-US" sz="1500" dirty="0"/>
              <a:t> pada Kawasan non </a:t>
            </a:r>
            <a:r>
              <a:rPr lang="en-US" sz="1500" dirty="0" err="1"/>
              <a:t>Hutan</a:t>
            </a:r>
            <a:r>
              <a:rPr lang="en-US" sz="1500" dirty="0"/>
              <a:t> paling </a:t>
            </a:r>
            <a:r>
              <a:rPr lang="en-US" sz="1500" dirty="0" err="1"/>
              <a:t>banyak</a:t>
            </a:r>
            <a:r>
              <a:rPr lang="en-US" sz="1500" dirty="0"/>
              <a:t> </a:t>
            </a:r>
            <a:r>
              <a:rPr lang="en-US" sz="1500" dirty="0" err="1"/>
              <a:t>berubah</a:t>
            </a:r>
            <a:r>
              <a:rPr lang="en-US" sz="1500" dirty="0"/>
              <a:t> </a:t>
            </a:r>
            <a:r>
              <a:rPr lang="en-US" sz="1500" dirty="0" err="1"/>
              <a:t>menjadi</a:t>
            </a:r>
            <a:r>
              <a:rPr lang="en-US" sz="1500" dirty="0"/>
              <a:t> Perkebunan </a:t>
            </a:r>
            <a:r>
              <a:rPr lang="en-US" sz="1500" dirty="0" err="1"/>
              <a:t>Sawit</a:t>
            </a:r>
            <a:r>
              <a:rPr lang="en-US" sz="1500" dirty="0"/>
              <a:t> dan </a:t>
            </a:r>
            <a:r>
              <a:rPr lang="en-US" sz="1500" dirty="0" err="1"/>
              <a:t>lahan</a:t>
            </a:r>
            <a:r>
              <a:rPr lang="en-US" sz="1500" dirty="0"/>
              <a:t> </a:t>
            </a:r>
            <a:r>
              <a:rPr lang="en-US" sz="1500" dirty="0" err="1"/>
              <a:t>lainnya</a:t>
            </a:r>
            <a:endParaRPr lang="en-US" sz="15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DC3914-CA47-4889-A49C-B04A40B24311}"/>
              </a:ext>
            </a:extLst>
          </p:cNvPr>
          <p:cNvCxnSpPr/>
          <p:nvPr/>
        </p:nvCxnSpPr>
        <p:spPr>
          <a:xfrm>
            <a:off x="2928381" y="259001"/>
            <a:ext cx="0" cy="4048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106E62-301D-4B71-922E-065017A704AA}"/>
              </a:ext>
            </a:extLst>
          </p:cNvPr>
          <p:cNvSpPr txBox="1"/>
          <p:nvPr/>
        </p:nvSpPr>
        <p:spPr>
          <a:xfrm>
            <a:off x="3292257" y="238330"/>
            <a:ext cx="6476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ALIH FUNGSI LANDCOVER HUTAN PADA KAWASAN NON-GAMBUT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016ADE-A67F-4F35-ACD8-298D75A465B1}"/>
              </a:ext>
            </a:extLst>
          </p:cNvPr>
          <p:cNvSpPr/>
          <p:nvPr/>
        </p:nvSpPr>
        <p:spPr>
          <a:xfrm>
            <a:off x="136444" y="262891"/>
            <a:ext cx="575931" cy="36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bg1"/>
                </a:solidFill>
              </a:rPr>
              <a:t>0</a:t>
            </a:r>
            <a:r>
              <a:rPr lang="en-US" b="1" dirty="0">
                <a:solidFill>
                  <a:schemeClr val="bg1"/>
                </a:solidFill>
              </a:rPr>
              <a:t>5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2BE946-4FBF-4C0A-B7EE-41CEF2B3BB2A}"/>
              </a:ext>
            </a:extLst>
          </p:cNvPr>
          <p:cNvSpPr txBox="1"/>
          <p:nvPr/>
        </p:nvSpPr>
        <p:spPr>
          <a:xfrm>
            <a:off x="784367" y="227994"/>
            <a:ext cx="155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LAND PROFILE</a:t>
            </a:r>
            <a:endParaRPr lang="id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382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0D76C6E-DC58-4547-90D6-19D24353CF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2540884"/>
              </p:ext>
            </p:extLst>
          </p:nvPr>
        </p:nvGraphicFramePr>
        <p:xfrm>
          <a:off x="1155290" y="931650"/>
          <a:ext cx="4663440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E62A0A3-73F9-4EFF-8421-9FEDA4B3DD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855775"/>
              </p:ext>
            </p:extLst>
          </p:nvPr>
        </p:nvGraphicFramePr>
        <p:xfrm>
          <a:off x="5930430" y="931650"/>
          <a:ext cx="4663440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EF42AE5-7502-4134-948A-C835DE173E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076337"/>
              </p:ext>
            </p:extLst>
          </p:nvPr>
        </p:nvGraphicFramePr>
        <p:xfrm>
          <a:off x="1155290" y="3429000"/>
          <a:ext cx="4663440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4F51224-BFA2-44F0-906A-E8E17897FB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4395055"/>
              </p:ext>
            </p:extLst>
          </p:nvPr>
        </p:nvGraphicFramePr>
        <p:xfrm>
          <a:off x="5930430" y="3429000"/>
          <a:ext cx="4663440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272D141-7CAE-4CEA-A4B9-29295E6346B9}"/>
              </a:ext>
            </a:extLst>
          </p:cNvPr>
          <p:cNvSpPr txBox="1"/>
          <p:nvPr/>
        </p:nvSpPr>
        <p:spPr>
          <a:xfrm>
            <a:off x="1155290" y="5909101"/>
            <a:ext cx="9438581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Landcover </a:t>
            </a:r>
            <a:r>
              <a:rPr lang="en-US" sz="1500" dirty="0" err="1"/>
              <a:t>Hutan</a:t>
            </a:r>
            <a:r>
              <a:rPr lang="en-US" sz="1500" dirty="0"/>
              <a:t> (</a:t>
            </a:r>
            <a:r>
              <a:rPr lang="en-US" sz="1500" dirty="0" err="1"/>
              <a:t>Hutan</a:t>
            </a:r>
            <a:r>
              <a:rPr lang="en-US" sz="1500" dirty="0"/>
              <a:t> Primer dan </a:t>
            </a:r>
            <a:r>
              <a:rPr lang="en-US" sz="1500" dirty="0" err="1"/>
              <a:t>Hutan</a:t>
            </a:r>
            <a:r>
              <a:rPr lang="en-US" sz="1500" dirty="0"/>
              <a:t> </a:t>
            </a:r>
            <a:r>
              <a:rPr lang="en-US" sz="1500" dirty="0" err="1"/>
              <a:t>Sekunder</a:t>
            </a:r>
            <a:r>
              <a:rPr lang="en-US" sz="1500" dirty="0"/>
              <a:t>) pada </a:t>
            </a:r>
            <a:r>
              <a:rPr lang="en-US" sz="1500" dirty="0" err="1"/>
              <a:t>Lahan</a:t>
            </a:r>
            <a:r>
              <a:rPr lang="en-US" sz="1500" dirty="0"/>
              <a:t> </a:t>
            </a:r>
            <a:r>
              <a:rPr lang="en-US" sz="1500" dirty="0" err="1"/>
              <a:t>Gambut</a:t>
            </a:r>
            <a:r>
              <a:rPr lang="en-US" sz="1500" dirty="0"/>
              <a:t> di Kawasan </a:t>
            </a:r>
            <a:r>
              <a:rPr lang="en-US" sz="1500" dirty="0" err="1"/>
              <a:t>Hutan</a:t>
            </a:r>
            <a:r>
              <a:rPr lang="en-US" sz="1500" dirty="0"/>
              <a:t> </a:t>
            </a:r>
            <a:r>
              <a:rPr lang="en-US" sz="1500" dirty="0" err="1"/>
              <a:t>Lindung</a:t>
            </a:r>
            <a:r>
              <a:rPr lang="en-US" sz="1500" dirty="0"/>
              <a:t>, </a:t>
            </a:r>
            <a:r>
              <a:rPr lang="en-US" sz="1500" dirty="0" err="1"/>
              <a:t>Hutan</a:t>
            </a:r>
            <a:r>
              <a:rPr lang="en-US" sz="1500" dirty="0"/>
              <a:t> </a:t>
            </a:r>
            <a:r>
              <a:rPr lang="en-US" sz="1500" dirty="0" err="1"/>
              <a:t>Konservasi</a:t>
            </a:r>
            <a:r>
              <a:rPr lang="en-US" sz="1500" dirty="0"/>
              <a:t>, dan </a:t>
            </a:r>
            <a:r>
              <a:rPr lang="en-US" sz="1500" dirty="0" err="1"/>
              <a:t>Hutan</a:t>
            </a:r>
            <a:r>
              <a:rPr lang="en-US" sz="1500" dirty="0"/>
              <a:t> </a:t>
            </a:r>
            <a:r>
              <a:rPr lang="en-US" sz="1500" dirty="0" err="1"/>
              <a:t>Produksi</a:t>
            </a:r>
            <a:r>
              <a:rPr lang="en-US" sz="1500" dirty="0"/>
              <a:t> paling </a:t>
            </a:r>
            <a:r>
              <a:rPr lang="en-US" sz="1500" dirty="0" err="1"/>
              <a:t>banyak</a:t>
            </a:r>
            <a:r>
              <a:rPr lang="en-US" sz="1500" dirty="0"/>
              <a:t> </a:t>
            </a:r>
            <a:r>
              <a:rPr lang="en-US" sz="1500" dirty="0" err="1"/>
              <a:t>berubah</a:t>
            </a:r>
            <a:r>
              <a:rPr lang="en-US" sz="1500" dirty="0"/>
              <a:t> </a:t>
            </a:r>
            <a:r>
              <a:rPr lang="en-US" sz="1500" dirty="0" err="1"/>
              <a:t>menjadi</a:t>
            </a:r>
            <a:r>
              <a:rPr lang="en-US" sz="1500" dirty="0"/>
              <a:t> </a:t>
            </a:r>
            <a:r>
              <a:rPr lang="en-US" sz="1500" dirty="0" err="1"/>
              <a:t>lahan</a:t>
            </a:r>
            <a:r>
              <a:rPr lang="en-US" sz="1500" dirty="0"/>
              <a:t> </a:t>
            </a:r>
            <a:r>
              <a:rPr lang="en-US" sz="1500" dirty="0" err="1"/>
              <a:t>pertanian</a:t>
            </a:r>
            <a:r>
              <a:rPr lang="en-US" sz="1500" dirty="0"/>
              <a:t> dan </a:t>
            </a:r>
            <a:r>
              <a:rPr lang="en-US" sz="1500" dirty="0" err="1"/>
              <a:t>lahan</a:t>
            </a:r>
            <a:r>
              <a:rPr lang="en-US" sz="1500" dirty="0"/>
              <a:t> </a:t>
            </a:r>
            <a:r>
              <a:rPr lang="en-US" sz="1500" dirty="0" err="1"/>
              <a:t>lainnya</a:t>
            </a:r>
            <a:r>
              <a:rPr lang="en-US" sz="1500" dirty="0"/>
              <a:t>. </a:t>
            </a:r>
            <a:r>
              <a:rPr lang="en-US" sz="1500" dirty="0" err="1"/>
              <a:t>Sedangkan</a:t>
            </a:r>
            <a:r>
              <a:rPr lang="en-US" sz="1500" dirty="0"/>
              <a:t> pada Kawasan non </a:t>
            </a:r>
            <a:r>
              <a:rPr lang="en-US" sz="1500" dirty="0" err="1"/>
              <a:t>Hutan</a:t>
            </a:r>
            <a:r>
              <a:rPr lang="en-US" sz="1500" dirty="0"/>
              <a:t> paling </a:t>
            </a:r>
            <a:r>
              <a:rPr lang="en-US" sz="1500" dirty="0" err="1"/>
              <a:t>banyak</a:t>
            </a:r>
            <a:r>
              <a:rPr lang="en-US" sz="1500" dirty="0"/>
              <a:t> </a:t>
            </a:r>
            <a:r>
              <a:rPr lang="en-US" sz="1500" dirty="0" err="1"/>
              <a:t>berubah</a:t>
            </a:r>
            <a:r>
              <a:rPr lang="en-US" sz="1500" dirty="0"/>
              <a:t> </a:t>
            </a:r>
            <a:r>
              <a:rPr lang="en-US" sz="1500" dirty="0" err="1"/>
              <a:t>menjadi</a:t>
            </a:r>
            <a:r>
              <a:rPr lang="en-US" sz="1500" dirty="0"/>
              <a:t> Perkebunan </a:t>
            </a:r>
            <a:r>
              <a:rPr lang="en-US" sz="1500" dirty="0" err="1"/>
              <a:t>Sawit</a:t>
            </a:r>
            <a:r>
              <a:rPr lang="en-US" sz="1500" dirty="0"/>
              <a:t> dan </a:t>
            </a:r>
            <a:r>
              <a:rPr lang="en-US" sz="1500" dirty="0" err="1"/>
              <a:t>lahan</a:t>
            </a:r>
            <a:r>
              <a:rPr lang="en-US" sz="1500" dirty="0"/>
              <a:t> </a:t>
            </a:r>
            <a:r>
              <a:rPr lang="en-US" sz="1500" dirty="0" err="1"/>
              <a:t>lainnya</a:t>
            </a:r>
            <a:endParaRPr lang="en-US" sz="15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C484-8942-4315-99A0-4374D035E0FF}"/>
              </a:ext>
            </a:extLst>
          </p:cNvPr>
          <p:cNvCxnSpPr/>
          <p:nvPr/>
        </p:nvCxnSpPr>
        <p:spPr>
          <a:xfrm>
            <a:off x="2928381" y="259001"/>
            <a:ext cx="0" cy="4048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B1AF7F3-BF4E-4017-8FBD-941827C3F2F4}"/>
              </a:ext>
            </a:extLst>
          </p:cNvPr>
          <p:cNvSpPr txBox="1"/>
          <p:nvPr/>
        </p:nvSpPr>
        <p:spPr>
          <a:xfrm>
            <a:off x="3292257" y="238330"/>
            <a:ext cx="594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ALIH FUNGSI LANDCOVER HUTAN PADA KAWASAN GAMBUT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D62BC4-2520-48D2-96C8-85AAF8B989E3}"/>
              </a:ext>
            </a:extLst>
          </p:cNvPr>
          <p:cNvSpPr/>
          <p:nvPr/>
        </p:nvSpPr>
        <p:spPr>
          <a:xfrm>
            <a:off x="136444" y="262891"/>
            <a:ext cx="575931" cy="36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bg1"/>
                </a:solidFill>
              </a:rPr>
              <a:t>0</a:t>
            </a:r>
            <a:r>
              <a:rPr lang="en-US" b="1" dirty="0">
                <a:solidFill>
                  <a:schemeClr val="bg1"/>
                </a:solidFill>
              </a:rPr>
              <a:t>5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498141-D3A2-4EC6-831F-DE192FE89A48}"/>
              </a:ext>
            </a:extLst>
          </p:cNvPr>
          <p:cNvSpPr txBox="1"/>
          <p:nvPr/>
        </p:nvSpPr>
        <p:spPr>
          <a:xfrm>
            <a:off x="784367" y="227994"/>
            <a:ext cx="155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LAND PROFILE</a:t>
            </a:r>
            <a:endParaRPr lang="id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356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509AA-26F4-43AB-B9C5-2D3567206BC7}"/>
              </a:ext>
            </a:extLst>
          </p:cNvPr>
          <p:cNvSpPr txBox="1"/>
          <p:nvPr/>
        </p:nvSpPr>
        <p:spPr>
          <a:xfrm>
            <a:off x="4209618" y="2721114"/>
            <a:ext cx="3772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331482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7737457" y="1675930"/>
            <a:ext cx="3440846" cy="2893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1400" dirty="0"/>
              <a:t>Production rate (</a:t>
            </a:r>
            <a:r>
              <a:rPr lang="en-US" sz="1400" b="1" dirty="0"/>
              <a:t>Oil Palm Value Added)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1400" dirty="0"/>
              <a:t>Agriculture Production </a:t>
            </a:r>
            <a:r>
              <a:rPr lang="en-US" sz="1400" b="1" dirty="0"/>
              <a:t>(Crop Value Added)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1400" b="1" dirty="0"/>
              <a:t>Forest Plantation production (Forest plantation value added)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1400" dirty="0"/>
              <a:t>Logging Area Production</a:t>
            </a:r>
            <a:r>
              <a:rPr lang="en-US" sz="1400" b="1" dirty="0"/>
              <a:t> (Logging value added)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1400" dirty="0"/>
              <a:t>Biofuel resource</a:t>
            </a:r>
            <a:r>
              <a:rPr lang="en-US" sz="1400" b="1" dirty="0"/>
              <a:t> (energy)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1400" dirty="0"/>
              <a:t>Mangrove</a:t>
            </a:r>
            <a:r>
              <a:rPr lang="en-US" sz="1400" b="1" dirty="0"/>
              <a:t> (Blue Carbon)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1400" dirty="0"/>
              <a:t>Emission from peat </a:t>
            </a:r>
            <a:r>
              <a:rPr lang="en-US" sz="1400" b="1" dirty="0"/>
              <a:t>(effect of air pollution to </a:t>
            </a:r>
            <a:r>
              <a:rPr lang="en-US" sz="1400" b="1" dirty="0" err="1"/>
              <a:t>tfp</a:t>
            </a:r>
            <a:r>
              <a:rPr lang="en-US" sz="1400" b="1" dirty="0"/>
              <a:t> industry &amp; services)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1400" dirty="0"/>
              <a:t>Environment index from forest and emission </a:t>
            </a:r>
            <a:r>
              <a:rPr lang="en-US" sz="1400" b="1" dirty="0"/>
              <a:t>(Birth Population)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4856" y="4747208"/>
            <a:ext cx="3440846" cy="13849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17475" indent="-117475">
              <a:buFont typeface="Arial" pitchFamily="34" charset="0"/>
              <a:buChar char="•"/>
            </a:pPr>
            <a:r>
              <a:rPr lang="en-US" sz="1400" dirty="0"/>
              <a:t>Desired Agriculture Land </a:t>
            </a:r>
            <a:r>
              <a:rPr lang="en-US" sz="1400" b="1" dirty="0"/>
              <a:t>(Population)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sz="1400" dirty="0"/>
              <a:t>Biofuel land demand </a:t>
            </a:r>
            <a:r>
              <a:rPr lang="en-US" sz="1400" b="1" dirty="0"/>
              <a:t>(Energy)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sz="1400" dirty="0"/>
              <a:t>Desired Settlement Land </a:t>
            </a:r>
            <a:r>
              <a:rPr lang="en-US" sz="1400" b="1" dirty="0"/>
              <a:t>(Population)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sz="1400" dirty="0"/>
              <a:t>Mangrove demand</a:t>
            </a:r>
            <a:r>
              <a:rPr lang="en-US" sz="1400" b="1" dirty="0"/>
              <a:t> (Blue Carbon)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sz="1400" dirty="0"/>
              <a:t>Desired land for primary economic value added </a:t>
            </a:r>
            <a:r>
              <a:rPr lang="en-US" sz="1400" b="1" dirty="0"/>
              <a:t>(Economy)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5094" y="2539376"/>
            <a:ext cx="2286000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fi-FI" sz="1400" dirty="0"/>
              <a:t>Forest, peat, and land cover emission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fi-FI" sz="1400" dirty="0"/>
              <a:t>Environmental index</a:t>
            </a:r>
          </a:p>
          <a:p>
            <a:pPr marL="115888" indent="-115888">
              <a:buFont typeface="Arial" pitchFamily="34" charset="0"/>
              <a:buChar char="•"/>
            </a:pPr>
            <a:endParaRPr lang="fi-FI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42772" y="3783212"/>
            <a:ext cx="2286000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1400" dirty="0"/>
              <a:t>Deforestation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1400" dirty="0"/>
              <a:t>Reforestation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1400" dirty="0"/>
              <a:t>restoration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1400" dirty="0"/>
              <a:t>Sustainable forest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7111609" y="2887234"/>
            <a:ext cx="609600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351415" y="3879784"/>
            <a:ext cx="1120517" cy="5334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Policy</a:t>
            </a:r>
          </a:p>
        </p:txBody>
      </p:sp>
      <p:sp>
        <p:nvSpPr>
          <p:cNvPr id="15" name="Left Arrow 14"/>
          <p:cNvSpPr/>
          <p:nvPr/>
        </p:nvSpPr>
        <p:spPr>
          <a:xfrm>
            <a:off x="3351094" y="2815694"/>
            <a:ext cx="1120517" cy="484632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16" name="Left Arrow 15"/>
          <p:cNvSpPr/>
          <p:nvPr/>
        </p:nvSpPr>
        <p:spPr>
          <a:xfrm>
            <a:off x="7111609" y="4982013"/>
            <a:ext cx="609600" cy="4572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18" name="Rounded Rectangle 14">
            <a:extLst>
              <a:ext uri="{FF2B5EF4-FFF2-40B4-BE49-F238E27FC236}">
                <a16:creationId xmlns:a16="http://schemas.microsoft.com/office/drawing/2014/main" id="{6AA8275F-2F69-4C44-ACAC-DFBD513889C6}"/>
              </a:ext>
            </a:extLst>
          </p:cNvPr>
          <p:cNvSpPr/>
          <p:nvPr/>
        </p:nvSpPr>
        <p:spPr>
          <a:xfrm>
            <a:off x="4471933" y="1418787"/>
            <a:ext cx="2628705" cy="47378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FOREST &amp; PEAT LAND</a:t>
            </a:r>
          </a:p>
          <a:p>
            <a:pPr marL="168275" indent="-168275">
              <a:buFont typeface="Arial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168275" indent="-168275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Land Cover: 8 Type</a:t>
            </a:r>
          </a:p>
          <a:p>
            <a:pPr marL="342900" lvl="1" indent="-168275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Primary Forest</a:t>
            </a:r>
          </a:p>
          <a:p>
            <a:pPr marL="342900" lvl="1" indent="-168275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Secondary Forest</a:t>
            </a:r>
          </a:p>
          <a:p>
            <a:pPr marL="342900" lvl="1" indent="-168275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Planted Forest</a:t>
            </a:r>
          </a:p>
          <a:p>
            <a:pPr marL="342900" lvl="1" indent="-168275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Mangrove Forest</a:t>
            </a:r>
          </a:p>
          <a:p>
            <a:pPr marL="342900" lvl="1" indent="-168275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Palm Plantation</a:t>
            </a:r>
          </a:p>
          <a:p>
            <a:pPr marL="342900" lvl="1" indent="-168275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Settlement</a:t>
            </a:r>
          </a:p>
          <a:p>
            <a:pPr marL="342900" lvl="1" indent="-168275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Other Land</a:t>
            </a:r>
          </a:p>
          <a:p>
            <a:pPr marL="174625" lvl="1"/>
            <a:endParaRPr lang="en-US" sz="1400" dirty="0">
              <a:solidFill>
                <a:schemeClr val="tx1"/>
              </a:solidFill>
            </a:endParaRPr>
          </a:p>
          <a:p>
            <a:pPr marL="168275" indent="-168275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Forest Area</a:t>
            </a:r>
          </a:p>
          <a:p>
            <a:pPr marL="342900" lvl="1" indent="-1714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Protection Forest</a:t>
            </a:r>
          </a:p>
          <a:p>
            <a:pPr marL="342900" lvl="1" indent="-1714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Conservation Forest</a:t>
            </a:r>
          </a:p>
          <a:p>
            <a:pPr marL="342900" lvl="1" indent="-1714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Production Forest</a:t>
            </a:r>
          </a:p>
          <a:p>
            <a:pPr marL="342900" lvl="1" indent="-1714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Non Forest</a:t>
            </a:r>
          </a:p>
          <a:p>
            <a:pPr marL="171450" lvl="1"/>
            <a:endParaRPr lang="en-US" sz="1400" dirty="0">
              <a:solidFill>
                <a:schemeClr val="tx1"/>
              </a:solidFill>
            </a:endParaRPr>
          </a:p>
          <a:p>
            <a:pPr marL="168275" indent="-168275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Peat Area</a:t>
            </a:r>
          </a:p>
          <a:p>
            <a:pPr marL="342900" lvl="1" indent="-168275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Peat Area</a:t>
            </a:r>
          </a:p>
          <a:p>
            <a:pPr marL="342900" lvl="1" indent="-168275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Non Peat Area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DC6560-1186-4CAE-8146-FA6EDD2A5ECD}"/>
              </a:ext>
            </a:extLst>
          </p:cNvPr>
          <p:cNvSpPr/>
          <p:nvPr/>
        </p:nvSpPr>
        <p:spPr>
          <a:xfrm>
            <a:off x="136444" y="262891"/>
            <a:ext cx="575931" cy="36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FBAC2C-D189-49C2-A151-4CA91B19D8A7}"/>
              </a:ext>
            </a:extLst>
          </p:cNvPr>
          <p:cNvSpPr txBox="1"/>
          <p:nvPr/>
        </p:nvSpPr>
        <p:spPr>
          <a:xfrm>
            <a:off x="898475" y="268543"/>
            <a:ext cx="548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FOREST AND PEAT LAND (CONCEPTUAL FRAMEWORK)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56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CEFF2E-9D89-482A-995A-28F36271A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1745820"/>
            <a:ext cx="11896725" cy="21145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B7F85D6-A556-4E7F-A774-B275C56F0115}"/>
              </a:ext>
            </a:extLst>
          </p:cNvPr>
          <p:cNvSpPr txBox="1">
            <a:spLocks/>
          </p:cNvSpPr>
          <p:nvPr/>
        </p:nvSpPr>
        <p:spPr>
          <a:xfrm>
            <a:off x="1224116" y="1275315"/>
            <a:ext cx="9727924" cy="45649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2400" dirty="0"/>
              <a:t>PROTECTION FOREST ON </a:t>
            </a:r>
            <a:r>
              <a:rPr lang="en-US" sz="2400" b="1" dirty="0"/>
              <a:t>NON PEAT </a:t>
            </a:r>
            <a:r>
              <a:rPr lang="en-US" sz="2400" dirty="0"/>
              <a:t>AREA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E23CD1-3878-4D26-BFA9-D41B6F109E57}"/>
              </a:ext>
            </a:extLst>
          </p:cNvPr>
          <p:cNvCxnSpPr/>
          <p:nvPr/>
        </p:nvCxnSpPr>
        <p:spPr>
          <a:xfrm>
            <a:off x="0" y="116801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B9DB4F-4A87-467D-A389-B346D3E16B5A}"/>
              </a:ext>
            </a:extLst>
          </p:cNvPr>
          <p:cNvCxnSpPr/>
          <p:nvPr/>
        </p:nvCxnSpPr>
        <p:spPr>
          <a:xfrm>
            <a:off x="-7922" y="406361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1226AD30-39C4-46DF-A6E2-816C70735196}"/>
              </a:ext>
            </a:extLst>
          </p:cNvPr>
          <p:cNvSpPr txBox="1">
            <a:spLocks/>
          </p:cNvSpPr>
          <p:nvPr/>
        </p:nvSpPr>
        <p:spPr>
          <a:xfrm>
            <a:off x="1224116" y="4063612"/>
            <a:ext cx="9727924" cy="45649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2400" dirty="0"/>
              <a:t>PROTECTION FOREST ON </a:t>
            </a:r>
            <a:r>
              <a:rPr lang="en-US" sz="2400" b="1" dirty="0"/>
              <a:t>PEAT </a:t>
            </a:r>
            <a:r>
              <a:rPr lang="en-US" sz="2400" dirty="0"/>
              <a:t>AREA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1239F4-A200-4C64-A9FD-BE3AF00CC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5" y="4447780"/>
            <a:ext cx="11820525" cy="21145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CF0FF6E-C049-4BE8-8CEE-55A804DD4EB6}"/>
              </a:ext>
            </a:extLst>
          </p:cNvPr>
          <p:cNvSpPr/>
          <p:nvPr/>
        </p:nvSpPr>
        <p:spPr>
          <a:xfrm>
            <a:off x="136444" y="262891"/>
            <a:ext cx="575931" cy="36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bg1"/>
                </a:solidFill>
              </a:rPr>
              <a:t>0</a:t>
            </a:r>
            <a:r>
              <a:rPr lang="en-US" b="1" dirty="0">
                <a:solidFill>
                  <a:schemeClr val="bg1"/>
                </a:solidFill>
              </a:rPr>
              <a:t>2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ED4A3F-98BC-40EE-89E4-AA5D36447207}"/>
              </a:ext>
            </a:extLst>
          </p:cNvPr>
          <p:cNvSpPr txBox="1"/>
          <p:nvPr/>
        </p:nvSpPr>
        <p:spPr>
          <a:xfrm>
            <a:off x="829276" y="263495"/>
            <a:ext cx="548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BASIC STRUCTURE: MATRIX TRANSITION 2000 &amp; 2017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50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B54F49-4894-4202-A1A1-73653FFFCB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47" t="8082" r="2631" b="10504"/>
          <a:stretch/>
        </p:blipFill>
        <p:spPr>
          <a:xfrm>
            <a:off x="1593273" y="812211"/>
            <a:ext cx="9213273" cy="58379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6CAEDDD-C3BA-437B-A870-0448EC020012}"/>
              </a:ext>
            </a:extLst>
          </p:cNvPr>
          <p:cNvSpPr/>
          <p:nvPr/>
        </p:nvSpPr>
        <p:spPr>
          <a:xfrm>
            <a:off x="136444" y="262891"/>
            <a:ext cx="575931" cy="36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bg1"/>
                </a:solidFill>
              </a:rPr>
              <a:t>0</a:t>
            </a:r>
            <a:r>
              <a:rPr lang="en-US" b="1" dirty="0">
                <a:solidFill>
                  <a:schemeClr val="bg1"/>
                </a:solidFill>
              </a:rPr>
              <a:t>3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F834C-AC52-4B3F-BDB1-76C20A0B4831}"/>
              </a:ext>
            </a:extLst>
          </p:cNvPr>
          <p:cNvSpPr txBox="1"/>
          <p:nvPr/>
        </p:nvSpPr>
        <p:spPr>
          <a:xfrm>
            <a:off x="888270" y="262891"/>
            <a:ext cx="24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STOCK FLOW DIAGRAM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39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E50530-FD60-4AB4-9F7C-90CC8165A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4" y="1821877"/>
            <a:ext cx="548640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CBCE6A-69CE-4CDA-8E9B-EFF1FF37A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710" y="1821877"/>
            <a:ext cx="5486400" cy="3657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4A6ED8-7BA4-41FD-9DD3-294BC5C76253}"/>
              </a:ext>
            </a:extLst>
          </p:cNvPr>
          <p:cNvSpPr/>
          <p:nvPr/>
        </p:nvSpPr>
        <p:spPr>
          <a:xfrm>
            <a:off x="2478688" y="1417904"/>
            <a:ext cx="1581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Primary Forest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EA0C2E-93FF-44A9-AAEB-1C74005BB0E9}"/>
              </a:ext>
            </a:extLst>
          </p:cNvPr>
          <p:cNvSpPr/>
          <p:nvPr/>
        </p:nvSpPr>
        <p:spPr>
          <a:xfrm>
            <a:off x="7929025" y="1438690"/>
            <a:ext cx="1875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Secondary Forest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BED1FF-9473-4BD1-B5B1-DC7207309C37}"/>
              </a:ext>
            </a:extLst>
          </p:cNvPr>
          <p:cNvSpPr/>
          <p:nvPr/>
        </p:nvSpPr>
        <p:spPr>
          <a:xfrm>
            <a:off x="136444" y="262891"/>
            <a:ext cx="575931" cy="36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bg1"/>
                </a:solidFill>
              </a:rPr>
              <a:t>0</a:t>
            </a:r>
            <a:r>
              <a:rPr lang="en-US" b="1" dirty="0">
                <a:solidFill>
                  <a:schemeClr val="bg1"/>
                </a:solidFill>
              </a:rPr>
              <a:t>4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9EE9AC-A7E9-448C-A57A-086EEBDBF930}"/>
              </a:ext>
            </a:extLst>
          </p:cNvPr>
          <p:cNvSpPr txBox="1"/>
          <p:nvPr/>
        </p:nvSpPr>
        <p:spPr>
          <a:xfrm>
            <a:off x="858773" y="262891"/>
            <a:ext cx="253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VALIDATION HISTORICAL</a:t>
            </a:r>
          </a:p>
        </p:txBody>
      </p:sp>
    </p:spTree>
    <p:extLst>
      <p:ext uri="{BB962C8B-B14F-4D97-AF65-F5344CB8AC3E}">
        <p14:creationId xmlns:p14="http://schemas.microsoft.com/office/powerpoint/2010/main" val="216144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AC6EE7-5D91-454F-B2D4-249CECF9C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6" y="4524990"/>
            <a:ext cx="10372725" cy="2114550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4065E8B-3C44-4171-9CB3-4F30F8EE74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672263"/>
              </p:ext>
            </p:extLst>
          </p:nvPr>
        </p:nvGraphicFramePr>
        <p:xfrm>
          <a:off x="909636" y="906018"/>
          <a:ext cx="5856989" cy="3520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3AFB65D-8160-48F7-8F1C-915EA10BDF00}"/>
              </a:ext>
            </a:extLst>
          </p:cNvPr>
          <p:cNvSpPr txBox="1"/>
          <p:nvPr/>
        </p:nvSpPr>
        <p:spPr>
          <a:xfrm>
            <a:off x="6944858" y="1976284"/>
            <a:ext cx="4337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agregat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,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tutupan</a:t>
            </a:r>
            <a:r>
              <a:rPr lang="en-US" dirty="0"/>
              <a:t> </a:t>
            </a:r>
            <a:r>
              <a:rPr lang="en-US" dirty="0" err="1"/>
              <a:t>lahan</a:t>
            </a:r>
            <a:r>
              <a:rPr lang="en-US" dirty="0"/>
              <a:t> </a:t>
            </a:r>
            <a:r>
              <a:rPr lang="en-US" dirty="0" err="1"/>
              <a:t>Hutan</a:t>
            </a:r>
            <a:r>
              <a:rPr lang="en-US" dirty="0"/>
              <a:t> Primer, </a:t>
            </a:r>
            <a:r>
              <a:rPr lang="en-US" dirty="0" err="1"/>
              <a:t>Hutan</a:t>
            </a:r>
            <a:r>
              <a:rPr lang="en-US" dirty="0"/>
              <a:t> </a:t>
            </a:r>
            <a:r>
              <a:rPr lang="en-US" dirty="0" err="1"/>
              <a:t>Sekunder</a:t>
            </a:r>
            <a:r>
              <a:rPr lang="en-US" dirty="0"/>
              <a:t>, </a:t>
            </a:r>
            <a:r>
              <a:rPr lang="en-US" dirty="0" err="1"/>
              <a:t>Hutan</a:t>
            </a:r>
            <a:r>
              <a:rPr lang="en-US" dirty="0"/>
              <a:t> Mangrove, </a:t>
            </a:r>
            <a:r>
              <a:rPr lang="en-US" dirty="0" err="1"/>
              <a:t>Pertanian</a:t>
            </a:r>
            <a:r>
              <a:rPr lang="en-US" dirty="0"/>
              <a:t>, dan </a:t>
            </a:r>
            <a:r>
              <a:rPr lang="en-US" dirty="0" err="1"/>
              <a:t>tutupan</a:t>
            </a:r>
            <a:r>
              <a:rPr lang="en-US" dirty="0"/>
              <a:t> </a:t>
            </a:r>
            <a:r>
              <a:rPr lang="en-US" dirty="0" err="1"/>
              <a:t>lahan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pada </a:t>
            </a:r>
            <a:r>
              <a:rPr lang="en-US" dirty="0" err="1"/>
              <a:t>Hutan</a:t>
            </a:r>
            <a:r>
              <a:rPr lang="en-US" dirty="0"/>
              <a:t> </a:t>
            </a:r>
            <a:r>
              <a:rPr lang="en-US" dirty="0" err="1"/>
              <a:t>Tanaman</a:t>
            </a:r>
            <a:r>
              <a:rPr lang="en-US" dirty="0"/>
              <a:t>, Perkebunan </a:t>
            </a:r>
            <a:r>
              <a:rPr lang="en-US" dirty="0" err="1"/>
              <a:t>Sawit</a:t>
            </a:r>
            <a:r>
              <a:rPr lang="en-US" dirty="0"/>
              <a:t>, dan </a:t>
            </a:r>
            <a:r>
              <a:rPr lang="en-US" dirty="0" err="1"/>
              <a:t>Permukiman</a:t>
            </a:r>
            <a:r>
              <a:rPr lang="en-US" dirty="0"/>
              <a:t>. Perkebunan </a:t>
            </a:r>
            <a:r>
              <a:rPr lang="en-US" dirty="0" err="1"/>
              <a:t>Sawit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yang paling </a:t>
            </a:r>
            <a:r>
              <a:rPr lang="en-US" dirty="0" err="1"/>
              <a:t>signifikan</a:t>
            </a:r>
            <a:r>
              <a:rPr lang="en-US" dirty="0"/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28FA0-3259-4B45-853E-A02FC88B43A3}"/>
              </a:ext>
            </a:extLst>
          </p:cNvPr>
          <p:cNvSpPr/>
          <p:nvPr/>
        </p:nvSpPr>
        <p:spPr>
          <a:xfrm>
            <a:off x="136444" y="262891"/>
            <a:ext cx="575931" cy="36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bg1"/>
                </a:solidFill>
              </a:rPr>
              <a:t>0</a:t>
            </a:r>
            <a:r>
              <a:rPr lang="en-US" b="1" dirty="0">
                <a:solidFill>
                  <a:schemeClr val="bg1"/>
                </a:solidFill>
              </a:rPr>
              <a:t>5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C3532-B432-4011-9CB8-088266565438}"/>
              </a:ext>
            </a:extLst>
          </p:cNvPr>
          <p:cNvSpPr txBox="1"/>
          <p:nvPr/>
        </p:nvSpPr>
        <p:spPr>
          <a:xfrm>
            <a:off x="784367" y="227994"/>
            <a:ext cx="155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LAND PROFILE</a:t>
            </a:r>
            <a:endParaRPr lang="id-ID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18A689-6668-4B3E-A9AC-DE8FF7E34334}"/>
              </a:ext>
            </a:extLst>
          </p:cNvPr>
          <p:cNvCxnSpPr/>
          <p:nvPr/>
        </p:nvCxnSpPr>
        <p:spPr>
          <a:xfrm>
            <a:off x="2928381" y="259001"/>
            <a:ext cx="0" cy="4048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72DF75-7475-4CF5-8BF4-BC4572260224}"/>
              </a:ext>
            </a:extLst>
          </p:cNvPr>
          <p:cNvSpPr txBox="1"/>
          <p:nvPr/>
        </p:nvSpPr>
        <p:spPr>
          <a:xfrm>
            <a:off x="3292257" y="238330"/>
            <a:ext cx="553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PERBANDINGAN LUAS LANDCOVER NASIONAL HISTORIS</a:t>
            </a:r>
            <a:endParaRPr lang="id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01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55B35A4-6529-4DE4-9D1B-950ACA4EAB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9119849"/>
              </p:ext>
            </p:extLst>
          </p:nvPr>
        </p:nvGraphicFramePr>
        <p:xfrm>
          <a:off x="447367" y="1602519"/>
          <a:ext cx="5614416" cy="3090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C751589-D7CA-4EC3-B730-EE6EAC35A8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9514002"/>
              </p:ext>
            </p:extLst>
          </p:nvPr>
        </p:nvGraphicFramePr>
        <p:xfrm>
          <a:off x="6199239" y="1604370"/>
          <a:ext cx="5612947" cy="3088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80D1CD7-4117-4883-89DD-DB7F5BE83FFF}"/>
              </a:ext>
            </a:extLst>
          </p:cNvPr>
          <p:cNvSpPr txBox="1"/>
          <p:nvPr/>
        </p:nvSpPr>
        <p:spPr>
          <a:xfrm>
            <a:off x="447367" y="5102942"/>
            <a:ext cx="56144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Pada Kawasan non-</a:t>
            </a:r>
            <a:r>
              <a:rPr lang="en-US" dirty="0" err="1"/>
              <a:t>Gambut</a:t>
            </a:r>
            <a:r>
              <a:rPr lang="en-US" dirty="0"/>
              <a:t>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pada Kawasan Non-</a:t>
            </a:r>
            <a:r>
              <a:rPr lang="en-US" dirty="0" err="1"/>
              <a:t>Hutan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37.87%.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5583A-9D31-45E9-B182-97A257221FF2}"/>
              </a:ext>
            </a:extLst>
          </p:cNvPr>
          <p:cNvSpPr txBox="1"/>
          <p:nvPr/>
        </p:nvSpPr>
        <p:spPr>
          <a:xfrm>
            <a:off x="6199239" y="5102942"/>
            <a:ext cx="56144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Kawasan </a:t>
            </a:r>
            <a:r>
              <a:rPr lang="en-US" dirty="0" err="1"/>
              <a:t>Gambut</a:t>
            </a:r>
            <a:r>
              <a:rPr lang="en-US" dirty="0"/>
              <a:t>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Kawasan </a:t>
            </a:r>
            <a:r>
              <a:rPr lang="en-US" dirty="0" err="1"/>
              <a:t>Hutan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39.17%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1391E9-CA1B-4684-B6B8-139BC50BFE71}"/>
              </a:ext>
            </a:extLst>
          </p:cNvPr>
          <p:cNvCxnSpPr/>
          <p:nvPr/>
        </p:nvCxnSpPr>
        <p:spPr>
          <a:xfrm>
            <a:off x="2928381" y="259001"/>
            <a:ext cx="0" cy="4048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D4F4A9-83C1-42E2-BFB0-5BF025B55431}"/>
              </a:ext>
            </a:extLst>
          </p:cNvPr>
          <p:cNvSpPr txBox="1"/>
          <p:nvPr/>
        </p:nvSpPr>
        <p:spPr>
          <a:xfrm>
            <a:off x="3292257" y="238330"/>
            <a:ext cx="7935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LUAS TUTUPAN LAHAN NASIONAL PER KAWASAN GAMBUT DAN NON-GAMBUT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A8CBC5-C88F-4A97-A741-D1C94BEB3F0E}"/>
              </a:ext>
            </a:extLst>
          </p:cNvPr>
          <p:cNvSpPr/>
          <p:nvPr/>
        </p:nvSpPr>
        <p:spPr>
          <a:xfrm>
            <a:off x="136444" y="262891"/>
            <a:ext cx="575931" cy="36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bg1"/>
                </a:solidFill>
              </a:rPr>
              <a:t>0</a:t>
            </a:r>
            <a:r>
              <a:rPr lang="en-US" b="1" dirty="0">
                <a:solidFill>
                  <a:schemeClr val="bg1"/>
                </a:solidFill>
              </a:rPr>
              <a:t>5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8082FD-6855-434E-9A81-38852AB08FDC}"/>
              </a:ext>
            </a:extLst>
          </p:cNvPr>
          <p:cNvSpPr txBox="1"/>
          <p:nvPr/>
        </p:nvSpPr>
        <p:spPr>
          <a:xfrm>
            <a:off x="784367" y="227994"/>
            <a:ext cx="155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LAND PROFILE</a:t>
            </a:r>
            <a:endParaRPr lang="id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99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88CB9BE-AEF1-486C-8E97-73B359CFEA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8644944"/>
              </p:ext>
            </p:extLst>
          </p:nvPr>
        </p:nvGraphicFramePr>
        <p:xfrm>
          <a:off x="1437156" y="944738"/>
          <a:ext cx="4659353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4F84B87-5544-49DC-A73C-1B6E22F36D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1851980"/>
              </p:ext>
            </p:extLst>
          </p:nvPr>
        </p:nvGraphicFramePr>
        <p:xfrm>
          <a:off x="6158990" y="941900"/>
          <a:ext cx="4655575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1F5261A-4181-4D89-A060-9189964370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2337144"/>
              </p:ext>
            </p:extLst>
          </p:nvPr>
        </p:nvGraphicFramePr>
        <p:xfrm>
          <a:off x="1436647" y="3378218"/>
          <a:ext cx="4659353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60A744C-6551-4BE4-BCD5-86396CF883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3812349"/>
              </p:ext>
            </p:extLst>
          </p:nvPr>
        </p:nvGraphicFramePr>
        <p:xfrm>
          <a:off x="6158990" y="3378218"/>
          <a:ext cx="4655575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CD2390-FAAC-4C88-98B1-ED7A6F1D7999}"/>
              </a:ext>
            </a:extLst>
          </p:cNvPr>
          <p:cNvSpPr txBox="1"/>
          <p:nvPr/>
        </p:nvSpPr>
        <p:spPr>
          <a:xfrm>
            <a:off x="1436647" y="5869855"/>
            <a:ext cx="9377918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Pada Kawasan non-</a:t>
            </a:r>
            <a:r>
              <a:rPr lang="en-US" sz="1500" dirty="0" err="1"/>
              <a:t>gambut</a:t>
            </a:r>
            <a:r>
              <a:rPr lang="en-US" sz="1500" dirty="0"/>
              <a:t>, </a:t>
            </a:r>
            <a:r>
              <a:rPr lang="en-US" sz="1500" dirty="0" err="1"/>
              <a:t>luas</a:t>
            </a:r>
            <a:r>
              <a:rPr lang="en-US" sz="1500" dirty="0"/>
              <a:t> </a:t>
            </a:r>
            <a:r>
              <a:rPr lang="en-US" sz="1500" dirty="0" err="1"/>
              <a:t>hutan</a:t>
            </a:r>
            <a:r>
              <a:rPr lang="en-US" sz="1500" dirty="0"/>
              <a:t> di Kawasan </a:t>
            </a:r>
            <a:r>
              <a:rPr lang="en-US" sz="1500" dirty="0" err="1"/>
              <a:t>Hutan</a:t>
            </a:r>
            <a:r>
              <a:rPr lang="en-US" sz="1500" dirty="0"/>
              <a:t> </a:t>
            </a:r>
            <a:r>
              <a:rPr lang="en-US" sz="1500" dirty="0" err="1"/>
              <a:t>Lindung</a:t>
            </a:r>
            <a:r>
              <a:rPr lang="en-US" sz="1500" dirty="0"/>
              <a:t>, </a:t>
            </a:r>
            <a:r>
              <a:rPr lang="en-US" sz="1500" dirty="0" err="1"/>
              <a:t>Hutan</a:t>
            </a:r>
            <a:r>
              <a:rPr lang="en-US" sz="1500" dirty="0"/>
              <a:t> </a:t>
            </a:r>
            <a:r>
              <a:rPr lang="en-US" sz="1500" dirty="0" err="1"/>
              <a:t>Konservasi</a:t>
            </a:r>
            <a:r>
              <a:rPr lang="en-US" sz="1500" dirty="0"/>
              <a:t>, dan Non-Kawasan </a:t>
            </a:r>
            <a:r>
              <a:rPr lang="en-US" sz="1500" dirty="0" err="1"/>
              <a:t>Hutan</a:t>
            </a:r>
            <a:r>
              <a:rPr lang="en-US" sz="1500" dirty="0"/>
              <a:t> </a:t>
            </a:r>
            <a:r>
              <a:rPr lang="en-US" sz="1500" dirty="0" err="1"/>
              <a:t>mengalami</a:t>
            </a:r>
            <a:r>
              <a:rPr lang="en-US" sz="1500" dirty="0"/>
              <a:t> </a:t>
            </a:r>
            <a:r>
              <a:rPr lang="en-US" sz="1500" dirty="0" err="1"/>
              <a:t>penurunan</a:t>
            </a:r>
            <a:r>
              <a:rPr lang="en-US" sz="1500" dirty="0"/>
              <a:t>. </a:t>
            </a:r>
            <a:r>
              <a:rPr lang="en-US" sz="1500" dirty="0" err="1"/>
              <a:t>Terdapat</a:t>
            </a:r>
            <a:r>
              <a:rPr lang="en-US" sz="1500" dirty="0"/>
              <a:t> </a:t>
            </a:r>
            <a:r>
              <a:rPr lang="en-US" sz="1500" dirty="0" err="1"/>
              <a:t>kenaikan</a:t>
            </a:r>
            <a:r>
              <a:rPr lang="en-US" sz="1500" dirty="0"/>
              <a:t> </a:t>
            </a:r>
            <a:r>
              <a:rPr lang="en-US" sz="1500" dirty="0" err="1"/>
              <a:t>jumlah</a:t>
            </a:r>
            <a:r>
              <a:rPr lang="en-US" sz="1500" dirty="0"/>
              <a:t> </a:t>
            </a:r>
            <a:r>
              <a:rPr lang="en-US" sz="1500" dirty="0" err="1"/>
              <a:t>hutan</a:t>
            </a:r>
            <a:r>
              <a:rPr lang="en-US" sz="1500" dirty="0"/>
              <a:t> </a:t>
            </a:r>
            <a:r>
              <a:rPr lang="en-US" sz="1500" dirty="0" err="1"/>
              <a:t>sekunder</a:t>
            </a:r>
            <a:r>
              <a:rPr lang="en-US" sz="1500" dirty="0"/>
              <a:t> pada Kawasan </a:t>
            </a:r>
            <a:r>
              <a:rPr lang="en-US" sz="1500" dirty="0" err="1"/>
              <a:t>Hutan</a:t>
            </a:r>
            <a:r>
              <a:rPr lang="en-US" sz="1500" dirty="0"/>
              <a:t> </a:t>
            </a:r>
            <a:r>
              <a:rPr lang="en-US" sz="1500" dirty="0" err="1"/>
              <a:t>Lindung</a:t>
            </a:r>
            <a:r>
              <a:rPr lang="en-US" sz="1500" dirty="0"/>
              <a:t> dan </a:t>
            </a:r>
            <a:r>
              <a:rPr lang="en-US" sz="1500" dirty="0" err="1"/>
              <a:t>Hutan</a:t>
            </a:r>
            <a:r>
              <a:rPr lang="en-US" sz="1500" dirty="0"/>
              <a:t> </a:t>
            </a:r>
            <a:r>
              <a:rPr lang="en-US" sz="1500" dirty="0" err="1"/>
              <a:t>Produksi</a:t>
            </a:r>
            <a:r>
              <a:rPr lang="en-US" sz="1500" dirty="0"/>
              <a:t>.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1D0BC1-B891-4A92-ADB4-A08169AF0207}"/>
              </a:ext>
            </a:extLst>
          </p:cNvPr>
          <p:cNvCxnSpPr/>
          <p:nvPr/>
        </p:nvCxnSpPr>
        <p:spPr>
          <a:xfrm>
            <a:off x="2928381" y="259001"/>
            <a:ext cx="0" cy="4048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811B33A-7DE9-4735-AB1E-D9CDB19E9A63}"/>
              </a:ext>
            </a:extLst>
          </p:cNvPr>
          <p:cNvSpPr txBox="1"/>
          <p:nvPr/>
        </p:nvSpPr>
        <p:spPr>
          <a:xfrm>
            <a:off x="3292257" y="238330"/>
            <a:ext cx="755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LUAS TUTUPAN LAHAN PER KAWASAN HUTAN PADA WILAYAH NON-GAMBUT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951107-AA45-4740-A2C0-F7913AB7002E}"/>
              </a:ext>
            </a:extLst>
          </p:cNvPr>
          <p:cNvSpPr/>
          <p:nvPr/>
        </p:nvSpPr>
        <p:spPr>
          <a:xfrm>
            <a:off x="136444" y="262891"/>
            <a:ext cx="575931" cy="36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bg1"/>
                </a:solidFill>
              </a:rPr>
              <a:t>0</a:t>
            </a:r>
            <a:r>
              <a:rPr lang="en-US" b="1" dirty="0">
                <a:solidFill>
                  <a:schemeClr val="bg1"/>
                </a:solidFill>
              </a:rPr>
              <a:t>5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2F2447-E136-44AD-B82A-311099C40DF7}"/>
              </a:ext>
            </a:extLst>
          </p:cNvPr>
          <p:cNvSpPr txBox="1"/>
          <p:nvPr/>
        </p:nvSpPr>
        <p:spPr>
          <a:xfrm>
            <a:off x="784367" y="227994"/>
            <a:ext cx="155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LAND PROFILE</a:t>
            </a:r>
            <a:endParaRPr lang="id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83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71B2C13-9685-4FAC-A169-853D44F8D4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5025337"/>
              </p:ext>
            </p:extLst>
          </p:nvPr>
        </p:nvGraphicFramePr>
        <p:xfrm>
          <a:off x="1410283" y="936221"/>
          <a:ext cx="4663440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C36B703-3C55-43BF-89E2-5E4E1628DF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9355348"/>
              </p:ext>
            </p:extLst>
          </p:nvPr>
        </p:nvGraphicFramePr>
        <p:xfrm>
          <a:off x="6131986" y="936221"/>
          <a:ext cx="4663440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6381089-9A01-414E-8395-C65483BAC9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9276331"/>
              </p:ext>
            </p:extLst>
          </p:nvPr>
        </p:nvGraphicFramePr>
        <p:xfrm>
          <a:off x="1410283" y="3380254"/>
          <a:ext cx="4663440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FA418A1-F3CA-4AC8-B19B-84F4C4960F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4398563"/>
              </p:ext>
            </p:extLst>
          </p:nvPr>
        </p:nvGraphicFramePr>
        <p:xfrm>
          <a:off x="6131986" y="3380254"/>
          <a:ext cx="4663440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AF0EF8C-570D-44F9-A750-3B456B5F0EF2}"/>
              </a:ext>
            </a:extLst>
          </p:cNvPr>
          <p:cNvSpPr txBox="1"/>
          <p:nvPr/>
        </p:nvSpPr>
        <p:spPr>
          <a:xfrm>
            <a:off x="1410283" y="5831963"/>
            <a:ext cx="938514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Pada wilayah </a:t>
            </a:r>
            <a:r>
              <a:rPr lang="en-US" dirty="0" err="1"/>
              <a:t>gambut</a:t>
            </a:r>
            <a:r>
              <a:rPr lang="en-US" dirty="0"/>
              <a:t>,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hutan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penurunan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Kawasan </a:t>
            </a:r>
            <a:r>
              <a:rPr lang="en-US" dirty="0" err="1"/>
              <a:t>hutan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dan non Kawasan </a:t>
            </a:r>
            <a:r>
              <a:rPr lang="en-US" dirty="0" err="1"/>
              <a:t>hutan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perkebunan</a:t>
            </a:r>
            <a:r>
              <a:rPr lang="en-US" dirty="0"/>
              <a:t> </a:t>
            </a:r>
            <a:r>
              <a:rPr lang="en-US" dirty="0" err="1"/>
              <a:t>sawit</a:t>
            </a:r>
            <a:r>
              <a:rPr lang="en-US" dirty="0"/>
              <a:t> yang </a:t>
            </a:r>
            <a:r>
              <a:rPr lang="en-US" dirty="0" err="1"/>
              <a:t>signifikan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F4C2AF-DDF8-408A-9331-51A6BACE3DD5}"/>
              </a:ext>
            </a:extLst>
          </p:cNvPr>
          <p:cNvCxnSpPr/>
          <p:nvPr/>
        </p:nvCxnSpPr>
        <p:spPr>
          <a:xfrm>
            <a:off x="2928381" y="259001"/>
            <a:ext cx="0" cy="4048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BDD4D4-2CED-44B5-B7DD-0ED850228814}"/>
              </a:ext>
            </a:extLst>
          </p:cNvPr>
          <p:cNvSpPr txBox="1"/>
          <p:nvPr/>
        </p:nvSpPr>
        <p:spPr>
          <a:xfrm>
            <a:off x="3292257" y="238330"/>
            <a:ext cx="702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LUAS TUTUPAN LAHAN PER KAWASAN HUTAN PADA WILAYAH GAMBUT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434AA7-7BB6-4DBA-B0E1-DC377A0BB920}"/>
              </a:ext>
            </a:extLst>
          </p:cNvPr>
          <p:cNvSpPr/>
          <p:nvPr/>
        </p:nvSpPr>
        <p:spPr>
          <a:xfrm>
            <a:off x="136444" y="262891"/>
            <a:ext cx="575931" cy="36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bg1"/>
                </a:solidFill>
              </a:rPr>
              <a:t>0</a:t>
            </a:r>
            <a:r>
              <a:rPr lang="en-US" b="1" dirty="0">
                <a:solidFill>
                  <a:schemeClr val="bg1"/>
                </a:solidFill>
              </a:rPr>
              <a:t>5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F0FBBF-8D6C-4D94-B361-23B78D22EDFE}"/>
              </a:ext>
            </a:extLst>
          </p:cNvPr>
          <p:cNvSpPr txBox="1"/>
          <p:nvPr/>
        </p:nvSpPr>
        <p:spPr>
          <a:xfrm>
            <a:off x="784367" y="227994"/>
            <a:ext cx="155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LAND PROFILE</a:t>
            </a:r>
            <a:endParaRPr lang="id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844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1031</Words>
  <Application>Microsoft Office PowerPoint</Application>
  <PresentationFormat>Widescreen</PresentationFormat>
  <Paragraphs>159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Arij</dc:creator>
  <cp:lastModifiedBy>Arij</cp:lastModifiedBy>
  <cp:revision>194</cp:revision>
  <dcterms:created xsi:type="dcterms:W3CDTF">2020-05-27T12:44:27Z</dcterms:created>
  <dcterms:modified xsi:type="dcterms:W3CDTF">2020-06-10T02:00:29Z</dcterms:modified>
</cp:coreProperties>
</file>