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82" r:id="rId3"/>
    <p:sldId id="278" r:id="rId4"/>
    <p:sldId id="284" r:id="rId5"/>
    <p:sldId id="286" r:id="rId6"/>
    <p:sldId id="283" r:id="rId7"/>
    <p:sldId id="287" r:id="rId8"/>
    <p:sldId id="285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0064"/>
    <a:srgbClr val="003635"/>
    <a:srgbClr val="007033"/>
    <a:srgbClr val="1D3A00"/>
    <a:srgbClr val="0F0165"/>
    <a:srgbClr val="9EFF29"/>
    <a:srgbClr val="C33A1F"/>
    <a:srgbClr val="0000CC"/>
    <a:srgbClr val="FF2549"/>
    <a:srgbClr val="D63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 snapToGrid="0">
      <p:cViewPr>
        <p:scale>
          <a:sx n="60" d="100"/>
          <a:sy n="60" d="100"/>
        </p:scale>
        <p:origin x="-1662" y="-5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windows/" TargetMode="External"/><Relationship Id="rId2" Type="http://schemas.openxmlformats.org/officeDocument/2006/relationships/hyperlink" Target="https://www.youtube.com/watch?v=b28wyMhFAv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VueXT7BlAG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github.io/python-numpy-tutorial/" TargetMode="External"/><Relationship Id="rId2" Type="http://schemas.openxmlformats.org/officeDocument/2006/relationships/hyperlink" Target="https://www.datacamp.com/community/blog/python-numpy-cheat-sheet#gs.0_T9D90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python-course.eu/numpy.ph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tutorials/pandas-tutorial-dataframe-python#gs.zMakrWo" TargetMode="External"/><Relationship Id="rId2" Type="http://schemas.openxmlformats.org/officeDocument/2006/relationships/hyperlink" Target="https://pandas.pydata.org/pandas-docs/stable/10min.html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bri.fr/perso/nrougier/teaching/matplotlib/" TargetMode="External"/><Relationship Id="rId2" Type="http://schemas.openxmlformats.org/officeDocument/2006/relationships/hyperlink" Target="https://www.datacamp.com/community/tutorials/matplotlib-tutorial-python#gs.HdUg0vY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pythonprogramming.net/matplotlib-python-3-basics-tutoria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8266" y="1998406"/>
            <a:ext cx="4645734" cy="109874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Interdiction to </a:t>
            </a:r>
            <a:r>
              <a:rPr lang="en-US" sz="2000" b="1" dirty="0" smtClean="0">
                <a:solidFill>
                  <a:srgbClr val="002060"/>
                </a:solidFill>
              </a:rPr>
              <a:t>defined function, make our functions, </a:t>
            </a:r>
            <a:r>
              <a:rPr lang="en-US" sz="2000" b="1" dirty="0">
                <a:solidFill>
                  <a:srgbClr val="002060"/>
                </a:solidFill>
              </a:rPr>
              <a:t>and input </a:t>
            </a:r>
            <a:r>
              <a:rPr lang="en-US" sz="2000" b="1" dirty="0" smtClean="0">
                <a:solidFill>
                  <a:srgbClr val="002060"/>
                </a:solidFill>
              </a:rPr>
              <a:t>data in python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575" y="3753458"/>
            <a:ext cx="8192728" cy="730043"/>
          </a:xfrm>
        </p:spPr>
        <p:txBody>
          <a:bodyPr>
            <a:normAutofit/>
          </a:bodyPr>
          <a:lstStyle/>
          <a:p>
            <a:endParaRPr lang="en-US" sz="1400" b="1" dirty="0">
              <a:solidFill>
                <a:srgbClr val="C8006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مستطيل 3"/>
          <p:cNvSpPr/>
          <p:nvPr/>
        </p:nvSpPr>
        <p:spPr>
          <a:xfrm>
            <a:off x="7631534" y="2945661"/>
            <a:ext cx="12259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b="1" dirty="0">
                <a:solidFill>
                  <a:srgbClr val="0036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Python</a:t>
            </a:r>
            <a:endParaRPr lang="ar-YE" sz="1600" b="1" dirty="0">
              <a:solidFill>
                <a:srgbClr val="00363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مستطيل 4"/>
          <p:cNvSpPr/>
          <p:nvPr/>
        </p:nvSpPr>
        <p:spPr>
          <a:xfrm>
            <a:off x="4379686" y="1853987"/>
            <a:ext cx="9975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b="1" u="sng" dirty="0">
                <a:solidFill>
                  <a:srgbClr val="0036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u="sng" dirty="0" smtClean="0">
                <a:solidFill>
                  <a:srgbClr val="0036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LEC   (2):</a:t>
            </a:r>
            <a:endParaRPr lang="ar-YE" sz="1600" b="1" u="sng" dirty="0">
              <a:solidFill>
                <a:srgbClr val="00363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Please, </a:t>
            </a:r>
            <a:r>
              <a:rPr lang="en-US" sz="3200" b="1" dirty="0" smtClean="0">
                <a:solidFill>
                  <a:srgbClr val="1D3A00"/>
                </a:solidFill>
              </a:rPr>
              <a:t>Go to this Websites</a:t>
            </a:r>
            <a:endParaRPr lang="ar-YE" sz="3200" b="1" dirty="0">
              <a:solidFill>
                <a:srgbClr val="1D3A00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63714" y="1387037"/>
            <a:ext cx="8246070" cy="3465870"/>
          </a:xfrm>
        </p:spPr>
        <p:txBody>
          <a:bodyPr>
            <a:normAutofit fontScale="92500" lnSpcReduction="10000"/>
          </a:bodyPr>
          <a:lstStyle/>
          <a:p>
            <a:pPr marL="0" indent="0" algn="r">
              <a:buNone/>
            </a:pPr>
            <a:r>
              <a:rPr lang="ar-YE" sz="2600" b="1" dirty="0"/>
              <a:t>فيديو شرح طريقة تحميل وتثبيت </a:t>
            </a:r>
            <a:r>
              <a:rPr lang="ar-YE" sz="2600" b="1" dirty="0" err="1" smtClean="0"/>
              <a:t>البايثون</a:t>
            </a:r>
            <a:endParaRPr lang="en-US" sz="2600" b="1" dirty="0">
              <a:hlinkClick r:id="rId2"/>
            </a:endParaRPr>
          </a:p>
          <a:p>
            <a:r>
              <a:rPr lang="en-US" sz="2600" dirty="0" smtClean="0">
                <a:solidFill>
                  <a:srgbClr val="FFC000"/>
                </a:solidFill>
                <a:hlinkClick r:id="rId2"/>
              </a:rPr>
              <a:t>https</a:t>
            </a:r>
            <a:r>
              <a:rPr lang="en-US" sz="2600" dirty="0">
                <a:solidFill>
                  <a:srgbClr val="FFC000"/>
                </a:solidFill>
                <a:hlinkClick r:id="rId2"/>
              </a:rPr>
              <a:t>://</a:t>
            </a:r>
            <a:r>
              <a:rPr lang="en-US" sz="2600" dirty="0" smtClean="0">
                <a:solidFill>
                  <a:srgbClr val="FFC000"/>
                </a:solidFill>
                <a:hlinkClick r:id="rId2"/>
              </a:rPr>
              <a:t>www.youtube.com/watch?v=b28wyMhFAvo</a:t>
            </a:r>
            <a:endParaRPr lang="ar-YE" sz="2600" dirty="0" smtClean="0">
              <a:solidFill>
                <a:srgbClr val="FFC000"/>
              </a:solidFill>
            </a:endParaRPr>
          </a:p>
          <a:p>
            <a:pPr marL="0" indent="0" algn="r">
              <a:buNone/>
            </a:pPr>
            <a:r>
              <a:rPr lang="ar-YE" sz="2600" b="1" dirty="0" smtClean="0"/>
              <a:t>رابط تحميل </a:t>
            </a:r>
            <a:r>
              <a:rPr lang="ar-YE" sz="2600" b="1" dirty="0" err="1" smtClean="0"/>
              <a:t>البايثون</a:t>
            </a:r>
            <a:r>
              <a:rPr lang="ar-YE" sz="2600" b="1" dirty="0" smtClean="0"/>
              <a:t> </a:t>
            </a:r>
            <a:endParaRPr lang="en-US" sz="2600" b="1" dirty="0" smtClean="0"/>
          </a:p>
          <a:p>
            <a:r>
              <a:rPr lang="en-US" sz="2600" dirty="0" smtClean="0">
                <a:hlinkClick r:id="rId3"/>
              </a:rPr>
              <a:t>https</a:t>
            </a:r>
            <a:r>
              <a:rPr lang="en-US" sz="2600" dirty="0">
                <a:hlinkClick r:id="rId3"/>
              </a:rPr>
              <a:t>://www.python.org/downloads/windows</a:t>
            </a:r>
            <a:r>
              <a:rPr lang="en-US" sz="2600" dirty="0" smtClean="0">
                <a:hlinkClick r:id="rId3"/>
              </a:rPr>
              <a:t>/</a:t>
            </a:r>
            <a:endParaRPr lang="en-US" sz="2600" dirty="0" smtClean="0"/>
          </a:p>
          <a:p>
            <a:pPr marL="0" indent="0" algn="r">
              <a:buNone/>
            </a:pPr>
            <a:r>
              <a:rPr lang="ar-YE" dirty="0"/>
              <a:t>فيديو شرح طريقة تحميل وتثبيت </a:t>
            </a:r>
            <a:r>
              <a:rPr lang="ar-YE" dirty="0" err="1" smtClean="0"/>
              <a:t>الانكوندا</a:t>
            </a:r>
            <a:endParaRPr lang="en-US" dirty="0" smtClean="0"/>
          </a:p>
          <a:p>
            <a:r>
              <a:rPr lang="en-US" sz="2600" dirty="0">
                <a:hlinkClick r:id="rId4"/>
              </a:rPr>
              <a:t>https://www.youtube.com/watch?v=VueXT7BlAG0</a:t>
            </a:r>
            <a:endParaRPr lang="en-US" sz="2600" dirty="0"/>
          </a:p>
          <a:p>
            <a:pPr marL="0" indent="0" algn="r">
              <a:buNone/>
            </a:pPr>
            <a:r>
              <a:rPr lang="ar-YE" dirty="0"/>
              <a:t>رابط تحميل </a:t>
            </a:r>
            <a:r>
              <a:rPr lang="ar-YE" dirty="0" err="1" smtClean="0"/>
              <a:t>الانكوندا</a:t>
            </a:r>
            <a:endParaRPr lang="en-US" dirty="0" smtClean="0"/>
          </a:p>
          <a:p>
            <a:r>
              <a:rPr lang="en-US" sz="2600" dirty="0" smtClean="0"/>
              <a:t>https</a:t>
            </a:r>
            <a:r>
              <a:rPr lang="en-US" sz="2600" dirty="0"/>
              <a:t>://www.anaconda.com/products/individual</a:t>
            </a:r>
            <a:endParaRPr lang="ar-YE" sz="2600" dirty="0"/>
          </a:p>
        </p:txBody>
      </p:sp>
    </p:spTree>
    <p:extLst>
      <p:ext uri="{BB962C8B-B14F-4D97-AF65-F5344CB8AC3E}">
        <p14:creationId xmlns:p14="http://schemas.microsoft.com/office/powerpoint/2010/main" val="4422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05096" y="271648"/>
            <a:ext cx="8749531" cy="763525"/>
          </a:xfrm>
        </p:spPr>
        <p:txBody>
          <a:bodyPr>
            <a:normAutofit/>
          </a:bodyPr>
          <a:lstStyle/>
          <a:p>
            <a:r>
              <a:rPr lang="en-US" sz="2000" dirty="0"/>
              <a:t>The most important </a:t>
            </a:r>
            <a:r>
              <a:rPr lang="en-US" sz="2000" dirty="0">
                <a:solidFill>
                  <a:srgbClr val="FFC000"/>
                </a:solidFill>
              </a:rPr>
              <a:t>Python </a:t>
            </a:r>
            <a:r>
              <a:rPr lang="en-US" sz="2000" dirty="0" smtClean="0">
                <a:solidFill>
                  <a:srgbClr val="FFC000"/>
                </a:solidFill>
              </a:rPr>
              <a:t>library </a:t>
            </a:r>
            <a:r>
              <a:rPr lang="en-US" sz="2000" dirty="0" smtClean="0"/>
              <a:t>that </a:t>
            </a:r>
            <a:r>
              <a:rPr lang="en-US" sz="2000" dirty="0"/>
              <a:t>we will use</a:t>
            </a:r>
            <a:endParaRPr lang="ar-YE" sz="2000" dirty="0"/>
          </a:p>
        </p:txBody>
      </p:sp>
      <p:pic>
        <p:nvPicPr>
          <p:cNvPr id="15362" name="Picture 2" descr="C:\Users\حصريا\Pictures\1200px-NumPy_logo_2020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223" y="1745813"/>
            <a:ext cx="4178595" cy="296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عنوان 1"/>
          <p:cNvSpPr txBox="1">
            <a:spLocks/>
          </p:cNvSpPr>
          <p:nvPr/>
        </p:nvSpPr>
        <p:spPr>
          <a:xfrm>
            <a:off x="-21265" y="2127841"/>
            <a:ext cx="4933506" cy="21383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en-US" sz="1400" b="1" dirty="0" smtClean="0">
                <a:solidFill>
                  <a:srgbClr val="FFC000"/>
                </a:solidFill>
                <a:effectLst/>
              </a:rPr>
              <a:t>the </a:t>
            </a:r>
            <a:r>
              <a:rPr lang="en-US" sz="1400" b="1" dirty="0">
                <a:solidFill>
                  <a:srgbClr val="FFC000"/>
                </a:solidFill>
                <a:effectLst/>
              </a:rPr>
              <a:t>first </a:t>
            </a:r>
            <a:r>
              <a:rPr lang="en-US" sz="1400" b="1" dirty="0">
                <a:solidFill>
                  <a:schemeClr val="bg1"/>
                </a:solidFill>
                <a:effectLst/>
              </a:rPr>
              <a:t>is that it is a strong dependence on data science and machine learning libraries, </a:t>
            </a:r>
            <a:endParaRPr lang="en-US" sz="1400" b="1" dirty="0" smtClean="0">
              <a:solidFill>
                <a:schemeClr val="bg1"/>
              </a:solidFill>
              <a:effectLst/>
            </a:endParaRPr>
          </a:p>
          <a:p>
            <a:r>
              <a:rPr lang="ar-YE" sz="1200" b="1" dirty="0">
                <a:solidFill>
                  <a:srgbClr val="FFC000"/>
                </a:solidFill>
                <a:effectLst/>
              </a:rPr>
              <a:t>الأول هو </a:t>
            </a:r>
            <a:r>
              <a:rPr lang="ar-YE" sz="1200" b="1" dirty="0" smtClean="0">
                <a:solidFill>
                  <a:srgbClr val="FFC000"/>
                </a:solidFill>
                <a:effectLst/>
              </a:rPr>
              <a:t>من </a:t>
            </a:r>
            <a:r>
              <a:rPr lang="ar-YE" sz="1200" b="1" dirty="0">
                <a:solidFill>
                  <a:srgbClr val="FFC000"/>
                </a:solidFill>
                <a:effectLst/>
              </a:rPr>
              <a:t>مكتبات علم البيانات وتعلم الالة اعتمادًا قويًا عليها</a:t>
            </a:r>
            <a:endParaRPr lang="en-US" sz="1200" b="1" dirty="0" smtClean="0">
              <a:solidFill>
                <a:srgbClr val="FFC000"/>
              </a:solidFill>
              <a:effectLst/>
            </a:endParaRPr>
          </a:p>
          <a:p>
            <a:pPr algn="l"/>
            <a:endParaRPr lang="en-US" sz="1400" b="1" dirty="0">
              <a:effectLst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b="1" dirty="0">
                <a:solidFill>
                  <a:srgbClr val="FFC000"/>
                </a:solidFill>
                <a:effectLst/>
              </a:rPr>
              <a:t>and the second </a:t>
            </a:r>
            <a:r>
              <a:rPr lang="en-US" sz="1400" b="1" dirty="0">
                <a:solidFill>
                  <a:schemeClr val="bg1"/>
                </a:solidFill>
                <a:effectLst/>
              </a:rPr>
              <a:t>reason is that this library has the ability to deal with </a:t>
            </a:r>
            <a:r>
              <a:rPr lang="en-US" sz="1400" b="1" dirty="0" smtClean="0">
                <a:solidFill>
                  <a:schemeClr val="bg1"/>
                </a:solidFill>
                <a:effectLst/>
              </a:rPr>
              <a:t>arrays</a:t>
            </a:r>
            <a:endParaRPr lang="en-US" sz="1400" b="1" dirty="0">
              <a:solidFill>
                <a:schemeClr val="bg1"/>
              </a:solidFill>
              <a:effectLst/>
            </a:endParaRPr>
          </a:p>
          <a:p>
            <a:r>
              <a:rPr lang="ar-YE" sz="1200" b="1" dirty="0">
                <a:solidFill>
                  <a:srgbClr val="FFC000"/>
                </a:solidFill>
              </a:rPr>
              <a:t> الثاني هو أن هذه المكتبة تمتلك قدرة التعامل مع المصفوفات</a:t>
            </a:r>
            <a:endParaRPr lang="en-US" sz="1200" b="1" dirty="0" smtClean="0">
              <a:solidFill>
                <a:srgbClr val="FFC000"/>
              </a:solidFill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106330" y="1504029"/>
            <a:ext cx="8984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The Numpy library is one of the libraries that you can not ignore when you go into data information for two main reasons:</a:t>
            </a:r>
          </a:p>
        </p:txBody>
      </p:sp>
    </p:spTree>
    <p:extLst>
      <p:ext uri="{BB962C8B-B14F-4D97-AF65-F5344CB8AC3E}">
        <p14:creationId xmlns:p14="http://schemas.microsoft.com/office/powerpoint/2010/main" val="166343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>
            <a:off x="148856" y="1074280"/>
            <a:ext cx="8846288" cy="4139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endParaRPr lang="en-US" sz="2000" b="1" dirty="0"/>
          </a:p>
          <a:p>
            <a:pPr algn="justLow" rtl="1"/>
            <a:r>
              <a:rPr lang="ar-YE" sz="2000" b="1" dirty="0">
                <a:solidFill>
                  <a:schemeClr val="bg1"/>
                </a:solidFill>
              </a:rPr>
              <a:t>تعتبر مكتبة </a:t>
            </a:r>
            <a:r>
              <a:rPr lang="en-US" sz="2000" b="1" dirty="0">
                <a:solidFill>
                  <a:schemeClr val="bg1"/>
                </a:solidFill>
              </a:rPr>
              <a:t>Numpy </a:t>
            </a:r>
            <a:r>
              <a:rPr lang="ar-YE" sz="2000" b="1" dirty="0">
                <a:solidFill>
                  <a:schemeClr val="bg1"/>
                </a:solidFill>
              </a:rPr>
              <a:t>من المكتبات الرياضية الأساسية في عمليات الحوسبة العلمية </a:t>
            </a:r>
            <a:r>
              <a:rPr lang="ar-YE" sz="2000" b="1" dirty="0" err="1">
                <a:solidFill>
                  <a:schemeClr val="bg1"/>
                </a:solidFill>
              </a:rPr>
              <a:t>بالبايثون</a:t>
            </a:r>
            <a:r>
              <a:rPr lang="ar-YE" sz="2000" b="1" dirty="0">
                <a:solidFill>
                  <a:schemeClr val="bg1"/>
                </a:solidFill>
              </a:rPr>
              <a:t>، حيث يعتمد عليها كثير من العلماء والباحثين في إجراء العمليات الحسابية الكبيرة والمعقدة على بياناتهم وفي اختباراتهم العلمية</a:t>
            </a:r>
            <a:r>
              <a:rPr lang="ar-YE" sz="2000" b="1" dirty="0" smtClean="0">
                <a:solidFill>
                  <a:schemeClr val="bg1"/>
                </a:solidFill>
              </a:rPr>
              <a:t>.</a:t>
            </a:r>
          </a:p>
          <a:p>
            <a:pPr algn="justLow" rtl="1"/>
            <a:endParaRPr lang="ar-YE" sz="900" b="1" dirty="0">
              <a:solidFill>
                <a:schemeClr val="bg1"/>
              </a:solidFill>
            </a:endParaRPr>
          </a:p>
          <a:p>
            <a:pPr algn="r" rtl="1"/>
            <a:r>
              <a:rPr lang="ar-YE" sz="2000" b="1" u="sng" dirty="0">
                <a:solidFill>
                  <a:srgbClr val="FFC000"/>
                </a:solidFill>
              </a:rPr>
              <a:t>تتميز مكتبة </a:t>
            </a:r>
            <a:r>
              <a:rPr lang="en-US" sz="2000" b="1" u="sng" dirty="0">
                <a:solidFill>
                  <a:srgbClr val="FFC000"/>
                </a:solidFill>
              </a:rPr>
              <a:t>Numpy </a:t>
            </a:r>
            <a:r>
              <a:rPr lang="ar-YE" sz="2000" b="1" u="sng" dirty="0">
                <a:solidFill>
                  <a:srgbClr val="FFC000"/>
                </a:solidFill>
              </a:rPr>
              <a:t>بالتالي: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YE" sz="2000" b="1" dirty="0">
                <a:solidFill>
                  <a:schemeClr val="bg1"/>
                </a:solidFill>
              </a:rPr>
              <a:t>دعم قوي لمصفوفات </a:t>
            </a:r>
            <a:r>
              <a:rPr lang="en-US" sz="2000" b="1" dirty="0">
                <a:solidFill>
                  <a:schemeClr val="bg1"/>
                </a:solidFill>
              </a:rPr>
              <a:t>N-Dimensional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YE" sz="2000" b="1" dirty="0">
                <a:solidFill>
                  <a:schemeClr val="bg1"/>
                </a:solidFill>
              </a:rPr>
              <a:t>عمليات سريعة وبكفاءة عالية عند التعامل مع المصفوفات, </a:t>
            </a:r>
            <a:r>
              <a:rPr lang="ar-YE" sz="2000" b="1" dirty="0" err="1">
                <a:solidFill>
                  <a:schemeClr val="bg1"/>
                </a:solidFill>
              </a:rPr>
              <a:t>وإستخدام</a:t>
            </a:r>
            <a:r>
              <a:rPr lang="ar-YE" sz="2000" b="1" dirty="0">
                <a:solidFill>
                  <a:schemeClr val="bg1"/>
                </a:solidFill>
              </a:rPr>
              <a:t> أمثل للمصادر عند المعالجة.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YE" sz="2000" b="1" dirty="0">
                <a:solidFill>
                  <a:schemeClr val="bg1"/>
                </a:solidFill>
              </a:rPr>
              <a:t>دعم عمليات الجبر الخطي وال </a:t>
            </a:r>
            <a:r>
              <a:rPr lang="en-US" sz="2000" b="1" dirty="0">
                <a:solidFill>
                  <a:schemeClr val="bg1"/>
                </a:solidFill>
              </a:rPr>
              <a:t>Fourier transform </a:t>
            </a:r>
            <a:r>
              <a:rPr lang="ar-YE" sz="2000" b="1" dirty="0">
                <a:solidFill>
                  <a:schemeClr val="bg1"/>
                </a:solidFill>
              </a:rPr>
              <a:t>بشكل سهل وسريع.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YE" sz="2000" b="1" dirty="0">
                <a:solidFill>
                  <a:schemeClr val="bg1"/>
                </a:solidFill>
              </a:rPr>
              <a:t>تعتمد عليها كثير من المكتبات الأخرى مثل </a:t>
            </a:r>
            <a:r>
              <a:rPr lang="en-US" sz="2000" b="1" dirty="0">
                <a:solidFill>
                  <a:schemeClr val="bg1"/>
                </a:solidFill>
              </a:rPr>
              <a:t>Pandas </a:t>
            </a:r>
            <a:r>
              <a:rPr lang="ar-YE" sz="2000" b="1" dirty="0" smtClean="0">
                <a:solidFill>
                  <a:schemeClr val="bg1"/>
                </a:solidFill>
              </a:rPr>
              <a:t>وغيرها.</a:t>
            </a:r>
            <a:endParaRPr lang="ar-YE" sz="2000" b="1" dirty="0">
              <a:solidFill>
                <a:schemeClr val="bg1"/>
              </a:solidFill>
            </a:endParaRPr>
          </a:p>
          <a:p>
            <a:pPr marL="457200" indent="-457200" algn="r" rtl="1">
              <a:buFont typeface="+mj-lt"/>
              <a:buAutoNum type="arabicPeriod"/>
            </a:pPr>
            <a:r>
              <a:rPr lang="ar-YE" sz="2000" b="1" dirty="0">
                <a:solidFill>
                  <a:schemeClr val="bg1"/>
                </a:solidFill>
              </a:rPr>
              <a:t>بعض مصادر تعلم للمكتبة:</a:t>
            </a:r>
          </a:p>
          <a:p>
            <a:pPr rtl="1"/>
            <a:r>
              <a:rPr lang="en-US" b="1" dirty="0">
                <a:solidFill>
                  <a:schemeClr val="bg1"/>
                </a:solidFill>
                <a:hlinkClick r:id="rId2"/>
              </a:rPr>
              <a:t>https://www.datacamp.com/community/blog/python-numpy-cheat-sheet#gs.0_T9D90</a:t>
            </a:r>
            <a:endParaRPr lang="en-US" b="1" dirty="0">
              <a:solidFill>
                <a:schemeClr val="bg1"/>
              </a:solidFill>
            </a:endParaRPr>
          </a:p>
          <a:p>
            <a:pPr rtl="1"/>
            <a:r>
              <a:rPr lang="en-US" b="1" dirty="0">
                <a:solidFill>
                  <a:schemeClr val="bg1"/>
                </a:solidFill>
                <a:hlinkClick r:id="rId3"/>
              </a:rPr>
              <a:t>http://cs231n.github.io/python-numpy-tutorial/</a:t>
            </a:r>
            <a:endParaRPr lang="en-US" b="1" dirty="0">
              <a:solidFill>
                <a:schemeClr val="bg1"/>
              </a:solidFill>
            </a:endParaRPr>
          </a:p>
          <a:p>
            <a:pPr rtl="1"/>
            <a:r>
              <a:rPr lang="en-US" b="1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b="1" dirty="0" smtClean="0">
                <a:solidFill>
                  <a:schemeClr val="bg1"/>
                </a:solidFill>
                <a:hlinkClick r:id="rId4"/>
              </a:rPr>
              <a:t>www.python-course.eu/numpy.php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4571999" y="409427"/>
            <a:ext cx="42849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/>
            <a:r>
              <a:rPr lang="ar-YE" sz="3200" b="1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المكتبة الأولى </a:t>
            </a:r>
            <a:r>
              <a:rPr lang="en-US" sz="3200" b="1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Numpy</a:t>
            </a:r>
            <a:endParaRPr lang="ar-YE" sz="3200" b="1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9079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حصريا\Desktop\باندا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947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>
            <a:off x="0" y="137465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YE" b="1" dirty="0" smtClean="0">
                <a:solidFill>
                  <a:schemeClr val="bg1"/>
                </a:solidFill>
              </a:rPr>
              <a:t>تقدم</a:t>
            </a:r>
            <a:r>
              <a:rPr lang="ar-YE" b="1" dirty="0">
                <a:solidFill>
                  <a:schemeClr val="bg1"/>
                </a:solidFill>
              </a:rPr>
              <a:t> مكتبة </a:t>
            </a:r>
            <a:r>
              <a:rPr lang="en-US" b="1" dirty="0">
                <a:solidFill>
                  <a:schemeClr val="bg1"/>
                </a:solidFill>
              </a:rPr>
              <a:t>Pandas </a:t>
            </a:r>
            <a:r>
              <a:rPr lang="ar-YE" b="1" dirty="0">
                <a:solidFill>
                  <a:schemeClr val="bg1"/>
                </a:solidFill>
              </a:rPr>
              <a:t>الإمكانيات اللازمة لجعل تحليل ومعالجة البيانات أمرا سهلا وسريعا, عبر ما تقدمه من تراكيب وأدوات برمجية تعتمد بالأساس على </a:t>
            </a:r>
            <a:r>
              <a:rPr lang="en-US" b="1" dirty="0">
                <a:solidFill>
                  <a:schemeClr val="bg1"/>
                </a:solidFill>
              </a:rPr>
              <a:t>Numpy</a:t>
            </a:r>
            <a:r>
              <a:rPr lang="en-US" b="1" dirty="0" smtClean="0">
                <a:solidFill>
                  <a:schemeClr val="bg1"/>
                </a:solidFill>
              </a:rPr>
              <a:t>.</a:t>
            </a:r>
            <a:endParaRPr lang="ar-YE" b="1" dirty="0" smtClean="0">
              <a:solidFill>
                <a:schemeClr val="bg1"/>
              </a:solidFill>
            </a:endParaRPr>
          </a:p>
          <a:p>
            <a:pPr algn="r" rtl="1"/>
            <a:endParaRPr lang="en-US" sz="1600" b="1" dirty="0">
              <a:solidFill>
                <a:schemeClr val="bg1"/>
              </a:solidFill>
            </a:endParaRPr>
          </a:p>
          <a:p>
            <a:pPr algn="r" rtl="1"/>
            <a:r>
              <a:rPr lang="ar-YE" b="1" u="sng" dirty="0">
                <a:solidFill>
                  <a:srgbClr val="FFC000"/>
                </a:solidFill>
              </a:rPr>
              <a:t>مميزات وخصائص مكتبة </a:t>
            </a:r>
            <a:r>
              <a:rPr lang="en-US" b="1" u="sng" dirty="0">
                <a:solidFill>
                  <a:srgbClr val="FFC000"/>
                </a:solidFill>
              </a:rPr>
              <a:t>Pandas: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ar-YE" b="1" dirty="0">
                <a:solidFill>
                  <a:schemeClr val="bg1"/>
                </a:solidFill>
              </a:rPr>
              <a:t>تقدم المكتبة ما يسمى ب إطار </a:t>
            </a:r>
            <a:r>
              <a:rPr lang="ar-YE" b="1" dirty="0" smtClean="0">
                <a:solidFill>
                  <a:schemeClr val="bg1"/>
                </a:solidFill>
              </a:rPr>
              <a:t>البيانات والذي </a:t>
            </a:r>
            <a:r>
              <a:rPr lang="ar-YE" b="1" dirty="0">
                <a:solidFill>
                  <a:schemeClr val="bg1"/>
                </a:solidFill>
              </a:rPr>
              <a:t>يسهل من </a:t>
            </a:r>
            <a:r>
              <a:rPr lang="ar-YE" b="1" dirty="0" smtClean="0">
                <a:solidFill>
                  <a:schemeClr val="bg1"/>
                </a:solidFill>
              </a:rPr>
              <a:t>استيراد </a:t>
            </a:r>
            <a:r>
              <a:rPr lang="ar-YE" b="1" dirty="0">
                <a:solidFill>
                  <a:schemeClr val="bg1"/>
                </a:solidFill>
              </a:rPr>
              <a:t>البيانات والتعامل معها بسهولة.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ar-YE" b="1" dirty="0">
                <a:solidFill>
                  <a:schemeClr val="bg1"/>
                </a:solidFill>
              </a:rPr>
              <a:t>تقدم المكتبة الإمكانات اللازمة </a:t>
            </a:r>
            <a:r>
              <a:rPr lang="ar-YE" b="1" dirty="0" smtClean="0">
                <a:solidFill>
                  <a:schemeClr val="bg1"/>
                </a:solidFill>
              </a:rPr>
              <a:t>لاستيراد </a:t>
            </a:r>
            <a:r>
              <a:rPr lang="ar-YE" b="1" dirty="0">
                <a:solidFill>
                  <a:schemeClr val="bg1"/>
                </a:solidFill>
              </a:rPr>
              <a:t>البيانات من الملفات بصيغها المختلفة ونقلها للذاكرة العشوائية.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ar-YE" b="1" dirty="0">
                <a:solidFill>
                  <a:schemeClr val="bg1"/>
                </a:solidFill>
              </a:rPr>
              <a:t>تسهل المكتبة عمليات (</a:t>
            </a:r>
            <a:r>
              <a:rPr lang="en-US" b="1" dirty="0">
                <a:solidFill>
                  <a:schemeClr val="bg1"/>
                </a:solidFill>
              </a:rPr>
              <a:t>Data Preprocessing ) </a:t>
            </a:r>
            <a:r>
              <a:rPr lang="ar-YE" b="1" dirty="0">
                <a:solidFill>
                  <a:schemeClr val="bg1"/>
                </a:solidFill>
              </a:rPr>
              <a:t>مثل تنظيف البيانات, ومعالجة القيم الفارغة فيها, وإجراء العمليات </a:t>
            </a:r>
            <a:r>
              <a:rPr lang="ar-YE" b="1" dirty="0" smtClean="0">
                <a:solidFill>
                  <a:schemeClr val="bg1"/>
                </a:solidFill>
              </a:rPr>
              <a:t>الاستكشافية </a:t>
            </a:r>
            <a:r>
              <a:rPr lang="ar-YE" b="1" dirty="0">
                <a:solidFill>
                  <a:schemeClr val="bg1"/>
                </a:solidFill>
              </a:rPr>
              <a:t>على البيانات.</a:t>
            </a:r>
          </a:p>
          <a:p>
            <a:pPr algn="r" rtl="1"/>
            <a:r>
              <a:rPr lang="ar-YE" b="1" dirty="0" smtClean="0">
                <a:solidFill>
                  <a:schemeClr val="bg1"/>
                </a:solidFill>
              </a:rPr>
              <a:t>بعض </a:t>
            </a:r>
            <a:r>
              <a:rPr lang="ar-YE" b="1" dirty="0">
                <a:solidFill>
                  <a:schemeClr val="bg1"/>
                </a:solidFill>
              </a:rPr>
              <a:t>مصادر تعلم للمكتبة:</a:t>
            </a:r>
          </a:p>
          <a:p>
            <a:pPr algn="l"/>
            <a:r>
              <a:rPr lang="en-US" b="1" dirty="0">
                <a:solidFill>
                  <a:schemeClr val="bg1"/>
                </a:solidFill>
                <a:hlinkClick r:id="rId2"/>
              </a:rPr>
              <a:t>http://pandas.pydata.org/pandas-docs/stable/10min.html</a:t>
            </a:r>
            <a:endParaRPr lang="en-US" b="1" dirty="0">
              <a:solidFill>
                <a:schemeClr val="bg1"/>
              </a:solidFill>
            </a:endParaRPr>
          </a:p>
          <a:p>
            <a:pPr algn="l"/>
            <a:r>
              <a:rPr lang="en-US" b="1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b="1" dirty="0" smtClean="0">
                <a:solidFill>
                  <a:schemeClr val="bg1"/>
                </a:solidFill>
                <a:hlinkClick r:id="rId3"/>
              </a:rPr>
              <a:t>www.datacamp.com/community/tutorials/pandas-tutorial-dataframe-python#gs.zMakrWo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4393653" y="218042"/>
            <a:ext cx="28498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YE" sz="2800" b="1" dirty="0">
                <a:solidFill>
                  <a:srgbClr val="0070C0"/>
                </a:solidFill>
              </a:rPr>
              <a:t>لمكتبة الثانية </a:t>
            </a:r>
            <a:r>
              <a:rPr lang="en-US" sz="2800" b="1" dirty="0">
                <a:solidFill>
                  <a:srgbClr val="0070C0"/>
                </a:solidFill>
              </a:rPr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97903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حصريا\Pictures\mat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312" y="-19593"/>
            <a:ext cx="9179312" cy="516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34"/>
          <a:stretch/>
        </p:blipFill>
        <p:spPr bwMode="auto">
          <a:xfrm>
            <a:off x="0" y="31532"/>
            <a:ext cx="538162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9620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>
            <a:off x="0" y="1606220"/>
            <a:ext cx="91439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YE" b="1" dirty="0" smtClean="0">
                <a:solidFill>
                  <a:schemeClr val="bg1"/>
                </a:solidFill>
              </a:rPr>
              <a:t>هذه </a:t>
            </a:r>
            <a:r>
              <a:rPr lang="ar-YE" b="1" dirty="0">
                <a:solidFill>
                  <a:schemeClr val="bg1"/>
                </a:solidFill>
              </a:rPr>
              <a:t>المكتبة أحد أشهر مكتبات </a:t>
            </a:r>
            <a:r>
              <a:rPr lang="ar-YE" b="1" dirty="0" err="1">
                <a:solidFill>
                  <a:schemeClr val="bg1"/>
                </a:solidFill>
              </a:rPr>
              <a:t>البايثون</a:t>
            </a:r>
            <a:r>
              <a:rPr lang="ar-YE" b="1" dirty="0">
                <a:solidFill>
                  <a:schemeClr val="bg1"/>
                </a:solidFill>
              </a:rPr>
              <a:t> في ال </a:t>
            </a:r>
            <a:r>
              <a:rPr lang="en-US" b="1" dirty="0" smtClean="0">
                <a:solidFill>
                  <a:schemeClr val="bg1"/>
                </a:solidFill>
              </a:rPr>
              <a:t> Visualization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ar-YE" b="1" dirty="0">
                <a:solidFill>
                  <a:schemeClr val="bg1"/>
                </a:solidFill>
              </a:rPr>
              <a:t>وتمكنك من بناء رسوماتك البيانية والتوضيحية بشكل سهل ومرن, وترتبط هذه المكتبة بعدة مكتبات وأدوات أخرى منها مكتبة</a:t>
            </a:r>
            <a:r>
              <a:rPr lang="en-US" b="1" dirty="0">
                <a:solidFill>
                  <a:schemeClr val="bg1"/>
                </a:solidFill>
              </a:rPr>
              <a:t>Pandas </a:t>
            </a:r>
            <a:r>
              <a:rPr lang="ar-YE" b="1" dirty="0">
                <a:solidFill>
                  <a:schemeClr val="bg1"/>
                </a:solidFill>
              </a:rPr>
              <a:t>وأداة 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Jupyter</a:t>
            </a:r>
            <a:r>
              <a:rPr lang="en-US" b="1" dirty="0">
                <a:solidFill>
                  <a:schemeClr val="bg1"/>
                </a:solidFill>
              </a:rPr>
              <a:t> </a:t>
            </a:r>
            <a:r>
              <a:rPr lang="ar-YE" b="1" dirty="0">
                <a:solidFill>
                  <a:schemeClr val="bg1"/>
                </a:solidFill>
              </a:rPr>
              <a:t>لتمكنك من استدعاء أوامر الرسومات بشكل مباشر على إطار البيانات وبطريقة تفاعلية</a:t>
            </a:r>
            <a:r>
              <a:rPr lang="ar-YE" b="1" dirty="0" smtClean="0">
                <a:solidFill>
                  <a:schemeClr val="bg1"/>
                </a:solidFill>
              </a:rPr>
              <a:t>.</a:t>
            </a:r>
          </a:p>
          <a:p>
            <a:pPr algn="r" rtl="1"/>
            <a:endParaRPr lang="ar-YE" b="1" dirty="0">
              <a:solidFill>
                <a:schemeClr val="bg1"/>
              </a:solidFill>
            </a:endParaRPr>
          </a:p>
          <a:p>
            <a:pPr algn="r" rtl="1"/>
            <a:r>
              <a:rPr lang="ar-YE" b="1" dirty="0" smtClean="0">
                <a:solidFill>
                  <a:schemeClr val="bg1"/>
                </a:solidFill>
              </a:rPr>
              <a:t>وتستطيع </a:t>
            </a:r>
            <a:r>
              <a:rPr lang="ar-YE" b="1" dirty="0">
                <a:solidFill>
                  <a:schemeClr val="bg1"/>
                </a:solidFill>
              </a:rPr>
              <a:t>أيضا أن تصدر المخرجات على شكل ملفات بصيغ متعددة منها </a:t>
            </a:r>
            <a:r>
              <a:rPr lang="en-US" b="1" dirty="0" err="1">
                <a:solidFill>
                  <a:schemeClr val="bg1"/>
                </a:solidFill>
              </a:rPr>
              <a:t>Pdf</a:t>
            </a:r>
            <a:r>
              <a:rPr lang="en-US" b="1" dirty="0">
                <a:solidFill>
                  <a:schemeClr val="bg1"/>
                </a:solidFill>
              </a:rPr>
              <a:t>, Jpg, SVG, PNG, BMP, GIF </a:t>
            </a:r>
            <a:r>
              <a:rPr lang="ar-YE" b="1" dirty="0">
                <a:solidFill>
                  <a:schemeClr val="bg1"/>
                </a:solidFill>
              </a:rPr>
              <a:t>وغيرها</a:t>
            </a:r>
            <a:r>
              <a:rPr lang="ar-YE" b="1" dirty="0" smtClean="0">
                <a:solidFill>
                  <a:schemeClr val="bg1"/>
                </a:solidFill>
              </a:rPr>
              <a:t>.</a:t>
            </a:r>
          </a:p>
          <a:p>
            <a:pPr algn="r" rtl="1"/>
            <a:endParaRPr lang="ar-YE" b="1" dirty="0">
              <a:solidFill>
                <a:schemeClr val="bg1"/>
              </a:solidFill>
            </a:endParaRPr>
          </a:p>
          <a:p>
            <a:pPr algn="r" rtl="1"/>
            <a:r>
              <a:rPr lang="ar-YE" b="1" u="sng" dirty="0">
                <a:solidFill>
                  <a:srgbClr val="FFC000"/>
                </a:solidFill>
              </a:rPr>
              <a:t>بعض مصادر تعلم للمكتبة:</a:t>
            </a:r>
          </a:p>
          <a:p>
            <a:r>
              <a:rPr lang="en-US" dirty="0">
                <a:hlinkClick r:id="rId2"/>
              </a:rPr>
              <a:t>https://www.datacamp.com/community/tutorials/matplotlib-tutorial-python#gs.HdUg0vY</a:t>
            </a:r>
            <a:endParaRPr lang="en-US" dirty="0"/>
          </a:p>
          <a:p>
            <a:r>
              <a:rPr lang="en-US" dirty="0">
                <a:hlinkClick r:id="rId3"/>
              </a:rPr>
              <a:t>https://www.labri.fr/perso/nrougier/teaching/matplotlib/</a:t>
            </a:r>
            <a:endParaRPr lang="en-US" dirty="0"/>
          </a:p>
          <a:p>
            <a:r>
              <a:rPr lang="en-US" dirty="0">
                <a:hlinkClick r:id="rId4"/>
              </a:rPr>
              <a:t>https://pythonprogramming.net/matplotlib-python-3-basics-tutoria</a:t>
            </a:r>
            <a:endParaRPr lang="en-US" dirty="0"/>
          </a:p>
        </p:txBody>
      </p:sp>
      <p:sp>
        <p:nvSpPr>
          <p:cNvPr id="3" name="مستطيل 2"/>
          <p:cNvSpPr/>
          <p:nvPr/>
        </p:nvSpPr>
        <p:spPr>
          <a:xfrm>
            <a:off x="4361395" y="409427"/>
            <a:ext cx="3525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YE" sz="2800" b="1" dirty="0">
                <a:solidFill>
                  <a:srgbClr val="0070C0"/>
                </a:solidFill>
              </a:rPr>
              <a:t>المكتبة الرابعة </a:t>
            </a:r>
            <a:r>
              <a:rPr lang="en-US" sz="2800" b="1" dirty="0" err="1">
                <a:solidFill>
                  <a:srgbClr val="0070C0"/>
                </a:solidFill>
              </a:rPr>
              <a:t>Matplotlib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336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Microsoft Office PowerPoint</Application>
  <PresentationFormat>عرض على الشاشة (9:16)‏</PresentationFormat>
  <Paragraphs>51</Paragraphs>
  <Slides>8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8</vt:i4>
      </vt:variant>
    </vt:vector>
  </HeadingPairs>
  <TitlesOfParts>
    <vt:vector size="9" baseType="lpstr">
      <vt:lpstr>Office Theme</vt:lpstr>
      <vt:lpstr>Interdiction to defined function, make our functions, and input data in python</vt:lpstr>
      <vt:lpstr>Please, Go to this Websites</vt:lpstr>
      <vt:lpstr>The most important Python library that we will use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2023-12-01T15:48:57Z</dcterms:modified>
</cp:coreProperties>
</file>