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72" r:id="rId8"/>
    <p:sldId id="273" r:id="rId9"/>
    <p:sldId id="275" r:id="rId10"/>
    <p:sldId id="277" r:id="rId11"/>
    <p:sldId id="274" r:id="rId12"/>
    <p:sldId id="278" r:id="rId13"/>
    <p:sldId id="276" r:id="rId14"/>
    <p:sldId id="269" r:id="rId15"/>
    <p:sldId id="270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9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51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3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37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1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6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6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7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2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5FBB-65A0-4E20-940F-AAE638B4DB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9BAC91-C999-4FFB-8F3A-C021ED040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567B-0764-4E77-BCBD-2569AB366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434" y="2160104"/>
            <a:ext cx="8701891" cy="167869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Library Database Management System in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0178C-B611-4919-ADDE-8E134C5DD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768" y="4011078"/>
            <a:ext cx="6298463" cy="574176"/>
          </a:xfrm>
        </p:spPr>
        <p:txBody>
          <a:bodyPr/>
          <a:lstStyle/>
          <a:p>
            <a:r>
              <a:rPr lang="en-US" dirty="0"/>
              <a:t>Anwar Basha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14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E613B9-0F49-4633-838A-1B18B9D74049}"/>
              </a:ext>
            </a:extLst>
          </p:cNvPr>
          <p:cNvGrpSpPr/>
          <p:nvPr/>
        </p:nvGrpSpPr>
        <p:grpSpPr>
          <a:xfrm>
            <a:off x="1351723" y="2351297"/>
            <a:ext cx="7975686" cy="3572425"/>
            <a:chOff x="2822713" y="2457314"/>
            <a:chExt cx="6321288" cy="23399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2096C5-D2DF-4C9F-9A7B-2A526AF21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2364" y="2457314"/>
              <a:ext cx="5887272" cy="194337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90FEC6-C38F-4694-843B-231E8329A7FE}"/>
                </a:ext>
              </a:extLst>
            </p:cNvPr>
            <p:cNvSpPr/>
            <p:nvPr/>
          </p:nvSpPr>
          <p:spPr>
            <a:xfrm>
              <a:off x="2822713" y="3021496"/>
              <a:ext cx="450574" cy="113968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1E3BB6-E186-44C3-ACC4-DBD8A832FAB5}"/>
                </a:ext>
              </a:extLst>
            </p:cNvPr>
            <p:cNvSpPr/>
            <p:nvPr/>
          </p:nvSpPr>
          <p:spPr>
            <a:xfrm>
              <a:off x="8772940" y="3429000"/>
              <a:ext cx="371061" cy="9716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F8D6F5-DE52-4B41-8BE6-9CF13B1D9CD6}"/>
                </a:ext>
              </a:extLst>
            </p:cNvPr>
            <p:cNvSpPr/>
            <p:nvPr/>
          </p:nvSpPr>
          <p:spPr>
            <a:xfrm>
              <a:off x="5724938" y="3326295"/>
              <a:ext cx="371061" cy="14709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8D223F-CD51-451A-80F8-D0B243A7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83963"/>
              </p:ext>
            </p:extLst>
          </p:nvPr>
        </p:nvGraphicFramePr>
        <p:xfrm>
          <a:off x="547756" y="351956"/>
          <a:ext cx="447821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07857">
                  <a:extLst>
                    <a:ext uri="{9D8B030D-6E8A-4147-A177-3AD203B41FA5}">
                      <a16:colId xmlns:a16="http://schemas.microsoft.com/office/drawing/2014/main" val="2742360550"/>
                    </a:ext>
                  </a:extLst>
                </a:gridCol>
                <a:gridCol w="2070358">
                  <a:extLst>
                    <a:ext uri="{9D8B030D-6E8A-4147-A177-3AD203B41FA5}">
                      <a16:colId xmlns:a16="http://schemas.microsoft.com/office/drawing/2014/main" val="380611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dirty="0"/>
                        <a:t>Primary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Foreign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Copies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Relationship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81B06E-EBB8-4384-B967-30594A150EDC}"/>
              </a:ext>
            </a:extLst>
          </p:cNvPr>
          <p:cNvGrpSpPr/>
          <p:nvPr/>
        </p:nvGrpSpPr>
        <p:grpSpPr>
          <a:xfrm>
            <a:off x="3017368" y="2233566"/>
            <a:ext cx="4003190" cy="3902192"/>
            <a:chOff x="3802099" y="1863079"/>
            <a:chExt cx="4071901" cy="46297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4C2BDD-B4B3-4739-912A-4C8699F1C842}"/>
                </a:ext>
              </a:extLst>
            </p:cNvPr>
            <p:cNvGrpSpPr/>
            <p:nvPr/>
          </p:nvGrpSpPr>
          <p:grpSpPr>
            <a:xfrm>
              <a:off x="4169122" y="1863079"/>
              <a:ext cx="3436422" cy="4629796"/>
              <a:chOff x="4350501" y="2547814"/>
              <a:chExt cx="3436422" cy="46297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050C07C-5112-4D94-8B14-F659C6257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5076" y="2547814"/>
                <a:ext cx="3381847" cy="17623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AD6F109-8736-474F-A84B-036823671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0501" y="4310185"/>
                <a:ext cx="3362794" cy="2867425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A5D4E-A9C0-44F4-9082-5C1524E99465}"/>
                </a:ext>
              </a:extLst>
            </p:cNvPr>
            <p:cNvSpPr/>
            <p:nvPr/>
          </p:nvSpPr>
          <p:spPr>
            <a:xfrm>
              <a:off x="7430316" y="2082800"/>
              <a:ext cx="443684" cy="9905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536017-6AD7-4C93-A5C0-0A9780C47A87}"/>
                </a:ext>
              </a:extLst>
            </p:cNvPr>
            <p:cNvSpPr/>
            <p:nvPr/>
          </p:nvSpPr>
          <p:spPr>
            <a:xfrm>
              <a:off x="7186787" y="5008161"/>
              <a:ext cx="443684" cy="9905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FD38CF-9833-4DC6-9401-AF1DFFC8B9FE}"/>
                </a:ext>
              </a:extLst>
            </p:cNvPr>
            <p:cNvSpPr/>
            <p:nvPr/>
          </p:nvSpPr>
          <p:spPr>
            <a:xfrm>
              <a:off x="3816357" y="5122758"/>
              <a:ext cx="443684" cy="9905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07339-FC79-4A9C-A80F-BFDD69305E78}"/>
                </a:ext>
              </a:extLst>
            </p:cNvPr>
            <p:cNvSpPr/>
            <p:nvPr/>
          </p:nvSpPr>
          <p:spPr>
            <a:xfrm>
              <a:off x="3802099" y="2370527"/>
              <a:ext cx="443684" cy="12722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0F6D462-9C1D-46D6-9861-258B7B119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15659"/>
              </p:ext>
            </p:extLst>
          </p:nvPr>
        </p:nvGraphicFramePr>
        <p:xfrm>
          <a:off x="547756" y="351956"/>
          <a:ext cx="447821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07857">
                  <a:extLst>
                    <a:ext uri="{9D8B030D-6E8A-4147-A177-3AD203B41FA5}">
                      <a16:colId xmlns:a16="http://schemas.microsoft.com/office/drawing/2014/main" val="2742360550"/>
                    </a:ext>
                  </a:extLst>
                </a:gridCol>
                <a:gridCol w="2070358">
                  <a:extLst>
                    <a:ext uri="{9D8B030D-6E8A-4147-A177-3AD203B41FA5}">
                      <a16:colId xmlns:a16="http://schemas.microsoft.com/office/drawing/2014/main" val="380611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dirty="0"/>
                        <a:t>Primary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Foreign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Loans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Relationship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9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B5B0AC-AC7E-4E7A-836A-5AC53B7321CD}"/>
              </a:ext>
            </a:extLst>
          </p:cNvPr>
          <p:cNvGrpSpPr/>
          <p:nvPr/>
        </p:nvGrpSpPr>
        <p:grpSpPr>
          <a:xfrm>
            <a:off x="1053631" y="2240501"/>
            <a:ext cx="7944679" cy="3472070"/>
            <a:chOff x="1669774" y="2292626"/>
            <a:chExt cx="8502890" cy="32997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FF301C-2B5F-4369-88FD-9493F673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9745" y="2725237"/>
              <a:ext cx="7511032" cy="28671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6EB0B-796B-4CC8-AFFB-BA547693B920}"/>
                </a:ext>
              </a:extLst>
            </p:cNvPr>
            <p:cNvSpPr/>
            <p:nvPr/>
          </p:nvSpPr>
          <p:spPr>
            <a:xfrm>
              <a:off x="1669774" y="3896139"/>
              <a:ext cx="556591" cy="993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BE9C98-4738-46E7-9B09-987C87D77E52}"/>
                </a:ext>
              </a:extLst>
            </p:cNvPr>
            <p:cNvSpPr/>
            <p:nvPr/>
          </p:nvSpPr>
          <p:spPr>
            <a:xfrm>
              <a:off x="5234609" y="2292626"/>
              <a:ext cx="371061" cy="172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27BFFF-8508-43D8-8B9B-8B9796F07F33}"/>
                </a:ext>
              </a:extLst>
            </p:cNvPr>
            <p:cNvSpPr/>
            <p:nvPr/>
          </p:nvSpPr>
          <p:spPr>
            <a:xfrm>
              <a:off x="9258264" y="2514600"/>
              <a:ext cx="914400" cy="1722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6B75190-9B34-487E-B0AB-EBDD892D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65581"/>
              </p:ext>
            </p:extLst>
          </p:nvPr>
        </p:nvGraphicFramePr>
        <p:xfrm>
          <a:off x="547756" y="351956"/>
          <a:ext cx="447821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07857">
                  <a:extLst>
                    <a:ext uri="{9D8B030D-6E8A-4147-A177-3AD203B41FA5}">
                      <a16:colId xmlns:a16="http://schemas.microsoft.com/office/drawing/2014/main" val="2742360550"/>
                    </a:ext>
                  </a:extLst>
                </a:gridCol>
                <a:gridCol w="2070358">
                  <a:extLst>
                    <a:ext uri="{9D8B030D-6E8A-4147-A177-3AD203B41FA5}">
                      <a16:colId xmlns:a16="http://schemas.microsoft.com/office/drawing/2014/main" val="380611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ID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dirty="0"/>
                        <a:t>Primary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Foreign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Relationship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6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B803AB-BBEE-477B-91D3-933DDA1AAA4C}"/>
              </a:ext>
            </a:extLst>
          </p:cNvPr>
          <p:cNvGrpSpPr/>
          <p:nvPr/>
        </p:nvGrpSpPr>
        <p:grpSpPr>
          <a:xfrm>
            <a:off x="2786863" y="2522119"/>
            <a:ext cx="4329341" cy="3878682"/>
            <a:chOff x="4533900" y="2147670"/>
            <a:chExt cx="2988544" cy="3115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12BEB5-A805-42C0-9049-9EA338FCA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5598" y="2147670"/>
              <a:ext cx="2476846" cy="31151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73C3A4-2A7D-4427-B7BF-F8FF9B6359E4}"/>
                </a:ext>
              </a:extLst>
            </p:cNvPr>
            <p:cNvSpPr/>
            <p:nvPr/>
          </p:nvSpPr>
          <p:spPr>
            <a:xfrm>
              <a:off x="4772025" y="2562225"/>
              <a:ext cx="321198" cy="666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CEFEE2-18CA-4BB7-AEAD-E3008F77A232}"/>
                </a:ext>
              </a:extLst>
            </p:cNvPr>
            <p:cNvSpPr/>
            <p:nvPr/>
          </p:nvSpPr>
          <p:spPr>
            <a:xfrm>
              <a:off x="4533900" y="4029075"/>
              <a:ext cx="523875" cy="666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CD9B6F7-3A6C-4C24-99C1-2FCC14A6F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00658"/>
              </p:ext>
            </p:extLst>
          </p:nvPr>
        </p:nvGraphicFramePr>
        <p:xfrm>
          <a:off x="547756" y="351956"/>
          <a:ext cx="447821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07857">
                  <a:extLst>
                    <a:ext uri="{9D8B030D-6E8A-4147-A177-3AD203B41FA5}">
                      <a16:colId xmlns:a16="http://schemas.microsoft.com/office/drawing/2014/main" val="2742360550"/>
                    </a:ext>
                  </a:extLst>
                </a:gridCol>
                <a:gridCol w="2070358">
                  <a:extLst>
                    <a:ext uri="{9D8B030D-6E8A-4147-A177-3AD203B41FA5}">
                      <a16:colId xmlns:a16="http://schemas.microsoft.com/office/drawing/2014/main" val="380611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ID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dirty="0"/>
                        <a:t>Primary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Foreign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Copies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Relationship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05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179-4635-4626-8E80-8D1965A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2"/>
          </a:xfrm>
        </p:spPr>
        <p:txBody>
          <a:bodyPr/>
          <a:lstStyle/>
          <a:p>
            <a:r>
              <a:rPr lang="en-US" dirty="0"/>
              <a:t>SQL Queries Performed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E3F2-4E8B-48D1-8B9F-EF7BE1A1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9052" cy="4495662"/>
          </a:xfrm>
        </p:spPr>
        <p:txBody>
          <a:bodyPr>
            <a:normAutofit/>
          </a:bodyPr>
          <a:lstStyle/>
          <a:p>
            <a:r>
              <a:rPr lang="en-US" dirty="0"/>
              <a:t>To find the total number of copies of "The Lost Tribe" owned by the Sharpstown branch.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retrieve the number of copies of "The Lost Tribe" for each library branch.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borrowers who currently have no books checked 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get detailed information about books loaned out from Sharpstown branch due on 2/3/18.</a:t>
            </a:r>
          </a:p>
        </p:txBody>
      </p:sp>
    </p:spTree>
    <p:extLst>
      <p:ext uri="{BB962C8B-B14F-4D97-AF65-F5344CB8AC3E}">
        <p14:creationId xmlns:p14="http://schemas.microsoft.com/office/powerpoint/2010/main" val="165540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C275-FCA4-47EF-B353-BFD7A833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Performed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814A-AA10-4685-90E2-74189A8F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843814" cy="3880773"/>
          </a:xfrm>
        </p:spPr>
        <p:txBody>
          <a:bodyPr/>
          <a:lstStyle/>
          <a:p>
            <a:r>
              <a:rPr lang="en-US" dirty="0"/>
              <a:t>To calculate the total number of books currently loaned out from each branch.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borrowers who have checked out more than five books, along with their contact details.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out how many copies of Stephen King’s books are owned by the Central branch.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65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6955-A404-4FDE-8BF1-35CA2851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736" y="2768600"/>
            <a:ext cx="4570527" cy="1320800"/>
          </a:xfrm>
        </p:spPr>
        <p:txBody>
          <a:bodyPr>
            <a:noAutofit/>
          </a:bodyPr>
          <a:lstStyle/>
          <a:p>
            <a:r>
              <a:rPr lang="en-US" sz="7500" dirty="0"/>
              <a:t>Thank You</a:t>
            </a:r>
            <a:endParaRPr lang="en-IN" sz="7500" dirty="0"/>
          </a:p>
        </p:txBody>
      </p:sp>
    </p:spTree>
    <p:extLst>
      <p:ext uri="{BB962C8B-B14F-4D97-AF65-F5344CB8AC3E}">
        <p14:creationId xmlns:p14="http://schemas.microsoft.com/office/powerpoint/2010/main" val="11785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9ED-B098-48B0-B0B0-36751F2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4B9B-A7C7-45A0-830B-BD0A3FDE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B.E in Mechanical from RVS Technical Campus (Anna University, Chennai)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Having 5+ years of experience in Non-IT field.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Proficient in SQL, Python, and data analysis techniques.</a:t>
            </a:r>
          </a:p>
        </p:txBody>
      </p:sp>
    </p:spTree>
    <p:extLst>
      <p:ext uri="{BB962C8B-B14F-4D97-AF65-F5344CB8AC3E}">
        <p14:creationId xmlns:p14="http://schemas.microsoft.com/office/powerpoint/2010/main" val="372462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D344-5DF9-4CC8-92AA-163E86D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B6EB-EAF6-48D6-8DEF-0C03687B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(Structured Query Language) is a standard programming language used to manage and manipulate relational databases.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DBMS (Database Management System) is software that enables the creation, management, and querying of databases, ensuring efficient data storage and retrieval.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context of a Library Database Management System, SQL is used to organize and manage the library's data, such as books, borrowers, and loan records, providing a systematic way to handle library operations and ensure data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19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9ED-B098-48B0-B0B0-36751F2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4B9B-A7C7-45A0-830B-BD0A3FDE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design and implement a database by integrating data from various CSV files, ensuring proper data type assignment, and establishing relationships between tables using an Entity Relationship Diagram (ERD). </a:t>
            </a:r>
          </a:p>
          <a:p>
            <a:endParaRPr lang="en-US" dirty="0"/>
          </a:p>
          <a:p>
            <a:r>
              <a:rPr lang="en-US" dirty="0"/>
              <a:t>Additionally, the project aims to execute SQL queries to extract meaningful insights from the constructed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35D7-B94D-488C-9C9F-AB1DEBC2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8" y="301610"/>
            <a:ext cx="10515600" cy="910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Overview of database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28BD20-1967-4358-AF96-51D8E372CCC1}"/>
              </a:ext>
            </a:extLst>
          </p:cNvPr>
          <p:cNvGrpSpPr/>
          <p:nvPr/>
        </p:nvGrpSpPr>
        <p:grpSpPr>
          <a:xfrm>
            <a:off x="1224252" y="1379192"/>
            <a:ext cx="9488999" cy="2822813"/>
            <a:chOff x="1224252" y="1379192"/>
            <a:chExt cx="9488999" cy="265949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5F279D-3E11-4E6F-B787-D5F6B36060A1}"/>
                </a:ext>
              </a:extLst>
            </p:cNvPr>
            <p:cNvGrpSpPr/>
            <p:nvPr/>
          </p:nvGrpSpPr>
          <p:grpSpPr>
            <a:xfrm>
              <a:off x="8437711" y="1379192"/>
              <a:ext cx="2275540" cy="2659495"/>
              <a:chOff x="1246444" y="1473661"/>
              <a:chExt cx="2275540" cy="265949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784364-7336-4C16-9771-A1A5FCCD5628}"/>
                  </a:ext>
                </a:extLst>
              </p:cNvPr>
              <p:cNvSpPr/>
              <p:nvPr/>
            </p:nvSpPr>
            <p:spPr>
              <a:xfrm>
                <a:off x="1246444" y="1873618"/>
                <a:ext cx="2275538" cy="222641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35522A-1330-4D56-8708-24DE86291A26}"/>
                  </a:ext>
                </a:extLst>
              </p:cNvPr>
              <p:cNvSpPr/>
              <p:nvPr/>
            </p:nvSpPr>
            <p:spPr>
              <a:xfrm>
                <a:off x="1246444" y="1957232"/>
                <a:ext cx="167168" cy="139026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7B7EA7E-7353-4037-B77B-3563FDDC6C37}"/>
                  </a:ext>
                </a:extLst>
              </p:cNvPr>
              <p:cNvSpPr/>
              <p:nvPr/>
            </p:nvSpPr>
            <p:spPr>
              <a:xfrm>
                <a:off x="1246444" y="1473661"/>
                <a:ext cx="2275538" cy="399957"/>
              </a:xfrm>
              <a:custGeom>
                <a:avLst/>
                <a:gdLst>
                  <a:gd name="connsiteX0" fmla="*/ 0 w 1596781"/>
                  <a:gd name="connsiteY0" fmla="*/ 0 h 337469"/>
                  <a:gd name="connsiteX1" fmla="*/ 1596781 w 1596781"/>
                  <a:gd name="connsiteY1" fmla="*/ 0 h 337469"/>
                  <a:gd name="connsiteX2" fmla="*/ 1596781 w 1596781"/>
                  <a:gd name="connsiteY2" fmla="*/ 337469 h 337469"/>
                  <a:gd name="connsiteX3" fmla="*/ 0 w 1596781"/>
                  <a:gd name="connsiteY3" fmla="*/ 337469 h 337469"/>
                  <a:gd name="connsiteX4" fmla="*/ 0 w 1596781"/>
                  <a:gd name="connsiteY4" fmla="*/ 0 h 3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6781" h="337469">
                    <a:moveTo>
                      <a:pt x="0" y="0"/>
                    </a:moveTo>
                    <a:lnTo>
                      <a:pt x="1596781" y="0"/>
                    </a:lnTo>
                    <a:lnTo>
                      <a:pt x="1596781" y="337469"/>
                    </a:lnTo>
                    <a:lnTo>
                      <a:pt x="0" y="33746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25400" rIns="38100" bIns="254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100" b="1" kern="1200" dirty="0"/>
                  <a:t>Book Loans</a:t>
                </a:r>
                <a:endParaRPr lang="en-IN" sz="2100" b="1" kern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4D2EDF-0FF9-4CAD-9D73-EB14D6934078}"/>
                  </a:ext>
                </a:extLst>
              </p:cNvPr>
              <p:cNvSpPr/>
              <p:nvPr/>
            </p:nvSpPr>
            <p:spPr>
              <a:xfrm>
                <a:off x="1246444" y="2281300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2E77DDA-D7C2-4CD5-AEA8-F592A5FF025A}"/>
                  </a:ext>
                </a:extLst>
              </p:cNvPr>
              <p:cNvSpPr/>
              <p:nvPr/>
            </p:nvSpPr>
            <p:spPr>
              <a:xfrm>
                <a:off x="1405732" y="2188780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Loans ID</a:t>
                </a:r>
                <a:endParaRPr lang="en-IN" sz="1600" kern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8A9669-C5E5-4FF4-BCC5-7033E5459A4C}"/>
                  </a:ext>
                </a:extLst>
              </p:cNvPr>
              <p:cNvSpPr/>
              <p:nvPr/>
            </p:nvSpPr>
            <p:spPr>
              <a:xfrm>
                <a:off x="1246444" y="2605362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E07902B-3446-4B2B-A93D-C452DAD9EE29}"/>
                  </a:ext>
                </a:extLst>
              </p:cNvPr>
              <p:cNvSpPr/>
              <p:nvPr/>
            </p:nvSpPr>
            <p:spPr>
              <a:xfrm>
                <a:off x="1405732" y="2512842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Book ID</a:t>
                </a:r>
                <a:endParaRPr lang="en-IN" sz="1600" kern="12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F7DB12-F923-4C11-9345-A5009C09E1C9}"/>
                  </a:ext>
                </a:extLst>
              </p:cNvPr>
              <p:cNvSpPr/>
              <p:nvPr/>
            </p:nvSpPr>
            <p:spPr>
              <a:xfrm>
                <a:off x="1246444" y="2929424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9DDA18-B4B6-443A-8504-320AA4AD94F7}"/>
                  </a:ext>
                </a:extLst>
              </p:cNvPr>
              <p:cNvSpPr/>
              <p:nvPr/>
            </p:nvSpPr>
            <p:spPr>
              <a:xfrm>
                <a:off x="1405732" y="2836904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Branch ID</a:t>
                </a:r>
                <a:endParaRPr lang="en-IN" sz="1600" kern="1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C96961-8F94-4477-BDC2-B26BBCC87E0C}"/>
                  </a:ext>
                </a:extLst>
              </p:cNvPr>
              <p:cNvSpPr/>
              <p:nvPr/>
            </p:nvSpPr>
            <p:spPr>
              <a:xfrm>
                <a:off x="1246444" y="3253488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EC4BF54-3DD5-49A2-B04D-4E1A4DF2D034}"/>
                  </a:ext>
                </a:extLst>
              </p:cNvPr>
              <p:cNvSpPr/>
              <p:nvPr/>
            </p:nvSpPr>
            <p:spPr>
              <a:xfrm>
                <a:off x="1405732" y="3160968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Card No</a:t>
                </a:r>
                <a:endParaRPr lang="en-IN" sz="1600" kern="12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6FD5ED-F769-4A83-B6EB-DEF9217417DA}"/>
                  </a:ext>
                </a:extLst>
              </p:cNvPr>
              <p:cNvSpPr/>
              <p:nvPr/>
            </p:nvSpPr>
            <p:spPr>
              <a:xfrm>
                <a:off x="1246444" y="3577550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49BF727-0819-4365-A3F6-015CE703B398}"/>
                  </a:ext>
                </a:extLst>
              </p:cNvPr>
              <p:cNvSpPr/>
              <p:nvPr/>
            </p:nvSpPr>
            <p:spPr>
              <a:xfrm>
                <a:off x="1405732" y="3485030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Date Out</a:t>
                </a:r>
                <a:endParaRPr lang="en-IN" sz="1600" kern="12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44F564-6F71-4510-BF7F-4567055F31A8}"/>
                  </a:ext>
                </a:extLst>
              </p:cNvPr>
              <p:cNvSpPr/>
              <p:nvPr/>
            </p:nvSpPr>
            <p:spPr>
              <a:xfrm>
                <a:off x="1246444" y="3901612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D7CE9CA-1A6C-4644-B2BD-AACE1236E173}"/>
                  </a:ext>
                </a:extLst>
              </p:cNvPr>
              <p:cNvSpPr/>
              <p:nvPr/>
            </p:nvSpPr>
            <p:spPr>
              <a:xfrm>
                <a:off x="1405732" y="3809094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Due Date</a:t>
                </a:r>
                <a:endParaRPr lang="en-IN" sz="1600" kern="1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003A37B-B2E9-4868-9055-41F9A0E07F35}"/>
                </a:ext>
              </a:extLst>
            </p:cNvPr>
            <p:cNvGrpSpPr/>
            <p:nvPr/>
          </p:nvGrpSpPr>
          <p:grpSpPr>
            <a:xfrm>
              <a:off x="1224252" y="1379192"/>
              <a:ext cx="7054173" cy="2011369"/>
              <a:chOff x="3635759" y="1473661"/>
              <a:chExt cx="7054173" cy="201136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0F2CC5-062D-497E-BB15-3255801F7935}"/>
                  </a:ext>
                </a:extLst>
              </p:cNvPr>
              <p:cNvSpPr/>
              <p:nvPr/>
            </p:nvSpPr>
            <p:spPr>
              <a:xfrm>
                <a:off x="3635759" y="1873618"/>
                <a:ext cx="2275538" cy="222641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FF769-66F1-4C07-9EBE-3AAC179A8368}"/>
                  </a:ext>
                </a:extLst>
              </p:cNvPr>
              <p:cNvSpPr/>
              <p:nvPr/>
            </p:nvSpPr>
            <p:spPr>
              <a:xfrm>
                <a:off x="3635759" y="1957232"/>
                <a:ext cx="167168" cy="139026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62662BD-76D8-4EC2-8754-24FC52DD1BB3}"/>
                  </a:ext>
                </a:extLst>
              </p:cNvPr>
              <p:cNvSpPr/>
              <p:nvPr/>
            </p:nvSpPr>
            <p:spPr>
              <a:xfrm>
                <a:off x="3635759" y="1473661"/>
                <a:ext cx="2275538" cy="399957"/>
              </a:xfrm>
              <a:custGeom>
                <a:avLst/>
                <a:gdLst>
                  <a:gd name="connsiteX0" fmla="*/ 0 w 1596781"/>
                  <a:gd name="connsiteY0" fmla="*/ 0 h 337469"/>
                  <a:gd name="connsiteX1" fmla="*/ 1596781 w 1596781"/>
                  <a:gd name="connsiteY1" fmla="*/ 0 h 337469"/>
                  <a:gd name="connsiteX2" fmla="*/ 1596781 w 1596781"/>
                  <a:gd name="connsiteY2" fmla="*/ 337469 h 337469"/>
                  <a:gd name="connsiteX3" fmla="*/ 0 w 1596781"/>
                  <a:gd name="connsiteY3" fmla="*/ 337469 h 337469"/>
                  <a:gd name="connsiteX4" fmla="*/ 0 w 1596781"/>
                  <a:gd name="connsiteY4" fmla="*/ 0 h 3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6781" h="337469">
                    <a:moveTo>
                      <a:pt x="0" y="0"/>
                    </a:moveTo>
                    <a:lnTo>
                      <a:pt x="1596781" y="0"/>
                    </a:lnTo>
                    <a:lnTo>
                      <a:pt x="1596781" y="337469"/>
                    </a:lnTo>
                    <a:lnTo>
                      <a:pt x="0" y="33746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25400" rIns="38100" bIns="254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/>
                  <a:t>Book</a:t>
                </a:r>
                <a:endParaRPr lang="en-IN" sz="2400" b="1" kern="1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43D770-565D-4322-A456-90AFF675245E}"/>
                  </a:ext>
                </a:extLst>
              </p:cNvPr>
              <p:cNvSpPr/>
              <p:nvPr/>
            </p:nvSpPr>
            <p:spPr>
              <a:xfrm>
                <a:off x="3635759" y="2281300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084FD4-7247-4136-8474-B6AFC38FF6C1}"/>
                  </a:ext>
                </a:extLst>
              </p:cNvPr>
              <p:cNvSpPr/>
              <p:nvPr/>
            </p:nvSpPr>
            <p:spPr>
              <a:xfrm>
                <a:off x="3795048" y="2188780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Book ID</a:t>
                </a:r>
                <a:endParaRPr lang="en-IN" sz="1600" kern="12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5CB265-4C48-4241-8B96-AD13B3CAE71A}"/>
                  </a:ext>
                </a:extLst>
              </p:cNvPr>
              <p:cNvSpPr/>
              <p:nvPr/>
            </p:nvSpPr>
            <p:spPr>
              <a:xfrm>
                <a:off x="3635759" y="2605362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D4F471-5BD4-4FC2-BD2C-3EA2997EBF85}"/>
                  </a:ext>
                </a:extLst>
              </p:cNvPr>
              <p:cNvSpPr/>
              <p:nvPr/>
            </p:nvSpPr>
            <p:spPr>
              <a:xfrm>
                <a:off x="3795048" y="2512842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Title</a:t>
                </a:r>
                <a:endParaRPr lang="en-IN" sz="1600" kern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82DC36-4163-40A6-8035-3A1A8A465DF5}"/>
                  </a:ext>
                </a:extLst>
              </p:cNvPr>
              <p:cNvSpPr/>
              <p:nvPr/>
            </p:nvSpPr>
            <p:spPr>
              <a:xfrm>
                <a:off x="3635759" y="2929424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4601F40-FADE-4E0D-9E0B-B11232D23B62}"/>
                  </a:ext>
                </a:extLst>
              </p:cNvPr>
              <p:cNvSpPr/>
              <p:nvPr/>
            </p:nvSpPr>
            <p:spPr>
              <a:xfrm>
                <a:off x="3795048" y="2836904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Publisher Name</a:t>
                </a:r>
                <a:endParaRPr lang="en-IN" sz="1600" kern="12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44CCEF-5C67-4C76-BC26-979AF9C88635}"/>
                  </a:ext>
                </a:extLst>
              </p:cNvPr>
              <p:cNvSpPr/>
              <p:nvPr/>
            </p:nvSpPr>
            <p:spPr>
              <a:xfrm>
                <a:off x="6025075" y="1873618"/>
                <a:ext cx="2275538" cy="222641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412EDBC-1FA9-412B-BCB0-B95F8AC21D0E}"/>
                  </a:ext>
                </a:extLst>
              </p:cNvPr>
              <p:cNvSpPr/>
              <p:nvPr/>
            </p:nvSpPr>
            <p:spPr>
              <a:xfrm>
                <a:off x="6025075" y="1957232"/>
                <a:ext cx="167168" cy="139026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4ED299C-0CAB-4BF4-9E9C-829A6748CF4A}"/>
                  </a:ext>
                </a:extLst>
              </p:cNvPr>
              <p:cNvSpPr/>
              <p:nvPr/>
            </p:nvSpPr>
            <p:spPr>
              <a:xfrm>
                <a:off x="6025075" y="1473661"/>
                <a:ext cx="2275538" cy="399957"/>
              </a:xfrm>
              <a:custGeom>
                <a:avLst/>
                <a:gdLst>
                  <a:gd name="connsiteX0" fmla="*/ 0 w 1596781"/>
                  <a:gd name="connsiteY0" fmla="*/ 0 h 337469"/>
                  <a:gd name="connsiteX1" fmla="*/ 1596781 w 1596781"/>
                  <a:gd name="connsiteY1" fmla="*/ 0 h 337469"/>
                  <a:gd name="connsiteX2" fmla="*/ 1596781 w 1596781"/>
                  <a:gd name="connsiteY2" fmla="*/ 337469 h 337469"/>
                  <a:gd name="connsiteX3" fmla="*/ 0 w 1596781"/>
                  <a:gd name="connsiteY3" fmla="*/ 337469 h 337469"/>
                  <a:gd name="connsiteX4" fmla="*/ 0 w 1596781"/>
                  <a:gd name="connsiteY4" fmla="*/ 0 h 3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6781" h="337469">
                    <a:moveTo>
                      <a:pt x="0" y="0"/>
                    </a:moveTo>
                    <a:lnTo>
                      <a:pt x="1596781" y="0"/>
                    </a:lnTo>
                    <a:lnTo>
                      <a:pt x="1596781" y="337469"/>
                    </a:lnTo>
                    <a:lnTo>
                      <a:pt x="0" y="33746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25400" rIns="38100" bIns="254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100" b="1" kern="1200" dirty="0"/>
                  <a:t>Authors</a:t>
                </a:r>
                <a:endParaRPr lang="en-IN" sz="2100" b="1" kern="12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D79242D-8D35-4F0C-9F95-D0198632FD1B}"/>
                  </a:ext>
                </a:extLst>
              </p:cNvPr>
              <p:cNvSpPr/>
              <p:nvPr/>
            </p:nvSpPr>
            <p:spPr>
              <a:xfrm>
                <a:off x="6025075" y="2281300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7A892CD-F20D-471B-AF70-5BE9319D9975}"/>
                  </a:ext>
                </a:extLst>
              </p:cNvPr>
              <p:cNvSpPr/>
              <p:nvPr/>
            </p:nvSpPr>
            <p:spPr>
              <a:xfrm>
                <a:off x="6184363" y="2188780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Author ID</a:t>
                </a:r>
                <a:endParaRPr lang="en-IN" sz="1600" kern="12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2AF1EC5-5477-4C6A-9B65-058A435BB89B}"/>
                  </a:ext>
                </a:extLst>
              </p:cNvPr>
              <p:cNvSpPr/>
              <p:nvPr/>
            </p:nvSpPr>
            <p:spPr>
              <a:xfrm>
                <a:off x="6025075" y="2605362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FFFD69-4700-473E-A8B2-C26268A956E4}"/>
                  </a:ext>
                </a:extLst>
              </p:cNvPr>
              <p:cNvSpPr/>
              <p:nvPr/>
            </p:nvSpPr>
            <p:spPr>
              <a:xfrm>
                <a:off x="6184363" y="2512842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Book ID</a:t>
                </a:r>
                <a:endParaRPr lang="en-IN" sz="1600" kern="1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B52238-1F11-4079-8D2A-B9CFB301BBE6}"/>
                  </a:ext>
                </a:extLst>
              </p:cNvPr>
              <p:cNvSpPr/>
              <p:nvPr/>
            </p:nvSpPr>
            <p:spPr>
              <a:xfrm>
                <a:off x="6025075" y="2929424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A8E5B52-E042-410D-9A57-46B83331D996}"/>
                  </a:ext>
                </a:extLst>
              </p:cNvPr>
              <p:cNvSpPr/>
              <p:nvPr/>
            </p:nvSpPr>
            <p:spPr>
              <a:xfrm>
                <a:off x="6184363" y="2836904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Author Name</a:t>
                </a:r>
                <a:endParaRPr lang="en-IN" sz="1600" kern="12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88893-C750-4973-95D0-2E1F4F5C94FB}"/>
                  </a:ext>
                </a:extLst>
              </p:cNvPr>
              <p:cNvSpPr/>
              <p:nvPr/>
            </p:nvSpPr>
            <p:spPr>
              <a:xfrm>
                <a:off x="8414392" y="1873618"/>
                <a:ext cx="2275538" cy="222641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3568C57-05C9-4F12-83C5-BB613C3F7EE3}"/>
                  </a:ext>
                </a:extLst>
              </p:cNvPr>
              <p:cNvSpPr/>
              <p:nvPr/>
            </p:nvSpPr>
            <p:spPr>
              <a:xfrm>
                <a:off x="8414392" y="1957232"/>
                <a:ext cx="167168" cy="139026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B0DEBCA-E33A-48FE-93D3-5D32F88871F2}"/>
                  </a:ext>
                </a:extLst>
              </p:cNvPr>
              <p:cNvSpPr/>
              <p:nvPr/>
            </p:nvSpPr>
            <p:spPr>
              <a:xfrm>
                <a:off x="8414392" y="1473661"/>
                <a:ext cx="2275538" cy="399957"/>
              </a:xfrm>
              <a:custGeom>
                <a:avLst/>
                <a:gdLst>
                  <a:gd name="connsiteX0" fmla="*/ 0 w 1596781"/>
                  <a:gd name="connsiteY0" fmla="*/ 0 h 337469"/>
                  <a:gd name="connsiteX1" fmla="*/ 1596781 w 1596781"/>
                  <a:gd name="connsiteY1" fmla="*/ 0 h 337469"/>
                  <a:gd name="connsiteX2" fmla="*/ 1596781 w 1596781"/>
                  <a:gd name="connsiteY2" fmla="*/ 337469 h 337469"/>
                  <a:gd name="connsiteX3" fmla="*/ 0 w 1596781"/>
                  <a:gd name="connsiteY3" fmla="*/ 337469 h 337469"/>
                  <a:gd name="connsiteX4" fmla="*/ 0 w 1596781"/>
                  <a:gd name="connsiteY4" fmla="*/ 0 h 3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6781" h="337469">
                    <a:moveTo>
                      <a:pt x="0" y="0"/>
                    </a:moveTo>
                    <a:lnTo>
                      <a:pt x="1596781" y="0"/>
                    </a:lnTo>
                    <a:lnTo>
                      <a:pt x="1596781" y="337469"/>
                    </a:lnTo>
                    <a:lnTo>
                      <a:pt x="0" y="33746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25400" rIns="38100" bIns="254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100" b="1" kern="1200" dirty="0"/>
                  <a:t>Book Copies</a:t>
                </a:r>
                <a:endParaRPr lang="en-IN" sz="2100" b="1" kern="12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F578FC-6F88-4377-9D4C-7EA81B38DD03}"/>
                  </a:ext>
                </a:extLst>
              </p:cNvPr>
              <p:cNvSpPr/>
              <p:nvPr/>
            </p:nvSpPr>
            <p:spPr>
              <a:xfrm>
                <a:off x="8414392" y="2281300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DC57B1F-862E-49D5-A417-D9B8746D85BE}"/>
                  </a:ext>
                </a:extLst>
              </p:cNvPr>
              <p:cNvSpPr/>
              <p:nvPr/>
            </p:nvSpPr>
            <p:spPr>
              <a:xfrm>
                <a:off x="8573680" y="2188780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Copies ID</a:t>
                </a:r>
                <a:endParaRPr lang="en-IN" sz="16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C32E66-8108-4590-8EAF-2C31597823B7}"/>
                  </a:ext>
                </a:extLst>
              </p:cNvPr>
              <p:cNvSpPr/>
              <p:nvPr/>
            </p:nvSpPr>
            <p:spPr>
              <a:xfrm>
                <a:off x="8414392" y="2605362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582C8CF-08F4-4EDA-B6DA-5A5FB3DB9122}"/>
                  </a:ext>
                </a:extLst>
              </p:cNvPr>
              <p:cNvSpPr/>
              <p:nvPr/>
            </p:nvSpPr>
            <p:spPr>
              <a:xfrm>
                <a:off x="8573680" y="2512842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Book ID</a:t>
                </a:r>
                <a:endParaRPr lang="en-IN" sz="1600" kern="12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D26A509-229E-4BD2-A95A-F372FB624C38}"/>
                  </a:ext>
                </a:extLst>
              </p:cNvPr>
              <p:cNvSpPr/>
              <p:nvPr/>
            </p:nvSpPr>
            <p:spPr>
              <a:xfrm>
                <a:off x="8414392" y="2929424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B6C31F5-4041-44BE-8978-E2DE74A12CB6}"/>
                  </a:ext>
                </a:extLst>
              </p:cNvPr>
              <p:cNvSpPr/>
              <p:nvPr/>
            </p:nvSpPr>
            <p:spPr>
              <a:xfrm>
                <a:off x="8573680" y="2836904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Branch ID</a:t>
                </a:r>
                <a:endParaRPr lang="en-IN" sz="1600" kern="1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3A2BF64-329A-4AFA-BD7B-00AB8505DE18}"/>
                  </a:ext>
                </a:extLst>
              </p:cNvPr>
              <p:cNvSpPr/>
              <p:nvPr/>
            </p:nvSpPr>
            <p:spPr>
              <a:xfrm>
                <a:off x="8414392" y="3253488"/>
                <a:ext cx="167164" cy="13902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43AE107-ED3E-4F3A-BEA1-3D08510FDFFE}"/>
                  </a:ext>
                </a:extLst>
              </p:cNvPr>
              <p:cNvSpPr/>
              <p:nvPr/>
            </p:nvSpPr>
            <p:spPr>
              <a:xfrm>
                <a:off x="8573680" y="3160968"/>
                <a:ext cx="2116252" cy="324062"/>
              </a:xfrm>
              <a:custGeom>
                <a:avLst/>
                <a:gdLst>
                  <a:gd name="connsiteX0" fmla="*/ 0 w 1485007"/>
                  <a:gd name="connsiteY0" fmla="*/ 0 h 273432"/>
                  <a:gd name="connsiteX1" fmla="*/ 1485007 w 1485007"/>
                  <a:gd name="connsiteY1" fmla="*/ 0 h 273432"/>
                  <a:gd name="connsiteX2" fmla="*/ 1485007 w 1485007"/>
                  <a:gd name="connsiteY2" fmla="*/ 273432 h 273432"/>
                  <a:gd name="connsiteX3" fmla="*/ 0 w 1485007"/>
                  <a:gd name="connsiteY3" fmla="*/ 273432 h 273432"/>
                  <a:gd name="connsiteX4" fmla="*/ 0 w 1485007"/>
                  <a:gd name="connsiteY4" fmla="*/ 0 h 27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007" h="273432">
                    <a:moveTo>
                      <a:pt x="0" y="0"/>
                    </a:moveTo>
                    <a:lnTo>
                      <a:pt x="1485007" y="0"/>
                    </a:lnTo>
                    <a:lnTo>
                      <a:pt x="1485007" y="273432"/>
                    </a:lnTo>
                    <a:lnTo>
                      <a:pt x="0" y="2734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64008" bIns="64008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No of Copies</a:t>
                </a:r>
                <a:endParaRPr lang="en-IN" sz="1600" kern="1200" dirty="0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825E9B-5A33-475B-A5B2-B3C47D14E1CE}"/>
              </a:ext>
            </a:extLst>
          </p:cNvPr>
          <p:cNvGrpSpPr/>
          <p:nvPr/>
        </p:nvGrpSpPr>
        <p:grpSpPr>
          <a:xfrm>
            <a:off x="1224252" y="4114327"/>
            <a:ext cx="6894227" cy="2323660"/>
            <a:chOff x="4962906" y="2075001"/>
            <a:chExt cx="3465476" cy="169712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6C1E847-AD2D-41F9-93DB-97E9A05D7B69}"/>
                </a:ext>
              </a:extLst>
            </p:cNvPr>
            <p:cNvSpPr/>
            <p:nvPr/>
          </p:nvSpPr>
          <p:spPr>
            <a:xfrm>
              <a:off x="4962906" y="2412470"/>
              <a:ext cx="1117895" cy="187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8E4AF8-52E8-4AE4-8AB0-42767E8019C9}"/>
                </a:ext>
              </a:extLst>
            </p:cNvPr>
            <p:cNvSpPr/>
            <p:nvPr/>
          </p:nvSpPr>
          <p:spPr>
            <a:xfrm>
              <a:off x="4962906" y="2483021"/>
              <a:ext cx="82124" cy="1173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B254AB-75E9-4173-93B1-43BD95720B10}"/>
                </a:ext>
              </a:extLst>
            </p:cNvPr>
            <p:cNvSpPr/>
            <p:nvPr/>
          </p:nvSpPr>
          <p:spPr>
            <a:xfrm>
              <a:off x="4962906" y="2075001"/>
              <a:ext cx="1117895" cy="337469"/>
            </a:xfrm>
            <a:custGeom>
              <a:avLst/>
              <a:gdLst>
                <a:gd name="connsiteX0" fmla="*/ 0 w 1596781"/>
                <a:gd name="connsiteY0" fmla="*/ 0 h 337469"/>
                <a:gd name="connsiteX1" fmla="*/ 1596781 w 1596781"/>
                <a:gd name="connsiteY1" fmla="*/ 0 h 337469"/>
                <a:gd name="connsiteX2" fmla="*/ 1596781 w 1596781"/>
                <a:gd name="connsiteY2" fmla="*/ 337469 h 337469"/>
                <a:gd name="connsiteX3" fmla="*/ 0 w 1596781"/>
                <a:gd name="connsiteY3" fmla="*/ 337469 h 337469"/>
                <a:gd name="connsiteX4" fmla="*/ 0 w 1596781"/>
                <a:gd name="connsiteY4" fmla="*/ 0 h 33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81" h="337469">
                  <a:moveTo>
                    <a:pt x="0" y="0"/>
                  </a:moveTo>
                  <a:lnTo>
                    <a:pt x="1596781" y="0"/>
                  </a:lnTo>
                  <a:lnTo>
                    <a:pt x="1596781" y="337469"/>
                  </a:lnTo>
                  <a:lnTo>
                    <a:pt x="0" y="3374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Library Branch</a:t>
              </a:r>
              <a:endParaRPr lang="en-IN" sz="2100" b="1" kern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5FEC0B-444A-4592-910D-15825DA423B0}"/>
                </a:ext>
              </a:extLst>
            </p:cNvPr>
            <p:cNvSpPr/>
            <p:nvPr/>
          </p:nvSpPr>
          <p:spPr>
            <a:xfrm>
              <a:off x="4962906" y="2756457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715DE0-C808-4CF2-A631-F561FBBA1E8F}"/>
                </a:ext>
              </a:extLst>
            </p:cNvPr>
            <p:cNvSpPr/>
            <p:nvPr/>
          </p:nvSpPr>
          <p:spPr>
            <a:xfrm>
              <a:off x="5041159" y="2678392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Branch ID</a:t>
              </a:r>
              <a:endParaRPr lang="en-IN" sz="1600" kern="12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8A1B05-C128-4293-A960-0EEF6B79928F}"/>
                </a:ext>
              </a:extLst>
            </p:cNvPr>
            <p:cNvSpPr/>
            <p:nvPr/>
          </p:nvSpPr>
          <p:spPr>
            <a:xfrm>
              <a:off x="4962906" y="3029889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8FC667-8725-483D-8AB1-E28DFAF03792}"/>
                </a:ext>
              </a:extLst>
            </p:cNvPr>
            <p:cNvSpPr/>
            <p:nvPr/>
          </p:nvSpPr>
          <p:spPr>
            <a:xfrm>
              <a:off x="5041159" y="2951824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Branch Name</a:t>
              </a:r>
              <a:endParaRPr lang="en-IN" sz="1600" kern="12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8E8210-3347-4F4A-AF9A-30F0D9C7CFCE}"/>
                </a:ext>
              </a:extLst>
            </p:cNvPr>
            <p:cNvSpPr/>
            <p:nvPr/>
          </p:nvSpPr>
          <p:spPr>
            <a:xfrm>
              <a:off x="4962906" y="3303321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09F952-8F58-4BD6-A8A4-02CFF58A6979}"/>
                </a:ext>
              </a:extLst>
            </p:cNvPr>
            <p:cNvSpPr/>
            <p:nvPr/>
          </p:nvSpPr>
          <p:spPr>
            <a:xfrm>
              <a:off x="5041159" y="3225256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Branch Address</a:t>
              </a:r>
              <a:endParaRPr lang="en-IN" sz="1600" kern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227BB7-D7DC-41A9-8A8F-0790FF81941D}"/>
                </a:ext>
              </a:extLst>
            </p:cNvPr>
            <p:cNvSpPr/>
            <p:nvPr/>
          </p:nvSpPr>
          <p:spPr>
            <a:xfrm>
              <a:off x="6136696" y="2412470"/>
              <a:ext cx="1117895" cy="187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DA6ACF-854D-493A-BD71-914370EB450A}"/>
                </a:ext>
              </a:extLst>
            </p:cNvPr>
            <p:cNvSpPr/>
            <p:nvPr/>
          </p:nvSpPr>
          <p:spPr>
            <a:xfrm>
              <a:off x="6136696" y="2483021"/>
              <a:ext cx="82124" cy="1173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14EEE08-C97C-402A-AFF1-4F7B6F9B9FBA}"/>
                </a:ext>
              </a:extLst>
            </p:cNvPr>
            <p:cNvSpPr/>
            <p:nvPr/>
          </p:nvSpPr>
          <p:spPr>
            <a:xfrm>
              <a:off x="6136696" y="2075001"/>
              <a:ext cx="1117895" cy="337469"/>
            </a:xfrm>
            <a:custGeom>
              <a:avLst/>
              <a:gdLst>
                <a:gd name="connsiteX0" fmla="*/ 0 w 1596781"/>
                <a:gd name="connsiteY0" fmla="*/ 0 h 337469"/>
                <a:gd name="connsiteX1" fmla="*/ 1596781 w 1596781"/>
                <a:gd name="connsiteY1" fmla="*/ 0 h 337469"/>
                <a:gd name="connsiteX2" fmla="*/ 1596781 w 1596781"/>
                <a:gd name="connsiteY2" fmla="*/ 337469 h 337469"/>
                <a:gd name="connsiteX3" fmla="*/ 0 w 1596781"/>
                <a:gd name="connsiteY3" fmla="*/ 337469 h 337469"/>
                <a:gd name="connsiteX4" fmla="*/ 0 w 1596781"/>
                <a:gd name="connsiteY4" fmla="*/ 0 h 33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81" h="337469">
                  <a:moveTo>
                    <a:pt x="0" y="0"/>
                  </a:moveTo>
                  <a:lnTo>
                    <a:pt x="1596781" y="0"/>
                  </a:lnTo>
                  <a:lnTo>
                    <a:pt x="1596781" y="337469"/>
                  </a:lnTo>
                  <a:lnTo>
                    <a:pt x="0" y="3374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Borrower</a:t>
              </a:r>
              <a:endParaRPr lang="en-IN" sz="2100" b="1" kern="1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1EE912-D592-4B6A-993E-DE4759D85AF7}"/>
                </a:ext>
              </a:extLst>
            </p:cNvPr>
            <p:cNvSpPr/>
            <p:nvPr/>
          </p:nvSpPr>
          <p:spPr>
            <a:xfrm>
              <a:off x="6136696" y="2756457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2D635BA-0E63-4C2C-AF1C-8FDC5929834D}"/>
                </a:ext>
              </a:extLst>
            </p:cNvPr>
            <p:cNvSpPr/>
            <p:nvPr/>
          </p:nvSpPr>
          <p:spPr>
            <a:xfrm>
              <a:off x="6214949" y="2678392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Card No</a:t>
              </a:r>
              <a:endParaRPr lang="en-IN" sz="1600" kern="12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A509BD-A7A2-4E64-9D9E-184A1D3306DC}"/>
                </a:ext>
              </a:extLst>
            </p:cNvPr>
            <p:cNvSpPr/>
            <p:nvPr/>
          </p:nvSpPr>
          <p:spPr>
            <a:xfrm>
              <a:off x="6136696" y="3029889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12F78C-0211-4612-9B88-FFC606CA83FB}"/>
                </a:ext>
              </a:extLst>
            </p:cNvPr>
            <p:cNvSpPr/>
            <p:nvPr/>
          </p:nvSpPr>
          <p:spPr>
            <a:xfrm>
              <a:off x="6214949" y="2951824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Borrower Name</a:t>
              </a:r>
              <a:endParaRPr lang="en-IN" sz="1600" kern="12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FEA7EB-0D14-4D7D-B39F-D3E25F55898B}"/>
                </a:ext>
              </a:extLst>
            </p:cNvPr>
            <p:cNvSpPr/>
            <p:nvPr/>
          </p:nvSpPr>
          <p:spPr>
            <a:xfrm>
              <a:off x="6136696" y="3303321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85E5D9-598D-42EC-9297-741A65CB87EA}"/>
                </a:ext>
              </a:extLst>
            </p:cNvPr>
            <p:cNvSpPr/>
            <p:nvPr/>
          </p:nvSpPr>
          <p:spPr>
            <a:xfrm>
              <a:off x="6214949" y="3225256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Borrower Address</a:t>
              </a:r>
              <a:endParaRPr lang="en-IN" sz="1600" kern="12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B5B26E1-BB36-4715-BF4F-C886C08F3115}"/>
                </a:ext>
              </a:extLst>
            </p:cNvPr>
            <p:cNvSpPr/>
            <p:nvPr/>
          </p:nvSpPr>
          <p:spPr>
            <a:xfrm>
              <a:off x="6136696" y="3576754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5413B0-1C41-4FF2-BF81-5318452A7171}"/>
                </a:ext>
              </a:extLst>
            </p:cNvPr>
            <p:cNvSpPr/>
            <p:nvPr/>
          </p:nvSpPr>
          <p:spPr>
            <a:xfrm>
              <a:off x="6214949" y="3498689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Borrower Phone</a:t>
              </a:r>
              <a:endParaRPr lang="en-IN" sz="1600" kern="12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ABE7997-8F73-44A6-B1A0-D49EE7740CA8}"/>
                </a:ext>
              </a:extLst>
            </p:cNvPr>
            <p:cNvSpPr/>
            <p:nvPr/>
          </p:nvSpPr>
          <p:spPr>
            <a:xfrm>
              <a:off x="7310486" y="2412470"/>
              <a:ext cx="1117895" cy="187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E90367-C89D-4D20-83FA-25174439B1FC}"/>
                </a:ext>
              </a:extLst>
            </p:cNvPr>
            <p:cNvSpPr/>
            <p:nvPr/>
          </p:nvSpPr>
          <p:spPr>
            <a:xfrm>
              <a:off x="7310486" y="2483021"/>
              <a:ext cx="82124" cy="1173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FFAEAF9-F008-4204-8FC7-D76201AE94B9}"/>
                </a:ext>
              </a:extLst>
            </p:cNvPr>
            <p:cNvSpPr/>
            <p:nvPr/>
          </p:nvSpPr>
          <p:spPr>
            <a:xfrm>
              <a:off x="7310486" y="2075001"/>
              <a:ext cx="1117895" cy="337469"/>
            </a:xfrm>
            <a:custGeom>
              <a:avLst/>
              <a:gdLst>
                <a:gd name="connsiteX0" fmla="*/ 0 w 1596781"/>
                <a:gd name="connsiteY0" fmla="*/ 0 h 337469"/>
                <a:gd name="connsiteX1" fmla="*/ 1596781 w 1596781"/>
                <a:gd name="connsiteY1" fmla="*/ 0 h 337469"/>
                <a:gd name="connsiteX2" fmla="*/ 1596781 w 1596781"/>
                <a:gd name="connsiteY2" fmla="*/ 337469 h 337469"/>
                <a:gd name="connsiteX3" fmla="*/ 0 w 1596781"/>
                <a:gd name="connsiteY3" fmla="*/ 337469 h 337469"/>
                <a:gd name="connsiteX4" fmla="*/ 0 w 1596781"/>
                <a:gd name="connsiteY4" fmla="*/ 0 h 33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81" h="337469">
                  <a:moveTo>
                    <a:pt x="0" y="0"/>
                  </a:moveTo>
                  <a:lnTo>
                    <a:pt x="1596781" y="0"/>
                  </a:lnTo>
                  <a:lnTo>
                    <a:pt x="1596781" y="337469"/>
                  </a:lnTo>
                  <a:lnTo>
                    <a:pt x="0" y="3374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Publisher</a:t>
              </a:r>
              <a:endParaRPr lang="en-IN" sz="2100" b="1" kern="12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BA85FAB-7941-4DFD-81BD-6E0B67908E4C}"/>
                </a:ext>
              </a:extLst>
            </p:cNvPr>
            <p:cNvSpPr/>
            <p:nvPr/>
          </p:nvSpPr>
          <p:spPr>
            <a:xfrm>
              <a:off x="7310486" y="2756457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C7F01B-90E0-4CEB-A396-E0B5E26A3D29}"/>
                </a:ext>
              </a:extLst>
            </p:cNvPr>
            <p:cNvSpPr/>
            <p:nvPr/>
          </p:nvSpPr>
          <p:spPr>
            <a:xfrm>
              <a:off x="7388739" y="2678392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Publisher Name</a:t>
              </a:r>
              <a:endParaRPr lang="en-IN" sz="1600" kern="12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8C061EE-3EA4-41E1-ADC5-616CB7061ECF}"/>
                </a:ext>
              </a:extLst>
            </p:cNvPr>
            <p:cNvSpPr/>
            <p:nvPr/>
          </p:nvSpPr>
          <p:spPr>
            <a:xfrm>
              <a:off x="7310486" y="3029889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7E906FA-44E9-45C9-8EC3-08BA62883707}"/>
                </a:ext>
              </a:extLst>
            </p:cNvPr>
            <p:cNvSpPr/>
            <p:nvPr/>
          </p:nvSpPr>
          <p:spPr>
            <a:xfrm>
              <a:off x="7388739" y="2951824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Publisher Address</a:t>
              </a:r>
              <a:endParaRPr lang="en-IN" sz="1600" kern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65E45AE-D996-4A97-A72A-F2660D6A39AF}"/>
                </a:ext>
              </a:extLst>
            </p:cNvPr>
            <p:cNvSpPr/>
            <p:nvPr/>
          </p:nvSpPr>
          <p:spPr>
            <a:xfrm>
              <a:off x="7310486" y="3303321"/>
              <a:ext cx="82122" cy="11730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1974919-E04B-481D-871B-983325797FF4}"/>
                </a:ext>
              </a:extLst>
            </p:cNvPr>
            <p:cNvSpPr/>
            <p:nvPr/>
          </p:nvSpPr>
          <p:spPr>
            <a:xfrm>
              <a:off x="7388739" y="3225256"/>
              <a:ext cx="1039643" cy="273432"/>
            </a:xfrm>
            <a:custGeom>
              <a:avLst/>
              <a:gdLst>
                <a:gd name="connsiteX0" fmla="*/ 0 w 1485007"/>
                <a:gd name="connsiteY0" fmla="*/ 0 h 273432"/>
                <a:gd name="connsiteX1" fmla="*/ 1485007 w 1485007"/>
                <a:gd name="connsiteY1" fmla="*/ 0 h 273432"/>
                <a:gd name="connsiteX2" fmla="*/ 1485007 w 1485007"/>
                <a:gd name="connsiteY2" fmla="*/ 273432 h 273432"/>
                <a:gd name="connsiteX3" fmla="*/ 0 w 1485007"/>
                <a:gd name="connsiteY3" fmla="*/ 273432 h 273432"/>
                <a:gd name="connsiteX4" fmla="*/ 0 w 1485007"/>
                <a:gd name="connsiteY4" fmla="*/ 0 h 27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007" h="273432">
                  <a:moveTo>
                    <a:pt x="0" y="0"/>
                  </a:moveTo>
                  <a:lnTo>
                    <a:pt x="1485007" y="0"/>
                  </a:lnTo>
                  <a:lnTo>
                    <a:pt x="1485007" y="273432"/>
                  </a:lnTo>
                  <a:lnTo>
                    <a:pt x="0" y="273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Publisher Phone</a:t>
              </a:r>
              <a:endParaRPr lang="en-IN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32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3535-5836-41C5-94EA-4F1208B3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ERD (Entity-Relationship Diagram)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A8D5B-F39C-4FEA-8945-273A274B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0" y="1270000"/>
            <a:ext cx="9230333" cy="54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B02DBE-C9ED-47E3-A456-918EED493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283"/>
              </p:ext>
            </p:extLst>
          </p:nvPr>
        </p:nvGraphicFramePr>
        <p:xfrm>
          <a:off x="547756" y="351956"/>
          <a:ext cx="447821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07857">
                  <a:extLst>
                    <a:ext uri="{9D8B030D-6E8A-4147-A177-3AD203B41FA5}">
                      <a16:colId xmlns:a16="http://schemas.microsoft.com/office/drawing/2014/main" val="2742360550"/>
                    </a:ext>
                  </a:extLst>
                </a:gridCol>
                <a:gridCol w="2070358">
                  <a:extLst>
                    <a:ext uri="{9D8B030D-6E8A-4147-A177-3AD203B41FA5}">
                      <a16:colId xmlns:a16="http://schemas.microsoft.com/office/drawing/2014/main" val="380611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dirty="0"/>
                        <a:t>Primary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Authors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Foreign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Relationship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858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BD2B4E0-803E-469C-B9B5-7E166B00D0A0}"/>
              </a:ext>
            </a:extLst>
          </p:cNvPr>
          <p:cNvGrpSpPr/>
          <p:nvPr/>
        </p:nvGrpSpPr>
        <p:grpSpPr>
          <a:xfrm>
            <a:off x="2769703" y="2168517"/>
            <a:ext cx="5572540" cy="4430029"/>
            <a:chOff x="3445565" y="2062501"/>
            <a:chExt cx="5572540" cy="44300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97FFE-0261-40B6-B975-3BE3F0EDA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523" y="2062501"/>
              <a:ext cx="3962953" cy="40582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18E281-F86C-4AE0-82FC-9E258E6EC749}"/>
                </a:ext>
              </a:extLst>
            </p:cNvPr>
            <p:cNvSpPr/>
            <p:nvPr/>
          </p:nvSpPr>
          <p:spPr>
            <a:xfrm>
              <a:off x="3445565" y="5115339"/>
              <a:ext cx="1364974" cy="1099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8DA0E7-4CEC-42D2-95C3-53644E6927C2}"/>
                </a:ext>
              </a:extLst>
            </p:cNvPr>
            <p:cNvSpPr/>
            <p:nvPr/>
          </p:nvSpPr>
          <p:spPr>
            <a:xfrm>
              <a:off x="7653131" y="4717773"/>
              <a:ext cx="1364974" cy="1774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082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E591F7-1186-445E-9569-80B2064A3C19}"/>
              </a:ext>
            </a:extLst>
          </p:cNvPr>
          <p:cNvGrpSpPr/>
          <p:nvPr/>
        </p:nvGrpSpPr>
        <p:grpSpPr>
          <a:xfrm>
            <a:off x="1422399" y="2518135"/>
            <a:ext cx="7655340" cy="2504550"/>
            <a:chOff x="2052073" y="2120348"/>
            <a:chExt cx="8188294" cy="24649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8F1614-71DC-4269-88F8-94F47A80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73" y="2509709"/>
              <a:ext cx="8087854" cy="18385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F131E-26CD-4BC3-A52C-310F50597A9F}"/>
                </a:ext>
              </a:extLst>
            </p:cNvPr>
            <p:cNvSpPr/>
            <p:nvPr/>
          </p:nvSpPr>
          <p:spPr>
            <a:xfrm>
              <a:off x="6096000" y="2120348"/>
              <a:ext cx="887896" cy="132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67369B-4E34-4B71-A866-D6705101E980}"/>
                </a:ext>
              </a:extLst>
            </p:cNvPr>
            <p:cNvSpPr/>
            <p:nvPr/>
          </p:nvSpPr>
          <p:spPr>
            <a:xfrm>
              <a:off x="9848380" y="3259689"/>
              <a:ext cx="391987" cy="132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C77D1C5-1758-4CCF-B9B4-269222F1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4013"/>
              </p:ext>
            </p:extLst>
          </p:nvPr>
        </p:nvGraphicFramePr>
        <p:xfrm>
          <a:off x="547756" y="351956"/>
          <a:ext cx="447821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07857">
                  <a:extLst>
                    <a:ext uri="{9D8B030D-6E8A-4147-A177-3AD203B41FA5}">
                      <a16:colId xmlns:a16="http://schemas.microsoft.com/office/drawing/2014/main" val="2742360550"/>
                    </a:ext>
                  </a:extLst>
                </a:gridCol>
                <a:gridCol w="2070358">
                  <a:extLst>
                    <a:ext uri="{9D8B030D-6E8A-4147-A177-3AD203B41FA5}">
                      <a16:colId xmlns:a16="http://schemas.microsoft.com/office/drawing/2014/main" val="380611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Publisher Name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dirty="0"/>
                        <a:t>Primary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Foreign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Relationship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5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6EE2070-F609-4574-8676-C48DEB46851B}"/>
              </a:ext>
            </a:extLst>
          </p:cNvPr>
          <p:cNvGrpSpPr/>
          <p:nvPr/>
        </p:nvGrpSpPr>
        <p:grpSpPr>
          <a:xfrm>
            <a:off x="1223617" y="2186709"/>
            <a:ext cx="8261081" cy="3164994"/>
            <a:chOff x="2075889" y="1923840"/>
            <a:chExt cx="8040222" cy="3010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C3F188-4DCE-4CD5-BF9A-897A887C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5889" y="1923840"/>
              <a:ext cx="8040222" cy="30103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AC269-C868-48D8-B2BD-8B42055A345F}"/>
                </a:ext>
              </a:extLst>
            </p:cNvPr>
            <p:cNvSpPr/>
            <p:nvPr/>
          </p:nvSpPr>
          <p:spPr>
            <a:xfrm>
              <a:off x="9824565" y="1923840"/>
              <a:ext cx="291546" cy="30103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644926-0CDC-43D3-ADC6-2E452A8D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00643"/>
              </p:ext>
            </p:extLst>
          </p:nvPr>
        </p:nvGraphicFramePr>
        <p:xfrm>
          <a:off x="547756" y="351956"/>
          <a:ext cx="447821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07857">
                  <a:extLst>
                    <a:ext uri="{9D8B030D-6E8A-4147-A177-3AD203B41FA5}">
                      <a16:colId xmlns:a16="http://schemas.microsoft.com/office/drawing/2014/main" val="2742360550"/>
                    </a:ext>
                  </a:extLst>
                </a:gridCol>
                <a:gridCol w="2070358">
                  <a:extLst>
                    <a:ext uri="{9D8B030D-6E8A-4147-A177-3AD203B41FA5}">
                      <a16:colId xmlns:a16="http://schemas.microsoft.com/office/drawing/2014/main" val="380611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 No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IN" dirty="0"/>
                        <a:t>Primary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Borrower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Foreign Key Table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 of Relationship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19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518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Library Database Management System in MySQL</vt:lpstr>
      <vt:lpstr>About Me</vt:lpstr>
      <vt:lpstr>Introduction</vt:lpstr>
      <vt:lpstr>Objective</vt:lpstr>
      <vt:lpstr>Overview of database</vt:lpstr>
      <vt:lpstr>ERD (Entity-Relationship Diagram)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Queries Performed</vt:lpstr>
      <vt:lpstr>SQL Queries Performed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Library Management System</dc:title>
  <dc:creator>Anwar</dc:creator>
  <cp:lastModifiedBy>Anwar</cp:lastModifiedBy>
  <cp:revision>16</cp:revision>
  <dcterms:created xsi:type="dcterms:W3CDTF">2024-08-22T17:34:21Z</dcterms:created>
  <dcterms:modified xsi:type="dcterms:W3CDTF">2024-08-23T05:59:20Z</dcterms:modified>
</cp:coreProperties>
</file>