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300" r:id="rId6"/>
    <p:sldId id="303" r:id="rId7"/>
    <p:sldId id="263" r:id="rId8"/>
    <p:sldId id="306" r:id="rId9"/>
    <p:sldId id="305" r:id="rId10"/>
    <p:sldId id="307" r:id="rId11"/>
    <p:sldId id="309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F7AEF-447B-4A37-87F7-49FD7CD4ED3F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1656-A399-4B68-8699-6F7A7A1BC5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036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5039e5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/>
          </a:p>
        </p:txBody>
      </p:sp>
      <p:sp>
        <p:nvSpPr>
          <p:cNvPr id="169" name="Google Shape;169;g325039e5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5" name="Google Shape;6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586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054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93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669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967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89B9-F190-4CC4-A0A7-0F4A8FB2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46148-D65E-660A-9A4F-6726E8992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4ACE0-16BD-0976-FF3B-0231EF92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1922-0590-5B24-931A-C96605A0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0866-99A0-F29E-01A4-1BB18877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59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F1B2-CF36-0249-1067-8F771442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B97EF-6460-23C6-7E6D-DD073F295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CD7B9-3D5F-5C76-5307-E7BA50DC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5E2F-F5D3-4FD0-7214-6B035649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0B793-E2E3-EA42-701A-00400B1B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226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1410-4134-4316-99F5-C19340429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92DE4-58B5-A65A-1CAB-FA2D4E286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A2BEA-988E-0B33-85C8-817F48B2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8B39-BCF2-C961-2B9F-299846E0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CA1A9-86EC-75C1-03D4-22760041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430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328E-AB62-2078-E614-85026823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7AAF-7110-9978-D244-70D9D1C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338D6-7EA9-CB7E-A12A-2BD34587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2FE3-1248-3769-CD87-6915F788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4D47E-7FAE-8868-95E9-69272032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180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5135-F0DE-8D77-F476-D9A34E32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8153-40FD-87BF-7D09-3CA4297D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D7C8-1741-2FFA-26CB-08783145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F1FD-6410-2868-5B63-A3E67D12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6A63A-A3FA-7164-C9B9-2AC04CCB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58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8AE9-5CA7-F69E-BEFD-76B06017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5B2C-E98D-AC81-B794-D22DD28D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AFC1-E6CB-D65B-FE75-7E25584D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36A2-BC5A-EC85-701C-8E698997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AEFD4-7A75-0894-4824-A1BA7366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AA144-7150-9E4A-059D-DC059833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89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4C5F-A6B4-9372-21D7-45007CD4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8A91D-5C69-9125-F5EE-AD1B6489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7C2F-9339-62B2-D82A-5596A323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1FC8E-8CA2-EF63-B4E0-6248DC478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C5AE2-C8E7-4150-C1D2-253A7B249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6D960-CFA4-DE9A-400E-5C6261BC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999AC-C4D3-D34C-9918-94ADFB46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A0A16-39E8-5E4C-00EF-AD1B90E7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13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AC7A-3C65-5683-9EF3-8E786D81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6B935-6EEA-2CF9-E831-E3C23AF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A16EA-73B0-3087-9724-9E3FF3C4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18F6F-3BF6-579B-4A2A-717E741C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91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0072E-89AD-8D9A-FBA2-CC3BEA6D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9B08F-F11A-7B75-9A8B-A618BE4E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0219F-C3AE-CE4A-DA6F-BC439044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161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9937-990F-4C37-F0E7-0D29B4B6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6F92-9970-FED7-6B74-3A21D659D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3377C-F2F6-3774-CA9A-D7E855C0F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782E3-903E-322D-3ECD-3167E40E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DC5B2-4DB2-CDE2-3DB9-C3D489CE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D9A9-0EAC-5B93-84F7-AC1834B2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8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5CAE-4BFA-3A4C-F552-98F7F09E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1F14B-45EB-6235-E3F5-D26F76B5F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C804A-177A-3716-54D1-2FAFCC7FD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D9629-5260-5A62-A1AD-D14F23B6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98389-2E47-C068-3F53-908DE589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20303-A152-FD55-1601-7F210053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803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C8FFD-25E3-D90C-C89D-CFFDDC76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43F22-BF72-853F-3232-BEE5D89C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E8A3-6112-5F01-B96C-63186710D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FFB1-B48D-41F3-9126-1123106CA533}" type="datetimeFigureOut">
              <a:rPr lang="en-ID" smtClean="0"/>
              <a:t>18/08/2025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F3743-E119-482B-9411-87066F2E9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0E89-7064-A5E4-16E1-A99DC8018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47894-1D5C-4069-BAE4-4EF2591B8C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872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;p7">
            <a:extLst>
              <a:ext uri="{FF2B5EF4-FFF2-40B4-BE49-F238E27FC236}">
                <a16:creationId xmlns:a16="http://schemas.microsoft.com/office/drawing/2014/main" id="{826FCBE3-BEA6-2314-D315-A253D585F945}"/>
              </a:ext>
            </a:extLst>
          </p:cNvPr>
          <p:cNvSpPr txBox="1">
            <a:spLocks/>
          </p:cNvSpPr>
          <p:nvPr/>
        </p:nvSpPr>
        <p:spPr>
          <a:xfrm>
            <a:off x="1792726" y="343668"/>
            <a:ext cx="9474905" cy="22969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5100" rIns="0" bIns="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9375"/>
              </a:lnSpc>
              <a:spcBef>
                <a:spcPts val="0"/>
              </a:spcBef>
              <a:buSzPts val="1400"/>
            </a:pPr>
            <a:r>
              <a:rPr lang="en-US" sz="8700" dirty="0"/>
              <a:t>RAG and SQL Agent</a:t>
            </a:r>
          </a:p>
          <a:p>
            <a:pPr marL="12700" marR="5080">
              <a:lnSpc>
                <a:spcPct val="109375"/>
              </a:lnSpc>
              <a:spcBef>
                <a:spcPts val="0"/>
              </a:spcBef>
              <a:buSzPts val="1400"/>
            </a:pPr>
            <a:r>
              <a:rPr lang="en-US" sz="4000" dirty="0">
                <a:latin typeface="Trebuchet MS"/>
                <a:ea typeface="Trebuchet MS"/>
                <a:cs typeface="Trebuchet MS"/>
                <a:sym typeface="Trebuchet MS"/>
              </a:rPr>
              <a:t>LLM Developer</a:t>
            </a:r>
            <a:endParaRPr lang="en-US" sz="3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4FA42-9130-5647-2A1E-C303733E3611}"/>
              </a:ext>
            </a:extLst>
          </p:cNvPr>
          <p:cNvSpPr/>
          <p:nvPr/>
        </p:nvSpPr>
        <p:spPr>
          <a:xfrm>
            <a:off x="0" y="0"/>
            <a:ext cx="6531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7325A-4463-7D91-180E-16DA15457D63}"/>
              </a:ext>
            </a:extLst>
          </p:cNvPr>
          <p:cNvSpPr/>
          <p:nvPr/>
        </p:nvSpPr>
        <p:spPr>
          <a:xfrm>
            <a:off x="304800" y="0"/>
            <a:ext cx="653143" cy="68580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9B9DF-EB53-F35A-A2C1-8577CF41065A}"/>
              </a:ext>
            </a:extLst>
          </p:cNvPr>
          <p:cNvSpPr/>
          <p:nvPr/>
        </p:nvSpPr>
        <p:spPr>
          <a:xfrm>
            <a:off x="631068" y="0"/>
            <a:ext cx="65314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3D069-C1E0-671C-46D0-5A61FCC7C5B4}"/>
              </a:ext>
            </a:extLst>
          </p:cNvPr>
          <p:cNvSpPr/>
          <p:nvPr/>
        </p:nvSpPr>
        <p:spPr>
          <a:xfrm>
            <a:off x="924369" y="0"/>
            <a:ext cx="42670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Google Shape;48;p7">
            <a:extLst>
              <a:ext uri="{FF2B5EF4-FFF2-40B4-BE49-F238E27FC236}">
                <a16:creationId xmlns:a16="http://schemas.microsoft.com/office/drawing/2014/main" id="{61E1BBA7-D6D1-3558-0934-0146FA37BFDA}"/>
              </a:ext>
            </a:extLst>
          </p:cNvPr>
          <p:cNvSpPr txBox="1">
            <a:spLocks/>
          </p:cNvSpPr>
          <p:nvPr/>
        </p:nvSpPr>
        <p:spPr>
          <a:xfrm>
            <a:off x="1622303" y="3429000"/>
            <a:ext cx="9499478" cy="9718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5100" rIns="0" bIns="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9375"/>
              </a:lnSpc>
              <a:spcBef>
                <a:spcPts val="0"/>
              </a:spcBef>
              <a:buSzPts val="1400"/>
            </a:pPr>
            <a:r>
              <a:rPr lang="en-US" sz="4800" dirty="0" err="1"/>
              <a:t>Kurnia</a:t>
            </a:r>
            <a:r>
              <a:rPr lang="en-US" sz="4800" dirty="0"/>
              <a:t> Anwar </a:t>
            </a:r>
            <a:r>
              <a:rPr lang="en-US" sz="4800" dirty="0" err="1"/>
              <a:t>Ra’if</a:t>
            </a:r>
            <a:endParaRPr lang="en-US" sz="4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91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586050" y="369751"/>
            <a:ext cx="10747000" cy="659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marL="12700" marR="5080">
              <a:lnSpc>
                <a:spcPct val="109375"/>
              </a:lnSpc>
              <a:spcBef>
                <a:spcPts val="0"/>
              </a:spcBef>
              <a:buSzPts val="1400"/>
            </a:pPr>
            <a:r>
              <a:rPr lang="en-US" sz="32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Univariate Analysis : </a:t>
            </a:r>
            <a:r>
              <a:rPr lang="en-ID" sz="3200" dirty="0">
                <a:solidFill>
                  <a:schemeClr val="bg1"/>
                </a:solidFill>
              </a:rPr>
              <a:t>Histogram</a:t>
            </a:r>
            <a:endParaRPr lang="en-US" sz="32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Google Shape;183;p10">
            <a:extLst>
              <a:ext uri="{FF2B5EF4-FFF2-40B4-BE49-F238E27FC236}">
                <a16:creationId xmlns:a16="http://schemas.microsoft.com/office/drawing/2014/main" id="{6DFE9C3A-44B4-9D54-83A5-3A3D61AB61A7}"/>
              </a:ext>
            </a:extLst>
          </p:cNvPr>
          <p:cNvSpPr txBox="1"/>
          <p:nvPr/>
        </p:nvSpPr>
        <p:spPr>
          <a:xfrm>
            <a:off x="2764823" y="5475515"/>
            <a:ext cx="6531578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(+)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Gunakan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histogram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untuk</a:t>
            </a: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melihat</a:t>
            </a: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distribusi</a:t>
            </a:r>
            <a:r>
              <a:rPr lang="en-US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dari</a:t>
            </a: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data</a:t>
            </a:r>
            <a:b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(-) Histogram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sensitif</a:t>
            </a: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dengan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pemilihan</a:t>
            </a: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nbeans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4;p10">
            <a:extLst>
              <a:ext uri="{FF2B5EF4-FFF2-40B4-BE49-F238E27FC236}">
                <a16:creationId xmlns:a16="http://schemas.microsoft.com/office/drawing/2014/main" id="{50FF3E81-82FF-5196-826D-A01980D779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3540" y="1105603"/>
            <a:ext cx="7638475" cy="429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589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586050" y="369751"/>
            <a:ext cx="10747000" cy="659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marL="12700" marR="5080">
              <a:lnSpc>
                <a:spcPct val="109375"/>
              </a:lnSpc>
              <a:spcBef>
                <a:spcPts val="0"/>
              </a:spcBef>
              <a:buSzPts val="1400"/>
            </a:pPr>
            <a:r>
              <a:rPr lang="en-US" sz="32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Univariate Analysis : </a:t>
            </a:r>
            <a:r>
              <a:rPr lang="en-ID" sz="3200" dirty="0">
                <a:solidFill>
                  <a:schemeClr val="bg1"/>
                </a:solidFill>
              </a:rPr>
              <a:t>Boxplot Plots</a:t>
            </a:r>
            <a:endParaRPr lang="en-US" sz="32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Google Shape;202;p12">
            <a:extLst>
              <a:ext uri="{FF2B5EF4-FFF2-40B4-BE49-F238E27FC236}">
                <a16:creationId xmlns:a16="http://schemas.microsoft.com/office/drawing/2014/main" id="{2B37167C-423F-A049-F651-1248609F0FF8}"/>
              </a:ext>
            </a:extLst>
          </p:cNvPr>
          <p:cNvSpPr txBox="1"/>
          <p:nvPr/>
        </p:nvSpPr>
        <p:spPr>
          <a:xfrm>
            <a:off x="7292838" y="1270060"/>
            <a:ext cx="4624842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Komponen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dasar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atau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x) 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Variabel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yang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ingin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dianalisis</a:t>
            </a: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" name="Google Shape;203;p12">
            <a:extLst>
              <a:ext uri="{FF2B5EF4-FFF2-40B4-BE49-F238E27FC236}">
                <a16:creationId xmlns:a16="http://schemas.microsoft.com/office/drawing/2014/main" id="{96D6D917-F68C-B698-2E0A-A26658DA7F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8299"/>
            <a:ext cx="7292838" cy="38614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04;p12">
            <a:extLst>
              <a:ext uri="{FF2B5EF4-FFF2-40B4-BE49-F238E27FC236}">
                <a16:creationId xmlns:a16="http://schemas.microsoft.com/office/drawing/2014/main" id="{A5369CA7-5A0F-3BCD-B96D-12EC7F282E87}"/>
              </a:ext>
            </a:extLst>
          </p:cNvPr>
          <p:cNvSpPr txBox="1"/>
          <p:nvPr/>
        </p:nvSpPr>
        <p:spPr>
          <a:xfrm>
            <a:off x="7292838" y="2618494"/>
            <a:ext cx="4624842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(+)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Gunakan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boxplot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ketika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ingin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membandingkan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beberapa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distribusi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sekaligus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(+) Mampu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mendeteksi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outliers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(-) Boxplot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tidak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mudah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dibaca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orang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umum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3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10"/>
          <p:cNvGrpSpPr/>
          <p:nvPr/>
        </p:nvGrpSpPr>
        <p:grpSpPr>
          <a:xfrm>
            <a:off x="7425399" y="0"/>
            <a:ext cx="4767241" cy="6858145"/>
            <a:chOff x="9937669" y="6"/>
            <a:chExt cx="8350884" cy="10287217"/>
          </a:xfrm>
        </p:grpSpPr>
        <p:sp>
          <p:nvSpPr>
            <p:cNvPr id="638" name="Google Shape;638;p10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1" name="Google Shape;641;p10"/>
          <p:cNvSpPr txBox="1">
            <a:spLocks noGrp="1"/>
          </p:cNvSpPr>
          <p:nvPr>
            <p:ph type="title"/>
          </p:nvPr>
        </p:nvSpPr>
        <p:spPr>
          <a:xfrm>
            <a:off x="790104" y="2156772"/>
            <a:ext cx="4815000" cy="9934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8467" rIns="0" bIns="0" rtlCol="0" anchor="t" anchorCtr="0">
            <a:spAutoFit/>
          </a:bodyPr>
          <a:lstStyle/>
          <a:p>
            <a:pPr marL="8467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64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 !</a:t>
            </a:r>
            <a:endParaRPr sz="64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2" name="Google Shape;6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04" y="3879571"/>
            <a:ext cx="333896" cy="33389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10"/>
          <p:cNvSpPr txBox="1"/>
          <p:nvPr/>
        </p:nvSpPr>
        <p:spPr>
          <a:xfrm>
            <a:off x="1253744" y="3905691"/>
            <a:ext cx="60960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https://www.linkedin.com/in/anwaraif/</a:t>
            </a: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Google Shape;6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258" y="4486480"/>
            <a:ext cx="421377" cy="333896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10"/>
          <p:cNvSpPr txBox="1"/>
          <p:nvPr/>
        </p:nvSpPr>
        <p:spPr>
          <a:xfrm>
            <a:off x="1253744" y="4486480"/>
            <a:ext cx="6096000" cy="30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7" rIns="60950" bIns="30467" anchor="t" anchorCtr="0">
            <a:sp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kurniaanwarraif@gmail.com</a:t>
            </a: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325039e597d_0_0"/>
          <p:cNvGrpSpPr/>
          <p:nvPr/>
        </p:nvGrpSpPr>
        <p:grpSpPr>
          <a:xfrm>
            <a:off x="1646" y="467"/>
            <a:ext cx="12188238" cy="2774652"/>
            <a:chOff x="0" y="5"/>
            <a:chExt cx="18288000" cy="4162430"/>
          </a:xfrm>
        </p:grpSpPr>
        <p:sp>
          <p:nvSpPr>
            <p:cNvPr id="172" name="Google Shape;172;g325039e597d_0_0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25039e597d_0_0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9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g325039e597d_0_0"/>
          <p:cNvSpPr txBox="1"/>
          <p:nvPr/>
        </p:nvSpPr>
        <p:spPr>
          <a:xfrm>
            <a:off x="518435" y="3025601"/>
            <a:ext cx="4966867" cy="73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758" rIns="0" bIns="0" anchor="t" anchorCtr="0">
            <a:spAutoFit/>
          </a:bodyPr>
          <a:lstStyle/>
          <a:p>
            <a:pPr marL="16928">
              <a:lnSpc>
                <a:spcPct val="119019"/>
              </a:lnSpc>
              <a:buClr>
                <a:srgbClr val="000000"/>
              </a:buClr>
              <a:buSzPts val="2900"/>
            </a:pPr>
            <a:r>
              <a:rPr lang="en-US" sz="3865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sz="3865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g325039e597d_0_0"/>
          <p:cNvSpPr txBox="1"/>
          <p:nvPr/>
        </p:nvSpPr>
        <p:spPr>
          <a:xfrm>
            <a:off x="405342" y="3778593"/>
            <a:ext cx="6674340" cy="231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1" rIns="0" bIns="0" anchor="t" anchorCtr="0">
            <a:spAutoFit/>
          </a:bodyPr>
          <a:lstStyle/>
          <a:p>
            <a:pPr marL="16928">
              <a:lnSpc>
                <a:spcPct val="115399"/>
              </a:lnSpc>
              <a:buClr>
                <a:srgbClr val="000000"/>
              </a:buClr>
              <a:buSzPts val="1400"/>
            </a:pPr>
            <a:r>
              <a:rPr lang="en-US" sz="1866" dirty="0">
                <a:solidFill>
                  <a:srgbClr val="26262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 Highly-motivated AI Engineer and Data Scientist</a:t>
            </a:r>
            <a:endParaRPr sz="1866" dirty="0">
              <a:solidFill>
                <a:srgbClr val="262626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6928">
              <a:lnSpc>
                <a:spcPct val="115399"/>
              </a:lnSpc>
              <a:buClr>
                <a:srgbClr val="000000"/>
              </a:buClr>
              <a:buSzPts val="1400"/>
            </a:pPr>
            <a:endParaRPr sz="1866" dirty="0">
              <a:solidFill>
                <a:srgbClr val="262626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6928">
              <a:lnSpc>
                <a:spcPct val="115399"/>
              </a:lnSpc>
              <a:buClr>
                <a:srgbClr val="000000"/>
              </a:buClr>
              <a:buSzPts val="1400"/>
            </a:pPr>
            <a:r>
              <a:rPr lang="en-US" sz="18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Data &amp; AI Platform @ PT. </a:t>
            </a:r>
            <a:r>
              <a:rPr lang="en-US" sz="1866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Mastersystem</a:t>
            </a:r>
            <a:r>
              <a:rPr lang="en-US" sz="18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66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Infotama</a:t>
            </a:r>
            <a:endParaRPr sz="1866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928">
              <a:lnSpc>
                <a:spcPct val="115399"/>
              </a:lnSpc>
              <a:buClr>
                <a:srgbClr val="000000"/>
              </a:buClr>
              <a:buSzPts val="1400"/>
            </a:pPr>
            <a:r>
              <a:rPr lang="en-US" sz="1866" dirty="0">
                <a:solidFill>
                  <a:srgbClr val="26262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 Scientist @ PT. </a:t>
            </a:r>
            <a:r>
              <a:rPr lang="en-US" sz="1866" dirty="0" err="1">
                <a:solidFill>
                  <a:srgbClr val="26262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KitaLulus</a:t>
            </a:r>
            <a:r>
              <a:rPr lang="en-US" sz="1866" dirty="0">
                <a:solidFill>
                  <a:srgbClr val="26262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International</a:t>
            </a:r>
            <a:endParaRPr sz="1866" dirty="0">
              <a:solidFill>
                <a:srgbClr val="262626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6928">
              <a:lnSpc>
                <a:spcPct val="115399"/>
              </a:lnSpc>
              <a:buClr>
                <a:srgbClr val="000000"/>
              </a:buClr>
              <a:buSzPts val="1400"/>
            </a:pPr>
            <a:r>
              <a:rPr lang="en-US" sz="1866" dirty="0">
                <a:solidFill>
                  <a:srgbClr val="26262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Data Scientist @ PT. Sharing Vision– BRI Consultant</a:t>
            </a:r>
            <a:endParaRPr sz="933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6928">
              <a:lnSpc>
                <a:spcPct val="115399"/>
              </a:lnSpc>
              <a:buClr>
                <a:srgbClr val="000000"/>
              </a:buClr>
              <a:buSzPts val="1400"/>
            </a:pPr>
            <a:r>
              <a:rPr lang="en-US" sz="1866" dirty="0">
                <a:solidFill>
                  <a:srgbClr val="262626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Software Engineering @ PT. AILIMA Geothermal</a:t>
            </a:r>
            <a:endParaRPr sz="1866" dirty="0">
              <a:solidFill>
                <a:srgbClr val="262626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16928">
              <a:lnSpc>
                <a:spcPct val="115399"/>
              </a:lnSpc>
              <a:buClr>
                <a:srgbClr val="000000"/>
              </a:buClr>
              <a:buSzPts val="1400"/>
            </a:pPr>
            <a:r>
              <a:rPr lang="en-US" sz="1866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 &amp; Instructor DS/BI/AI ML @ dibimbing.id</a:t>
            </a:r>
            <a:endParaRPr sz="1866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6" name="Google Shape;176;g325039e597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3366" y="3035077"/>
            <a:ext cx="4374101" cy="32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0"/>
            <a:ext cx="12192000" cy="2667000"/>
          </a:xfrm>
          <a:custGeom>
            <a:avLst/>
            <a:gdLst/>
            <a:ahLst/>
            <a:cxnLst/>
            <a:rect l="l" t="t" r="r" b="b"/>
            <a:pathLst>
              <a:path w="18288000" h="4000500" extrusionOk="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0" y="0"/>
            <a:ext cx="685800" cy="742950"/>
          </a:xfrm>
          <a:custGeom>
            <a:avLst/>
            <a:gdLst/>
            <a:ahLst/>
            <a:cxnLst/>
            <a:rect l="l" t="t" r="r" b="b"/>
            <a:pathLst>
              <a:path w="1028700" h="1114425" extrusionOk="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0" y="744580"/>
            <a:ext cx="1917700" cy="1922325"/>
            <a:chOff x="0" y="1116869"/>
            <a:chExt cx="2876550" cy="2883487"/>
          </a:xfrm>
        </p:grpSpPr>
        <p:sp>
          <p:nvSpPr>
            <p:cNvPr id="59" name="Google Shape;59;p8"/>
            <p:cNvSpPr/>
            <p:nvPr/>
          </p:nvSpPr>
          <p:spPr>
            <a:xfrm>
              <a:off x="1028700" y="1116869"/>
              <a:ext cx="1847850" cy="1838325"/>
            </a:xfrm>
            <a:custGeom>
              <a:avLst/>
              <a:gdLst/>
              <a:ahLst/>
              <a:cxnLst/>
              <a:rect l="l" t="t" r="r" b="b"/>
              <a:pathLst>
                <a:path w="1847850" h="1838325" extrusionOk="0">
                  <a:moveTo>
                    <a:pt x="1847850" y="1838325"/>
                  </a:moveTo>
                  <a:lnTo>
                    <a:pt x="0" y="1838325"/>
                  </a:lnTo>
                  <a:lnTo>
                    <a:pt x="0" y="0"/>
                  </a:lnTo>
                  <a:lnTo>
                    <a:pt x="1847850" y="0"/>
                  </a:lnTo>
                  <a:lnTo>
                    <a:pt x="1847850" y="1838325"/>
                  </a:lnTo>
                  <a:close/>
                </a:path>
              </a:pathLst>
            </a:custGeom>
            <a:solidFill>
              <a:srgbClr val="003B6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0" y="2952606"/>
              <a:ext cx="1028700" cy="1047750"/>
            </a:xfrm>
            <a:custGeom>
              <a:avLst/>
              <a:gdLst/>
              <a:ahLst/>
              <a:cxnLst/>
              <a:rect l="l" t="t" r="r" b="b"/>
              <a:pathLst>
                <a:path w="1028700" h="1047750" extrusionOk="0">
                  <a:moveTo>
                    <a:pt x="1028700" y="1047750"/>
                  </a:moveTo>
                  <a:lnTo>
                    <a:pt x="0" y="1047750"/>
                  </a:lnTo>
                  <a:lnTo>
                    <a:pt x="0" y="0"/>
                  </a:lnTo>
                  <a:lnTo>
                    <a:pt x="1028700" y="0"/>
                  </a:lnTo>
                  <a:lnTo>
                    <a:pt x="1028700" y="1047750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5232700" y="458267"/>
            <a:ext cx="6284200" cy="8777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583" rIns="0" bIns="0" rtlCol="0" anchor="t" anchorCtr="0">
            <a:spAutoFit/>
          </a:bodyPr>
          <a:lstStyle/>
          <a:p>
            <a:pPr marL="8467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5634"/>
              <a:t>Table of Contents</a:t>
            </a:r>
            <a:endParaRPr sz="5634"/>
          </a:p>
        </p:txBody>
      </p:sp>
      <p:sp>
        <p:nvSpPr>
          <p:cNvPr id="63" name="Google Shape;63;p8"/>
          <p:cNvSpPr txBox="1"/>
          <p:nvPr/>
        </p:nvSpPr>
        <p:spPr>
          <a:xfrm>
            <a:off x="685800" y="2828941"/>
            <a:ext cx="11117424" cy="8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>
              <a:buClr>
                <a:srgbClr val="000000"/>
              </a:buClr>
              <a:buSzPts val="3500"/>
            </a:pPr>
            <a:r>
              <a:rPr lang="en-US" sz="2333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Outline:</a:t>
            </a:r>
          </a:p>
          <a:p>
            <a:pPr>
              <a:buClr>
                <a:srgbClr val="000000"/>
              </a:buClr>
              <a:buSzPts val="3500"/>
            </a:pPr>
            <a:r>
              <a:rPr lang="en-US" sz="2333" b="1" dirty="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1. EDA Univariate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;p7">
            <a:extLst>
              <a:ext uri="{FF2B5EF4-FFF2-40B4-BE49-F238E27FC236}">
                <a16:creationId xmlns:a16="http://schemas.microsoft.com/office/drawing/2014/main" id="{826FCBE3-BEA6-2314-D315-A253D585F945}"/>
              </a:ext>
            </a:extLst>
          </p:cNvPr>
          <p:cNvSpPr txBox="1">
            <a:spLocks/>
          </p:cNvSpPr>
          <p:nvPr/>
        </p:nvSpPr>
        <p:spPr>
          <a:xfrm>
            <a:off x="1690090" y="2549124"/>
            <a:ext cx="9474905" cy="1777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5100" rIns="0" bIns="0" rtlCol="0" anchor="t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9375"/>
              </a:lnSpc>
              <a:spcBef>
                <a:spcPts val="0"/>
              </a:spcBef>
              <a:buSzPts val="1400"/>
            </a:pPr>
            <a:r>
              <a:rPr lang="en-US" sz="4800" b="1" dirty="0">
                <a:latin typeface="Comfortaa" panose="020B0604020202020204" charset="0"/>
                <a:ea typeface="Trebuchet MS"/>
                <a:cs typeface="Trebuchet MS"/>
                <a:sym typeface="Trebuchet MS"/>
              </a:rPr>
              <a:t>Data Visualization : Univariate</a:t>
            </a:r>
            <a:endParaRPr lang="en-US" sz="4400" b="1" dirty="0">
              <a:latin typeface="Comfortaa" panose="020B060402020202020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4FA42-9130-5647-2A1E-C303733E3611}"/>
              </a:ext>
            </a:extLst>
          </p:cNvPr>
          <p:cNvSpPr/>
          <p:nvPr/>
        </p:nvSpPr>
        <p:spPr>
          <a:xfrm>
            <a:off x="0" y="0"/>
            <a:ext cx="65314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7325A-4463-7D91-180E-16DA15457D63}"/>
              </a:ext>
            </a:extLst>
          </p:cNvPr>
          <p:cNvSpPr/>
          <p:nvPr/>
        </p:nvSpPr>
        <p:spPr>
          <a:xfrm>
            <a:off x="304800" y="0"/>
            <a:ext cx="653143" cy="685800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9B9DF-EB53-F35A-A2C1-8577CF41065A}"/>
              </a:ext>
            </a:extLst>
          </p:cNvPr>
          <p:cNvSpPr/>
          <p:nvPr/>
        </p:nvSpPr>
        <p:spPr>
          <a:xfrm>
            <a:off x="631068" y="0"/>
            <a:ext cx="65314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D3D069-C1E0-671C-46D0-5A61FCC7C5B4}"/>
              </a:ext>
            </a:extLst>
          </p:cNvPr>
          <p:cNvSpPr/>
          <p:nvPr/>
        </p:nvSpPr>
        <p:spPr>
          <a:xfrm>
            <a:off x="924369" y="0"/>
            <a:ext cx="42670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492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677333" y="618084"/>
            <a:ext cx="8325800" cy="7031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583" rIns="0" bIns="0" rtlCol="0" anchor="t" anchorCtr="0">
            <a:spAutoFit/>
          </a:bodyPr>
          <a:lstStyle/>
          <a:p>
            <a:pPr marL="8467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4500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Tujuan</a:t>
            </a:r>
            <a:r>
              <a:rPr lang="en-US" sz="45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4500" dirty="0" err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Visualisasi</a:t>
            </a:r>
            <a:endParaRPr sz="45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77333" y="1684884"/>
            <a:ext cx="7302600" cy="33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t" anchorCtr="0">
            <a:spAutoFit/>
          </a:bodyPr>
          <a:lstStyle/>
          <a:p>
            <a:pPr marL="8467">
              <a:buClr>
                <a:srgbClr val="000000"/>
              </a:buClr>
              <a:buSzPts val="3200"/>
            </a:pPr>
            <a:r>
              <a:rPr lang="en-US" sz="21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Hal </a:t>
            </a:r>
            <a:r>
              <a:rPr lang="en-US" sz="21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ini</a:t>
            </a:r>
            <a:r>
              <a:rPr lang="en-US" sz="21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perlu</a:t>
            </a:r>
            <a:r>
              <a:rPr lang="en-US" sz="21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ditentukan</a:t>
            </a:r>
            <a:r>
              <a:rPr lang="en-US" sz="21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sebelum</a:t>
            </a:r>
            <a:r>
              <a:rPr lang="en-US" sz="21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membuat</a:t>
            </a:r>
            <a:r>
              <a:rPr lang="en-US" sz="21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visualisasi</a:t>
            </a:r>
            <a:endParaRPr sz="21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068292" y="2708634"/>
            <a:ext cx="544829" cy="544830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059825" y="2754696"/>
            <a:ext cx="4640600" cy="189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t" anchorCtr="0">
            <a:spAutoFit/>
          </a:bodyPr>
          <a:lstStyle/>
          <a:p>
            <a:pPr marL="218451">
              <a:buClr>
                <a:srgbClr val="000000"/>
              </a:buClr>
              <a:buSzPts val="4000"/>
            </a:pPr>
            <a:r>
              <a:rPr lang="en-US" sz="2667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667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7">
              <a:spcBef>
                <a:spcPts val="2837"/>
              </a:spcBef>
              <a:buClr>
                <a:srgbClr val="000000"/>
              </a:buClr>
              <a:buSzPts val="3200"/>
            </a:pPr>
            <a:r>
              <a:rPr lang="en-US" sz="2133" b="1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Exploratory</a:t>
            </a:r>
            <a:endParaRPr sz="2133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7" marR="3387">
              <a:lnSpc>
                <a:spcPct val="115999"/>
              </a:lnSpc>
              <a:spcBef>
                <a:spcPts val="1417"/>
              </a:spcBef>
              <a:buClr>
                <a:srgbClr val="000000"/>
              </a:buClr>
              <a:buSzPts val="2550"/>
            </a:pP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Pencarian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insight </a:t>
            </a: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ketika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melakukan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analisis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serta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berkenalan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dengan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data</a:t>
            </a:r>
            <a:endParaRPr sz="17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426745" y="2708634"/>
            <a:ext cx="544830" cy="544830"/>
          </a:xfrm>
          <a:custGeom>
            <a:avLst/>
            <a:gdLst/>
            <a:ahLst/>
            <a:cxnLst/>
            <a:rect l="l" t="t" r="r" b="b"/>
            <a:pathLst>
              <a:path w="817245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6418278" y="2754696"/>
            <a:ext cx="4636800" cy="158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67" rIns="0" bIns="0" anchor="t" anchorCtr="0">
            <a:spAutoFit/>
          </a:bodyPr>
          <a:lstStyle/>
          <a:p>
            <a:pPr marL="194320">
              <a:buClr>
                <a:srgbClr val="000000"/>
              </a:buClr>
              <a:buSzPts val="4000"/>
            </a:pPr>
            <a:r>
              <a:rPr lang="en-US" sz="2667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667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7">
              <a:spcBef>
                <a:spcPts val="2837"/>
              </a:spcBef>
              <a:buClr>
                <a:srgbClr val="000000"/>
              </a:buClr>
              <a:buSzPts val="3200"/>
            </a:pPr>
            <a:r>
              <a:rPr lang="en-US" sz="2133" b="1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Explanatory</a:t>
            </a:r>
            <a:endParaRPr sz="2133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7" marR="3387">
              <a:lnSpc>
                <a:spcPct val="115199"/>
              </a:lnSpc>
              <a:spcBef>
                <a:spcPts val="1420"/>
              </a:spcBef>
              <a:buClr>
                <a:srgbClr val="000000"/>
              </a:buClr>
              <a:buSzPts val="2550"/>
            </a:pP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Menjelaskan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insight/</a:t>
            </a: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temuan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700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kepada</a:t>
            </a:r>
            <a:r>
              <a:rPr lang="en-US" sz="1700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orang lain</a:t>
            </a:r>
            <a:endParaRPr sz="17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/>
          <p:nvPr/>
        </p:nvSpPr>
        <p:spPr>
          <a:xfrm>
            <a:off x="0" y="0"/>
            <a:ext cx="12192000" cy="1653540"/>
          </a:xfrm>
          <a:custGeom>
            <a:avLst/>
            <a:gdLst/>
            <a:ahLst/>
            <a:cxnLst/>
            <a:rect l="l" t="t" r="r" b="b"/>
            <a:pathLst>
              <a:path w="18288000" h="4000500" extrusionOk="0">
                <a:moveTo>
                  <a:pt x="18288000" y="4000500"/>
                </a:moveTo>
                <a:lnTo>
                  <a:pt x="0" y="40005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0005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1" y="1"/>
            <a:ext cx="1899919" cy="396239"/>
          </a:xfrm>
          <a:custGeom>
            <a:avLst/>
            <a:gdLst/>
            <a:ahLst/>
            <a:cxnLst/>
            <a:rect l="l" t="t" r="r" b="b"/>
            <a:pathLst>
              <a:path w="1028700" h="1114425" extrusionOk="0">
                <a:moveTo>
                  <a:pt x="1028700" y="1114425"/>
                </a:moveTo>
                <a:lnTo>
                  <a:pt x="0" y="1114425"/>
                </a:lnTo>
                <a:lnTo>
                  <a:pt x="0" y="0"/>
                </a:lnTo>
                <a:lnTo>
                  <a:pt x="1028700" y="0"/>
                </a:lnTo>
                <a:lnTo>
                  <a:pt x="1028700" y="1114425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3596504" y="370299"/>
            <a:ext cx="8209150" cy="6877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583" rIns="0" bIns="0" rtlCol="0" anchor="t" anchorCtr="0">
            <a:spAutoFit/>
          </a:bodyPr>
          <a:lstStyle/>
          <a:p>
            <a:pPr marL="8467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dirty="0">
                <a:solidFill>
                  <a:schemeClr val="bg1"/>
                </a:solidFill>
              </a:rPr>
              <a:t>Which one to learn?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4784" y="3165601"/>
            <a:ext cx="2107750" cy="50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36734" y="2929325"/>
            <a:ext cx="2320739" cy="7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5">
            <a:alphaModFix/>
          </a:blip>
          <a:srcRect t="35308" b="29294"/>
          <a:stretch/>
        </p:blipFill>
        <p:spPr>
          <a:xfrm>
            <a:off x="6541183" y="3253317"/>
            <a:ext cx="1946899" cy="38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060" y="3145174"/>
            <a:ext cx="1946901" cy="55836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2886633" y="3393933"/>
            <a:ext cx="792400" cy="492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7"/>
          <p:cNvGrpSpPr/>
          <p:nvPr/>
        </p:nvGrpSpPr>
        <p:grpSpPr>
          <a:xfrm>
            <a:off x="3599247" y="3944350"/>
            <a:ext cx="2278803" cy="1592269"/>
            <a:chOff x="2699423" y="2660925"/>
            <a:chExt cx="1709102" cy="1194202"/>
          </a:xfrm>
        </p:grpSpPr>
        <p:sp>
          <p:nvSpPr>
            <p:cNvPr id="133" name="Google Shape;133;p7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000"/>
              </a:pPr>
              <a:r>
                <a:rPr lang="en-US" sz="1333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Pelengkap</a:t>
              </a:r>
              <a:endParaRPr sz="1333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7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  <a:buClr>
                  <a:srgbClr val="000000"/>
                </a:buClr>
                <a:buSzPts val="1600"/>
              </a:pPr>
              <a:r>
                <a:rPr lang="en-US" sz="1067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Pelajari fungsi-fungsi umum sebagai pelengkap seaborn.</a:t>
              </a:r>
              <a:endParaRPr sz="1067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6375228" y="3944350"/>
            <a:ext cx="2278806" cy="1592267"/>
            <a:chOff x="4781408" y="2660925"/>
            <a:chExt cx="1709105" cy="1194200"/>
          </a:xfrm>
        </p:grpSpPr>
        <p:sp>
          <p:nvSpPr>
            <p:cNvPr id="136" name="Google Shape;136;p7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000"/>
              </a:pPr>
              <a:r>
                <a:rPr lang="en-US" sz="1333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Utama</a:t>
              </a:r>
              <a:endParaRPr sz="1333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7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  <a:buClr>
                  <a:srgbClr val="000000"/>
                </a:buClr>
                <a:buSzPts val="1600"/>
              </a:pPr>
              <a:r>
                <a:rPr lang="en-US" sz="1067" dirty="0" err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Popularitas</a:t>
              </a:r>
              <a:r>
                <a:rPr lang="en-US" sz="1067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067" dirty="0" err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terus</a:t>
              </a:r>
              <a:r>
                <a:rPr lang="en-US" sz="1067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067" dirty="0" err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berkembang</a:t>
              </a:r>
              <a:r>
                <a:rPr lang="en-US" sz="1067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067" dirty="0" err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pesat</a:t>
              </a:r>
              <a:r>
                <a:rPr lang="en-US" sz="1067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sz="1067" dirty="0" err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keahlian</a:t>
              </a:r>
              <a:r>
                <a:rPr lang="en-US" sz="1067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067" dirty="0" err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membuat</a:t>
              </a:r>
              <a:r>
                <a:rPr lang="en-US" sz="1067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dashboard </a:t>
              </a:r>
              <a:r>
                <a:rPr lang="en-US" sz="1067" dirty="0" err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dengan</a:t>
              </a:r>
              <a:r>
                <a:rPr lang="en-US" sz="1067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dash </a:t>
              </a:r>
              <a:r>
                <a:rPr lang="en-US" sz="1067" dirty="0" err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mulai</a:t>
              </a:r>
              <a:r>
                <a:rPr lang="en-US" sz="1067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067" dirty="0" err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dicari</a:t>
              </a:r>
              <a:r>
                <a:rPr lang="en-US" sz="1067" dirty="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067" dirty="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7"/>
          <p:cNvGrpSpPr/>
          <p:nvPr/>
        </p:nvGrpSpPr>
        <p:grpSpPr>
          <a:xfrm>
            <a:off x="565514" y="3944350"/>
            <a:ext cx="2340000" cy="1592269"/>
            <a:chOff x="571536" y="2660925"/>
            <a:chExt cx="1755000" cy="1194202"/>
          </a:xfrm>
        </p:grpSpPr>
        <p:sp>
          <p:nvSpPr>
            <p:cNvPr id="139" name="Google Shape;139;p7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000"/>
              </a:pPr>
              <a:r>
                <a:rPr lang="en-US" sz="1333" b="1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Utama</a:t>
              </a:r>
              <a:endParaRPr sz="1333" b="1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7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  <a:buClr>
                  <a:srgbClr val="000000"/>
                </a:buClr>
                <a:buSzPts val="1600"/>
              </a:pPr>
              <a:r>
                <a:rPr lang="en-US" sz="1067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Library yang populer dan lazim digunakan.</a:t>
              </a:r>
              <a:endParaRPr sz="1067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" name="Google Shape;141;p7"/>
          <p:cNvSpPr/>
          <p:nvPr/>
        </p:nvSpPr>
        <p:spPr>
          <a:xfrm>
            <a:off x="5782917" y="3393933"/>
            <a:ext cx="792400" cy="492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8558883" y="3393933"/>
            <a:ext cx="792400" cy="49200"/>
          </a:xfrm>
          <a:prstGeom prst="roundRect">
            <a:avLst>
              <a:gd name="adj" fmla="val 50000"/>
            </a:avLst>
          </a:prstGeom>
          <a:solidFill>
            <a:srgbClr val="85858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9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7"/>
          <p:cNvGrpSpPr/>
          <p:nvPr/>
        </p:nvGrpSpPr>
        <p:grpSpPr>
          <a:xfrm>
            <a:off x="9151198" y="3944350"/>
            <a:ext cx="2278803" cy="1592269"/>
            <a:chOff x="6863386" y="2660925"/>
            <a:chExt cx="1709102" cy="1194202"/>
          </a:xfrm>
        </p:grpSpPr>
        <p:sp>
          <p:nvSpPr>
            <p:cNvPr id="144" name="Google Shape;144;p7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2000"/>
              </a:pPr>
              <a:r>
                <a:rPr lang="en-US" sz="1333" b="1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Pelengkap</a:t>
              </a:r>
              <a:endParaRPr sz="1333"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7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  <a:buClr>
                  <a:srgbClr val="000000"/>
                </a:buClr>
                <a:buSzPts val="1600"/>
              </a:pPr>
              <a:r>
                <a:rPr lang="en-US" sz="1067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Pelajari elemen-elemen plotly untuk melakukan hal-hal custom pada plotly.express</a:t>
              </a:r>
              <a:endParaRPr sz="10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6" name="Google Shape;146;p7"/>
          <p:cNvCxnSpPr/>
          <p:nvPr/>
        </p:nvCxnSpPr>
        <p:spPr>
          <a:xfrm flipH="1">
            <a:off x="6205417" y="1982300"/>
            <a:ext cx="8400" cy="42092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7"/>
          <p:cNvSpPr txBox="1"/>
          <p:nvPr/>
        </p:nvSpPr>
        <p:spPr>
          <a:xfrm>
            <a:off x="2532800" y="2371876"/>
            <a:ext cx="1609000" cy="45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2133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</a:t>
            </a:r>
            <a:endParaRPr sz="2133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8353033" y="2371876"/>
            <a:ext cx="1609000" cy="45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2133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FUTURE</a:t>
            </a:r>
            <a:endParaRPr sz="2133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24;p7">
            <a:extLst>
              <a:ext uri="{FF2B5EF4-FFF2-40B4-BE49-F238E27FC236}">
                <a16:creationId xmlns:a16="http://schemas.microsoft.com/office/drawing/2014/main" id="{7511DFB8-2A45-439A-733A-53F9B55E60B4}"/>
              </a:ext>
            </a:extLst>
          </p:cNvPr>
          <p:cNvSpPr/>
          <p:nvPr/>
        </p:nvSpPr>
        <p:spPr>
          <a:xfrm>
            <a:off x="0" y="1184192"/>
            <a:ext cx="924560" cy="420218"/>
          </a:xfrm>
          <a:custGeom>
            <a:avLst/>
            <a:gdLst/>
            <a:ahLst/>
            <a:cxnLst/>
            <a:rect l="l" t="t" r="r" b="b"/>
            <a:pathLst>
              <a:path w="1028700" h="1047750" extrusionOk="0">
                <a:moveTo>
                  <a:pt x="1028700" y="1047750"/>
                </a:moveTo>
                <a:lnTo>
                  <a:pt x="0" y="1047750"/>
                </a:lnTo>
                <a:lnTo>
                  <a:pt x="0" y="0"/>
                </a:lnTo>
                <a:lnTo>
                  <a:pt x="1028700" y="0"/>
                </a:lnTo>
                <a:lnTo>
                  <a:pt x="1028700" y="1047750"/>
                </a:lnTo>
                <a:close/>
              </a:path>
            </a:pathLst>
          </a:custGeom>
          <a:solidFill>
            <a:srgbClr val="FFBD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2;p7">
            <a:extLst>
              <a:ext uri="{FF2B5EF4-FFF2-40B4-BE49-F238E27FC236}">
                <a16:creationId xmlns:a16="http://schemas.microsoft.com/office/drawing/2014/main" id="{41A0CC3A-88C7-47C0-0B92-68C82A8A59DD}"/>
              </a:ext>
            </a:extLst>
          </p:cNvPr>
          <p:cNvSpPr/>
          <p:nvPr/>
        </p:nvSpPr>
        <p:spPr>
          <a:xfrm>
            <a:off x="11751658" y="1233323"/>
            <a:ext cx="440342" cy="420218"/>
          </a:xfrm>
          <a:custGeom>
            <a:avLst/>
            <a:gdLst/>
            <a:ahLst/>
            <a:cxnLst/>
            <a:rect l="l" t="t" r="r" b="b"/>
            <a:pathLst>
              <a:path w="1009650" h="1047750" extrusionOk="0">
                <a:moveTo>
                  <a:pt x="1009650" y="1047750"/>
                </a:moveTo>
                <a:lnTo>
                  <a:pt x="0" y="1047750"/>
                </a:lnTo>
                <a:lnTo>
                  <a:pt x="0" y="0"/>
                </a:lnTo>
                <a:lnTo>
                  <a:pt x="1009650" y="0"/>
                </a:lnTo>
                <a:lnTo>
                  <a:pt x="1009650" y="1047750"/>
                </a:lnTo>
                <a:close/>
              </a:path>
            </a:pathLst>
          </a:custGeom>
          <a:solidFill>
            <a:srgbClr val="FFDE2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586050" y="369751"/>
            <a:ext cx="10747000" cy="659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marL="12700" marR="5080">
              <a:lnSpc>
                <a:spcPct val="109375"/>
              </a:lnSpc>
              <a:spcBef>
                <a:spcPts val="0"/>
              </a:spcBef>
              <a:buSzPts val="1400"/>
            </a:pPr>
            <a:r>
              <a:rPr lang="en-US" sz="32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Univariate Analysis I</a:t>
            </a:r>
            <a:endParaRPr lang="en-US" sz="28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69F9A-EACA-CA30-B79F-B45850CF3C37}"/>
              </a:ext>
            </a:extLst>
          </p:cNvPr>
          <p:cNvSpPr txBox="1"/>
          <p:nvPr/>
        </p:nvSpPr>
        <p:spPr>
          <a:xfrm>
            <a:off x="586049" y="1508036"/>
            <a:ext cx="3894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1. Line Plots</a:t>
            </a:r>
          </a:p>
          <a:p>
            <a:r>
              <a:rPr lang="en-ID" sz="2400" dirty="0"/>
              <a:t>2. Histograms</a:t>
            </a:r>
          </a:p>
          <a:p>
            <a:r>
              <a:rPr lang="en-ID" sz="2400" dirty="0"/>
              <a:t>3. Box Plots</a:t>
            </a:r>
          </a:p>
        </p:txBody>
      </p:sp>
    </p:spTree>
    <p:extLst>
      <p:ext uri="{BB962C8B-B14F-4D97-AF65-F5344CB8AC3E}">
        <p14:creationId xmlns:p14="http://schemas.microsoft.com/office/powerpoint/2010/main" val="275831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586050" y="369751"/>
            <a:ext cx="10747000" cy="659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marL="12700" marR="5080">
              <a:lnSpc>
                <a:spcPct val="109375"/>
              </a:lnSpc>
              <a:spcBef>
                <a:spcPts val="0"/>
              </a:spcBef>
              <a:buSzPts val="1400"/>
            </a:pPr>
            <a:r>
              <a:rPr lang="en-US" sz="32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Univariate Analysis : </a:t>
            </a:r>
            <a:r>
              <a:rPr lang="en-ID" sz="3200" dirty="0">
                <a:solidFill>
                  <a:schemeClr val="bg1"/>
                </a:solidFill>
              </a:rPr>
              <a:t>Line Plots</a:t>
            </a:r>
            <a:endParaRPr lang="en-US" sz="32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5D867-886B-0351-B6A6-14C001120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1288916"/>
            <a:ext cx="6233477" cy="4766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C9669-C744-9B85-A592-942392960C6F}"/>
              </a:ext>
            </a:extLst>
          </p:cNvPr>
          <p:cNvSpPr txBox="1"/>
          <p:nvPr/>
        </p:nvSpPr>
        <p:spPr>
          <a:xfrm>
            <a:off x="7569200" y="1640115"/>
            <a:ext cx="37638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L</a:t>
            </a:r>
            <a:r>
              <a:rPr lang="en-ID" dirty="0" err="1"/>
              <a:t>ine</a:t>
            </a:r>
            <a:r>
              <a:rPr lang="en-ID" dirty="0"/>
              <a:t> Plots, </a:t>
            </a:r>
            <a:r>
              <a:rPr lang="en-ID" dirty="0" err="1"/>
              <a:t>kegunaan</a:t>
            </a:r>
            <a:r>
              <a:rPr lang="en-ID" dirty="0"/>
              <a:t> :</a:t>
            </a:r>
          </a:p>
          <a:p>
            <a:pPr marL="342900" indent="-342900" algn="just">
              <a:buAutoNum type="arabicPeriod"/>
            </a:pPr>
            <a:r>
              <a:rPr lang="en-ID" sz="1800" dirty="0" err="1"/>
              <a:t>Menjelaskan</a:t>
            </a:r>
            <a:r>
              <a:rPr lang="en-ID" sz="1800" dirty="0"/>
              <a:t> </a:t>
            </a:r>
            <a:r>
              <a:rPr lang="en-ID" sz="1800" dirty="0" err="1"/>
              <a:t>tentang</a:t>
            </a:r>
            <a:r>
              <a:rPr lang="en-ID" sz="1800" dirty="0"/>
              <a:t> </a:t>
            </a:r>
            <a:r>
              <a:rPr lang="en-ID" sz="1800" dirty="0" err="1"/>
              <a:t>kaitan</a:t>
            </a:r>
            <a:r>
              <a:rPr lang="en-ID" sz="1800" dirty="0"/>
              <a:t>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sumbu</a:t>
            </a:r>
            <a:r>
              <a:rPr lang="en-ID" sz="1800" dirty="0"/>
              <a:t> y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sumbu</a:t>
            </a:r>
            <a:r>
              <a:rPr lang="en-ID" sz="1800" dirty="0"/>
              <a:t> x </a:t>
            </a: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bentuk</a:t>
            </a:r>
            <a:r>
              <a:rPr lang="en-ID" sz="1800" dirty="0"/>
              <a:t> line</a:t>
            </a:r>
          </a:p>
          <a:p>
            <a:pPr marL="342900" indent="-342900" algn="just">
              <a:buAutoNum type="arabicPeriod"/>
            </a:pPr>
            <a:r>
              <a:rPr lang="en-ID" sz="1800" dirty="0" err="1"/>
              <a:t>Meli</a:t>
            </a:r>
            <a:r>
              <a:rPr lang="en-ID" dirty="0" err="1"/>
              <a:t>hat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trend </a:t>
            </a:r>
            <a:r>
              <a:rPr lang="en-ID" dirty="0" err="1"/>
              <a:t>kenaikan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penurunan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749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586050" y="369751"/>
            <a:ext cx="10747000" cy="659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/>
          <a:p>
            <a:pPr marL="12700" marR="5080">
              <a:lnSpc>
                <a:spcPct val="109375"/>
              </a:lnSpc>
              <a:spcBef>
                <a:spcPts val="0"/>
              </a:spcBef>
              <a:buSzPts val="1400"/>
            </a:pPr>
            <a:r>
              <a:rPr lang="en-US" sz="3200" dirty="0">
                <a:solidFill>
                  <a:schemeClr val="bg1"/>
                </a:solidFill>
                <a:latin typeface="Trebuchet MS"/>
                <a:ea typeface="Trebuchet MS"/>
                <a:cs typeface="Trebuchet MS"/>
                <a:sym typeface="Trebuchet MS"/>
              </a:rPr>
              <a:t>Univariate Analysis : </a:t>
            </a:r>
            <a:r>
              <a:rPr lang="en-ID" sz="3200" dirty="0">
                <a:solidFill>
                  <a:schemeClr val="bg1"/>
                </a:solidFill>
              </a:rPr>
              <a:t>Histogram</a:t>
            </a:r>
            <a:endParaRPr lang="en-US" sz="3200" dirty="0">
              <a:solidFill>
                <a:schemeClr val="bg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Google Shape;171;p9">
            <a:extLst>
              <a:ext uri="{FF2B5EF4-FFF2-40B4-BE49-F238E27FC236}">
                <a16:creationId xmlns:a16="http://schemas.microsoft.com/office/drawing/2014/main" id="{CEB858D7-5C5C-952E-16F6-926A7F1BFB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172" y="2057170"/>
            <a:ext cx="4989401" cy="40604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72;p9">
            <a:extLst>
              <a:ext uri="{FF2B5EF4-FFF2-40B4-BE49-F238E27FC236}">
                <a16:creationId xmlns:a16="http://schemas.microsoft.com/office/drawing/2014/main" id="{D1E7D21E-BF94-AD31-C43C-10C4A552EFF0}"/>
              </a:ext>
            </a:extLst>
          </p:cNvPr>
          <p:cNvSpPr txBox="1"/>
          <p:nvPr/>
        </p:nvSpPr>
        <p:spPr>
          <a:xfrm>
            <a:off x="6576655" y="1761624"/>
            <a:ext cx="5176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Histogram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Komponen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dasar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 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Variabel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yang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ingin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dianalisis</a:t>
            </a: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otomatis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frekuensi</a:t>
            </a: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Parameter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penting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  <a:endParaRPr sz="20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eorgia"/>
              <a:buChar char="●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nbins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banyaknya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batang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histogram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Kegunaan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</a:p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Dapat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digunakan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melihat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distribusi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angka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kontinu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skew </a:t>
            </a: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kanan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? Skew </a:t>
            </a: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kiri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? Normal </a:t>
            </a:r>
            <a:r>
              <a:rPr lang="en-US" sz="2000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distribusi</a:t>
            </a:r>
            <a:r>
              <a:rPr lang="en-US" sz="20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4788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331</Words>
  <Application>Microsoft Office PowerPoint</Application>
  <PresentationFormat>Layar Lebar</PresentationFormat>
  <Paragraphs>63</Paragraphs>
  <Slides>12</Slides>
  <Notes>10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Comfortaa</vt:lpstr>
      <vt:lpstr>Georgia</vt:lpstr>
      <vt:lpstr>Montserrat</vt:lpstr>
      <vt:lpstr>Roboto</vt:lpstr>
      <vt:lpstr>Trebuchet MS</vt:lpstr>
      <vt:lpstr>Office Theme</vt:lpstr>
      <vt:lpstr>Presentasi PowerPoint</vt:lpstr>
      <vt:lpstr>Presentasi PowerPoint</vt:lpstr>
      <vt:lpstr>Table of Contents</vt:lpstr>
      <vt:lpstr>Presentasi PowerPoint</vt:lpstr>
      <vt:lpstr>Tujuan Visualisasi</vt:lpstr>
      <vt:lpstr>Which one to learn?</vt:lpstr>
      <vt:lpstr>Presentasi PowerPoint</vt:lpstr>
      <vt:lpstr>Presentasi PowerPoint</vt:lpstr>
      <vt:lpstr>Presentasi PowerPoint</vt:lpstr>
      <vt:lpstr>Presentasi PowerPoint</vt:lpstr>
      <vt:lpstr>Presentasi PowerPoint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Krunia anwar raif</dc:creator>
  <cp:lastModifiedBy>20222007@mahasiswa.itb.ac.id Liwa4321six</cp:lastModifiedBy>
  <cp:revision>93</cp:revision>
  <dcterms:created xsi:type="dcterms:W3CDTF">2023-04-15T03:17:36Z</dcterms:created>
  <dcterms:modified xsi:type="dcterms:W3CDTF">2025-08-18T03:26:04Z</dcterms:modified>
</cp:coreProperties>
</file>