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9" r:id="rId21"/>
    <p:sldId id="277" r:id="rId22"/>
    <p:sldId id="278" r:id="rId23"/>
  </p:sldIdLst>
  <p:sldSz cx="12192000" cy="6858000"/>
  <p:notesSz cx="6858000" cy="9144000"/>
  <p:embeddedFontLst>
    <p:embeddedFont>
      <p:font typeface="Georgia" panose="02040502050405020303" pitchFamily="18" charset="0"/>
      <p:regular r:id="rId25"/>
      <p:bold r:id="rId26"/>
      <p:italic r:id="rId27"/>
      <p:boldItalic r:id="rId28"/>
    </p:embeddedFont>
    <p:embeddedFont>
      <p:font typeface="Montserrat" panose="00000500000000000000" pitchFamily="2" charset="0"/>
      <p:regular r:id="rId29"/>
      <p:bold r:id="rId30"/>
      <p:italic r:id="rId31"/>
      <p:boldItalic r:id="rId32"/>
    </p:embeddedFont>
    <p:embeddedFont>
      <p:font typeface="Trebuchet MS" panose="020B0603020202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iFlyKmCg+uxnBgzE/zM7wbRY1B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4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950" tIns="49950" rIns="49950" bIns="499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297" name="Google Shape;2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308" name="Google Shape;3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319" name="Google Shape;31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5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344" name="Google Shape;34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356" name="Google Shape;35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368" name="Google Shape;36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8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380" name="Google Shape;38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392" name="Google Shape;39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403" name="Google Shape;40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414" name="Google Shape;41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333" name="Google Shape;3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71178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27" name="Google Shape;42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6a059c9113_2_1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437" name="Google Shape;437;g26a059c9113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5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1" name="Google Shape;2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4004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000">
              <a:solidFill>
                <a:srgbClr val="4448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39" name="Google Shape;2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249" name="Google Shape;2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265" name="Google Shape;26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9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274" name="Google Shape;27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286" name="Google Shape;2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Konten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Teks Vertik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Vertikal dan Tek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song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Judul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Bagia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 Konten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bandinga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Saja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en dengan Keteranga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bar dengan Keteranga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nwarraif/R_ExploratoryDataAnalysi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89" name="Google Shape;89;p1"/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1"/>
          <p:cNvSpPr txBox="1">
            <a:spLocks noGrp="1"/>
          </p:cNvSpPr>
          <p:nvPr>
            <p:ph type="title"/>
          </p:nvPr>
        </p:nvSpPr>
        <p:spPr>
          <a:xfrm>
            <a:off x="5707259" y="1313854"/>
            <a:ext cx="6309627" cy="290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1692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eorgia"/>
              <a:buNone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Day 3 :</a:t>
            </a:r>
            <a:br>
              <a:rPr lang="en-US" dirty="0">
                <a:latin typeface="Georgia"/>
                <a:ea typeface="Georgia"/>
                <a:cs typeface="Georgia"/>
                <a:sym typeface="Georgia"/>
              </a:rPr>
            </a:br>
            <a:r>
              <a:rPr lang="en-US" sz="4800" i="0" u="none" strike="noStrike" dirty="0">
                <a:latin typeface="Montserrat"/>
                <a:ea typeface="Montserrat"/>
                <a:cs typeface="Montserrat"/>
                <a:sym typeface="Montserrat"/>
              </a:rPr>
              <a:t>Alumni Sharing</a:t>
            </a:r>
            <a:br>
              <a:rPr lang="en-US" sz="4800" i="0" u="none" strike="noStrike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4800" i="0" u="none" strike="noStrike" dirty="0">
                <a:latin typeface="Montserrat"/>
                <a:ea typeface="Montserrat"/>
                <a:cs typeface="Montserrat"/>
                <a:sym typeface="Montserrat"/>
              </a:rPr>
              <a:t>The Journey of Portfolio Building</a:t>
            </a:r>
            <a:endParaRPr sz="96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10944738" y="72753"/>
            <a:ext cx="1123653" cy="10924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11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300" name="Google Shape;300;p11"/>
            <p:cNvSpPr/>
            <p:nvPr/>
          </p:nvSpPr>
          <p:spPr>
            <a:xfrm>
              <a:off x="0" y="0"/>
              <a:ext cx="7153275" cy="10287000"/>
            </a:xfrm>
            <a:custGeom>
              <a:avLst/>
              <a:gdLst/>
              <a:ahLst/>
              <a:cxnLst/>
              <a:rect l="l" t="t" r="r" b="b"/>
              <a:pathLst>
                <a:path w="7153275" h="10287000" extrusionOk="0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0" y="7698760"/>
              <a:ext cx="2552700" cy="2588259"/>
            </a:xfrm>
            <a:custGeom>
              <a:avLst/>
              <a:gdLst/>
              <a:ahLst/>
              <a:cxnLst/>
              <a:rect l="l" t="t" r="r" b="b"/>
              <a:pathLst>
                <a:path w="2552700" h="2588259" extrusionOk="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11"/>
          <p:cNvSpPr txBox="1"/>
          <p:nvPr/>
        </p:nvSpPr>
        <p:spPr>
          <a:xfrm>
            <a:off x="5184307" y="440921"/>
            <a:ext cx="6749689" cy="1668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3" b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GitHub Repository</a:t>
            </a:r>
            <a:endParaRPr sz="2333" b="1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3" b="1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4444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699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 Clear commented code</a:t>
            </a:r>
            <a:endParaRPr sz="1699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04762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566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Describe line of codes that needs further explanation</a:t>
            </a:r>
            <a:endParaRPr sz="1699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3" name="Google Shape;30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9554" y="2305669"/>
            <a:ext cx="3969047" cy="3820518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1"/>
          <p:cNvSpPr txBox="1">
            <a:spLocks noGrp="1"/>
          </p:cNvSpPr>
          <p:nvPr>
            <p:ph type="title"/>
          </p:nvPr>
        </p:nvSpPr>
        <p:spPr>
          <a:xfrm>
            <a:off x="228118" y="2115544"/>
            <a:ext cx="4313618" cy="120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300" rIns="0" bIns="0" anchor="t" anchorCtr="0">
            <a:spAutoFit/>
          </a:bodyPr>
          <a:lstStyle/>
          <a:p>
            <a:pPr marL="8465" marR="3387" lvl="0" indent="0" algn="l" rtl="0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for Upload to github repository</a:t>
            </a:r>
            <a:endParaRPr sz="3566">
              <a:solidFill>
                <a:srgbClr val="262626"/>
              </a:solidFill>
            </a:endParaRPr>
          </a:p>
        </p:txBody>
      </p:sp>
      <p:sp>
        <p:nvSpPr>
          <p:cNvPr id="305" name="Google Shape;305;p11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12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311" name="Google Shape;311;p12"/>
            <p:cNvSpPr/>
            <p:nvPr/>
          </p:nvSpPr>
          <p:spPr>
            <a:xfrm>
              <a:off x="0" y="0"/>
              <a:ext cx="7153275" cy="10287000"/>
            </a:xfrm>
            <a:custGeom>
              <a:avLst/>
              <a:gdLst/>
              <a:ahLst/>
              <a:cxnLst/>
              <a:rect l="l" t="t" r="r" b="b"/>
              <a:pathLst>
                <a:path w="7153275" h="10287000" extrusionOk="0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2"/>
            <p:cNvSpPr/>
            <p:nvPr/>
          </p:nvSpPr>
          <p:spPr>
            <a:xfrm>
              <a:off x="0" y="7698760"/>
              <a:ext cx="2552700" cy="2588259"/>
            </a:xfrm>
            <a:custGeom>
              <a:avLst/>
              <a:gdLst/>
              <a:ahLst/>
              <a:cxnLst/>
              <a:rect l="l" t="t" r="r" b="b"/>
              <a:pathLst>
                <a:path w="2552700" h="2588259" extrusionOk="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3" name="Google Shape;313;p12"/>
          <p:cNvSpPr txBox="1"/>
          <p:nvPr/>
        </p:nvSpPr>
        <p:spPr>
          <a:xfrm>
            <a:off x="5184307" y="440919"/>
            <a:ext cx="6749689" cy="179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3" b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GitHub Repository</a:t>
            </a:r>
            <a:endParaRPr sz="2333" b="1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None/>
            </a:pPr>
            <a:endParaRPr sz="1566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4444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699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 Add repo tags and ‘About’ description</a:t>
            </a:r>
            <a:endParaRPr sz="1699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04762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699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 that your repo can be indexed and searched</a:t>
            </a:r>
            <a:endParaRPr sz="1699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14" name="Google Shape;314;p12"/>
          <p:cNvPicPr preferRelativeResize="0"/>
          <p:nvPr/>
        </p:nvPicPr>
        <p:blipFill rotWithShape="1">
          <a:blip r:embed="rId3">
            <a:alphaModFix/>
          </a:blip>
          <a:srcRect b="4670"/>
          <a:stretch/>
        </p:blipFill>
        <p:spPr>
          <a:xfrm>
            <a:off x="6441970" y="2528289"/>
            <a:ext cx="3190853" cy="3070186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2"/>
          <p:cNvSpPr txBox="1">
            <a:spLocks noGrp="1"/>
          </p:cNvSpPr>
          <p:nvPr>
            <p:ph type="title"/>
          </p:nvPr>
        </p:nvSpPr>
        <p:spPr>
          <a:xfrm>
            <a:off x="228118" y="2115544"/>
            <a:ext cx="4313618" cy="120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300" rIns="0" bIns="0" anchor="t" anchorCtr="0">
            <a:spAutoFit/>
          </a:bodyPr>
          <a:lstStyle/>
          <a:p>
            <a:pPr marL="8465" marR="3387" lvl="0" indent="0" algn="l" rtl="0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for Upload to github repository</a:t>
            </a:r>
            <a:endParaRPr sz="3566">
              <a:solidFill>
                <a:srgbClr val="262626"/>
              </a:solidFill>
            </a:endParaRPr>
          </a:p>
        </p:txBody>
      </p:sp>
      <p:sp>
        <p:nvSpPr>
          <p:cNvPr id="316" name="Google Shape;316;p12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13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322" name="Google Shape;322;p13"/>
            <p:cNvSpPr/>
            <p:nvPr/>
          </p:nvSpPr>
          <p:spPr>
            <a:xfrm>
              <a:off x="0" y="0"/>
              <a:ext cx="7153275" cy="10287000"/>
            </a:xfrm>
            <a:custGeom>
              <a:avLst/>
              <a:gdLst/>
              <a:ahLst/>
              <a:cxnLst/>
              <a:rect l="l" t="t" r="r" b="b"/>
              <a:pathLst>
                <a:path w="7153275" h="10287000" extrusionOk="0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0" y="7698760"/>
              <a:ext cx="2552700" cy="2588259"/>
            </a:xfrm>
            <a:custGeom>
              <a:avLst/>
              <a:gdLst/>
              <a:ahLst/>
              <a:cxnLst/>
              <a:rect l="l" t="t" r="r" b="b"/>
              <a:pathLst>
                <a:path w="2552700" h="2588259" extrusionOk="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4" name="Google Shape;324;p13"/>
          <p:cNvSpPr txBox="1"/>
          <p:nvPr/>
        </p:nvSpPr>
        <p:spPr>
          <a:xfrm>
            <a:off x="5184307" y="440920"/>
            <a:ext cx="6749689" cy="179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3" b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GitHub Repository</a:t>
            </a:r>
            <a:endParaRPr sz="2333" b="1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None/>
            </a:pPr>
            <a:endParaRPr sz="1566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4444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699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4. Add corresponding presentation slides if it’s necessary</a:t>
            </a:r>
            <a:endParaRPr sz="1699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04762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699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 that other people can see your slide-making skill as well</a:t>
            </a:r>
            <a:endParaRPr sz="1699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25" name="Google Shape;325;p13"/>
          <p:cNvGrpSpPr/>
          <p:nvPr/>
        </p:nvGrpSpPr>
        <p:grpSpPr>
          <a:xfrm>
            <a:off x="6174976" y="2557792"/>
            <a:ext cx="4768352" cy="3680559"/>
            <a:chOff x="8108075" y="2818375"/>
            <a:chExt cx="8667750" cy="6877050"/>
          </a:xfrm>
        </p:grpSpPr>
        <p:pic>
          <p:nvPicPr>
            <p:cNvPr id="326" name="Google Shape;326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108075" y="2818375"/>
              <a:ext cx="8667750" cy="6877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7" name="Google Shape;327;p13"/>
            <p:cNvSpPr/>
            <p:nvPr/>
          </p:nvSpPr>
          <p:spPr>
            <a:xfrm>
              <a:off x="8217075" y="2841600"/>
              <a:ext cx="2038200" cy="353100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25" tIns="60925" rIns="60925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8401575" y="9125625"/>
              <a:ext cx="5223900" cy="353100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25" tIns="60925" rIns="60925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9" name="Google Shape;329;p13"/>
          <p:cNvSpPr txBox="1">
            <a:spLocks noGrp="1"/>
          </p:cNvSpPr>
          <p:nvPr>
            <p:ph type="title"/>
          </p:nvPr>
        </p:nvSpPr>
        <p:spPr>
          <a:xfrm>
            <a:off x="228118" y="2115544"/>
            <a:ext cx="4313618" cy="120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300" rIns="0" bIns="0" anchor="t" anchorCtr="0">
            <a:spAutoFit/>
          </a:bodyPr>
          <a:lstStyle/>
          <a:p>
            <a:pPr marL="8465" marR="3387" lvl="0" indent="0" algn="l" rtl="0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for Upload to github repository</a:t>
            </a:r>
            <a:endParaRPr sz="3566">
              <a:solidFill>
                <a:srgbClr val="262626"/>
              </a:solidFill>
            </a:endParaRPr>
          </a:p>
        </p:txBody>
      </p:sp>
      <p:sp>
        <p:nvSpPr>
          <p:cNvPr id="330" name="Google Shape;330;p13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1769" y="2525763"/>
            <a:ext cx="3343357" cy="41883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7" name="Google Shape;347;p15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348" name="Google Shape;348;p15"/>
            <p:cNvSpPr/>
            <p:nvPr/>
          </p:nvSpPr>
          <p:spPr>
            <a:xfrm>
              <a:off x="0" y="0"/>
              <a:ext cx="7153275" cy="10287000"/>
            </a:xfrm>
            <a:custGeom>
              <a:avLst/>
              <a:gdLst/>
              <a:ahLst/>
              <a:cxnLst/>
              <a:rect l="l" t="t" r="r" b="b"/>
              <a:pathLst>
                <a:path w="7153275" h="10287000" extrusionOk="0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0" y="7698760"/>
              <a:ext cx="2552700" cy="2588259"/>
            </a:xfrm>
            <a:custGeom>
              <a:avLst/>
              <a:gdLst/>
              <a:ahLst/>
              <a:cxnLst/>
              <a:rect l="l" t="t" r="r" b="b"/>
              <a:pathLst>
                <a:path w="2552700" h="2588259" extrusionOk="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0" name="Google Shape;350;p15"/>
          <p:cNvSpPr txBox="1"/>
          <p:nvPr/>
        </p:nvSpPr>
        <p:spPr>
          <a:xfrm>
            <a:off x="5184307" y="440920"/>
            <a:ext cx="6749689" cy="2036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3" b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LinkedIn</a:t>
            </a:r>
            <a:endParaRPr sz="2333" b="1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3" b="1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4444" marR="3387" lvl="0" indent="0" algn="l" rtl="0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699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 Write the headline</a:t>
            </a:r>
            <a:endParaRPr sz="1699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04762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566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 that they know what all this is about when they scroll through many other people posts</a:t>
            </a:r>
            <a:endParaRPr sz="1699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1" name="Google Shape;351;p15"/>
          <p:cNvSpPr/>
          <p:nvPr/>
        </p:nvSpPr>
        <p:spPr>
          <a:xfrm>
            <a:off x="6459588" y="2883792"/>
            <a:ext cx="3567719" cy="35295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25" tIns="60925" rIns="60925" bIns="609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5"/>
          <p:cNvSpPr txBox="1">
            <a:spLocks noGrp="1"/>
          </p:cNvSpPr>
          <p:nvPr>
            <p:ph type="title"/>
          </p:nvPr>
        </p:nvSpPr>
        <p:spPr>
          <a:xfrm>
            <a:off x="228118" y="2064750"/>
            <a:ext cx="4313618" cy="120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300" rIns="0" bIns="0" anchor="t" anchorCtr="0">
            <a:spAutoFit/>
          </a:bodyPr>
          <a:lstStyle/>
          <a:p>
            <a:pPr marL="8465" marR="3387" lvl="0" indent="0" algn="l" rtl="0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publish portofolio in linkedin</a:t>
            </a:r>
            <a:endParaRPr sz="3566">
              <a:solidFill>
                <a:srgbClr val="262626"/>
              </a:solidFill>
            </a:endParaRPr>
          </a:p>
        </p:txBody>
      </p:sp>
      <p:sp>
        <p:nvSpPr>
          <p:cNvPr id="353" name="Google Shape;353;p15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16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359" name="Google Shape;359;p16"/>
            <p:cNvSpPr/>
            <p:nvPr/>
          </p:nvSpPr>
          <p:spPr>
            <a:xfrm>
              <a:off x="0" y="0"/>
              <a:ext cx="7153275" cy="10287000"/>
            </a:xfrm>
            <a:custGeom>
              <a:avLst/>
              <a:gdLst/>
              <a:ahLst/>
              <a:cxnLst/>
              <a:rect l="l" t="t" r="r" b="b"/>
              <a:pathLst>
                <a:path w="7153275" h="10287000" extrusionOk="0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0" y="7698760"/>
              <a:ext cx="2552700" cy="2588259"/>
            </a:xfrm>
            <a:custGeom>
              <a:avLst/>
              <a:gdLst/>
              <a:ahLst/>
              <a:cxnLst/>
              <a:rect l="l" t="t" r="r" b="b"/>
              <a:pathLst>
                <a:path w="2552700" h="2588259" extrusionOk="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1" name="Google Shape;361;p16"/>
          <p:cNvSpPr txBox="1"/>
          <p:nvPr/>
        </p:nvSpPr>
        <p:spPr>
          <a:xfrm>
            <a:off x="5184307" y="440920"/>
            <a:ext cx="6749689" cy="2036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3" b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LinkedIn</a:t>
            </a:r>
            <a:endParaRPr sz="2333" b="1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3" b="1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4444" marR="3387" lvl="0" indent="0" algn="l" rtl="0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699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 Write descriptive yet effective content</a:t>
            </a:r>
            <a:endParaRPr sz="1699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04762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566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deliver the key takeaways we want them to get after reading our post</a:t>
            </a:r>
            <a:endParaRPr sz="1699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2" name="Google Shape;362;p16"/>
          <p:cNvSpPr txBox="1">
            <a:spLocks noGrp="1"/>
          </p:cNvSpPr>
          <p:nvPr>
            <p:ph type="title"/>
          </p:nvPr>
        </p:nvSpPr>
        <p:spPr>
          <a:xfrm>
            <a:off x="228118" y="2064750"/>
            <a:ext cx="4313618" cy="120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300" rIns="0" bIns="0" anchor="t" anchorCtr="0">
            <a:spAutoFit/>
          </a:bodyPr>
          <a:lstStyle/>
          <a:p>
            <a:pPr marL="8465" marR="3387" lvl="0" indent="0" algn="l" rtl="0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publish portofolio in linkedin</a:t>
            </a:r>
            <a:endParaRPr sz="3566">
              <a:solidFill>
                <a:srgbClr val="262626"/>
              </a:solidFill>
            </a:endParaRPr>
          </a:p>
        </p:txBody>
      </p:sp>
      <p:pic>
        <p:nvPicPr>
          <p:cNvPr id="363" name="Google Shape;36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4129" y="2508441"/>
            <a:ext cx="3014310" cy="4210114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16"/>
          <p:cNvSpPr/>
          <p:nvPr/>
        </p:nvSpPr>
        <p:spPr>
          <a:xfrm>
            <a:off x="6612697" y="3169202"/>
            <a:ext cx="3177171" cy="1624381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25" tIns="60925" rIns="60925" bIns="609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6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7"/>
          <p:cNvSpPr txBox="1"/>
          <p:nvPr/>
        </p:nvSpPr>
        <p:spPr>
          <a:xfrm>
            <a:off x="5184307" y="440920"/>
            <a:ext cx="6749689" cy="2036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3" b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LinkedIn</a:t>
            </a:r>
            <a:endParaRPr sz="2333" b="1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3" b="1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4444" marR="3387" lvl="0" indent="0" algn="l" rtl="0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699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 Don’t make all of this about YOU</a:t>
            </a:r>
            <a:endParaRPr sz="1699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04762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566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People tend to be happier when they saw something that is beneficial for them</a:t>
            </a:r>
            <a:endParaRPr sz="1699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71" name="Google Shape;371;p17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372" name="Google Shape;372;p17"/>
            <p:cNvSpPr/>
            <p:nvPr/>
          </p:nvSpPr>
          <p:spPr>
            <a:xfrm>
              <a:off x="0" y="0"/>
              <a:ext cx="7153275" cy="10287000"/>
            </a:xfrm>
            <a:custGeom>
              <a:avLst/>
              <a:gdLst/>
              <a:ahLst/>
              <a:cxnLst/>
              <a:rect l="l" t="t" r="r" b="b"/>
              <a:pathLst>
                <a:path w="7153275" h="10287000" extrusionOk="0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0" y="7698760"/>
              <a:ext cx="2552700" cy="2588259"/>
            </a:xfrm>
            <a:custGeom>
              <a:avLst/>
              <a:gdLst/>
              <a:ahLst/>
              <a:cxnLst/>
              <a:rect l="l" t="t" r="r" b="b"/>
              <a:pathLst>
                <a:path w="2552700" h="2588259" extrusionOk="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74" name="Google Shape;37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4129" y="2508441"/>
            <a:ext cx="3014310" cy="4210114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7"/>
          <p:cNvSpPr/>
          <p:nvPr/>
        </p:nvSpPr>
        <p:spPr>
          <a:xfrm>
            <a:off x="6612697" y="3590345"/>
            <a:ext cx="3177171" cy="35295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25" tIns="60925" rIns="60925" bIns="609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17"/>
          <p:cNvSpPr txBox="1">
            <a:spLocks noGrp="1"/>
          </p:cNvSpPr>
          <p:nvPr>
            <p:ph type="title"/>
          </p:nvPr>
        </p:nvSpPr>
        <p:spPr>
          <a:xfrm>
            <a:off x="228118" y="2064750"/>
            <a:ext cx="4313618" cy="120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300" rIns="0" bIns="0" anchor="t" anchorCtr="0">
            <a:spAutoFit/>
          </a:bodyPr>
          <a:lstStyle/>
          <a:p>
            <a:pPr marL="8465" marR="3387" lvl="0" indent="0" algn="l" rtl="0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publish portofolio in linkedin</a:t>
            </a:r>
            <a:endParaRPr sz="3566">
              <a:solidFill>
                <a:srgbClr val="262626"/>
              </a:solidFill>
            </a:endParaRPr>
          </a:p>
        </p:txBody>
      </p:sp>
      <p:sp>
        <p:nvSpPr>
          <p:cNvPr id="377" name="Google Shape;377;p17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18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383" name="Google Shape;383;p18"/>
            <p:cNvSpPr/>
            <p:nvPr/>
          </p:nvSpPr>
          <p:spPr>
            <a:xfrm>
              <a:off x="0" y="0"/>
              <a:ext cx="7153275" cy="10287000"/>
            </a:xfrm>
            <a:custGeom>
              <a:avLst/>
              <a:gdLst/>
              <a:ahLst/>
              <a:cxnLst/>
              <a:rect l="l" t="t" r="r" b="b"/>
              <a:pathLst>
                <a:path w="7153275" h="10287000" extrusionOk="0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0" y="7698760"/>
              <a:ext cx="2552700" cy="2588259"/>
            </a:xfrm>
            <a:custGeom>
              <a:avLst/>
              <a:gdLst/>
              <a:ahLst/>
              <a:cxnLst/>
              <a:rect l="l" t="t" r="r" b="b"/>
              <a:pathLst>
                <a:path w="2552700" h="2588259" extrusionOk="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5" name="Google Shape;385;p18"/>
          <p:cNvSpPr txBox="1"/>
          <p:nvPr/>
        </p:nvSpPr>
        <p:spPr>
          <a:xfrm>
            <a:off x="5184307" y="440919"/>
            <a:ext cx="6749689" cy="175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3" b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LinkedIn</a:t>
            </a:r>
            <a:endParaRPr sz="2333" b="1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3" b="1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4444" marR="3387" lvl="0" indent="0" algn="l" rtl="0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699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4. Never write more than 2 sentences in each paragraph</a:t>
            </a:r>
            <a:endParaRPr sz="1699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04762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566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keep your reader’s eye wide open</a:t>
            </a:r>
            <a:endParaRPr sz="1699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86" name="Google Shape;38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4129" y="2508441"/>
            <a:ext cx="3014310" cy="4210114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8"/>
          <p:cNvSpPr/>
          <p:nvPr/>
        </p:nvSpPr>
        <p:spPr>
          <a:xfrm>
            <a:off x="6612697" y="3169202"/>
            <a:ext cx="3177171" cy="166717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25" tIns="60925" rIns="60925" bIns="609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8"/>
          <p:cNvSpPr txBox="1">
            <a:spLocks noGrp="1"/>
          </p:cNvSpPr>
          <p:nvPr>
            <p:ph type="title"/>
          </p:nvPr>
        </p:nvSpPr>
        <p:spPr>
          <a:xfrm>
            <a:off x="228118" y="2064750"/>
            <a:ext cx="4313618" cy="120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300" rIns="0" bIns="0" anchor="t" anchorCtr="0">
            <a:spAutoFit/>
          </a:bodyPr>
          <a:lstStyle/>
          <a:p>
            <a:pPr marL="8465" marR="3387" lvl="0" indent="0" algn="l" rtl="0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publish portofolio in linkedin</a:t>
            </a:r>
            <a:endParaRPr sz="3566">
              <a:solidFill>
                <a:srgbClr val="262626"/>
              </a:solidFill>
            </a:endParaRPr>
          </a:p>
        </p:txBody>
      </p:sp>
      <p:sp>
        <p:nvSpPr>
          <p:cNvPr id="389" name="Google Shape;389;p18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19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395" name="Google Shape;395;p19"/>
            <p:cNvSpPr/>
            <p:nvPr/>
          </p:nvSpPr>
          <p:spPr>
            <a:xfrm>
              <a:off x="0" y="0"/>
              <a:ext cx="7153275" cy="10287000"/>
            </a:xfrm>
            <a:custGeom>
              <a:avLst/>
              <a:gdLst/>
              <a:ahLst/>
              <a:cxnLst/>
              <a:rect l="l" t="t" r="r" b="b"/>
              <a:pathLst>
                <a:path w="7153275" h="10287000" extrusionOk="0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0" y="7698760"/>
              <a:ext cx="2552700" cy="2588259"/>
            </a:xfrm>
            <a:custGeom>
              <a:avLst/>
              <a:gdLst/>
              <a:ahLst/>
              <a:cxnLst/>
              <a:rect l="l" t="t" r="r" b="b"/>
              <a:pathLst>
                <a:path w="2552700" h="2588259" extrusionOk="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7" name="Google Shape;397;p19"/>
          <p:cNvSpPr txBox="1"/>
          <p:nvPr/>
        </p:nvSpPr>
        <p:spPr>
          <a:xfrm>
            <a:off x="5184307" y="440920"/>
            <a:ext cx="6749700" cy="22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3" b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LinkedIn</a:t>
            </a:r>
            <a:endParaRPr sz="2333" b="1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3" b="1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4444" marR="3387" lvl="0" indent="0" algn="l" rtl="0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699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5. Provide relevant links in the comment section</a:t>
            </a:r>
            <a:endParaRPr sz="1699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04762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566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LinkedIn’s algorithm will share your post to a broader audience when you don’t put any external link in your post body. Adding github repository link.</a:t>
            </a:r>
            <a:endParaRPr sz="1699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98" name="Google Shape;39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5400" y="3268097"/>
            <a:ext cx="3530125" cy="340949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19"/>
          <p:cNvSpPr txBox="1">
            <a:spLocks noGrp="1"/>
          </p:cNvSpPr>
          <p:nvPr>
            <p:ph type="title"/>
          </p:nvPr>
        </p:nvSpPr>
        <p:spPr>
          <a:xfrm>
            <a:off x="228118" y="2064750"/>
            <a:ext cx="4313618" cy="120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300" rIns="0" bIns="0" anchor="t" anchorCtr="0">
            <a:spAutoFit/>
          </a:bodyPr>
          <a:lstStyle/>
          <a:p>
            <a:pPr marL="8465" marR="3387" lvl="0" indent="0" algn="l" rtl="0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publish portofolio in linkedin</a:t>
            </a:r>
            <a:endParaRPr sz="3566">
              <a:solidFill>
                <a:srgbClr val="262626"/>
              </a:solidFill>
            </a:endParaRPr>
          </a:p>
        </p:txBody>
      </p:sp>
      <p:sp>
        <p:nvSpPr>
          <p:cNvPr id="400" name="Google Shape;400;p19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20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406" name="Google Shape;406;p20"/>
            <p:cNvSpPr/>
            <p:nvPr/>
          </p:nvSpPr>
          <p:spPr>
            <a:xfrm>
              <a:off x="0" y="0"/>
              <a:ext cx="7153275" cy="10287000"/>
            </a:xfrm>
            <a:custGeom>
              <a:avLst/>
              <a:gdLst/>
              <a:ahLst/>
              <a:cxnLst/>
              <a:rect l="l" t="t" r="r" b="b"/>
              <a:pathLst>
                <a:path w="7153275" h="10287000" extrusionOk="0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0" y="7698760"/>
              <a:ext cx="2552700" cy="2588259"/>
            </a:xfrm>
            <a:custGeom>
              <a:avLst/>
              <a:gdLst/>
              <a:ahLst/>
              <a:cxnLst/>
              <a:rect l="l" t="t" r="r" b="b"/>
              <a:pathLst>
                <a:path w="2552700" h="2588259" extrusionOk="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8" name="Google Shape;408;p20"/>
          <p:cNvSpPr txBox="1"/>
          <p:nvPr/>
        </p:nvSpPr>
        <p:spPr>
          <a:xfrm>
            <a:off x="5184307" y="440920"/>
            <a:ext cx="6749689" cy="1588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3" b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LinkedIn</a:t>
            </a:r>
            <a:endParaRPr sz="2333" b="1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3" b="1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4444" marR="3387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699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6. Add only the preview of your project that can be ‘sold’</a:t>
            </a:r>
            <a:endParaRPr sz="1699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04762" marR="3387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566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Too many details is not good </a:t>
            </a:r>
            <a:endParaRPr sz="1699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9" name="Google Shape;409;p20"/>
          <p:cNvSpPr txBox="1">
            <a:spLocks noGrp="1"/>
          </p:cNvSpPr>
          <p:nvPr>
            <p:ph type="title"/>
          </p:nvPr>
        </p:nvSpPr>
        <p:spPr>
          <a:xfrm>
            <a:off x="228118" y="2064750"/>
            <a:ext cx="4313618" cy="120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300" rIns="0" bIns="0" anchor="t" anchorCtr="0">
            <a:spAutoFit/>
          </a:bodyPr>
          <a:lstStyle/>
          <a:p>
            <a:pPr marL="8465" marR="3387" lvl="0" indent="0" algn="l" rtl="0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publish portofolio in linkedin</a:t>
            </a:r>
            <a:endParaRPr sz="3566">
              <a:solidFill>
                <a:srgbClr val="262626"/>
              </a:solidFill>
            </a:endParaRPr>
          </a:p>
        </p:txBody>
      </p:sp>
      <p:pic>
        <p:nvPicPr>
          <p:cNvPr id="410" name="Google Shape;41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67330" y="2170419"/>
            <a:ext cx="3645725" cy="4567166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0"/>
          <p:cNvSpPr/>
          <p:nvPr/>
        </p:nvSpPr>
        <p:spPr>
          <a:xfrm>
            <a:off x="11258251" y="9386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21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417" name="Google Shape;417;p21"/>
            <p:cNvSpPr/>
            <p:nvPr/>
          </p:nvSpPr>
          <p:spPr>
            <a:xfrm>
              <a:off x="0" y="0"/>
              <a:ext cx="7153275" cy="10287000"/>
            </a:xfrm>
            <a:custGeom>
              <a:avLst/>
              <a:gdLst/>
              <a:ahLst/>
              <a:cxnLst/>
              <a:rect l="l" t="t" r="r" b="b"/>
              <a:pathLst>
                <a:path w="7153275" h="10287000" extrusionOk="0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0" y="7698760"/>
              <a:ext cx="2552700" cy="2588259"/>
            </a:xfrm>
            <a:custGeom>
              <a:avLst/>
              <a:gdLst/>
              <a:ahLst/>
              <a:cxnLst/>
              <a:rect l="l" t="t" r="r" b="b"/>
              <a:pathLst>
                <a:path w="2552700" h="2588259" extrusionOk="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9" name="Google Shape;419;p21"/>
          <p:cNvSpPr txBox="1"/>
          <p:nvPr/>
        </p:nvSpPr>
        <p:spPr>
          <a:xfrm>
            <a:off x="5184307" y="440920"/>
            <a:ext cx="6749689" cy="1398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3" b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LinkedIn</a:t>
            </a:r>
            <a:endParaRPr sz="2333" b="1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4444" marR="3387" lvl="0" indent="0" algn="l" rtl="0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699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7. Add hashtags</a:t>
            </a:r>
            <a:endParaRPr sz="1699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04762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566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 that your post can be indexed by LinkedIn</a:t>
            </a:r>
            <a:endParaRPr sz="1699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0" name="Google Shape;420;p21"/>
          <p:cNvSpPr txBox="1">
            <a:spLocks noGrp="1"/>
          </p:cNvSpPr>
          <p:nvPr>
            <p:ph type="title"/>
          </p:nvPr>
        </p:nvSpPr>
        <p:spPr>
          <a:xfrm>
            <a:off x="228118" y="2064750"/>
            <a:ext cx="4313618" cy="120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300" rIns="0" bIns="0" anchor="t" anchorCtr="0">
            <a:spAutoFit/>
          </a:bodyPr>
          <a:lstStyle/>
          <a:p>
            <a:pPr marL="8465" marR="3387" lvl="0" indent="0" algn="l" rtl="0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publish portofolio in linkedin</a:t>
            </a:r>
            <a:endParaRPr sz="3566">
              <a:solidFill>
                <a:srgbClr val="262626"/>
              </a:solidFill>
            </a:endParaRPr>
          </a:p>
        </p:txBody>
      </p:sp>
      <p:pic>
        <p:nvPicPr>
          <p:cNvPr id="421" name="Google Shape;42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4129" y="2508441"/>
            <a:ext cx="3014310" cy="4210114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1"/>
          <p:cNvSpPr/>
          <p:nvPr/>
        </p:nvSpPr>
        <p:spPr>
          <a:xfrm>
            <a:off x="6612697" y="4804332"/>
            <a:ext cx="3177171" cy="25636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25" tIns="60925" rIns="60925" bIns="609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1"/>
          <p:cNvSpPr txBox="1"/>
          <p:nvPr/>
        </p:nvSpPr>
        <p:spPr>
          <a:xfrm>
            <a:off x="5144314" y="1977271"/>
            <a:ext cx="6113937" cy="830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Notes : If there are &gt;1 images, save them in a PDF</a:t>
            </a:r>
            <a:endParaRPr sz="23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21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2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99" name="Google Shape;99;p2"/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2"/>
          <p:cNvSpPr txBox="1">
            <a:spLocks noGrp="1"/>
          </p:cNvSpPr>
          <p:nvPr>
            <p:ph type="body" idx="1"/>
          </p:nvPr>
        </p:nvSpPr>
        <p:spPr>
          <a:xfrm>
            <a:off x="5302211" y="905390"/>
            <a:ext cx="6714600" cy="277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0050" rIns="0" bIns="0" anchor="t" anchorCtr="0">
            <a:spAutoFit/>
          </a:bodyPr>
          <a:lstStyle/>
          <a:p>
            <a:pPr marL="16928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65"/>
              <a:buNone/>
            </a:pPr>
            <a:r>
              <a:rPr lang="en-US" sz="5865" dirty="0"/>
              <a:t>Outline :</a:t>
            </a:r>
            <a:endParaRPr dirty="0"/>
          </a:p>
          <a:p>
            <a:pPr marL="473979" lvl="0" indent="-22860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9"/>
              <a:buAutoNum type="arabicPeriod"/>
            </a:pPr>
            <a:r>
              <a:rPr lang="en-US" sz="1999" dirty="0">
                <a:latin typeface="Trebuchet MS"/>
                <a:ea typeface="Trebuchet MS"/>
                <a:cs typeface="Trebuchet MS"/>
                <a:sym typeface="Trebuchet MS"/>
              </a:rPr>
              <a:t>Impact Portfolio to get the jobs</a:t>
            </a:r>
            <a:endParaRPr dirty="0"/>
          </a:p>
          <a:p>
            <a:pPr marL="473979" lvl="0" indent="-22860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9"/>
              <a:buAutoNum type="arabicPeriod"/>
            </a:pPr>
            <a:r>
              <a:rPr lang="en-US" sz="1999" dirty="0">
                <a:latin typeface="Trebuchet MS"/>
                <a:ea typeface="Trebuchet MS"/>
                <a:cs typeface="Trebuchet MS"/>
                <a:sym typeface="Trebuchet MS"/>
              </a:rPr>
              <a:t> Step by step to create portfolio</a:t>
            </a:r>
            <a:endParaRPr dirty="0"/>
          </a:p>
          <a:p>
            <a:pPr marL="473979" lvl="0" indent="-22860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9"/>
              <a:buAutoNum type="arabicPeriod"/>
            </a:pPr>
            <a:r>
              <a:rPr lang="en-US" sz="1999" dirty="0">
                <a:latin typeface="Trebuchet MS"/>
                <a:ea typeface="Trebuchet MS"/>
                <a:cs typeface="Trebuchet MS"/>
                <a:sym typeface="Trebuchet MS"/>
              </a:rPr>
              <a:t> Brief Assignment </a:t>
            </a:r>
            <a:r>
              <a:rPr lang="en-US" sz="1999" dirty="0" err="1">
                <a:latin typeface="Trebuchet MS"/>
                <a:ea typeface="Trebuchet MS"/>
                <a:cs typeface="Trebuchet MS"/>
                <a:sym typeface="Trebuchet MS"/>
              </a:rPr>
              <a:t>pembuatan</a:t>
            </a:r>
            <a:r>
              <a:rPr lang="en-US" sz="1999" dirty="0">
                <a:latin typeface="Trebuchet MS"/>
                <a:ea typeface="Trebuchet MS"/>
                <a:cs typeface="Trebuchet MS"/>
                <a:sym typeface="Trebuchet MS"/>
              </a:rPr>
              <a:t> Portfolio</a:t>
            </a:r>
            <a:endParaRPr dirty="0"/>
          </a:p>
          <a:p>
            <a:pPr marL="473979" lvl="0" indent="-101663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9"/>
              <a:buNone/>
            </a:pPr>
            <a:endParaRPr sz="1999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73979" lvl="0" indent="-101663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9"/>
              <a:buNone/>
            </a:pPr>
            <a:endParaRPr sz="1999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14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336" name="Google Shape;336;p14"/>
            <p:cNvSpPr/>
            <p:nvPr/>
          </p:nvSpPr>
          <p:spPr>
            <a:xfrm>
              <a:off x="0" y="0"/>
              <a:ext cx="7153275" cy="10287000"/>
            </a:xfrm>
            <a:custGeom>
              <a:avLst/>
              <a:gdLst/>
              <a:ahLst/>
              <a:cxnLst/>
              <a:rect l="l" t="t" r="r" b="b"/>
              <a:pathLst>
                <a:path w="7153275" h="10287000" extrusionOk="0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0" y="7698760"/>
              <a:ext cx="2552700" cy="2588259"/>
            </a:xfrm>
            <a:custGeom>
              <a:avLst/>
              <a:gdLst/>
              <a:ahLst/>
              <a:cxnLst/>
              <a:rect l="l" t="t" r="r" b="b"/>
              <a:pathLst>
                <a:path w="2552700" h="2588259" extrusionOk="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8" name="Google Shape;338;p14"/>
          <p:cNvSpPr txBox="1"/>
          <p:nvPr/>
        </p:nvSpPr>
        <p:spPr>
          <a:xfrm>
            <a:off x="5042235" y="27322"/>
            <a:ext cx="6749689" cy="680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44444" marR="3387" lvl="0" indent="0" algn="l" rtl="0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399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 Write the headline</a:t>
            </a:r>
            <a:endParaRPr/>
          </a:p>
          <a:p>
            <a:pPr marL="44444" marR="3387" lvl="0" indent="0" algn="l" rtl="0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399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 Write descriptive yet effective content</a:t>
            </a:r>
            <a:endParaRPr/>
          </a:p>
          <a:p>
            <a:pPr marL="44444" marR="3387" lvl="0" indent="0" algn="l" rtl="0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399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 Don’t make all of this about YOU</a:t>
            </a:r>
            <a:endParaRPr/>
          </a:p>
          <a:p>
            <a:pPr marL="44444" marR="3387" lvl="0" indent="0" algn="l" rtl="0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399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4. Never write more than 2 sentences in each paragraph</a:t>
            </a:r>
            <a:endParaRPr/>
          </a:p>
          <a:p>
            <a:pPr marL="44444" marR="3387" lvl="0" indent="0" algn="l" rtl="0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399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5. Provide relevant links in the comment section</a:t>
            </a:r>
            <a:endParaRPr/>
          </a:p>
          <a:p>
            <a:pPr marL="44444" marR="3387" lvl="0" indent="0" algn="l" rtl="0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399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6. Add only the preview of your project that can be ‘sold’</a:t>
            </a:r>
            <a:endParaRPr/>
          </a:p>
          <a:p>
            <a:pPr marL="44444" marR="3387" lvl="0" indent="0" algn="l" rtl="0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399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7. Add hashtags</a:t>
            </a:r>
            <a:endParaRPr/>
          </a:p>
        </p:txBody>
      </p:sp>
      <p:sp>
        <p:nvSpPr>
          <p:cNvPr id="339" name="Google Shape;339;p14"/>
          <p:cNvSpPr txBox="1">
            <a:spLocks noGrp="1"/>
          </p:cNvSpPr>
          <p:nvPr>
            <p:ph type="title"/>
          </p:nvPr>
        </p:nvSpPr>
        <p:spPr>
          <a:xfrm>
            <a:off x="823" y="1933619"/>
            <a:ext cx="3777117" cy="1909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300" rIns="0" bIns="0" anchor="t" anchorCtr="0">
            <a:spAutoFit/>
          </a:bodyPr>
          <a:lstStyle/>
          <a:p>
            <a:pPr marL="473979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32"/>
              <a:buFont typeface="Trebuchet MS"/>
              <a:buNone/>
            </a:pPr>
            <a:r>
              <a:rPr lang="en-US" sz="3732">
                <a:latin typeface="Trebuchet MS"/>
                <a:ea typeface="Trebuchet MS"/>
                <a:cs typeface="Trebuchet MS"/>
                <a:sym typeface="Trebuchet MS"/>
              </a:rPr>
              <a:t>Tips publish portofolio in linkedin</a:t>
            </a:r>
            <a:endParaRPr sz="3732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4"/>
          <p:cNvSpPr txBox="1"/>
          <p:nvPr/>
        </p:nvSpPr>
        <p:spPr>
          <a:xfrm>
            <a:off x="228126" y="3843378"/>
            <a:ext cx="4255225" cy="1207600"/>
          </a:xfrm>
          <a:prstGeom prst="rect">
            <a:avLst/>
          </a:prstGeom>
          <a:solidFill>
            <a:srgbClr val="F08B33"/>
          </a:solidFill>
          <a:ln>
            <a:noFill/>
          </a:ln>
        </p:spPr>
        <p:txBody>
          <a:bodyPr spcFirstLastPara="1" wrap="square" lIns="60925" tIns="60925" rIns="60925" bIns="60925" anchor="t" anchorCtr="0">
            <a:spAutoFit/>
          </a:bodyPr>
          <a:lstStyle/>
          <a:p>
            <a:pPr marL="8465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699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The place where you can </a:t>
            </a:r>
            <a:r>
              <a:rPr lang="en-US" sz="1699" b="1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gain audiences</a:t>
            </a:r>
            <a:r>
              <a:rPr lang="en-US" sz="1699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for your project</a:t>
            </a:r>
            <a:endParaRPr sz="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465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None/>
            </a:pPr>
            <a:endParaRPr sz="666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1" name="Google Shape;341;p14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259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22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430" name="Google Shape;430;p22"/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3" name="Google Shape;433;p22"/>
          <p:cNvSpPr txBox="1">
            <a:spLocks noGrp="1"/>
          </p:cNvSpPr>
          <p:nvPr>
            <p:ph type="body" idx="1"/>
          </p:nvPr>
        </p:nvSpPr>
        <p:spPr>
          <a:xfrm>
            <a:off x="5476501" y="2356635"/>
            <a:ext cx="6714676" cy="1318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0050" rIns="0" bIns="0" anchor="t" anchorCtr="0">
            <a:spAutoFit/>
          </a:bodyPr>
          <a:lstStyle/>
          <a:p>
            <a:pPr marL="16928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latin typeface="Trebuchet MS"/>
                <a:ea typeface="Trebuchet MS"/>
                <a:cs typeface="Trebuchet MS"/>
                <a:sym typeface="Trebuchet MS"/>
              </a:rPr>
              <a:t>Brief Assignment creating Portfolio</a:t>
            </a:r>
            <a:endParaRPr/>
          </a:p>
        </p:txBody>
      </p:sp>
      <p:sp>
        <p:nvSpPr>
          <p:cNvPr id="434" name="Google Shape;434;p22"/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g26a059c9113_2_10"/>
          <p:cNvGrpSpPr/>
          <p:nvPr/>
        </p:nvGrpSpPr>
        <p:grpSpPr>
          <a:xfrm>
            <a:off x="824" y="464"/>
            <a:ext cx="4768373" cy="6857327"/>
            <a:chOff x="0" y="0"/>
            <a:chExt cx="7153275" cy="10287019"/>
          </a:xfrm>
        </p:grpSpPr>
        <p:sp>
          <p:nvSpPr>
            <p:cNvPr id="440" name="Google Shape;440;g26a059c9113_2_10"/>
            <p:cNvSpPr/>
            <p:nvPr/>
          </p:nvSpPr>
          <p:spPr>
            <a:xfrm>
              <a:off x="0" y="0"/>
              <a:ext cx="7153275" cy="10287000"/>
            </a:xfrm>
            <a:custGeom>
              <a:avLst/>
              <a:gdLst/>
              <a:ahLst/>
              <a:cxnLst/>
              <a:rect l="l" t="t" r="r" b="b"/>
              <a:pathLst>
                <a:path w="7153275" h="10287000" extrusionOk="0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g26a059c9113_2_10"/>
            <p:cNvSpPr/>
            <p:nvPr/>
          </p:nvSpPr>
          <p:spPr>
            <a:xfrm>
              <a:off x="0" y="7698760"/>
              <a:ext cx="2552700" cy="2588259"/>
            </a:xfrm>
            <a:custGeom>
              <a:avLst/>
              <a:gdLst/>
              <a:ahLst/>
              <a:cxnLst/>
              <a:rect l="l" t="t" r="r" b="b"/>
              <a:pathLst>
                <a:path w="2552700" h="2588259" extrusionOk="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2" name="Google Shape;442;g26a059c9113_2_10"/>
          <p:cNvSpPr/>
          <p:nvPr/>
        </p:nvSpPr>
        <p:spPr>
          <a:xfrm>
            <a:off x="11258251" y="110120"/>
            <a:ext cx="792900" cy="7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g26a059c9113_2_10"/>
          <p:cNvSpPr txBox="1"/>
          <p:nvPr/>
        </p:nvSpPr>
        <p:spPr>
          <a:xfrm>
            <a:off x="5583975" y="467725"/>
            <a:ext cx="5478300" cy="5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6927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Brief Assignment creating Portfolio :</a:t>
            </a:r>
            <a:endParaRPr sz="3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44450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rebuchet MS"/>
              <a:buAutoNum type="arabicPeriod"/>
            </a:pPr>
            <a:r>
              <a:rPr lang="en-US" sz="3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Buatlah portofolio yang di-posting ke github untuk code dan ppt yang sudah dibuat.</a:t>
            </a:r>
            <a:endParaRPr sz="3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44450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rebuchet MS"/>
              <a:buAutoNum type="arabicPeriod"/>
            </a:pPr>
            <a:r>
              <a:rPr lang="en-US" sz="3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Share portofolio anda ke linkedin sesuai tips-tips yang diberikan beserta lampiran ppt nya juga.</a:t>
            </a:r>
            <a:endParaRPr sz="3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4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204" name="Google Shape;204;p4"/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4"/>
          <p:cNvSpPr txBox="1">
            <a:spLocks noGrp="1"/>
          </p:cNvSpPr>
          <p:nvPr>
            <p:ph type="body" idx="1"/>
          </p:nvPr>
        </p:nvSpPr>
        <p:spPr>
          <a:xfrm>
            <a:off x="5476501" y="2356635"/>
            <a:ext cx="6714676" cy="1318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0050" rIns="0" bIns="0" anchor="t" anchorCtr="0">
            <a:spAutoFit/>
          </a:bodyPr>
          <a:lstStyle/>
          <a:p>
            <a:pPr marL="16928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latin typeface="Trebuchet MS"/>
                <a:ea typeface="Trebuchet MS"/>
                <a:cs typeface="Trebuchet MS"/>
                <a:sym typeface="Trebuchet MS"/>
              </a:rPr>
              <a:t>Impact Portfolio to get the jobs</a:t>
            </a:r>
            <a:endParaRPr/>
          </a:p>
          <a:p>
            <a:pPr marL="473979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Google Shape;208;p4"/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"/>
          <p:cNvSpPr/>
          <p:nvPr/>
        </p:nvSpPr>
        <p:spPr>
          <a:xfrm>
            <a:off x="171041" y="6429383"/>
            <a:ext cx="179090" cy="179892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0925" tIns="60925" rIns="60925" bIns="609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5"/>
          <p:cNvSpPr/>
          <p:nvPr/>
        </p:nvSpPr>
        <p:spPr>
          <a:xfrm>
            <a:off x="171041" y="6133735"/>
            <a:ext cx="179090" cy="179892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0925" tIns="60925" rIns="60925" bIns="609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5"/>
          <p:cNvSpPr/>
          <p:nvPr/>
        </p:nvSpPr>
        <p:spPr>
          <a:xfrm>
            <a:off x="823" y="464"/>
            <a:ext cx="516242" cy="6854280"/>
          </a:xfrm>
          <a:custGeom>
            <a:avLst/>
            <a:gdLst/>
            <a:ahLst/>
            <a:cxnLst/>
            <a:rect l="l" t="t" r="r" b="b"/>
            <a:pathLst>
              <a:path w="624571" h="3479800" extrusionOk="0">
                <a:moveTo>
                  <a:pt x="0" y="0"/>
                </a:moveTo>
                <a:lnTo>
                  <a:pt x="624571" y="0"/>
                </a:lnTo>
                <a:lnTo>
                  <a:pt x="624571" y="3479800"/>
                </a:lnTo>
                <a:lnTo>
                  <a:pt x="0" y="3479800"/>
                </a:lnTo>
                <a:close/>
              </a:path>
            </a:pathLst>
          </a:custGeom>
          <a:solidFill>
            <a:srgbClr val="019FAB"/>
          </a:solidFill>
          <a:ln>
            <a:noFill/>
          </a:ln>
        </p:spPr>
        <p:txBody>
          <a:bodyPr spcFirstLastPara="1" wrap="square" lIns="60925" tIns="30450" rIns="60925" bIns="30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5"/>
          <p:cNvSpPr txBox="1"/>
          <p:nvPr/>
        </p:nvSpPr>
        <p:spPr>
          <a:xfrm>
            <a:off x="5275503" y="1994894"/>
            <a:ext cx="6196164" cy="1972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26" i="1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Your personal brand encompasses the </a:t>
            </a:r>
            <a:r>
              <a:rPr lang="en-US" sz="1526" b="1" i="1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offerings</a:t>
            </a:r>
            <a:r>
              <a:rPr lang="en-US" sz="1526" i="1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 you deliver; the assortment of </a:t>
            </a:r>
            <a:r>
              <a:rPr lang="en-US" sz="1526" b="1" i="1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values</a:t>
            </a:r>
            <a:r>
              <a:rPr lang="en-US" sz="1526" i="1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 you advocate for; and the unique </a:t>
            </a:r>
            <a:r>
              <a:rPr lang="en-US" sz="1526" b="1" i="1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resources, skills and knowledge</a:t>
            </a:r>
            <a:r>
              <a:rPr lang="en-US" sz="1526" i="1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 you bring to the table. Effective personal branding will </a:t>
            </a:r>
            <a:r>
              <a:rPr lang="en-US" sz="1526" b="1" i="1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differentiate</a:t>
            </a:r>
            <a:r>
              <a:rPr lang="en-US" sz="1526" i="1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 you from the competition and allow you to </a:t>
            </a:r>
            <a:r>
              <a:rPr lang="en-US" sz="1526" b="1" i="1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build trust</a:t>
            </a:r>
            <a:r>
              <a:rPr lang="en-US" sz="1526" i="1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 with prospective clients and employers.</a:t>
            </a:r>
            <a:endParaRPr sz="1526" i="1">
              <a:solidFill>
                <a:srgbClr val="4448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5"/>
          <p:cNvSpPr txBox="1"/>
          <p:nvPr/>
        </p:nvSpPr>
        <p:spPr>
          <a:xfrm>
            <a:off x="1187513" y="635378"/>
            <a:ext cx="9609302" cy="689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2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9" b="1">
                <a:solidFill>
                  <a:srgbClr val="01949E"/>
                </a:solidFill>
                <a:latin typeface="Montserrat"/>
                <a:ea typeface="Montserrat"/>
                <a:cs typeface="Montserrat"/>
                <a:sym typeface="Montserrat"/>
              </a:rPr>
              <a:t>Your personal brand is what people say about you when you are not in the room.</a:t>
            </a:r>
            <a:endParaRPr sz="933" b="1">
              <a:solidFill>
                <a:srgbClr val="0C0C0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19" name="Google Shape;219;p5"/>
          <p:cNvGrpSpPr/>
          <p:nvPr/>
        </p:nvGrpSpPr>
        <p:grpSpPr>
          <a:xfrm>
            <a:off x="1187505" y="1779541"/>
            <a:ext cx="3126295" cy="2310833"/>
            <a:chOff x="13320800" y="6639625"/>
            <a:chExt cx="4690075" cy="3466718"/>
          </a:xfrm>
        </p:grpSpPr>
        <p:sp>
          <p:nvSpPr>
            <p:cNvPr id="220" name="Google Shape;220;p5"/>
            <p:cNvSpPr/>
            <p:nvPr/>
          </p:nvSpPr>
          <p:spPr>
            <a:xfrm>
              <a:off x="13320800" y="6639625"/>
              <a:ext cx="2831400" cy="2831400"/>
            </a:xfrm>
            <a:prstGeom prst="ellipse">
              <a:avLst/>
            </a:prstGeom>
            <a:noFill/>
            <a:ln w="38100" cap="flat" cmpd="sng">
              <a:solidFill>
                <a:srgbClr val="FDC03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25" tIns="60925" rIns="60925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15179475" y="6639625"/>
              <a:ext cx="2831400" cy="2831400"/>
            </a:xfrm>
            <a:prstGeom prst="ellipse">
              <a:avLst/>
            </a:prstGeom>
            <a:noFill/>
            <a:ln w="38100" cap="flat" cmpd="sng">
              <a:solidFill>
                <a:srgbClr val="0194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25" tIns="60925" rIns="60925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 txBox="1"/>
            <p:nvPr/>
          </p:nvSpPr>
          <p:spPr>
            <a:xfrm>
              <a:off x="13724375" y="7547426"/>
              <a:ext cx="1239601" cy="1015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25" tIns="60925" rIns="60925" bIns="6092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how you see yourself</a:t>
              </a:r>
              <a:endParaRPr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3" name="Google Shape;223;p5"/>
            <p:cNvSpPr txBox="1"/>
            <p:nvPr/>
          </p:nvSpPr>
          <p:spPr>
            <a:xfrm>
              <a:off x="16290200" y="7547426"/>
              <a:ext cx="1239601" cy="1015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25" tIns="60925" rIns="60925" bIns="60925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how others see you</a:t>
              </a:r>
              <a:endParaRPr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24" name="Google Shape;224;p5"/>
            <p:cNvCxnSpPr/>
            <p:nvPr/>
          </p:nvCxnSpPr>
          <p:spPr>
            <a:xfrm>
              <a:off x="15684375" y="8030250"/>
              <a:ext cx="0" cy="1523400"/>
            </a:xfrm>
            <a:prstGeom prst="straightConnector1">
              <a:avLst/>
            </a:prstGeom>
            <a:noFill/>
            <a:ln w="38100" cap="flat" cmpd="sng">
              <a:solidFill>
                <a:srgbClr val="4A86E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25" name="Google Shape;225;p5"/>
            <p:cNvSpPr txBox="1"/>
            <p:nvPr/>
          </p:nvSpPr>
          <p:spPr>
            <a:xfrm>
              <a:off x="13757924" y="9644674"/>
              <a:ext cx="3852901" cy="4616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25" tIns="60925" rIns="60925" bIns="609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your personal brand</a:t>
              </a:r>
              <a:endParaRPr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26" name="Google Shape;226;p5"/>
          <p:cNvSpPr txBox="1"/>
          <p:nvPr/>
        </p:nvSpPr>
        <p:spPr>
          <a:xfrm>
            <a:off x="1187505" y="4703562"/>
            <a:ext cx="5031121" cy="282362"/>
          </a:xfrm>
          <a:prstGeom prst="rect">
            <a:avLst/>
          </a:prstGeom>
          <a:solidFill>
            <a:srgbClr val="FDC03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400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26" b="1" i="1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Key elements of a successful personal branding:</a:t>
            </a:r>
            <a:endParaRPr sz="1526" b="1" i="1">
              <a:solidFill>
                <a:srgbClr val="4448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5"/>
          <p:cNvSpPr txBox="1"/>
          <p:nvPr/>
        </p:nvSpPr>
        <p:spPr>
          <a:xfrm>
            <a:off x="3696385" y="5745767"/>
            <a:ext cx="3242999" cy="45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6" b="1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Employers use social media to screen candidates during hiring process</a:t>
            </a:r>
            <a:endParaRPr sz="1066" b="1">
              <a:solidFill>
                <a:srgbClr val="4448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5"/>
          <p:cNvSpPr txBox="1"/>
          <p:nvPr/>
        </p:nvSpPr>
        <p:spPr>
          <a:xfrm>
            <a:off x="4181788" y="5084563"/>
            <a:ext cx="879230" cy="51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 b="1">
                <a:solidFill>
                  <a:srgbClr val="FDC039"/>
                </a:solidFill>
                <a:latin typeface="Montserrat"/>
                <a:ea typeface="Montserrat"/>
                <a:cs typeface="Montserrat"/>
                <a:sym typeface="Montserrat"/>
              </a:rPr>
              <a:t>78%</a:t>
            </a:r>
            <a:endParaRPr sz="2399">
              <a:solidFill>
                <a:srgbClr val="FDC0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5"/>
          <p:cNvSpPr txBox="1"/>
          <p:nvPr/>
        </p:nvSpPr>
        <p:spPr>
          <a:xfrm>
            <a:off x="10042382" y="5654638"/>
            <a:ext cx="2042056" cy="688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6" b="1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Employers use social media to check on current employees</a:t>
            </a:r>
            <a:endParaRPr sz="1066" b="1">
              <a:solidFill>
                <a:srgbClr val="4448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5"/>
          <p:cNvSpPr txBox="1"/>
          <p:nvPr/>
        </p:nvSpPr>
        <p:spPr>
          <a:xfrm>
            <a:off x="10281445" y="5000031"/>
            <a:ext cx="913985" cy="51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 b="1">
                <a:solidFill>
                  <a:srgbClr val="FDC039"/>
                </a:solidFill>
                <a:latin typeface="Montserrat"/>
                <a:ea typeface="Montserrat"/>
                <a:cs typeface="Montserrat"/>
                <a:sym typeface="Montserrat"/>
              </a:rPr>
              <a:t>48%</a:t>
            </a:r>
            <a:endParaRPr sz="2399">
              <a:solidFill>
                <a:srgbClr val="FDC0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5"/>
          <p:cNvSpPr txBox="1"/>
          <p:nvPr/>
        </p:nvSpPr>
        <p:spPr>
          <a:xfrm>
            <a:off x="884377" y="5700444"/>
            <a:ext cx="2444696" cy="688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6" b="1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Hiring managers think that a candidate’s social profiles are important to consider</a:t>
            </a:r>
            <a:endParaRPr sz="1066" b="1">
              <a:solidFill>
                <a:srgbClr val="4448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5"/>
          <p:cNvSpPr txBox="1"/>
          <p:nvPr/>
        </p:nvSpPr>
        <p:spPr>
          <a:xfrm>
            <a:off x="1128590" y="5141292"/>
            <a:ext cx="879230" cy="51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 b="1">
                <a:solidFill>
                  <a:srgbClr val="FDC039"/>
                </a:solidFill>
                <a:latin typeface="Montserrat"/>
                <a:ea typeface="Montserrat"/>
                <a:cs typeface="Montserrat"/>
                <a:sym typeface="Montserrat"/>
              </a:rPr>
              <a:t>90%</a:t>
            </a:r>
            <a:endParaRPr sz="2399">
              <a:solidFill>
                <a:srgbClr val="FDC0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5"/>
          <p:cNvSpPr txBox="1"/>
          <p:nvPr/>
        </p:nvSpPr>
        <p:spPr>
          <a:xfrm>
            <a:off x="6913360" y="5585575"/>
            <a:ext cx="2128097" cy="918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6" b="1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Hiring managers think that good culture-fitness is more important than a candidate’s skills or experience</a:t>
            </a:r>
            <a:endParaRPr sz="1066" b="1">
              <a:solidFill>
                <a:srgbClr val="4448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5"/>
          <p:cNvSpPr txBox="1"/>
          <p:nvPr/>
        </p:nvSpPr>
        <p:spPr>
          <a:xfrm>
            <a:off x="7364039" y="5000031"/>
            <a:ext cx="880444" cy="51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 b="1">
                <a:solidFill>
                  <a:srgbClr val="FDC039"/>
                </a:solidFill>
                <a:latin typeface="Montserrat"/>
                <a:ea typeface="Montserrat"/>
                <a:cs typeface="Montserrat"/>
                <a:sym typeface="Montserrat"/>
              </a:rPr>
              <a:t>58%</a:t>
            </a:r>
            <a:endParaRPr sz="666">
              <a:solidFill>
                <a:srgbClr val="FDC0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5"/>
          <p:cNvSpPr/>
          <p:nvPr/>
        </p:nvSpPr>
        <p:spPr>
          <a:xfrm>
            <a:off x="11291482" y="164042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5"/>
          <p:cNvSpPr txBox="1"/>
          <p:nvPr/>
        </p:nvSpPr>
        <p:spPr>
          <a:xfrm>
            <a:off x="6313697" y="1491432"/>
            <a:ext cx="38753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1949E"/>
                </a:solidFill>
                <a:latin typeface="Montserrat"/>
                <a:ea typeface="Montserrat"/>
                <a:cs typeface="Montserrat"/>
                <a:sym typeface="Montserrat"/>
              </a:rPr>
              <a:t>Portfolio = personal brand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6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242" name="Google Shape;242;p6"/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5" name="Google Shape;245;p6"/>
          <p:cNvSpPr txBox="1">
            <a:spLocks noGrp="1"/>
          </p:cNvSpPr>
          <p:nvPr>
            <p:ph type="body" idx="1"/>
          </p:nvPr>
        </p:nvSpPr>
        <p:spPr>
          <a:xfrm>
            <a:off x="5476501" y="2356635"/>
            <a:ext cx="6714676" cy="715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0050" rIns="0" bIns="0" anchor="t" anchorCtr="0">
            <a:spAutoFit/>
          </a:bodyPr>
          <a:lstStyle/>
          <a:p>
            <a:pPr marL="16928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latin typeface="Trebuchet MS"/>
                <a:ea typeface="Trebuchet MS"/>
                <a:cs typeface="Trebuchet MS"/>
                <a:sym typeface="Trebuchet MS"/>
              </a:rPr>
              <a:t>Step by step to create portfolio</a:t>
            </a:r>
            <a:endParaRPr/>
          </a:p>
        </p:txBody>
      </p:sp>
      <p:sp>
        <p:nvSpPr>
          <p:cNvPr id="246" name="Google Shape;246;p6"/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"/>
          <p:cNvSpPr/>
          <p:nvPr/>
        </p:nvSpPr>
        <p:spPr>
          <a:xfrm>
            <a:off x="822" y="-55505"/>
            <a:ext cx="4305530" cy="6913044"/>
          </a:xfrm>
          <a:prstGeom prst="rtTriangle">
            <a:avLst/>
          </a:prstGeom>
          <a:solidFill>
            <a:srgbClr val="1195A3"/>
          </a:solidFill>
          <a:ln w="25400" cap="flat" cmpd="sng">
            <a:solidFill>
              <a:srgbClr val="329D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25" tIns="30450" rIns="60925" bIns="304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3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7"/>
          <p:cNvSpPr txBox="1">
            <a:spLocks noGrp="1"/>
          </p:cNvSpPr>
          <p:nvPr>
            <p:ph type="title"/>
          </p:nvPr>
        </p:nvSpPr>
        <p:spPr>
          <a:xfrm>
            <a:off x="517604" y="1569684"/>
            <a:ext cx="4878546" cy="2004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575" rIns="0" bIns="0" anchor="t" anchorCtr="0">
            <a:sp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Trebuchet MS"/>
              <a:buNone/>
            </a:pPr>
            <a:r>
              <a:rPr lang="en-US" sz="4798">
                <a:latin typeface="Trebuchet MS"/>
                <a:ea typeface="Trebuchet MS"/>
                <a:cs typeface="Trebuchet MS"/>
                <a:sym typeface="Trebuchet MS"/>
              </a:rPr>
              <a:t>What can be included in your </a:t>
            </a:r>
            <a:r>
              <a:rPr lang="en-US" sz="4798">
                <a:solidFill>
                  <a:srgbClr val="2E75B5"/>
                </a:solidFill>
                <a:highlight>
                  <a:srgbClr val="FFFF00"/>
                </a:highlight>
                <a:latin typeface="Trebuchet MS"/>
                <a:ea typeface="Trebuchet MS"/>
                <a:cs typeface="Trebuchet MS"/>
                <a:sym typeface="Trebuchet MS"/>
              </a:rPr>
              <a:t>portofolio</a:t>
            </a:r>
            <a:r>
              <a:rPr lang="en-US" sz="4798">
                <a:latin typeface="Trebuchet MS"/>
                <a:ea typeface="Trebuchet MS"/>
                <a:cs typeface="Trebuchet MS"/>
                <a:sym typeface="Trebuchet MS"/>
              </a:rPr>
              <a:t> ?</a:t>
            </a:r>
            <a:endParaRPr sz="4798" b="1">
              <a:solidFill>
                <a:srgbClr val="01949E"/>
              </a:solidFill>
              <a:highlight>
                <a:srgbClr val="FDC039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522635" y="4707752"/>
            <a:ext cx="4328616" cy="130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846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Anything that can </a:t>
            </a:r>
            <a:r>
              <a:rPr lang="en-US" sz="2799" b="1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proof </a:t>
            </a:r>
            <a:r>
              <a:rPr lang="en-US" sz="2799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your skills OR </a:t>
            </a:r>
            <a:r>
              <a:rPr lang="en-US" sz="2799" b="1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shows </a:t>
            </a:r>
            <a:r>
              <a:rPr lang="en-US" sz="2799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your interest.</a:t>
            </a:r>
            <a:endParaRPr sz="2799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4" name="Google Shape;254;p7"/>
          <p:cNvSpPr/>
          <p:nvPr/>
        </p:nvSpPr>
        <p:spPr>
          <a:xfrm>
            <a:off x="6513969" y="770844"/>
            <a:ext cx="544756" cy="544756"/>
          </a:xfrm>
          <a:custGeom>
            <a:avLst/>
            <a:gdLst/>
            <a:ahLst/>
            <a:cxnLst/>
            <a:rect l="l" t="t" r="r" b="b"/>
            <a:pathLst>
              <a:path w="817244" h="817245" extrusionOk="0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08B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7"/>
          <p:cNvSpPr txBox="1"/>
          <p:nvPr/>
        </p:nvSpPr>
        <p:spPr>
          <a:xfrm>
            <a:off x="6505503" y="816898"/>
            <a:ext cx="4639973" cy="1106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21841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2666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8465" marR="0" lvl="0" indent="0" algn="l" rtl="0">
              <a:spcBef>
                <a:spcPts val="2836"/>
              </a:spcBef>
              <a:spcAft>
                <a:spcPts val="0"/>
              </a:spcAft>
              <a:buNone/>
            </a:pPr>
            <a:r>
              <a:rPr lang="en-US" sz="2133" b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Interactive Dashboard</a:t>
            </a:r>
            <a:endParaRPr sz="1699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6" name="Google Shape;256;p7"/>
          <p:cNvSpPr/>
          <p:nvPr/>
        </p:nvSpPr>
        <p:spPr>
          <a:xfrm>
            <a:off x="6528271" y="3614010"/>
            <a:ext cx="544756" cy="544756"/>
          </a:xfrm>
          <a:custGeom>
            <a:avLst/>
            <a:gdLst/>
            <a:ahLst/>
            <a:cxnLst/>
            <a:rect l="l" t="t" r="r" b="b"/>
            <a:pathLst>
              <a:path w="817245" h="817245" extrusionOk="0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08B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7"/>
          <p:cNvSpPr txBox="1"/>
          <p:nvPr/>
        </p:nvSpPr>
        <p:spPr>
          <a:xfrm>
            <a:off x="6519804" y="3660065"/>
            <a:ext cx="4636174" cy="1106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19428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endParaRPr sz="2666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8465" marR="0" lvl="0" indent="0" algn="l" rtl="0">
              <a:spcBef>
                <a:spcPts val="2836"/>
              </a:spcBef>
              <a:spcAft>
                <a:spcPts val="0"/>
              </a:spcAft>
              <a:buNone/>
            </a:pPr>
            <a:r>
              <a:rPr lang="en-US" sz="2133" b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Dataset Contribution</a:t>
            </a:r>
            <a:endParaRPr sz="1699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8" name="Google Shape;258;p7"/>
          <p:cNvSpPr/>
          <p:nvPr/>
        </p:nvSpPr>
        <p:spPr>
          <a:xfrm>
            <a:off x="6513969" y="2193051"/>
            <a:ext cx="544756" cy="544756"/>
          </a:xfrm>
          <a:custGeom>
            <a:avLst/>
            <a:gdLst/>
            <a:ahLst/>
            <a:cxnLst/>
            <a:rect l="l" t="t" r="r" b="b"/>
            <a:pathLst>
              <a:path w="817244" h="817245" extrusionOk="0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08B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7"/>
          <p:cNvSpPr txBox="1"/>
          <p:nvPr/>
        </p:nvSpPr>
        <p:spPr>
          <a:xfrm>
            <a:off x="6505503" y="2239106"/>
            <a:ext cx="4639973" cy="1106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21841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2666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8465" marR="0" lvl="0" indent="0" algn="l" rtl="0">
              <a:spcBef>
                <a:spcPts val="2836"/>
              </a:spcBef>
              <a:spcAft>
                <a:spcPts val="0"/>
              </a:spcAft>
              <a:buNone/>
            </a:pPr>
            <a:r>
              <a:rPr lang="en-US" sz="2133" b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ML Prediction Model</a:t>
            </a:r>
            <a:endParaRPr sz="1699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Google Shape;260;p7"/>
          <p:cNvSpPr/>
          <p:nvPr/>
        </p:nvSpPr>
        <p:spPr>
          <a:xfrm>
            <a:off x="6528271" y="4934632"/>
            <a:ext cx="544756" cy="544756"/>
          </a:xfrm>
          <a:custGeom>
            <a:avLst/>
            <a:gdLst/>
            <a:ahLst/>
            <a:cxnLst/>
            <a:rect l="l" t="t" r="r" b="b"/>
            <a:pathLst>
              <a:path w="817245" h="817245" extrusionOk="0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08B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7"/>
          <p:cNvSpPr txBox="1"/>
          <p:nvPr/>
        </p:nvSpPr>
        <p:spPr>
          <a:xfrm>
            <a:off x="6519804" y="4980686"/>
            <a:ext cx="4636174" cy="1106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19428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endParaRPr sz="2666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8465" marR="0" lvl="0" indent="0" algn="l" rtl="0">
              <a:spcBef>
                <a:spcPts val="2836"/>
              </a:spcBef>
              <a:spcAft>
                <a:spcPts val="0"/>
              </a:spcAft>
              <a:buNone/>
            </a:pPr>
            <a:r>
              <a:rPr lang="en-US" sz="2133" b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Breakdown About An Algorithm</a:t>
            </a:r>
            <a:endParaRPr sz="1699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2" name="Google Shape;262;p7"/>
          <p:cNvSpPr/>
          <p:nvPr/>
        </p:nvSpPr>
        <p:spPr>
          <a:xfrm>
            <a:off x="11291482" y="164042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/>
          <p:nvPr/>
        </p:nvSpPr>
        <p:spPr>
          <a:xfrm>
            <a:off x="561085" y="967136"/>
            <a:ext cx="11811686" cy="6187178"/>
          </a:xfrm>
          <a:prstGeom prst="diagStripe">
            <a:avLst>
              <a:gd name="adj" fmla="val 78874"/>
            </a:avLst>
          </a:prstGeom>
          <a:solidFill>
            <a:srgbClr val="FFC000"/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25" tIns="30450" rIns="60925" bIns="304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8"/>
          <p:cNvSpPr/>
          <p:nvPr/>
        </p:nvSpPr>
        <p:spPr>
          <a:xfrm>
            <a:off x="194762" y="670360"/>
            <a:ext cx="11811686" cy="6187178"/>
          </a:xfrm>
          <a:prstGeom prst="diagStripe">
            <a:avLst>
              <a:gd name="adj" fmla="val 78874"/>
            </a:avLst>
          </a:prstGeom>
          <a:solidFill>
            <a:srgbClr val="1195A3"/>
          </a:solidFill>
          <a:ln w="25400" cap="flat" cmpd="sng">
            <a:solidFill>
              <a:srgbClr val="1195A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25" tIns="30450" rIns="60925" bIns="304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730" y="1108334"/>
            <a:ext cx="10829072" cy="5668818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8"/>
          <p:cNvSpPr txBox="1">
            <a:spLocks noGrp="1"/>
          </p:cNvSpPr>
          <p:nvPr>
            <p:ph type="title"/>
          </p:nvPr>
        </p:nvSpPr>
        <p:spPr>
          <a:xfrm>
            <a:off x="325129" y="202636"/>
            <a:ext cx="11197488" cy="89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575" rIns="0" bIns="0" anchor="t" anchorCtr="0">
            <a:spAutoFit/>
          </a:bodyPr>
          <a:lstStyle/>
          <a:p>
            <a:pPr marL="846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Georgia"/>
              <a:buNone/>
            </a:pPr>
            <a:r>
              <a:rPr lang="en-US" sz="4000" dirty="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Where to find Dataset ? Kaggle Dataset </a:t>
            </a:r>
            <a:r>
              <a:rPr lang="en-US" sz="2400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(kaggle.com/datasets)</a:t>
            </a:r>
            <a:endParaRPr sz="2400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1" name="Google Shape;271;p8"/>
          <p:cNvSpPr/>
          <p:nvPr/>
        </p:nvSpPr>
        <p:spPr>
          <a:xfrm>
            <a:off x="11314394" y="5387917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9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277" name="Google Shape;277;p9"/>
            <p:cNvSpPr/>
            <p:nvPr/>
          </p:nvSpPr>
          <p:spPr>
            <a:xfrm>
              <a:off x="0" y="0"/>
              <a:ext cx="7153275" cy="10287000"/>
            </a:xfrm>
            <a:custGeom>
              <a:avLst/>
              <a:gdLst/>
              <a:ahLst/>
              <a:cxnLst/>
              <a:rect l="l" t="t" r="r" b="b"/>
              <a:pathLst>
                <a:path w="7153275" h="10287000" extrusionOk="0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0" y="7698760"/>
              <a:ext cx="2552700" cy="2588259"/>
            </a:xfrm>
            <a:custGeom>
              <a:avLst/>
              <a:gdLst/>
              <a:ahLst/>
              <a:cxnLst/>
              <a:rect l="l" t="t" r="r" b="b"/>
              <a:pathLst>
                <a:path w="2552700" h="2588259" extrusionOk="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9" name="Google Shape;279;p9"/>
          <p:cNvSpPr txBox="1"/>
          <p:nvPr/>
        </p:nvSpPr>
        <p:spPr>
          <a:xfrm>
            <a:off x="5214186" y="2459283"/>
            <a:ext cx="6749689" cy="166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44444" marR="3387" lvl="0" indent="0" algn="l" rtl="0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599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 Rich README.MD</a:t>
            </a:r>
            <a:r>
              <a:rPr lang="en-US" sz="1599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599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4444" marR="3387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 Clear commented code</a:t>
            </a:r>
            <a:endParaRPr sz="1466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4444" marR="3387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 Add repo tags and ‘About’ description</a:t>
            </a:r>
            <a:endParaRPr sz="1599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4444" marR="3387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4. Add corresponding presentation slides if it’s necessary</a:t>
            </a:r>
            <a:endParaRPr sz="1599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0" name="Google Shape;280;p9"/>
          <p:cNvSpPr txBox="1">
            <a:spLocks noGrp="1"/>
          </p:cNvSpPr>
          <p:nvPr>
            <p:ph type="title"/>
          </p:nvPr>
        </p:nvSpPr>
        <p:spPr>
          <a:xfrm>
            <a:off x="228118" y="1759993"/>
            <a:ext cx="4313618" cy="1398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300" rIns="0" bIns="0" anchor="t" anchorCtr="0">
            <a:spAutoFit/>
          </a:bodyPr>
          <a:lstStyle/>
          <a:p>
            <a:pPr marL="8465" marR="3387" lvl="0" indent="0" algn="l" rtl="0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732">
                <a:latin typeface="Trebuchet MS"/>
                <a:ea typeface="Trebuchet MS"/>
                <a:cs typeface="Trebuchet MS"/>
                <a:sym typeface="Trebuchet MS"/>
              </a:rPr>
              <a:t>Tips for Upload to github repository</a:t>
            </a:r>
            <a:endParaRPr sz="3566">
              <a:solidFill>
                <a:srgbClr val="262626"/>
              </a:solidFill>
            </a:endParaRPr>
          </a:p>
        </p:txBody>
      </p:sp>
      <p:sp>
        <p:nvSpPr>
          <p:cNvPr id="281" name="Google Shape;281;p9"/>
          <p:cNvSpPr txBox="1"/>
          <p:nvPr/>
        </p:nvSpPr>
        <p:spPr>
          <a:xfrm>
            <a:off x="228127" y="3792584"/>
            <a:ext cx="4105446" cy="909185"/>
          </a:xfrm>
          <a:prstGeom prst="rect">
            <a:avLst/>
          </a:prstGeom>
          <a:solidFill>
            <a:srgbClr val="F08B33"/>
          </a:solidFill>
          <a:ln>
            <a:noFill/>
          </a:ln>
        </p:spPr>
        <p:txBody>
          <a:bodyPr spcFirstLastPara="1" wrap="square" lIns="60925" tIns="60925" rIns="60925" bIns="60925" anchor="t" anchorCtr="0">
            <a:spAutoFit/>
          </a:bodyPr>
          <a:lstStyle/>
          <a:p>
            <a:pPr marL="8465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699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where you can share your </a:t>
            </a:r>
            <a:r>
              <a:rPr lang="en-US" sz="1699" b="1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code </a:t>
            </a:r>
            <a:r>
              <a:rPr lang="en-US" sz="1699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in repository</a:t>
            </a:r>
            <a:endParaRPr sz="666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2" name="Google Shape;282;p9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9"/>
          <p:cNvSpPr txBox="1"/>
          <p:nvPr/>
        </p:nvSpPr>
        <p:spPr>
          <a:xfrm>
            <a:off x="5214186" y="5994913"/>
            <a:ext cx="612554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Repository 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https://github.com/anwarraif/R_ExploratoryDataAnalysis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10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289" name="Google Shape;289;p10"/>
            <p:cNvSpPr/>
            <p:nvPr/>
          </p:nvSpPr>
          <p:spPr>
            <a:xfrm>
              <a:off x="0" y="0"/>
              <a:ext cx="7153275" cy="10287000"/>
            </a:xfrm>
            <a:custGeom>
              <a:avLst/>
              <a:gdLst/>
              <a:ahLst/>
              <a:cxnLst/>
              <a:rect l="l" t="t" r="r" b="b"/>
              <a:pathLst>
                <a:path w="7153275" h="10287000" extrusionOk="0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0"/>
            <p:cNvSpPr/>
            <p:nvPr/>
          </p:nvSpPr>
          <p:spPr>
            <a:xfrm>
              <a:off x="0" y="7698760"/>
              <a:ext cx="2552700" cy="2588259"/>
            </a:xfrm>
            <a:custGeom>
              <a:avLst/>
              <a:gdLst/>
              <a:ahLst/>
              <a:cxnLst/>
              <a:rect l="l" t="t" r="r" b="b"/>
              <a:pathLst>
                <a:path w="2552700" h="2588259" extrusionOk="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1" name="Google Shape;291;p10"/>
          <p:cNvSpPr txBox="1"/>
          <p:nvPr/>
        </p:nvSpPr>
        <p:spPr>
          <a:xfrm>
            <a:off x="5184307" y="440921"/>
            <a:ext cx="6749689" cy="217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3" b="1" dirty="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GitHub Repository</a:t>
            </a:r>
            <a:endParaRPr sz="2333" b="1" dirty="0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3" b="1" dirty="0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4444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699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 Rich README.MD</a:t>
            </a:r>
            <a:r>
              <a:rPr lang="en-US" sz="1699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699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04762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566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description, packages dependency list, usage guidelines</a:t>
            </a:r>
            <a:r>
              <a:rPr lang="en-US" sz="1699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699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None/>
            </a:pPr>
            <a:endParaRPr sz="1699"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92" name="Google Shape;29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9324" y="2319300"/>
            <a:ext cx="5968876" cy="3500594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0"/>
          <p:cNvSpPr txBox="1">
            <a:spLocks noGrp="1"/>
          </p:cNvSpPr>
          <p:nvPr>
            <p:ph type="title"/>
          </p:nvPr>
        </p:nvSpPr>
        <p:spPr>
          <a:xfrm>
            <a:off x="228118" y="2115544"/>
            <a:ext cx="4313618" cy="120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300" rIns="0" bIns="0" anchor="t" anchorCtr="0">
            <a:spAutoFit/>
          </a:bodyPr>
          <a:lstStyle/>
          <a:p>
            <a:pPr marL="8465" marR="3387" lvl="0" indent="0" algn="l" rtl="0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for Upload to github repository</a:t>
            </a:r>
            <a:endParaRPr sz="3566">
              <a:solidFill>
                <a:srgbClr val="262626"/>
              </a:solidFill>
            </a:endParaRPr>
          </a:p>
        </p:txBody>
      </p:sp>
      <p:sp>
        <p:nvSpPr>
          <p:cNvPr id="294" name="Google Shape;294;p10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719</Words>
  <Application>Microsoft Office PowerPoint</Application>
  <PresentationFormat>Layar Lebar</PresentationFormat>
  <Paragraphs>110</Paragraphs>
  <Slides>22</Slides>
  <Notes>22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22</vt:i4>
      </vt:variant>
    </vt:vector>
  </HeadingPairs>
  <TitlesOfParts>
    <vt:vector size="28" baseType="lpstr">
      <vt:lpstr>Trebuchet MS</vt:lpstr>
      <vt:lpstr>Montserrat</vt:lpstr>
      <vt:lpstr>Georgia</vt:lpstr>
      <vt:lpstr>Arial</vt:lpstr>
      <vt:lpstr>Calibri</vt:lpstr>
      <vt:lpstr>Tema Office</vt:lpstr>
      <vt:lpstr>Day 3 : Alumni Sharing The Journey of Portfolio Building</vt:lpstr>
      <vt:lpstr>Presentasi PowerPoint</vt:lpstr>
      <vt:lpstr>Presentasi PowerPoint</vt:lpstr>
      <vt:lpstr>Presentasi PowerPoint</vt:lpstr>
      <vt:lpstr>Presentasi PowerPoint</vt:lpstr>
      <vt:lpstr>What can be included in your portofolio ?</vt:lpstr>
      <vt:lpstr>Where to find Dataset ? Kaggle Dataset (kaggle.com/datasets)</vt:lpstr>
      <vt:lpstr>Tips for Upload to github repository</vt:lpstr>
      <vt:lpstr>Tips for Upload to github repository</vt:lpstr>
      <vt:lpstr>Tips for Upload to github repository</vt:lpstr>
      <vt:lpstr>Tips for Upload to github repository</vt:lpstr>
      <vt:lpstr>Tips for Upload to github repository</vt:lpstr>
      <vt:lpstr>Tips publish portofolio in linkedin</vt:lpstr>
      <vt:lpstr>Tips publish portofolio in linkedin</vt:lpstr>
      <vt:lpstr>Tips publish portofolio in linkedin</vt:lpstr>
      <vt:lpstr>Tips publish portofolio in linkedin</vt:lpstr>
      <vt:lpstr>Tips publish portofolio in linkedin</vt:lpstr>
      <vt:lpstr>Tips publish portofolio in linkedin</vt:lpstr>
      <vt:lpstr>Tips publish portofolio in linkedin</vt:lpstr>
      <vt:lpstr>Tips publish portofolio in linkedin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3 : Alumni Sharing The Journey of Portfolio Building</dc:title>
  <dc:creator>20222007@mahasiswa.itb.ac.id Liwa4321six</dc:creator>
  <cp:lastModifiedBy>20222007@mahasiswa.itb.ac.id Liwa4321six</cp:lastModifiedBy>
  <cp:revision>3</cp:revision>
  <dcterms:created xsi:type="dcterms:W3CDTF">2024-02-25T07:40:25Z</dcterms:created>
  <dcterms:modified xsi:type="dcterms:W3CDTF">2024-05-15T13:40:10Z</dcterms:modified>
</cp:coreProperties>
</file>