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6" r:id="rId3"/>
    <p:sldId id="259" r:id="rId4"/>
    <p:sldId id="263" r:id="rId5"/>
    <p:sldId id="261" r:id="rId6"/>
    <p:sldId id="265" r:id="rId7"/>
    <p:sldId id="264" r:id="rId8"/>
    <p:sldId id="262" r:id="rId9"/>
    <p:sldId id="257" r:id="rId10"/>
    <p:sldId id="258"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30586BF-6D45-481B-B06B-23600D047B28}">
          <p14:sldIdLst>
            <p14:sldId id="266"/>
            <p14:sldId id="256"/>
            <p14:sldId id="259"/>
            <p14:sldId id="263"/>
            <p14:sldId id="261"/>
            <p14:sldId id="265"/>
            <p14:sldId id="264"/>
            <p14:sldId id="262"/>
            <p14:sldId id="257"/>
            <p14:sldId id="258"/>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F465D2-2527-4892-8381-B8CFEC18FC2B}"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497BCD-01E8-4AFE-9D2E-D511D88B1114}" type="slidenum">
              <a:rPr lang="en-US" smtClean="0"/>
              <a:t>‹#›</a:t>
            </a:fld>
            <a:endParaRPr lang="en-US"/>
          </a:p>
        </p:txBody>
      </p:sp>
    </p:spTree>
    <p:extLst>
      <p:ext uri="{BB962C8B-B14F-4D97-AF65-F5344CB8AC3E}">
        <p14:creationId xmlns:p14="http://schemas.microsoft.com/office/powerpoint/2010/main" val="1927261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F465D2-2527-4892-8381-B8CFEC18FC2B}"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497BCD-01E8-4AFE-9D2E-D511D88B1114}" type="slidenum">
              <a:rPr lang="en-US" smtClean="0"/>
              <a:t>‹#›</a:t>
            </a:fld>
            <a:endParaRPr lang="en-US"/>
          </a:p>
        </p:txBody>
      </p:sp>
    </p:spTree>
    <p:extLst>
      <p:ext uri="{BB962C8B-B14F-4D97-AF65-F5344CB8AC3E}">
        <p14:creationId xmlns:p14="http://schemas.microsoft.com/office/powerpoint/2010/main" val="1045395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F465D2-2527-4892-8381-B8CFEC18FC2B}"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497BCD-01E8-4AFE-9D2E-D511D88B1114}" type="slidenum">
              <a:rPr lang="en-US" smtClean="0"/>
              <a:t>‹#›</a:t>
            </a:fld>
            <a:endParaRPr lang="en-US"/>
          </a:p>
        </p:txBody>
      </p:sp>
    </p:spTree>
    <p:extLst>
      <p:ext uri="{BB962C8B-B14F-4D97-AF65-F5344CB8AC3E}">
        <p14:creationId xmlns:p14="http://schemas.microsoft.com/office/powerpoint/2010/main" val="3066069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F465D2-2527-4892-8381-B8CFEC18FC2B}"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497BCD-01E8-4AFE-9D2E-D511D88B1114}" type="slidenum">
              <a:rPr lang="en-US" smtClean="0"/>
              <a:t>‹#›</a:t>
            </a:fld>
            <a:endParaRPr lang="en-US"/>
          </a:p>
        </p:txBody>
      </p:sp>
    </p:spTree>
    <p:extLst>
      <p:ext uri="{BB962C8B-B14F-4D97-AF65-F5344CB8AC3E}">
        <p14:creationId xmlns:p14="http://schemas.microsoft.com/office/powerpoint/2010/main" val="3498299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6F465D2-2527-4892-8381-B8CFEC18FC2B}"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497BCD-01E8-4AFE-9D2E-D511D88B1114}" type="slidenum">
              <a:rPr lang="en-US" smtClean="0"/>
              <a:t>‹#›</a:t>
            </a:fld>
            <a:endParaRPr lang="en-US"/>
          </a:p>
        </p:txBody>
      </p:sp>
    </p:spTree>
    <p:extLst>
      <p:ext uri="{BB962C8B-B14F-4D97-AF65-F5344CB8AC3E}">
        <p14:creationId xmlns:p14="http://schemas.microsoft.com/office/powerpoint/2010/main" val="2547316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F465D2-2527-4892-8381-B8CFEC18FC2B}"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497BCD-01E8-4AFE-9D2E-D511D88B1114}" type="slidenum">
              <a:rPr lang="en-US" smtClean="0"/>
              <a:t>‹#›</a:t>
            </a:fld>
            <a:endParaRPr lang="en-US"/>
          </a:p>
        </p:txBody>
      </p:sp>
    </p:spTree>
    <p:extLst>
      <p:ext uri="{BB962C8B-B14F-4D97-AF65-F5344CB8AC3E}">
        <p14:creationId xmlns:p14="http://schemas.microsoft.com/office/powerpoint/2010/main" val="2561986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F465D2-2527-4892-8381-B8CFEC18FC2B}" type="datetimeFigureOut">
              <a:rPr lang="en-US" smtClean="0"/>
              <a:t>9/2/2025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497BCD-01E8-4AFE-9D2E-D511D88B1114}" type="slidenum">
              <a:rPr lang="en-US" smtClean="0"/>
              <a:t>‹#›</a:t>
            </a:fld>
            <a:endParaRPr lang="en-US"/>
          </a:p>
        </p:txBody>
      </p:sp>
    </p:spTree>
    <p:extLst>
      <p:ext uri="{BB962C8B-B14F-4D97-AF65-F5344CB8AC3E}">
        <p14:creationId xmlns:p14="http://schemas.microsoft.com/office/powerpoint/2010/main" val="3931572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F465D2-2527-4892-8381-B8CFEC18FC2B}" type="datetimeFigureOut">
              <a:rPr lang="en-US" smtClean="0"/>
              <a:t>9/2/2025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497BCD-01E8-4AFE-9D2E-D511D88B1114}" type="slidenum">
              <a:rPr lang="en-US" smtClean="0"/>
              <a:t>‹#›</a:t>
            </a:fld>
            <a:endParaRPr lang="en-US"/>
          </a:p>
        </p:txBody>
      </p:sp>
    </p:spTree>
    <p:extLst>
      <p:ext uri="{BB962C8B-B14F-4D97-AF65-F5344CB8AC3E}">
        <p14:creationId xmlns:p14="http://schemas.microsoft.com/office/powerpoint/2010/main" val="3960299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F465D2-2527-4892-8381-B8CFEC18FC2B}" type="datetimeFigureOut">
              <a:rPr lang="en-US" smtClean="0"/>
              <a:t>9/2/2025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497BCD-01E8-4AFE-9D2E-D511D88B1114}" type="slidenum">
              <a:rPr lang="en-US" smtClean="0"/>
              <a:t>‹#›</a:t>
            </a:fld>
            <a:endParaRPr lang="en-US"/>
          </a:p>
        </p:txBody>
      </p:sp>
    </p:spTree>
    <p:extLst>
      <p:ext uri="{BB962C8B-B14F-4D97-AF65-F5344CB8AC3E}">
        <p14:creationId xmlns:p14="http://schemas.microsoft.com/office/powerpoint/2010/main" val="2574379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F465D2-2527-4892-8381-B8CFEC18FC2B}"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497BCD-01E8-4AFE-9D2E-D511D88B1114}" type="slidenum">
              <a:rPr lang="en-US" smtClean="0"/>
              <a:t>‹#›</a:t>
            </a:fld>
            <a:endParaRPr lang="en-US"/>
          </a:p>
        </p:txBody>
      </p:sp>
    </p:spTree>
    <p:extLst>
      <p:ext uri="{BB962C8B-B14F-4D97-AF65-F5344CB8AC3E}">
        <p14:creationId xmlns:p14="http://schemas.microsoft.com/office/powerpoint/2010/main" val="3429790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F465D2-2527-4892-8381-B8CFEC18FC2B}"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497BCD-01E8-4AFE-9D2E-D511D88B1114}" type="slidenum">
              <a:rPr lang="en-US" smtClean="0"/>
              <a:t>‹#›</a:t>
            </a:fld>
            <a:endParaRPr lang="en-US"/>
          </a:p>
        </p:txBody>
      </p:sp>
    </p:spTree>
    <p:extLst>
      <p:ext uri="{BB962C8B-B14F-4D97-AF65-F5344CB8AC3E}">
        <p14:creationId xmlns:p14="http://schemas.microsoft.com/office/powerpoint/2010/main" val="571593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F465D2-2527-4892-8381-B8CFEC18FC2B}" type="datetimeFigureOut">
              <a:rPr lang="en-US" smtClean="0"/>
              <a:t>9/2/2025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497BCD-01E8-4AFE-9D2E-D511D88B1114}" type="slidenum">
              <a:rPr lang="en-US" smtClean="0"/>
              <a:t>‹#›</a:t>
            </a:fld>
            <a:endParaRPr lang="en-US"/>
          </a:p>
        </p:txBody>
      </p:sp>
    </p:spTree>
    <p:extLst>
      <p:ext uri="{BB962C8B-B14F-4D97-AF65-F5344CB8AC3E}">
        <p14:creationId xmlns:p14="http://schemas.microsoft.com/office/powerpoint/2010/main" val="155438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ibm.com/think/topics/machine-learn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451" y="0"/>
            <a:ext cx="10502538" cy="6858000"/>
          </a:xfrm>
          <a:prstGeom prst="rect">
            <a:avLst/>
          </a:prstGeom>
        </p:spPr>
      </p:pic>
    </p:spTree>
    <p:extLst>
      <p:ext uri="{BB962C8B-B14F-4D97-AF65-F5344CB8AC3E}">
        <p14:creationId xmlns:p14="http://schemas.microsoft.com/office/powerpoint/2010/main" val="2556558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3331029"/>
          </a:xfrm>
          <a:prstGeom prst="rect">
            <a:avLst/>
          </a:prstGeom>
        </p:spPr>
      </p:pic>
      <p:sp>
        <p:nvSpPr>
          <p:cNvPr id="9" name="Rectangle 8"/>
          <p:cNvSpPr/>
          <p:nvPr/>
        </p:nvSpPr>
        <p:spPr>
          <a:xfrm>
            <a:off x="461554" y="3718679"/>
            <a:ext cx="11242765" cy="2554545"/>
          </a:xfrm>
          <a:prstGeom prst="rect">
            <a:avLst/>
          </a:prstGeom>
        </p:spPr>
        <p:txBody>
          <a:bodyPr wrap="square">
            <a:spAutoFit/>
          </a:bodyPr>
          <a:lstStyle/>
          <a:p>
            <a:pPr>
              <a:buFont typeface="Arial" panose="020B0604020202020204" pitchFamily="34" charset="0"/>
              <a:buChar char="•"/>
            </a:pPr>
            <a:r>
              <a:rPr lang="en-US" sz="2000" b="1" dirty="0" smtClean="0"/>
              <a:t>Data → Information</a:t>
            </a:r>
            <a:r>
              <a:rPr lang="en-US" sz="2000" dirty="0" smtClean="0"/>
              <a:t/>
            </a:r>
            <a:br>
              <a:rPr lang="en-US" sz="2000" dirty="0" smtClean="0"/>
            </a:br>
            <a:r>
              <a:rPr lang="en-US" sz="2000" b="1" i="1" dirty="0" smtClean="0">
                <a:solidFill>
                  <a:schemeClr val="accent1">
                    <a:lumMod val="50000"/>
                  </a:schemeClr>
                </a:solidFill>
              </a:rPr>
              <a:t>Meaning:</a:t>
            </a:r>
            <a:r>
              <a:rPr lang="en-US" sz="2000" b="1" dirty="0" smtClean="0">
                <a:solidFill>
                  <a:schemeClr val="accent1">
                    <a:lumMod val="50000"/>
                  </a:schemeClr>
                </a:solidFill>
              </a:rPr>
              <a:t> Raw facts, numbers, or details we collect.</a:t>
            </a:r>
          </a:p>
          <a:p>
            <a:pPr>
              <a:buFont typeface="Arial" panose="020B0604020202020204" pitchFamily="34" charset="0"/>
              <a:buChar char="•"/>
            </a:pPr>
            <a:r>
              <a:rPr lang="en-US" sz="2000" b="1" dirty="0" smtClean="0"/>
              <a:t>Model → Representation</a:t>
            </a:r>
            <a:r>
              <a:rPr lang="en-US" sz="2000" dirty="0" smtClean="0"/>
              <a:t/>
            </a:r>
            <a:br>
              <a:rPr lang="en-US" sz="2000" dirty="0" smtClean="0"/>
            </a:br>
            <a:r>
              <a:rPr lang="en-US" sz="2000" i="1" dirty="0" smtClean="0">
                <a:solidFill>
                  <a:schemeClr val="accent1">
                    <a:lumMod val="50000"/>
                  </a:schemeClr>
                </a:solidFill>
              </a:rPr>
              <a:t>Meaning:</a:t>
            </a:r>
            <a:r>
              <a:rPr lang="en-US" sz="2000" dirty="0" smtClean="0">
                <a:solidFill>
                  <a:schemeClr val="accent1">
                    <a:lumMod val="50000"/>
                  </a:schemeClr>
                </a:solidFill>
              </a:rPr>
              <a:t> A system or structure that shows how something works.</a:t>
            </a:r>
          </a:p>
          <a:p>
            <a:pPr>
              <a:buFont typeface="Arial" panose="020B0604020202020204" pitchFamily="34" charset="0"/>
              <a:buChar char="•"/>
            </a:pPr>
            <a:r>
              <a:rPr lang="en-US" sz="2000" b="1" dirty="0" smtClean="0"/>
              <a:t>Train → Learning</a:t>
            </a:r>
            <a:r>
              <a:rPr lang="en-US" sz="2000" dirty="0" smtClean="0"/>
              <a:t/>
            </a:r>
            <a:br>
              <a:rPr lang="en-US" sz="2000" dirty="0" smtClean="0"/>
            </a:br>
            <a:r>
              <a:rPr lang="en-US" sz="2000" i="1" dirty="0" smtClean="0">
                <a:solidFill>
                  <a:schemeClr val="accent1">
                    <a:lumMod val="50000"/>
                  </a:schemeClr>
                </a:solidFill>
              </a:rPr>
              <a:t>Meaning:</a:t>
            </a:r>
            <a:r>
              <a:rPr lang="en-US" sz="2000" dirty="0" smtClean="0">
                <a:solidFill>
                  <a:schemeClr val="accent1">
                    <a:lumMod val="50000"/>
                  </a:schemeClr>
                </a:solidFill>
              </a:rPr>
              <a:t> The process where a model studies data to improve itself.</a:t>
            </a:r>
          </a:p>
          <a:p>
            <a:pPr>
              <a:buFont typeface="Arial" panose="020B0604020202020204" pitchFamily="34" charset="0"/>
              <a:buChar char="•"/>
            </a:pPr>
            <a:r>
              <a:rPr lang="en-US" sz="2000" b="1" dirty="0" smtClean="0"/>
              <a:t>Test → Evaluation</a:t>
            </a:r>
            <a:r>
              <a:rPr lang="en-US" sz="2000" dirty="0" smtClean="0"/>
              <a:t/>
            </a:r>
            <a:br>
              <a:rPr lang="en-US" sz="2000" dirty="0" smtClean="0"/>
            </a:br>
            <a:r>
              <a:rPr lang="en-US" sz="2000" i="1" dirty="0" smtClean="0">
                <a:solidFill>
                  <a:schemeClr val="accent1">
                    <a:lumMod val="50000"/>
                  </a:schemeClr>
                </a:solidFill>
              </a:rPr>
              <a:t>Meaning:</a:t>
            </a:r>
            <a:r>
              <a:rPr lang="en-US" sz="2000" dirty="0" smtClean="0">
                <a:solidFill>
                  <a:schemeClr val="accent1">
                    <a:lumMod val="50000"/>
                  </a:schemeClr>
                </a:solidFill>
              </a:rPr>
              <a:t> Checking how well the model has learned by using new data.</a:t>
            </a:r>
            <a:endParaRPr lang="en-US" sz="2000" dirty="0">
              <a:solidFill>
                <a:schemeClr val="accent1">
                  <a:lumMod val="50000"/>
                </a:schemeClr>
              </a:solidFill>
            </a:endParaRPr>
          </a:p>
        </p:txBody>
      </p:sp>
    </p:spTree>
    <p:extLst>
      <p:ext uri="{BB962C8B-B14F-4D97-AF65-F5344CB8AC3E}">
        <p14:creationId xmlns:p14="http://schemas.microsoft.com/office/powerpoint/2010/main" val="13572627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extLst>
      <p:ext uri="{BB962C8B-B14F-4D97-AF65-F5344CB8AC3E}">
        <p14:creationId xmlns:p14="http://schemas.microsoft.com/office/powerpoint/2010/main" val="1692400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I for Beginners: A Simple Guide to Understanding Artificial Intellig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0"/>
            <a:ext cx="12192000" cy="7040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62087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78862" cy="6858000"/>
          </a:xfrm>
          <a:prstGeom prst="rect">
            <a:avLst/>
          </a:prstGeom>
        </p:spPr>
      </p:pic>
      <p:sp>
        <p:nvSpPr>
          <p:cNvPr id="2" name="Rectangle 1"/>
          <p:cNvSpPr/>
          <p:nvPr/>
        </p:nvSpPr>
        <p:spPr>
          <a:xfrm>
            <a:off x="13138" y="0"/>
            <a:ext cx="5753498" cy="923330"/>
          </a:xfrm>
          <a:prstGeom prst="rect">
            <a:avLst/>
          </a:prstGeom>
        </p:spPr>
        <p:txBody>
          <a:bodyPr wrap="none">
            <a:spAutoFit/>
          </a:bodyPr>
          <a:lstStyle/>
          <a:p>
            <a:r>
              <a:rPr lang="en-US" sz="5400" b="1" u="sng" dirty="0" smtClean="0">
                <a:solidFill>
                  <a:srgbClr val="00B0F0"/>
                </a:solidFill>
                <a:latin typeface="Segoe UI Black" panose="020B0A02040204020203" pitchFamily="34" charset="0"/>
                <a:ea typeface="Segoe UI Black" panose="020B0A02040204020203" pitchFamily="34" charset="0"/>
              </a:rPr>
              <a:t>Geoffrey </a:t>
            </a:r>
            <a:r>
              <a:rPr lang="en-US" sz="5400" b="1" u="sng" dirty="0">
                <a:solidFill>
                  <a:srgbClr val="00B0F0"/>
                </a:solidFill>
                <a:latin typeface="Segoe UI Black" panose="020B0A02040204020203" pitchFamily="34" charset="0"/>
                <a:ea typeface="Segoe UI Black" panose="020B0A02040204020203" pitchFamily="34" charset="0"/>
              </a:rPr>
              <a:t>Hinton</a:t>
            </a:r>
            <a:endParaRPr lang="en-US" sz="5400" u="sng" dirty="0">
              <a:latin typeface="Segoe UI Black" panose="020B0A02040204020203" pitchFamily="34" charset="0"/>
              <a:ea typeface="Segoe UI Black" panose="020B0A02040204020203" pitchFamily="34" charset="0"/>
            </a:endParaRPr>
          </a:p>
        </p:txBody>
      </p:sp>
      <p:sp>
        <p:nvSpPr>
          <p:cNvPr id="3" name="Rectangle 2"/>
          <p:cNvSpPr/>
          <p:nvPr/>
        </p:nvSpPr>
        <p:spPr>
          <a:xfrm>
            <a:off x="5869577" y="4516811"/>
            <a:ext cx="6096000" cy="1938992"/>
          </a:xfrm>
          <a:prstGeom prst="rect">
            <a:avLst/>
          </a:prstGeom>
        </p:spPr>
        <p:txBody>
          <a:bodyPr>
            <a:spAutoFit/>
          </a:bodyPr>
          <a:lstStyle/>
          <a:p>
            <a:r>
              <a:rPr lang="en-US" sz="2000" b="1" dirty="0">
                <a:solidFill>
                  <a:srgbClr val="FFFF00"/>
                </a:solidFill>
                <a:latin typeface="source-serif-pro"/>
              </a:rPr>
              <a:t> He has been awarded the 2024 Nobel Prize in physics by the Royal Swedish Academy of Sciences. This article explores Hinton’s groundbreaking work, his journey to the Nobel Prize, and how his research has transformed the world of technology.</a:t>
            </a:r>
            <a:endParaRPr lang="en-US" sz="2000" b="1" dirty="0">
              <a:solidFill>
                <a:srgbClr val="FFFF00"/>
              </a:solidFill>
            </a:endParaRPr>
          </a:p>
        </p:txBody>
      </p:sp>
    </p:spTree>
    <p:extLst>
      <p:ext uri="{BB962C8B-B14F-4D97-AF65-F5344CB8AC3E}">
        <p14:creationId xmlns:p14="http://schemas.microsoft.com/office/powerpoint/2010/main" val="12499759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eoffrey Hinton, the Father of AI, Awarded Nobel Prize in Physics as AI Research Gains Atten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0"/>
            <a:ext cx="12192001" cy="492469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4924697"/>
            <a:ext cx="11926389" cy="1815882"/>
          </a:xfrm>
          <a:prstGeom prst="rect">
            <a:avLst/>
          </a:prstGeom>
        </p:spPr>
        <p:txBody>
          <a:bodyPr wrap="square">
            <a:spAutoFit/>
          </a:bodyPr>
          <a:lstStyle/>
          <a:p>
            <a:r>
              <a:rPr lang="en-US" sz="2800" b="1" dirty="0">
                <a:solidFill>
                  <a:srgbClr val="C00000"/>
                </a:solidFill>
                <a:latin typeface="source-serif-pro"/>
              </a:rPr>
              <a:t>In a monumental moment for the world of Artificial Intelligence (AI), Geoffrey Hinton, known as the “Godfather of AI,” has been awarded the Nobel Prize for his pioneering work in neural networks and deep learning.</a:t>
            </a:r>
          </a:p>
        </p:txBody>
      </p:sp>
    </p:spTree>
    <p:extLst>
      <p:ext uri="{BB962C8B-B14F-4D97-AF65-F5344CB8AC3E}">
        <p14:creationId xmlns:p14="http://schemas.microsoft.com/office/powerpoint/2010/main" val="2365177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0446" y="278900"/>
            <a:ext cx="11891554" cy="3046988"/>
          </a:xfrm>
          <a:prstGeom prst="rect">
            <a:avLst/>
          </a:prstGeom>
        </p:spPr>
        <p:txBody>
          <a:bodyPr wrap="square">
            <a:spAutoFit/>
          </a:bodyPr>
          <a:lstStyle/>
          <a:p>
            <a:pPr fontAlgn="base"/>
            <a:r>
              <a:rPr lang="en-US" sz="3200" dirty="0">
                <a:solidFill>
                  <a:srgbClr val="FFC000"/>
                </a:solidFill>
                <a:latin typeface="inherit"/>
              </a:rPr>
              <a:t>What is a neural network?</a:t>
            </a:r>
          </a:p>
          <a:p>
            <a:pPr fontAlgn="base"/>
            <a:r>
              <a:rPr lang="en-US" sz="3200" dirty="0">
                <a:solidFill>
                  <a:srgbClr val="00B050"/>
                </a:solidFill>
                <a:latin typeface="inherit"/>
              </a:rPr>
              <a:t>A neural network is a </a:t>
            </a:r>
            <a:r>
              <a:rPr lang="en-US" sz="3200" dirty="0">
                <a:solidFill>
                  <a:srgbClr val="00B050"/>
                </a:solidFill>
                <a:latin typeface="IBM Plex Sans"/>
                <a:hlinkClick r:id="rId2"/>
              </a:rPr>
              <a:t>machine learning</a:t>
            </a:r>
            <a:r>
              <a:rPr lang="en-US" sz="3200" dirty="0">
                <a:solidFill>
                  <a:srgbClr val="00B050"/>
                </a:solidFill>
                <a:latin typeface="inherit"/>
              </a:rPr>
              <a:t> program, or model, that makes decisions in a manner similar to the human brain, by using processes that mimic the way biological neurons work together to identify phenomena, weigh options and arrive at conclusions.</a:t>
            </a:r>
            <a:endParaRPr lang="en-US" sz="3200" b="0" i="0" dirty="0">
              <a:solidFill>
                <a:srgbClr val="00B050"/>
              </a:solidFill>
              <a:effectLst/>
              <a:latin typeface="inherit"/>
            </a:endParaRPr>
          </a:p>
        </p:txBody>
      </p:sp>
      <p:sp>
        <p:nvSpPr>
          <p:cNvPr id="7" name="Rectangle 6"/>
          <p:cNvSpPr/>
          <p:nvPr/>
        </p:nvSpPr>
        <p:spPr>
          <a:xfrm>
            <a:off x="0" y="3952241"/>
            <a:ext cx="12004765" cy="2062103"/>
          </a:xfrm>
          <a:prstGeom prst="rect">
            <a:avLst/>
          </a:prstGeom>
        </p:spPr>
        <p:txBody>
          <a:bodyPr wrap="square">
            <a:spAutoFit/>
          </a:bodyPr>
          <a:lstStyle/>
          <a:p>
            <a:r>
              <a:rPr lang="en-US" sz="3200" dirty="0">
                <a:solidFill>
                  <a:srgbClr val="00B050"/>
                </a:solidFill>
                <a:latin typeface="Google Sans"/>
              </a:rPr>
              <a:t>A biological neural network in the human brain is </a:t>
            </a:r>
            <a:r>
              <a:rPr lang="en-US" sz="3200" dirty="0">
                <a:solidFill>
                  <a:srgbClr val="00B050"/>
                </a:solidFill>
              </a:rPr>
              <a:t>a complex system of billions of interconnected nerve cells (neurons) that process information by sending and receiving electrochemical signals through synapses</a:t>
            </a:r>
          </a:p>
        </p:txBody>
      </p:sp>
    </p:spTree>
    <p:extLst>
      <p:ext uri="{BB962C8B-B14F-4D97-AF65-F5344CB8AC3E}">
        <p14:creationId xmlns:p14="http://schemas.microsoft.com/office/powerpoint/2010/main" val="872722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69816"/>
            <a:ext cx="11756571" cy="6688183"/>
          </a:xfrm>
          <a:prstGeom prst="rect">
            <a:avLst/>
          </a:prstGeom>
        </p:spPr>
      </p:pic>
    </p:spTree>
    <p:extLst>
      <p:ext uri="{BB962C8B-B14F-4D97-AF65-F5344CB8AC3E}">
        <p14:creationId xmlns:p14="http://schemas.microsoft.com/office/powerpoint/2010/main" val="3945180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4323805"/>
          </a:xfrm>
          <a:prstGeom prst="rect">
            <a:avLst/>
          </a:prstGeom>
        </p:spPr>
      </p:pic>
      <p:sp>
        <p:nvSpPr>
          <p:cNvPr id="8" name="Rectangle 7"/>
          <p:cNvSpPr/>
          <p:nvPr/>
        </p:nvSpPr>
        <p:spPr>
          <a:xfrm>
            <a:off x="0" y="4532855"/>
            <a:ext cx="12192000" cy="2246769"/>
          </a:xfrm>
          <a:prstGeom prst="rect">
            <a:avLst/>
          </a:prstGeom>
        </p:spPr>
        <p:txBody>
          <a:bodyPr wrap="square">
            <a:spAutoFit/>
          </a:bodyPr>
          <a:lstStyle/>
          <a:p>
            <a:pPr>
              <a:buFont typeface="Arial" panose="020B0604020202020204" pitchFamily="34" charset="0"/>
              <a:buChar char="•"/>
            </a:pPr>
            <a:r>
              <a:rPr lang="en-US" sz="2000" dirty="0" smtClean="0">
                <a:solidFill>
                  <a:srgbClr val="FF0000"/>
                </a:solidFill>
                <a:latin typeface="Arial Black" panose="020B0A04020102020204" pitchFamily="34" charset="0"/>
              </a:rPr>
              <a:t>Dendrites</a:t>
            </a:r>
            <a:endParaRPr lang="en-US" sz="2000" dirty="0">
              <a:solidFill>
                <a:srgbClr val="FF0000"/>
              </a:solidFill>
              <a:latin typeface="Arial Black" panose="020B0A04020102020204" pitchFamily="34" charset="0"/>
            </a:endParaRPr>
          </a:p>
          <a:p>
            <a:pPr marL="742950" lvl="1" indent="-285750">
              <a:buFont typeface="Arial" panose="020B0604020202020204" pitchFamily="34" charset="0"/>
              <a:buChar char="•"/>
            </a:pPr>
            <a:r>
              <a:rPr lang="en-US" sz="2000" dirty="0">
                <a:solidFill>
                  <a:srgbClr val="FFC000"/>
                </a:solidFill>
                <a:latin typeface="Arial Black" panose="020B0A04020102020204" pitchFamily="34" charset="0"/>
              </a:rPr>
              <a:t>Receive messages (chemical signals) from other neurons</a:t>
            </a:r>
            <a:r>
              <a:rPr lang="en-US" sz="2000" dirty="0" smtClean="0">
                <a:solidFill>
                  <a:srgbClr val="FFC000"/>
                </a:solidFill>
                <a:latin typeface="Arial Black" panose="020B0A04020102020204" pitchFamily="34" charset="0"/>
              </a:rPr>
              <a:t>.</a:t>
            </a:r>
            <a:endParaRPr lang="en-US" sz="2000" dirty="0">
              <a:solidFill>
                <a:srgbClr val="FFC000"/>
              </a:solidFill>
              <a:latin typeface="Arial Black" panose="020B0A04020102020204" pitchFamily="34" charset="0"/>
            </a:endParaRPr>
          </a:p>
          <a:p>
            <a:pPr>
              <a:buFont typeface="Arial" panose="020B0604020202020204" pitchFamily="34" charset="0"/>
              <a:buChar char="•"/>
            </a:pPr>
            <a:r>
              <a:rPr lang="en-US" sz="2000" dirty="0" smtClean="0">
                <a:solidFill>
                  <a:srgbClr val="FF0000"/>
                </a:solidFill>
                <a:latin typeface="Arial Black" panose="020B0A04020102020204" pitchFamily="34" charset="0"/>
              </a:rPr>
              <a:t>Axons</a:t>
            </a:r>
            <a:endParaRPr lang="en-US" sz="2000" dirty="0">
              <a:solidFill>
                <a:srgbClr val="FF0000"/>
              </a:solidFill>
              <a:latin typeface="Arial Black" panose="020B0A04020102020204" pitchFamily="34" charset="0"/>
            </a:endParaRPr>
          </a:p>
          <a:p>
            <a:pPr marL="742950" lvl="1" indent="-285750">
              <a:buFont typeface="Arial" panose="020B0604020202020204" pitchFamily="34" charset="0"/>
              <a:buChar char="•"/>
            </a:pPr>
            <a:r>
              <a:rPr lang="en-US" sz="2000" dirty="0">
                <a:solidFill>
                  <a:srgbClr val="FFC000"/>
                </a:solidFill>
                <a:latin typeface="Arial Black" panose="020B0A04020102020204" pitchFamily="34" charset="0"/>
              </a:rPr>
              <a:t>Transmit signals to other neurons, muscles, or glands</a:t>
            </a:r>
            <a:r>
              <a:rPr lang="en-US" sz="2000" dirty="0" smtClean="0">
                <a:solidFill>
                  <a:srgbClr val="FFC000"/>
                </a:solidFill>
                <a:latin typeface="Arial Black" panose="020B0A04020102020204" pitchFamily="34" charset="0"/>
              </a:rPr>
              <a:t>.</a:t>
            </a:r>
            <a:endParaRPr lang="en-US" sz="2000" dirty="0">
              <a:solidFill>
                <a:srgbClr val="FFC000"/>
              </a:solidFill>
              <a:latin typeface="Arial Black" panose="020B0A04020102020204" pitchFamily="34" charset="0"/>
            </a:endParaRPr>
          </a:p>
          <a:p>
            <a:pPr>
              <a:buFont typeface="Arial" panose="020B0604020202020204" pitchFamily="34" charset="0"/>
              <a:buChar char="•"/>
            </a:pPr>
            <a:r>
              <a:rPr lang="en-US" sz="2000" dirty="0">
                <a:solidFill>
                  <a:srgbClr val="FF0000"/>
                </a:solidFill>
                <a:latin typeface="Arial Black" panose="020B0A04020102020204" pitchFamily="34" charset="0"/>
              </a:rPr>
              <a:t>Synapse (illustrated in the inset)</a:t>
            </a:r>
          </a:p>
          <a:p>
            <a:pPr marL="742950" lvl="1" indent="-285750">
              <a:buFont typeface="Arial" panose="020B0604020202020204" pitchFamily="34" charset="0"/>
              <a:buChar char="•"/>
            </a:pPr>
            <a:r>
              <a:rPr lang="en-US" sz="2000" dirty="0">
                <a:solidFill>
                  <a:srgbClr val="FFC000"/>
                </a:solidFill>
                <a:latin typeface="Arial Black" panose="020B0A04020102020204" pitchFamily="34" charset="0"/>
              </a:rPr>
              <a:t>The junction between the axon terminal of one neuron and the dendrite (or cell body) of the next neuron</a:t>
            </a:r>
            <a:r>
              <a:rPr lang="en-US" sz="2000" dirty="0">
                <a:solidFill>
                  <a:srgbClr val="FFC000"/>
                </a:solidFill>
                <a:latin typeface="D-DINExp"/>
              </a:rPr>
              <a:t>.</a:t>
            </a:r>
            <a:endParaRPr lang="en-US" sz="2000" b="0" i="0" dirty="0">
              <a:solidFill>
                <a:srgbClr val="FFC000"/>
              </a:solidFill>
              <a:effectLst/>
              <a:latin typeface="D-DINExp"/>
            </a:endParaRPr>
          </a:p>
        </p:txBody>
      </p:sp>
    </p:spTree>
    <p:extLst>
      <p:ext uri="{BB962C8B-B14F-4D97-AF65-F5344CB8AC3E}">
        <p14:creationId xmlns:p14="http://schemas.microsoft.com/office/powerpoint/2010/main" val="3898179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dailymail.co.uk/1s/2024/10/08/11/90588961-13936443-Today_s_AI_s_use_a_system_called_Artifical_Neural_Networks_which-a-17_172838313158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45029"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518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0628" y="0"/>
            <a:ext cx="12061372" cy="5940088"/>
          </a:xfrm>
          <a:prstGeom prst="rect">
            <a:avLst/>
          </a:prstGeom>
        </p:spPr>
        <p:txBody>
          <a:bodyPr wrap="square">
            <a:spAutoFit/>
          </a:bodyPr>
          <a:lstStyle/>
          <a:p>
            <a:r>
              <a:rPr lang="en-US" sz="3200" b="1" i="1" dirty="0" smtClean="0">
                <a:solidFill>
                  <a:schemeClr val="accent1">
                    <a:lumMod val="50000"/>
                  </a:schemeClr>
                </a:solidFill>
                <a:effectLst/>
                <a:latin typeface="var(--framer-blockquote-font-family-bold, var(--framer-font-family-bold))"/>
              </a:rPr>
              <a:t>What is AI (Artificial Intelligence)?</a:t>
            </a:r>
            <a:endParaRPr lang="en-US" sz="3200" b="1" i="1" dirty="0" smtClean="0">
              <a:solidFill>
                <a:schemeClr val="accent1">
                  <a:lumMod val="50000"/>
                </a:schemeClr>
              </a:solidFill>
              <a:effectLst/>
              <a:latin typeface="var(--framer-blockquote-font-family, var(--framer-font-family, Inter, Inter Placeholder, sans-serif))"/>
            </a:endParaRPr>
          </a:p>
          <a:p>
            <a:endParaRPr lang="en-US" sz="4000" b="1" i="1" dirty="0" smtClean="0">
              <a:solidFill>
                <a:schemeClr val="tx2"/>
              </a:solidFill>
              <a:effectLst/>
              <a:latin typeface="var(--framer-blockquote-font-family, var(--framer-font-family, Inter, Inter Placeholder, sans-serif))"/>
            </a:endParaRPr>
          </a:p>
          <a:p>
            <a:r>
              <a:rPr lang="en-US" sz="2800" b="1" i="1" dirty="0" smtClean="0">
                <a:solidFill>
                  <a:schemeClr val="accent2"/>
                </a:solidFill>
                <a:effectLst/>
                <a:latin typeface="var(--framer-blockquote-font-family, var(--framer-font-family, Inter, Inter Placeholder, sans-serif))"/>
              </a:rPr>
              <a:t>In simple terms, </a:t>
            </a:r>
            <a:r>
              <a:rPr lang="en-US" sz="2800" b="1" i="1" dirty="0" smtClean="0">
                <a:solidFill>
                  <a:schemeClr val="accent2"/>
                </a:solidFill>
                <a:effectLst/>
                <a:latin typeface="var(--framer-blockquote-font-family-bold, var(--framer-font-family-bold))"/>
              </a:rPr>
              <a:t>Artificial Intelligence</a:t>
            </a:r>
            <a:r>
              <a:rPr lang="en-US" sz="2800" b="1" i="1" dirty="0" smtClean="0">
                <a:solidFill>
                  <a:schemeClr val="accent2"/>
                </a:solidFill>
                <a:effectLst/>
                <a:latin typeface="var(--framer-blockquote-font-family, var(--framer-font-family, Inter, Inter Placeholder, sans-serif))"/>
              </a:rPr>
              <a:t> refers to the ability of a computer or machine to think and learn like a human. Just like humans learn from experience and improve over time, AI systems are designed to learn from data and get better at tasks without being explicitly programmed for every situation.</a:t>
            </a:r>
          </a:p>
          <a:p>
            <a:endParaRPr lang="en-US" sz="2800" b="1" i="1" dirty="0" smtClean="0">
              <a:solidFill>
                <a:schemeClr val="accent2"/>
              </a:solidFill>
              <a:effectLst/>
              <a:latin typeface="var(--framer-blockquote-font-family, var(--framer-font-family, Inter, Inter Placeholder, sans-serif))"/>
            </a:endParaRPr>
          </a:p>
          <a:p>
            <a:r>
              <a:rPr lang="en-US" sz="2800" b="1" i="1" dirty="0" smtClean="0">
                <a:solidFill>
                  <a:schemeClr val="accent2"/>
                </a:solidFill>
                <a:effectLst/>
                <a:latin typeface="var(--framer-blockquote-font-family, var(--framer-font-family, Inter, Inter Placeholder, sans-serif))"/>
              </a:rPr>
              <a:t>Imagine you’re teaching a child to recognize animals. You show them pictures of cats, dogs, and birds, and after a while, they learn to identify them on their own. AI works similarly by "learning" from the data it’s given and then making decisions or predictions based on that information</a:t>
            </a:r>
            <a:endParaRPr lang="en-US" sz="2800" b="1" i="1" dirty="0">
              <a:solidFill>
                <a:schemeClr val="accent2"/>
              </a:solidFill>
              <a:effectLst/>
              <a:latin typeface="var(--framer-blockquote-font-family, var(--framer-font-family, Inter, Inter Placeholder, sans-serif))"/>
            </a:endParaRPr>
          </a:p>
        </p:txBody>
      </p:sp>
    </p:spTree>
    <p:extLst>
      <p:ext uri="{BB962C8B-B14F-4D97-AF65-F5344CB8AC3E}">
        <p14:creationId xmlns:p14="http://schemas.microsoft.com/office/powerpoint/2010/main" val="37715214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TotalTime>
  <Words>253</Words>
  <Application>Microsoft Office PowerPoint</Application>
  <PresentationFormat>Widescreen</PresentationFormat>
  <Paragraphs>21</Paragraphs>
  <Slides>11</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11</vt:i4>
      </vt:variant>
    </vt:vector>
  </HeadingPairs>
  <TitlesOfParts>
    <vt:vector size="24" baseType="lpstr">
      <vt:lpstr>Arial</vt:lpstr>
      <vt:lpstr>Arial Black</vt:lpstr>
      <vt:lpstr>Calibri</vt:lpstr>
      <vt:lpstr>Calibri Light</vt:lpstr>
      <vt:lpstr>D-DINExp</vt:lpstr>
      <vt:lpstr>Google Sans</vt:lpstr>
      <vt:lpstr>IBM Plex Sans</vt:lpstr>
      <vt:lpstr>inherit</vt:lpstr>
      <vt:lpstr>Segoe UI Black</vt:lpstr>
      <vt:lpstr>source-serif-pro</vt:lpstr>
      <vt:lpstr>var(--framer-blockquote-font-family, var(--framer-font-family, Inter, Inter Placeholder, sans-serif))</vt:lpstr>
      <vt:lpstr>var(--framer-blockquote-font-family-bold, var(--framer-font-family-bold))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COMPUTER HOUSE</dc:creator>
  <cp:lastModifiedBy>COMPUTER HOUSE</cp:lastModifiedBy>
  <cp:revision>15</cp:revision>
  <dcterms:created xsi:type="dcterms:W3CDTF">2025-08-18T03:49:06Z</dcterms:created>
  <dcterms:modified xsi:type="dcterms:W3CDTF">2025-09-02T03:25:36Z</dcterms:modified>
</cp:coreProperties>
</file>