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16"/>
  </p:notesMasterIdLst>
  <p:sldIdLst>
    <p:sldId id="286" r:id="rId5"/>
    <p:sldId id="256" r:id="rId6"/>
    <p:sldId id="285" r:id="rId7"/>
    <p:sldId id="284" r:id="rId8"/>
    <p:sldId id="282" r:id="rId9"/>
    <p:sldId id="283" r:id="rId10"/>
    <p:sldId id="288" r:id="rId11"/>
    <p:sldId id="289" r:id="rId12"/>
    <p:sldId id="290" r:id="rId13"/>
    <p:sldId id="291" r:id="rId14"/>
    <p:sldId id="28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86"/>
            <p14:sldId id="256"/>
            <p14:sldId id="285"/>
            <p14:sldId id="284"/>
            <p14:sldId id="282"/>
            <p14:sldId id="283"/>
            <p14:sldId id="288"/>
            <p14:sldId id="289"/>
            <p14:sldId id="290"/>
            <p14:sldId id="291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598" autoAdjust="0"/>
  </p:normalViewPr>
  <p:slideViewPr>
    <p:cSldViewPr snapToGrid="0">
      <p:cViewPr varScale="1">
        <p:scale>
          <a:sx n="73" d="100"/>
          <a:sy n="73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82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4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2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3" y="0"/>
            <a:ext cx="11978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" y="2445339"/>
            <a:ext cx="10439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65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" y="0"/>
            <a:ext cx="12200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46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What is ROBOTICS | Robotics Explained | Robotics Technology | What are  Robo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4" y="251142"/>
            <a:ext cx="11731626" cy="509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195944"/>
            <a:ext cx="11704320" cy="641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28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74320" y="2331835"/>
            <a:ext cx="115736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Arduino </a:t>
            </a:r>
            <a:r>
              <a:rPr lang="en-US" sz="2400" dirty="0" smtClean="0">
                <a:solidFill>
                  <a:srgbClr val="002060"/>
                </a:solidFill>
              </a:rPr>
              <a:t>Definition Arduino </a:t>
            </a:r>
            <a:r>
              <a:rPr lang="en-US" sz="2400" dirty="0">
                <a:solidFill>
                  <a:srgbClr val="002060"/>
                </a:solidFill>
              </a:rPr>
              <a:t>is a programmable electronic circuit board, often used for electronics projects and robotics. The microcontroller is the brain of the Arduino, enabling it to execute programmed </a:t>
            </a:r>
            <a:r>
              <a:rPr lang="en-US" sz="2400" dirty="0" smtClean="0">
                <a:solidFill>
                  <a:srgbClr val="002060"/>
                </a:solidFill>
              </a:rPr>
              <a:t>instructions. 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Key Features</a:t>
            </a:r>
          </a:p>
          <a:p>
            <a:r>
              <a:rPr lang="en-US" sz="2400" dirty="0" smtClean="0">
                <a:solidFill>
                  <a:srgbClr val="002060"/>
                </a:solidFill>
              </a:rPr>
              <a:t>- </a:t>
            </a:r>
            <a:r>
              <a:rPr lang="en-US" sz="2400" dirty="0">
                <a:solidFill>
                  <a:srgbClr val="002060"/>
                </a:solidFill>
              </a:rPr>
              <a:t>14 digital </a:t>
            </a:r>
            <a:r>
              <a:rPr lang="en-US" sz="2400" dirty="0" smtClean="0">
                <a:solidFill>
                  <a:srgbClr val="002060"/>
                </a:solidFill>
              </a:rPr>
              <a:t>pins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</a:rPr>
              <a:t>Analog pins</a:t>
            </a:r>
          </a:p>
          <a:p>
            <a:pPr marL="342900" indent="-342900">
              <a:buFontTx/>
              <a:buChar char="-"/>
            </a:pPr>
            <a:r>
              <a:rPr lang="en-US" sz="2400" dirty="0" smtClean="0">
                <a:solidFill>
                  <a:srgbClr val="002060"/>
                </a:solidFill>
              </a:rPr>
              <a:t>- </a:t>
            </a:r>
            <a:r>
              <a:rPr lang="en-US" sz="2400" dirty="0">
                <a:solidFill>
                  <a:srgbClr val="002060"/>
                </a:solidFill>
              </a:rPr>
              <a:t>Source of voltage and current</a:t>
            </a:r>
          </a:p>
        </p:txBody>
      </p:sp>
      <p:pic>
        <p:nvPicPr>
          <p:cNvPr id="1026" name="Picture 2" descr="AI and Robotics - Mechanical Animals on the Move, Motor Intelligence, Robot  Explor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7635" y="3213463"/>
            <a:ext cx="3298714" cy="31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302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287383" y="3435532"/>
            <a:ext cx="1203524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D-DINExp"/>
              </a:rPr>
              <a:t>Main Chip / Microcontroller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The central processing unit of the Arduino, responsible for executing programs and controlling the connected components</a:t>
            </a:r>
            <a:r>
              <a:rPr lang="en-US" sz="2000" dirty="0" smtClean="0">
                <a:solidFill>
                  <a:srgbClr val="002060"/>
                </a:solidFill>
                <a:latin typeface="D-DINExp"/>
              </a:rPr>
              <a:t>.</a:t>
            </a:r>
            <a:endParaRPr lang="en-US" sz="2000" dirty="0">
              <a:solidFill>
                <a:srgbClr val="002060"/>
              </a:solidFill>
              <a:latin typeface="D-DINExp"/>
            </a:endParaRP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D-DINExp"/>
              </a:rPr>
              <a:t>USB Interface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A port used to connect the Arduino to a computer for programming and communication.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D-DINExp"/>
              </a:rPr>
              <a:t>Digital Pin Headers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A row of pins used for digital input/output operations, where you can connect sensors, LEDs, and other digital devices.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D-DINExp"/>
              </a:rPr>
              <a:t>Analog Pin Headers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A row of pins used for reading analog signals from sensors like temperature sensors, light sensors, etc.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rgbClr val="002060"/>
                </a:solidFill>
                <a:latin typeface="D-DINExp"/>
              </a:rPr>
              <a:t>Power Header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Pins used to supply power to the Arduino and connected components.</a:t>
            </a:r>
          </a:p>
          <a:p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2050" name="Picture 2" descr="Scope of Robotics Engineering in the Department of Mechanical Engineering |  Adamas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0"/>
            <a:ext cx="11996056" cy="3355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025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736" y="3801291"/>
            <a:ext cx="119002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  <a:latin typeface="D-DINExp"/>
              </a:rPr>
              <a:t>7.DC </a:t>
            </a:r>
            <a:r>
              <a:rPr lang="en-US" sz="2000" b="1" dirty="0">
                <a:solidFill>
                  <a:srgbClr val="002060"/>
                </a:solidFill>
                <a:latin typeface="D-DINExp"/>
              </a:rPr>
              <a:t>Power Jack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The port for connecting an external power supply, usually a battery or a power adapter.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D-DINExp"/>
              </a:rPr>
              <a:t>8.USB </a:t>
            </a:r>
            <a:r>
              <a:rPr lang="en-US" sz="2000" b="1" dirty="0">
                <a:solidFill>
                  <a:srgbClr val="002060"/>
                </a:solidFill>
                <a:latin typeface="D-DINExp"/>
              </a:rPr>
              <a:t>Jack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Used for programming and power supply via USB cable.</a:t>
            </a:r>
          </a:p>
          <a:p>
            <a:r>
              <a:rPr lang="en-US" sz="2000" b="1" dirty="0" smtClean="0">
                <a:solidFill>
                  <a:srgbClr val="002060"/>
                </a:solidFill>
                <a:latin typeface="D-DINExp"/>
              </a:rPr>
              <a:t>9.Reset </a:t>
            </a:r>
            <a:r>
              <a:rPr lang="en-US" sz="2000" b="1" dirty="0">
                <a:solidFill>
                  <a:srgbClr val="002060"/>
                </a:solidFill>
                <a:latin typeface="D-DINExp"/>
              </a:rPr>
              <a:t>Button</a:t>
            </a:r>
            <a:r>
              <a:rPr lang="en-US" sz="2000" dirty="0">
                <a:solidFill>
                  <a:srgbClr val="002060"/>
                </a:solidFill>
                <a:latin typeface="D-DINExp"/>
              </a:rPr>
              <a:t>: A button used to restart the program running on the Arduino.</a:t>
            </a:r>
            <a:endParaRPr lang="en-US" sz="2000" b="0" i="0" dirty="0">
              <a:solidFill>
                <a:srgbClr val="002060"/>
              </a:solidFill>
              <a:effectLst/>
              <a:latin typeface="D-DINExp"/>
            </a:endParaRPr>
          </a:p>
        </p:txBody>
      </p:sp>
    </p:spTree>
    <p:extLst>
      <p:ext uri="{BB962C8B-B14F-4D97-AF65-F5344CB8AC3E}">
        <p14:creationId xmlns:p14="http://schemas.microsoft.com/office/powerpoint/2010/main" val="4429847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03" y="2526302"/>
            <a:ext cx="3810000" cy="37909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15691" y="2526302"/>
            <a:ext cx="63616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On an LED (light-emitting diode), the positive terminal is the </a:t>
            </a:r>
            <a:r>
              <a:rPr lang="en-US" sz="2400" b="1" dirty="0">
                <a:solidFill>
                  <a:srgbClr val="7030A0"/>
                </a:solidFill>
                <a:latin typeface="Google Sans"/>
              </a:rPr>
              <a:t>anode</a:t>
            </a:r>
            <a:r>
              <a:rPr lang="en-US" sz="2400" dirty="0">
                <a:solidFill>
                  <a:srgbClr val="7030A0"/>
                </a:solidFill>
                <a:latin typeface="Google Sans"/>
              </a:rPr>
              <a:t>, and the negative terminal is the </a:t>
            </a:r>
            <a:r>
              <a:rPr lang="en-US" sz="2400" b="1" dirty="0">
                <a:solidFill>
                  <a:srgbClr val="7030A0"/>
                </a:solidFill>
                <a:latin typeface="Google Sans"/>
              </a:rPr>
              <a:t>cathode</a:t>
            </a:r>
            <a:r>
              <a:rPr lang="en-US" sz="2400" dirty="0">
                <a:solidFill>
                  <a:srgbClr val="7030A0"/>
                </a:solidFill>
                <a:latin typeface="Google Sans"/>
              </a:rPr>
              <a:t>. Because an LED is a diode, electrical current can only flow in one direction. Connecting it backward will prevent it from lighting up and could potentially damage the component.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25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verything to know about Resisto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723" y="274320"/>
            <a:ext cx="5176698" cy="207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2373" y="2962218"/>
            <a:ext cx="92715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 </a:t>
            </a:r>
            <a:endParaRPr kumimoji="0" lang="en-US" altLang="en-US" sz="2400" b="1" i="0" u="none" strike="noStrike" cap="none" normalizeH="0" baseline="0" dirty="0" smtClean="0">
              <a:ln>
                <a:noFill/>
              </a:ln>
              <a:solidFill>
                <a:srgbClr val="7030A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resistor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is a passive two-terminal electrical component that opposes the flow of electric current in a circuit. This opposition, or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, is measured in ohms and is used to control current, divide voltage, and protect components </a:t>
            </a:r>
          </a:p>
        </p:txBody>
      </p:sp>
      <p:sp>
        <p:nvSpPr>
          <p:cNvPr id="7" name="AutoShape 6" descr="data:image/gif;base64,R0lGODlhAQABAIAAAP///wAAACH5BAEAAAAALAAAAAABAAEAAAICRAEAOw=="/>
          <p:cNvSpPr>
            <a:spLocks noChangeAspect="1" noChangeArrowheads="1"/>
          </p:cNvSpPr>
          <p:nvPr/>
        </p:nvSpPr>
        <p:spPr bwMode="auto">
          <a:xfrm>
            <a:off x="155575" y="-22085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6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442754"/>
            <a:ext cx="11103429" cy="412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8843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16411177_Bring Your Presentations_win32_mlw - v3" id="{DE0A717D-0B12-4D44-8613-A03A4CD6D7EE}" vid="{30B64ACD-7D47-478C-8DC1-E97D1D0752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20A972-1CDD-4EF3-89C2-EBD9E5E1F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90717D-CB20-4004-8DD0-01756D9D039A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infopath/2007/PartnerControls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8A56FF6-92BD-46DE-9059-01B9F08E88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261</Words>
  <Application>Microsoft Office PowerPoint</Application>
  <PresentationFormat>Widescreen</PresentationFormat>
  <Paragraphs>20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D-DINExp</vt:lpstr>
      <vt:lpstr>Google Sans</vt:lpstr>
      <vt:lpstr>Segoe UI</vt:lpstr>
      <vt:lpstr>Segoe UI Light</vt:lpstr>
      <vt:lpstr>Get Started with 3D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2025-08-04T19:33:30Z</dcterms:created>
  <dcterms:modified xsi:type="dcterms:W3CDTF">2025-09-20T04:21:29Z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