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hyperlink" Target="https://docs.dock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rappe/frappe_docker?tab=readme-ov-file#to-run-on-arm64-architecture-follow-this-instruc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294" y="0"/>
            <a:ext cx="9021597" cy="6570617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accent2"/>
                </a:solidFill>
              </a:rPr>
              <a:t>What is ERP?</a:t>
            </a:r>
          </a:p>
          <a:p>
            <a:pPr algn="l"/>
            <a:r>
              <a:rPr lang="en-US" b="1" dirty="0">
                <a:solidFill>
                  <a:srgbClr val="00B0F0"/>
                </a:solidFill>
              </a:rPr>
              <a:t>ERP</a:t>
            </a:r>
            <a:r>
              <a:rPr lang="en-US" dirty="0">
                <a:solidFill>
                  <a:srgbClr val="00B0F0"/>
                </a:solidFill>
              </a:rPr>
              <a:t> stands for </a:t>
            </a:r>
            <a:r>
              <a:rPr lang="en-US" b="1" dirty="0">
                <a:solidFill>
                  <a:srgbClr val="00B0F0"/>
                </a:solidFill>
              </a:rPr>
              <a:t>Enterprise Resource Planning</a:t>
            </a:r>
            <a:r>
              <a:rPr lang="en-US" dirty="0">
                <a:solidFill>
                  <a:srgbClr val="00B0F0"/>
                </a:solidFill>
              </a:rPr>
              <a:t>. It’s a type of software used by organizations to </a:t>
            </a:r>
            <a:r>
              <a:rPr lang="en-US" b="1" dirty="0">
                <a:solidFill>
                  <a:srgbClr val="00B0F0"/>
                </a:solidFill>
              </a:rPr>
              <a:t>manage and integrate</a:t>
            </a:r>
            <a:r>
              <a:rPr lang="en-US" dirty="0">
                <a:solidFill>
                  <a:srgbClr val="00B0F0"/>
                </a:solidFill>
              </a:rPr>
              <a:t> the core parts of their business, such as:</a:t>
            </a:r>
          </a:p>
          <a:p>
            <a:pPr algn="l"/>
            <a:r>
              <a:rPr lang="en-US" b="1" dirty="0">
                <a:solidFill>
                  <a:srgbClr val="00B0F0"/>
                </a:solidFill>
              </a:rPr>
              <a:t>Finance and Accounting</a:t>
            </a:r>
            <a:endParaRPr lang="en-US" dirty="0">
              <a:solidFill>
                <a:srgbClr val="00B0F0"/>
              </a:solidFill>
            </a:endParaRPr>
          </a:p>
          <a:p>
            <a:pPr algn="l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Human Resources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Manufacturing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Supply Chain Management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Customer Relationship Management (CRM)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dirty="0">
                <a:solidFill>
                  <a:srgbClr val="00B0F0"/>
                </a:solidFill>
              </a:rPr>
              <a:t>ERP systems </a:t>
            </a:r>
            <a:r>
              <a:rPr lang="en-US" b="1" dirty="0">
                <a:solidFill>
                  <a:srgbClr val="00B0F0"/>
                </a:solidFill>
              </a:rPr>
              <a:t>centralize data</a:t>
            </a:r>
            <a:r>
              <a:rPr lang="en-US" dirty="0">
                <a:solidFill>
                  <a:srgbClr val="00B0F0"/>
                </a:solidFill>
              </a:rPr>
              <a:t> and automate business processes, making it easier for different departments to work together using a single source of truth.</a:t>
            </a:r>
          </a:p>
          <a:p>
            <a:pPr algn="l"/>
            <a:r>
              <a:rPr lang="en-US" dirty="0">
                <a:solidFill>
                  <a:srgbClr val="00B0F0"/>
                </a:solidFill>
              </a:rPr>
              <a:t>Examples of popular ERP systems:</a:t>
            </a:r>
          </a:p>
          <a:p>
            <a:pPr algn="l"/>
            <a:r>
              <a:rPr lang="en-US" dirty="0">
                <a:solidFill>
                  <a:srgbClr val="00B0F0"/>
                </a:solidFill>
              </a:rPr>
              <a:t>SAP</a:t>
            </a:r>
          </a:p>
          <a:p>
            <a:pPr algn="l"/>
            <a:r>
              <a:rPr lang="en-US" dirty="0">
                <a:solidFill>
                  <a:srgbClr val="00B0F0"/>
                </a:solidFill>
              </a:rPr>
              <a:t>Oracle ERP</a:t>
            </a:r>
          </a:p>
          <a:p>
            <a:pPr algn="l"/>
            <a:r>
              <a:rPr lang="en-US" dirty="0">
                <a:solidFill>
                  <a:srgbClr val="00B0F0"/>
                </a:solidFill>
              </a:rPr>
              <a:t>Microsoft Dynamics</a:t>
            </a:r>
          </a:p>
          <a:p>
            <a:pPr algn="l"/>
            <a:r>
              <a:rPr lang="en-US" dirty="0" err="1">
                <a:solidFill>
                  <a:srgbClr val="00B0F0"/>
                </a:solidFill>
              </a:rPr>
              <a:t>Odoo</a:t>
            </a:r>
            <a:r>
              <a:rPr lang="en-US" dirty="0">
                <a:solidFill>
                  <a:srgbClr val="00B0F0"/>
                </a:solidFill>
              </a:rPr>
              <a:t> (open source)</a:t>
            </a:r>
          </a:p>
          <a:p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30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" y="230777"/>
            <a:ext cx="9248503" cy="640515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Step 1: Install </a:t>
            </a:r>
            <a:r>
              <a:rPr lang="en-US" b="1" dirty="0" err="1"/>
              <a:t>Git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For Windows:</a:t>
            </a:r>
            <a:br>
              <a:rPr lang="en-US" b="1" dirty="0"/>
            </a:br>
            <a:r>
              <a:rPr lang="en-US" dirty="0"/>
              <a:t>Download </a:t>
            </a:r>
            <a:r>
              <a:rPr lang="en-US" dirty="0" err="1"/>
              <a:t>Git</a:t>
            </a:r>
            <a:r>
              <a:rPr lang="en-US" dirty="0"/>
              <a:t> for Windows from the official site:</a:t>
            </a:r>
            <a:br>
              <a:rPr lang="en-US" dirty="0"/>
            </a:br>
            <a:r>
              <a:rPr lang="en-US" dirty="0"/>
              <a:t>👉 </a:t>
            </a:r>
            <a:r>
              <a:rPr lang="en-US" dirty="0">
                <a:hlinkClick r:id="rId2"/>
              </a:rPr>
              <a:t>https://git-scm.com/download/win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Run the installer and follow the default options (they're usually safe for most users).</a:t>
            </a:r>
            <a:br>
              <a:rPr lang="en-US" dirty="0"/>
            </a:br>
            <a:r>
              <a:rPr lang="en-US" dirty="0"/>
              <a:t>During installation, make sure you check the box that says:</a:t>
            </a:r>
            <a:br>
              <a:rPr lang="en-US" dirty="0"/>
            </a:br>
            <a:r>
              <a:rPr lang="en-US" b="1" dirty="0"/>
              <a:t>"Add </a:t>
            </a:r>
            <a:r>
              <a:rPr lang="en-US" b="1" dirty="0" err="1"/>
              <a:t>Git</a:t>
            </a:r>
            <a:r>
              <a:rPr lang="en-US" b="1" dirty="0"/>
              <a:t> to PATH"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25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310135"/>
            <a:ext cx="10456517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Step 2: Verify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Git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Installation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After installation: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Open a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new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PowerShell or Command Prompt window.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Run: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powershell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effectLst/>
                <a:latin typeface="Arial Unicode MS"/>
              </a:rPr>
              <a:t>git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 --version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5934" y="3725562"/>
            <a:ext cx="524214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You should see output like: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bash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git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 version 2.xx.x.windows.x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68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2284443"/>
            <a:ext cx="90637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Step 3: Run Your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Git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 Command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Now you can run: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powershell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git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 clone https://github.com/frappe/frappe_docker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199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17567" y="617144"/>
            <a:ext cx="11743508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How to Download and Install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Git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for Windows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Go to the official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Git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website: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🔗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https://git-scm.com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Click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"Download for Windows"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(it detects your OS automatically).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Once installed, right-click on your desktop or in a folder and select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"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Git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Bash Here"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to open a terminal window.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Run the installer (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</a:rPr>
              <a:t>.exe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</a:rPr>
              <a:t> file) and follow the setup wizard: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Most defaults are fine for beginners.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Choose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"Use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Git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from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Git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Bash only"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if unsure.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Choose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"Use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MinTTY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(the default terminal emulator)"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when asked.</a:t>
            </a:r>
          </a:p>
        </p:txBody>
      </p:sp>
    </p:spTree>
    <p:extLst>
      <p:ext uri="{BB962C8B-B14F-4D97-AF65-F5344CB8AC3E}">
        <p14:creationId xmlns:p14="http://schemas.microsoft.com/office/powerpoint/2010/main" val="115803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248503" cy="675349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Docker</a:t>
            </a:r>
            <a:r>
              <a:rPr lang="en-US" sz="3100" dirty="0">
                <a:solidFill>
                  <a:srgbClr val="0070C0"/>
                </a:solidFill>
              </a:rPr>
              <a:t/>
            </a:r>
            <a:br>
              <a:rPr lang="en-US" sz="3100" dirty="0">
                <a:solidFill>
                  <a:srgbClr val="0070C0"/>
                </a:solidFill>
              </a:rPr>
            </a:br>
            <a:r>
              <a:rPr lang="en-US" sz="3100" dirty="0">
                <a:solidFill>
                  <a:srgbClr val="0070C0"/>
                </a:solidFill>
              </a:rPr>
              <a:t>Prerequisites: </a:t>
            </a:r>
            <a:r>
              <a:rPr lang="en-US" sz="3100" dirty="0" err="1">
                <a:solidFill>
                  <a:srgbClr val="0070C0"/>
                </a:solidFill>
              </a:rPr>
              <a:t>docker</a:t>
            </a:r>
            <a:r>
              <a:rPr lang="en-US" sz="3100" dirty="0">
                <a:solidFill>
                  <a:srgbClr val="0070C0"/>
                </a:solidFill>
              </a:rPr>
              <a:t>, </a:t>
            </a:r>
            <a:r>
              <a:rPr lang="en-US" sz="3100" dirty="0" err="1">
                <a:solidFill>
                  <a:srgbClr val="0070C0"/>
                </a:solidFill>
              </a:rPr>
              <a:t>docker</a:t>
            </a:r>
            <a:r>
              <a:rPr lang="en-US" sz="3100" dirty="0">
                <a:solidFill>
                  <a:srgbClr val="0070C0"/>
                </a:solidFill>
              </a:rPr>
              <a:t>-compose, </a:t>
            </a:r>
            <a:r>
              <a:rPr lang="en-US" sz="3100" dirty="0" err="1">
                <a:solidFill>
                  <a:srgbClr val="0070C0"/>
                </a:solidFill>
              </a:rPr>
              <a:t>git</a:t>
            </a:r>
            <a:r>
              <a:rPr lang="en-US" sz="3100" dirty="0">
                <a:solidFill>
                  <a:srgbClr val="0070C0"/>
                </a:solidFill>
              </a:rPr>
              <a:t>. Refer </a:t>
            </a:r>
            <a:r>
              <a:rPr lang="en-US" sz="3100" u="sng" dirty="0">
                <a:solidFill>
                  <a:srgbClr val="0070C0"/>
                </a:solidFill>
                <a:hlinkClick r:id="rId2"/>
              </a:rPr>
              <a:t>Docker Documentation</a:t>
            </a:r>
            <a:r>
              <a:rPr lang="en-US" sz="3100" dirty="0">
                <a:solidFill>
                  <a:srgbClr val="0070C0"/>
                </a:solidFill>
              </a:rPr>
              <a:t> for more details on Docker setup.</a:t>
            </a:r>
            <a:br>
              <a:rPr lang="en-US" sz="3100" dirty="0">
                <a:solidFill>
                  <a:srgbClr val="0070C0"/>
                </a:solidFill>
              </a:rPr>
            </a:br>
            <a:r>
              <a:rPr lang="en-US" sz="3100" dirty="0">
                <a:solidFill>
                  <a:srgbClr val="0070C0"/>
                </a:solidFill>
              </a:rPr>
              <a:t>Run following commands:</a:t>
            </a:r>
            <a:br>
              <a:rPr lang="en-US" sz="3100" dirty="0">
                <a:solidFill>
                  <a:srgbClr val="0070C0"/>
                </a:solidFill>
              </a:rPr>
            </a:br>
            <a:r>
              <a:rPr lang="en-US" sz="3100" dirty="0" smtClean="0">
                <a:solidFill>
                  <a:srgbClr val="0070C0"/>
                </a:solidFill>
              </a:rPr>
              <a:t>1. </a:t>
            </a:r>
            <a:r>
              <a:rPr lang="en-US" sz="3100" dirty="0" err="1" smtClean="0">
                <a:solidFill>
                  <a:srgbClr val="0070C0"/>
                </a:solidFill>
              </a:rPr>
              <a:t>git</a:t>
            </a:r>
            <a:r>
              <a:rPr lang="en-US" sz="3100" dirty="0" smtClean="0">
                <a:solidFill>
                  <a:srgbClr val="0070C0"/>
                </a:solidFill>
              </a:rPr>
              <a:t> </a:t>
            </a:r>
            <a:r>
              <a:rPr lang="en-US" sz="3100" dirty="0">
                <a:solidFill>
                  <a:srgbClr val="0070C0"/>
                </a:solidFill>
              </a:rPr>
              <a:t>clone https://github.com/frappe/frappe_docker</a:t>
            </a:r>
            <a:br>
              <a:rPr lang="en-US" sz="3100" dirty="0">
                <a:solidFill>
                  <a:srgbClr val="0070C0"/>
                </a:solidFill>
              </a:rPr>
            </a:br>
            <a:r>
              <a:rPr lang="en-US" sz="3100" dirty="0" smtClean="0">
                <a:solidFill>
                  <a:srgbClr val="0070C0"/>
                </a:solidFill>
              </a:rPr>
              <a:t>2. cd </a:t>
            </a:r>
            <a:r>
              <a:rPr lang="en-US" sz="3100" dirty="0" err="1">
                <a:solidFill>
                  <a:srgbClr val="0070C0"/>
                </a:solidFill>
              </a:rPr>
              <a:t>frappe_docker</a:t>
            </a:r>
            <a:r>
              <a:rPr lang="en-US" sz="3100" dirty="0">
                <a:solidFill>
                  <a:srgbClr val="0070C0"/>
                </a:solidFill>
              </a:rPr>
              <a:t/>
            </a:r>
            <a:br>
              <a:rPr lang="en-US" sz="3100" dirty="0">
                <a:solidFill>
                  <a:srgbClr val="0070C0"/>
                </a:solidFill>
              </a:rPr>
            </a:br>
            <a:r>
              <a:rPr lang="en-US" sz="3100" dirty="0" smtClean="0">
                <a:solidFill>
                  <a:srgbClr val="0070C0"/>
                </a:solidFill>
              </a:rPr>
              <a:t>3. </a:t>
            </a:r>
            <a:r>
              <a:rPr lang="en-US" sz="3100" dirty="0" err="1" smtClean="0">
                <a:solidFill>
                  <a:srgbClr val="0070C0"/>
                </a:solidFill>
              </a:rPr>
              <a:t>docker</a:t>
            </a:r>
            <a:r>
              <a:rPr lang="en-US" sz="3100" dirty="0" smtClean="0">
                <a:solidFill>
                  <a:srgbClr val="0070C0"/>
                </a:solidFill>
              </a:rPr>
              <a:t> </a:t>
            </a:r>
            <a:r>
              <a:rPr lang="en-US" sz="3100" dirty="0">
                <a:solidFill>
                  <a:srgbClr val="0070C0"/>
                </a:solidFill>
              </a:rPr>
              <a:t>compose -f </a:t>
            </a:r>
            <a:r>
              <a:rPr lang="en-US" sz="3100" dirty="0" err="1">
                <a:solidFill>
                  <a:srgbClr val="0070C0"/>
                </a:solidFill>
              </a:rPr>
              <a:t>pwd.yml</a:t>
            </a:r>
            <a:r>
              <a:rPr lang="en-US" sz="3100" dirty="0">
                <a:solidFill>
                  <a:srgbClr val="0070C0"/>
                </a:solidFill>
              </a:rPr>
              <a:t> up -d</a:t>
            </a:r>
            <a:br>
              <a:rPr lang="en-US" sz="3100" dirty="0">
                <a:solidFill>
                  <a:srgbClr val="0070C0"/>
                </a:solidFill>
              </a:rPr>
            </a:br>
            <a:r>
              <a:rPr lang="en-US" sz="3100" dirty="0">
                <a:solidFill>
                  <a:srgbClr val="00B050"/>
                </a:solidFill>
              </a:rPr>
              <a:t>After a couple of minutes, site should be accessible on your localhost port: 8080. </a:t>
            </a:r>
            <a:r>
              <a:rPr lang="en-US" sz="3200" dirty="0">
                <a:solidFill>
                  <a:schemeClr val="accent5"/>
                </a:solidFill>
                <a:hlinkClick r:id="rId3"/>
              </a:rPr>
              <a:t>http://</a:t>
            </a:r>
            <a:r>
              <a:rPr lang="en-US" sz="3200" dirty="0" smtClean="0">
                <a:solidFill>
                  <a:schemeClr val="accent5"/>
                </a:solidFill>
                <a:hlinkClick r:id="rId3"/>
              </a:rPr>
              <a:t>localhost:8080</a:t>
            </a:r>
            <a:r>
              <a:rPr lang="en-US" sz="3200" dirty="0" smtClean="0">
                <a:solidFill>
                  <a:schemeClr val="accent5"/>
                </a:solidFill>
              </a:rPr>
              <a:t> </a:t>
            </a:r>
            <a:r>
              <a:rPr lang="en-US" sz="3100" dirty="0" smtClean="0">
                <a:solidFill>
                  <a:srgbClr val="00B050"/>
                </a:solidFill>
              </a:rPr>
              <a:t>Use </a:t>
            </a:r>
            <a:r>
              <a:rPr lang="en-US" sz="3100" dirty="0">
                <a:solidFill>
                  <a:srgbClr val="00B050"/>
                </a:solidFill>
              </a:rPr>
              <a:t>below default login credentials to access the site.</a:t>
            </a:r>
            <a:br>
              <a:rPr lang="en-US" sz="3100" dirty="0">
                <a:solidFill>
                  <a:srgbClr val="00B050"/>
                </a:solidFill>
              </a:rPr>
            </a:br>
            <a:r>
              <a:rPr lang="en-US" sz="3100" dirty="0">
                <a:solidFill>
                  <a:srgbClr val="002060"/>
                </a:solidFill>
              </a:rPr>
              <a:t>Username: Administrator</a:t>
            </a:r>
            <a:br>
              <a:rPr lang="en-US" sz="3100" dirty="0">
                <a:solidFill>
                  <a:srgbClr val="002060"/>
                </a:solidFill>
              </a:rPr>
            </a:br>
            <a:r>
              <a:rPr lang="en-US" sz="3100" dirty="0">
                <a:solidFill>
                  <a:srgbClr val="002060"/>
                </a:solidFill>
              </a:rPr>
              <a:t>Password: admin</a:t>
            </a:r>
            <a:br>
              <a:rPr lang="en-US" sz="3100" dirty="0">
                <a:solidFill>
                  <a:srgbClr val="002060"/>
                </a:solidFill>
              </a:rPr>
            </a:br>
            <a:r>
              <a:rPr lang="en-US" sz="3100" dirty="0">
                <a:solidFill>
                  <a:srgbClr val="002060"/>
                </a:solidFill>
              </a:rPr>
              <a:t>See </a:t>
            </a:r>
            <a:r>
              <a:rPr lang="en-US" sz="3100" u="sng" dirty="0">
                <a:solidFill>
                  <a:srgbClr val="002060"/>
                </a:solidFill>
                <a:hlinkClick r:id="rId4"/>
              </a:rPr>
              <a:t>Frappe Docker</a:t>
            </a:r>
            <a:r>
              <a:rPr lang="en-US" sz="3100" dirty="0">
                <a:solidFill>
                  <a:srgbClr val="002060"/>
                </a:solidFill>
              </a:rPr>
              <a:t> for ARM based </a:t>
            </a:r>
            <a:r>
              <a:rPr lang="en-US" sz="3100" dirty="0" err="1">
                <a:solidFill>
                  <a:srgbClr val="002060"/>
                </a:solidFill>
              </a:rPr>
              <a:t>docker</a:t>
            </a:r>
            <a:r>
              <a:rPr lang="en-US" sz="3100" dirty="0">
                <a:solidFill>
                  <a:srgbClr val="002060"/>
                </a:solidFill>
              </a:rPr>
              <a:t> setup.</a:t>
            </a:r>
            <a:br>
              <a:rPr lang="en-US" sz="3100" dirty="0">
                <a:solidFill>
                  <a:srgbClr val="002060"/>
                </a:solidFill>
              </a:rPr>
            </a:br>
            <a:endParaRPr lang="en-US" sz="3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62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161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Unicode MS</vt:lpstr>
      <vt:lpstr>Trebuchet MS</vt:lpstr>
      <vt:lpstr>Wingdings 3</vt:lpstr>
      <vt:lpstr>Facet</vt:lpstr>
      <vt:lpstr>PowerPoint Presentation</vt:lpstr>
      <vt:lpstr>Step 1: Install Git For Windows: Download Git for Windows from the official site: 👉 https://git-scm.com/download/win Run the installer and follow the default options (they're usually safe for most users). During installation, make sure you check the box that says: "Add Git to PATH". </vt:lpstr>
      <vt:lpstr>Step 2: Verify Git Installation After installation: Open a new PowerShell or Command Prompt window. Run: powershell git --version </vt:lpstr>
      <vt:lpstr>Step 3: Run Your Git Command Now you can run: powershell git clone https://github.com/frappe/frappe_docker</vt:lpstr>
      <vt:lpstr>PowerPoint Presentation</vt:lpstr>
      <vt:lpstr> Docker Prerequisites: docker, docker-compose, git. Refer Docker Documentation for more details on Docker setup. Run following commands: 1. git clone https://github.com/frappe/frappe_docker 2. cd frappe_docker 3. docker compose -f pwd.yml up -d After a couple of minutes, site should be accessible on your localhost port: 8080. http://localhost:8080 Use below default login credentials to access the site. Username: Administrator Password: admin See Frappe Docker for ARM based docker setup.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COMPUTER HOUSE</dc:creator>
  <cp:lastModifiedBy>COMPUTER HOUSE</cp:lastModifiedBy>
  <cp:revision>6</cp:revision>
  <dcterms:created xsi:type="dcterms:W3CDTF">2025-06-06T17:15:01Z</dcterms:created>
  <dcterms:modified xsi:type="dcterms:W3CDTF">2025-06-06T18:07:15Z</dcterms:modified>
</cp:coreProperties>
</file>