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343" autoAdjust="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B980-40D9-4DA3-8872-F5A27A6BB4E7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3443-AEDC-4DBD-9ABD-702DD049F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B980-40D9-4DA3-8872-F5A27A6BB4E7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3443-AEDC-4DBD-9ABD-702DD049F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2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B980-40D9-4DA3-8872-F5A27A6BB4E7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3443-AEDC-4DBD-9ABD-702DD049F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2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B980-40D9-4DA3-8872-F5A27A6BB4E7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3443-AEDC-4DBD-9ABD-702DD049F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9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B980-40D9-4DA3-8872-F5A27A6BB4E7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3443-AEDC-4DBD-9ABD-702DD049F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3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B980-40D9-4DA3-8872-F5A27A6BB4E7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3443-AEDC-4DBD-9ABD-702DD049F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6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B980-40D9-4DA3-8872-F5A27A6BB4E7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3443-AEDC-4DBD-9ABD-702DD049F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8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B980-40D9-4DA3-8872-F5A27A6BB4E7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3443-AEDC-4DBD-9ABD-702DD049F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8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B980-40D9-4DA3-8872-F5A27A6BB4E7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3443-AEDC-4DBD-9ABD-702DD049F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2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B980-40D9-4DA3-8872-F5A27A6BB4E7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3443-AEDC-4DBD-9ABD-702DD049F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B980-40D9-4DA3-8872-F5A27A6BB4E7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3443-AEDC-4DBD-9ABD-702DD049F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8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B980-40D9-4DA3-8872-F5A27A6BB4E7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13443-AEDC-4DBD-9ABD-702DD049F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1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hyperlink" Target="https://www.google.com/search?sca_esv=57fde080c27848fc&amp;cs=0&amp;sxsrf=AE3TifNBnTXPlde7jy6YkDUApggBKBxmPA%3A1756096813895&amp;q=time-of-flight&amp;sa=X&amp;ved=2ahUKEwi0ro62kqWPAxVCwAIHHVeWNoIQxccNegQIBBAB&amp;mstk=AUtExfCOqqBBed6_BR-t1CHMSZsM-wC9swf0hLgJI_-4lYydgYf44aV2rSKakrH8YSLf0MoAb55H0lLBUBIvy_h_jKH0suMP_LW40DJFFT8JUg2kn6qbE01uKEzpPG6iTjrD2ljukFMKoEOSYFFX1E6nUeYsdEeGkLA3BuFP1o5W2JkXnClEedBjjkxDZSkzx5giOv8CMguBEjRb9V0EEjelpUD4vw&amp;csui=3" TargetMode="External"/><Relationship Id="rId4" Type="http://schemas.openxmlformats.org/officeDocument/2006/relationships/hyperlink" Target="https://www.google.com/search?sca_esv=57fde080c27848fc&amp;cs=0&amp;sxsrf=AE3TifNBnTXPlde7jy6YkDUApggBKBxmPA%3A1756096813895&amp;q=sound+waves&amp;sa=X&amp;ved=2ahUKEwi0ro62kqWPAxVCwAIHHVeWNoIQxccNegQIBhAB&amp;mstk=AUtExfCOqqBBed6_BR-t1CHMSZsM-wC9swf0hLgJI_-4lYydgYf44aV2rSKakrH8YSLf0MoAb55H0lLBUBIvy_h_jKH0suMP_LW40DJFFT8JUg2kn6qbE01uKEzpPG6iTjrD2ljukFMKoEOSYFFX1E6nUeYsdEeGkLA3BuFP1o5W2JkXnClEedBjjkxDZSkzx5giOv8CMguBEjRb9V0EEjelpUD4vw&amp;csui=3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sinfotech.com/call-detail-record-analysis-cell-forensics-legal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1" y="0"/>
            <a:ext cx="123966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95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083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46718-F38F-A732-91FF-6D122298C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057CCA5-5F32-AF5E-BDAD-5E37422E936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ectángulo 2">
              <a:extLst>
                <a:ext uri="{FF2B5EF4-FFF2-40B4-BE49-F238E27FC236}">
                  <a16:creationId xmlns:a16="http://schemas.microsoft.com/office/drawing/2014/main" id="{D1C73743-87D3-8103-BFBB-2237088A15C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6" name="Grupo 105">
              <a:extLst>
                <a:ext uri="{FF2B5EF4-FFF2-40B4-BE49-F238E27FC236}">
                  <a16:creationId xmlns:a16="http://schemas.microsoft.com/office/drawing/2014/main" id="{1A072696-39F3-4E0E-6146-3C84FA8FB943}"/>
                </a:ext>
              </a:extLst>
            </p:cNvPr>
            <p:cNvGrpSpPr/>
            <p:nvPr/>
          </p:nvGrpSpPr>
          <p:grpSpPr>
            <a:xfrm>
              <a:off x="5867400" y="495300"/>
              <a:ext cx="5867400" cy="5867400"/>
              <a:chOff x="3162300" y="406400"/>
              <a:chExt cx="5867400" cy="5867400"/>
            </a:xfr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grpSpPr>
          <p:sp>
            <p:nvSpPr>
              <p:cNvPr id="7" name="Círculo: vacío 99">
                <a:extLst>
                  <a:ext uri="{FF2B5EF4-FFF2-40B4-BE49-F238E27FC236}">
                    <a16:creationId xmlns:a16="http://schemas.microsoft.com/office/drawing/2014/main" id="{D450F8F0-5DE2-F48B-DD93-D962F0A3860F}"/>
                  </a:ext>
                </a:extLst>
              </p:cNvPr>
              <p:cNvSpPr/>
              <p:nvPr/>
            </p:nvSpPr>
            <p:spPr>
              <a:xfrm>
                <a:off x="3162300" y="406400"/>
                <a:ext cx="5867400" cy="5867400"/>
              </a:xfrm>
              <a:prstGeom prst="donut">
                <a:avLst>
                  <a:gd name="adj" fmla="val 53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8" name="Arco de bloque 100">
                <a:extLst>
                  <a:ext uri="{FF2B5EF4-FFF2-40B4-BE49-F238E27FC236}">
                    <a16:creationId xmlns:a16="http://schemas.microsoft.com/office/drawing/2014/main" id="{F1DB5559-65C1-BE30-7054-F7D7AB5588B6}"/>
                  </a:ext>
                </a:extLst>
              </p:cNvPr>
              <p:cNvSpPr/>
              <p:nvPr/>
            </p:nvSpPr>
            <p:spPr>
              <a:xfrm>
                <a:off x="3568700" y="838200"/>
                <a:ext cx="5054600" cy="4914900"/>
              </a:xfrm>
              <a:prstGeom prst="blockArc">
                <a:avLst>
                  <a:gd name="adj1" fmla="val 10800000"/>
                  <a:gd name="adj2" fmla="val 21396143"/>
                  <a:gd name="adj3" fmla="val 76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9" name="Arco de bloque 101">
                <a:extLst>
                  <a:ext uri="{FF2B5EF4-FFF2-40B4-BE49-F238E27FC236}">
                    <a16:creationId xmlns:a16="http://schemas.microsoft.com/office/drawing/2014/main" id="{752A5F5D-EC44-5EDA-7A1D-8A005806146F}"/>
                  </a:ext>
                </a:extLst>
              </p:cNvPr>
              <p:cNvSpPr/>
              <p:nvPr/>
            </p:nvSpPr>
            <p:spPr>
              <a:xfrm rot="10800000">
                <a:off x="3568700" y="838200"/>
                <a:ext cx="5054600" cy="4914900"/>
              </a:xfrm>
              <a:prstGeom prst="blockArc">
                <a:avLst>
                  <a:gd name="adj1" fmla="val 10800000"/>
                  <a:gd name="adj2" fmla="val 14223076"/>
                  <a:gd name="adj3" fmla="val 76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" name="Arco de bloque 102">
                <a:extLst>
                  <a:ext uri="{FF2B5EF4-FFF2-40B4-BE49-F238E27FC236}">
                    <a16:creationId xmlns:a16="http://schemas.microsoft.com/office/drawing/2014/main" id="{ACFF112D-778D-D79C-66CE-430BF69C4BC3}"/>
                  </a:ext>
                </a:extLst>
              </p:cNvPr>
              <p:cNvSpPr/>
              <p:nvPr/>
            </p:nvSpPr>
            <p:spPr>
              <a:xfrm rot="10800000">
                <a:off x="3568700" y="882650"/>
                <a:ext cx="5054600" cy="4914900"/>
              </a:xfrm>
              <a:prstGeom prst="blockArc">
                <a:avLst>
                  <a:gd name="adj1" fmla="val 19129179"/>
                  <a:gd name="adj2" fmla="val 21396143"/>
                  <a:gd name="adj3" fmla="val 76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" name="Arco de bloque 103">
                <a:extLst>
                  <a:ext uri="{FF2B5EF4-FFF2-40B4-BE49-F238E27FC236}">
                    <a16:creationId xmlns:a16="http://schemas.microsoft.com/office/drawing/2014/main" id="{E781CCAB-FB99-1410-AABB-EFE74AE6FCCA}"/>
                  </a:ext>
                </a:extLst>
              </p:cNvPr>
              <p:cNvSpPr/>
              <p:nvPr/>
            </p:nvSpPr>
            <p:spPr>
              <a:xfrm rot="10800000">
                <a:off x="3568700" y="860425"/>
                <a:ext cx="5054600" cy="4914900"/>
              </a:xfrm>
              <a:prstGeom prst="blockArc">
                <a:avLst>
                  <a:gd name="adj1" fmla="val 14362641"/>
                  <a:gd name="adj2" fmla="val 18928404"/>
                  <a:gd name="adj3" fmla="val 79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pic>
        <p:nvPicPr>
          <p:cNvPr id="13" name="Content Placeholder 3"/>
          <p:cNvPicPr>
            <a:picLocks noChangeAspect="1"/>
          </p:cNvPicPr>
          <p:nvPr/>
        </p:nvPicPr>
        <p:blipFill rotWithShape="1">
          <a:blip r:embed="rId3"/>
          <a:srcRect l="64159" t="27205" r="14180" b="35891"/>
          <a:stretch/>
        </p:blipFill>
        <p:spPr>
          <a:xfrm>
            <a:off x="6555501" y="1125593"/>
            <a:ext cx="4491198" cy="460681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ectangle 1"/>
          <p:cNvSpPr/>
          <p:nvPr/>
        </p:nvSpPr>
        <p:spPr>
          <a:xfrm>
            <a:off x="88900" y="0"/>
            <a:ext cx="56896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>
                <a:solidFill>
                  <a:schemeClr val="accent2"/>
                </a:solidFill>
              </a:rPr>
              <a:t>What is an ultrasonic sensor? </a:t>
            </a:r>
            <a:endParaRPr lang="en-US" sz="3200" b="1" u="sng" dirty="0" smtClean="0">
              <a:solidFill>
                <a:schemeClr val="accent2"/>
              </a:solidFill>
            </a:endParaRPr>
          </a:p>
          <a:p>
            <a:endParaRPr lang="en-US" sz="3200" b="1" i="0" u="sng" dirty="0" smtClean="0">
              <a:solidFill>
                <a:schemeClr val="accent2"/>
              </a:solidFill>
              <a:effectLst/>
              <a:latin typeface="Google Sans"/>
            </a:endParaRPr>
          </a:p>
          <a:p>
            <a:r>
              <a:rPr lang="en-US" sz="2800" b="1" i="0" dirty="0" smtClean="0">
                <a:solidFill>
                  <a:srgbClr val="0070C0"/>
                </a:solidFill>
                <a:effectLst/>
                <a:latin typeface="Google Sans"/>
              </a:rPr>
              <a:t>An electronic instrument that uses ultrasonic sound waves (through air) to measure the distance of the target object and the reflected sound is converted into electrical signal</a:t>
            </a:r>
            <a:endParaRPr lang="en-US" sz="2800" b="1" dirty="0">
              <a:solidFill>
                <a:srgbClr val="0070C0"/>
              </a:solidFill>
            </a:endParaRPr>
          </a:p>
        </p:txBody>
      </p:sp>
      <p:pic>
        <p:nvPicPr>
          <p:cNvPr id="1028" name="Picture 4" descr="Ultrasonic Sens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918857"/>
            <a:ext cx="5916116" cy="287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78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46718-F38F-A732-91FF-6D122298C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057CCA5-5F32-AF5E-BDAD-5E37422E936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ectángulo 2">
              <a:extLst>
                <a:ext uri="{FF2B5EF4-FFF2-40B4-BE49-F238E27FC236}">
                  <a16:creationId xmlns:a16="http://schemas.microsoft.com/office/drawing/2014/main" id="{D1C73743-87D3-8103-BFBB-2237088A15C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6" name="Grupo 105">
              <a:extLst>
                <a:ext uri="{FF2B5EF4-FFF2-40B4-BE49-F238E27FC236}">
                  <a16:creationId xmlns:a16="http://schemas.microsoft.com/office/drawing/2014/main" id="{1A072696-39F3-4E0E-6146-3C84FA8FB943}"/>
                </a:ext>
              </a:extLst>
            </p:cNvPr>
            <p:cNvGrpSpPr/>
            <p:nvPr/>
          </p:nvGrpSpPr>
          <p:grpSpPr>
            <a:xfrm>
              <a:off x="5867400" y="495300"/>
              <a:ext cx="5867400" cy="5867400"/>
              <a:chOff x="3162300" y="406400"/>
              <a:chExt cx="5867400" cy="5867400"/>
            </a:xfr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grpSpPr>
          <p:sp>
            <p:nvSpPr>
              <p:cNvPr id="7" name="Círculo: vacío 99">
                <a:extLst>
                  <a:ext uri="{FF2B5EF4-FFF2-40B4-BE49-F238E27FC236}">
                    <a16:creationId xmlns:a16="http://schemas.microsoft.com/office/drawing/2014/main" id="{D450F8F0-5DE2-F48B-DD93-D962F0A3860F}"/>
                  </a:ext>
                </a:extLst>
              </p:cNvPr>
              <p:cNvSpPr/>
              <p:nvPr/>
            </p:nvSpPr>
            <p:spPr>
              <a:xfrm>
                <a:off x="3162300" y="406400"/>
                <a:ext cx="5867400" cy="5867400"/>
              </a:xfrm>
              <a:prstGeom prst="donut">
                <a:avLst>
                  <a:gd name="adj" fmla="val 53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8" name="Arco de bloque 100">
                <a:extLst>
                  <a:ext uri="{FF2B5EF4-FFF2-40B4-BE49-F238E27FC236}">
                    <a16:creationId xmlns:a16="http://schemas.microsoft.com/office/drawing/2014/main" id="{F1DB5559-65C1-BE30-7054-F7D7AB5588B6}"/>
                  </a:ext>
                </a:extLst>
              </p:cNvPr>
              <p:cNvSpPr/>
              <p:nvPr/>
            </p:nvSpPr>
            <p:spPr>
              <a:xfrm>
                <a:off x="3568700" y="838200"/>
                <a:ext cx="5054600" cy="4914900"/>
              </a:xfrm>
              <a:prstGeom prst="blockArc">
                <a:avLst>
                  <a:gd name="adj1" fmla="val 10800000"/>
                  <a:gd name="adj2" fmla="val 21396143"/>
                  <a:gd name="adj3" fmla="val 76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9" name="Arco de bloque 101">
                <a:extLst>
                  <a:ext uri="{FF2B5EF4-FFF2-40B4-BE49-F238E27FC236}">
                    <a16:creationId xmlns:a16="http://schemas.microsoft.com/office/drawing/2014/main" id="{752A5F5D-EC44-5EDA-7A1D-8A005806146F}"/>
                  </a:ext>
                </a:extLst>
              </p:cNvPr>
              <p:cNvSpPr/>
              <p:nvPr/>
            </p:nvSpPr>
            <p:spPr>
              <a:xfrm rot="10800000">
                <a:off x="3568700" y="838200"/>
                <a:ext cx="5054600" cy="4914900"/>
              </a:xfrm>
              <a:prstGeom prst="blockArc">
                <a:avLst>
                  <a:gd name="adj1" fmla="val 10800000"/>
                  <a:gd name="adj2" fmla="val 14223076"/>
                  <a:gd name="adj3" fmla="val 76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" name="Arco de bloque 102">
                <a:extLst>
                  <a:ext uri="{FF2B5EF4-FFF2-40B4-BE49-F238E27FC236}">
                    <a16:creationId xmlns:a16="http://schemas.microsoft.com/office/drawing/2014/main" id="{ACFF112D-778D-D79C-66CE-430BF69C4BC3}"/>
                  </a:ext>
                </a:extLst>
              </p:cNvPr>
              <p:cNvSpPr/>
              <p:nvPr/>
            </p:nvSpPr>
            <p:spPr>
              <a:xfrm rot="10800000">
                <a:off x="3568700" y="882650"/>
                <a:ext cx="5054600" cy="4914900"/>
              </a:xfrm>
              <a:prstGeom prst="blockArc">
                <a:avLst>
                  <a:gd name="adj1" fmla="val 19129179"/>
                  <a:gd name="adj2" fmla="val 21396143"/>
                  <a:gd name="adj3" fmla="val 76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" name="Arco de bloque 103">
                <a:extLst>
                  <a:ext uri="{FF2B5EF4-FFF2-40B4-BE49-F238E27FC236}">
                    <a16:creationId xmlns:a16="http://schemas.microsoft.com/office/drawing/2014/main" id="{E781CCAB-FB99-1410-AABB-EFE74AE6FCCA}"/>
                  </a:ext>
                </a:extLst>
              </p:cNvPr>
              <p:cNvSpPr/>
              <p:nvPr/>
            </p:nvSpPr>
            <p:spPr>
              <a:xfrm rot="10800000">
                <a:off x="3568700" y="860425"/>
                <a:ext cx="5054600" cy="4914900"/>
              </a:xfrm>
              <a:prstGeom prst="blockArc">
                <a:avLst>
                  <a:gd name="adj1" fmla="val 14362641"/>
                  <a:gd name="adj2" fmla="val 18928404"/>
                  <a:gd name="adj3" fmla="val 79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pic>
        <p:nvPicPr>
          <p:cNvPr id="13" name="Content Placeholder 3"/>
          <p:cNvPicPr>
            <a:picLocks noChangeAspect="1"/>
          </p:cNvPicPr>
          <p:nvPr/>
        </p:nvPicPr>
        <p:blipFill rotWithShape="1">
          <a:blip r:embed="rId3"/>
          <a:srcRect l="64159" t="27205" r="14180" b="35891"/>
          <a:stretch/>
        </p:blipFill>
        <p:spPr>
          <a:xfrm>
            <a:off x="6535559" y="1136705"/>
            <a:ext cx="4491198" cy="460681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ectangle 1"/>
          <p:cNvSpPr/>
          <p:nvPr/>
        </p:nvSpPr>
        <p:spPr>
          <a:xfrm>
            <a:off x="0" y="0"/>
            <a:ext cx="5867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Ultrasonic sensors use high-frequency sound waves (ultrasonic waves) to measure distances or detect objects.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These sensors are commonly used in robotics.</a:t>
            </a:r>
          </a:p>
          <a:p>
            <a:r>
              <a:rPr lang="en-US" sz="2400" b="1" u="sng" dirty="0" smtClean="0">
                <a:solidFill>
                  <a:schemeClr val="accent5"/>
                </a:solidFill>
              </a:rPr>
              <a:t>Working:</a:t>
            </a:r>
          </a:p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1. Emitting ultrasonic waves</a:t>
            </a:r>
          </a:p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2. Detecting the echoes that bounce back from objects</a:t>
            </a:r>
          </a:p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3. Calculating the distance based on the time-of-flight (time it takes for the echo to return)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54" name="Picture 6" descr="Ultrasonic Sensor in Robotics - Object Detection and Beyond - Vayuya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24315"/>
            <a:ext cx="5972157" cy="233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56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46718-F38F-A732-91FF-6D122298C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057CCA5-5F32-AF5E-BDAD-5E37422E936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ectángulo 2">
              <a:extLst>
                <a:ext uri="{FF2B5EF4-FFF2-40B4-BE49-F238E27FC236}">
                  <a16:creationId xmlns:a16="http://schemas.microsoft.com/office/drawing/2014/main" id="{D1C73743-87D3-8103-BFBB-2237088A15C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6" name="Grupo 105">
              <a:extLst>
                <a:ext uri="{FF2B5EF4-FFF2-40B4-BE49-F238E27FC236}">
                  <a16:creationId xmlns:a16="http://schemas.microsoft.com/office/drawing/2014/main" id="{1A072696-39F3-4E0E-6146-3C84FA8FB943}"/>
                </a:ext>
              </a:extLst>
            </p:cNvPr>
            <p:cNvGrpSpPr/>
            <p:nvPr/>
          </p:nvGrpSpPr>
          <p:grpSpPr>
            <a:xfrm>
              <a:off x="5867400" y="495300"/>
              <a:ext cx="5867400" cy="5867400"/>
              <a:chOff x="3162300" y="406400"/>
              <a:chExt cx="5867400" cy="5867400"/>
            </a:xfr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grpSpPr>
          <p:sp>
            <p:nvSpPr>
              <p:cNvPr id="7" name="Círculo: vacío 99">
                <a:extLst>
                  <a:ext uri="{FF2B5EF4-FFF2-40B4-BE49-F238E27FC236}">
                    <a16:creationId xmlns:a16="http://schemas.microsoft.com/office/drawing/2014/main" id="{D450F8F0-5DE2-F48B-DD93-D962F0A3860F}"/>
                  </a:ext>
                </a:extLst>
              </p:cNvPr>
              <p:cNvSpPr/>
              <p:nvPr/>
            </p:nvSpPr>
            <p:spPr>
              <a:xfrm>
                <a:off x="3162300" y="406400"/>
                <a:ext cx="5867400" cy="5867400"/>
              </a:xfrm>
              <a:prstGeom prst="donut">
                <a:avLst>
                  <a:gd name="adj" fmla="val 53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8" name="Arco de bloque 100">
                <a:extLst>
                  <a:ext uri="{FF2B5EF4-FFF2-40B4-BE49-F238E27FC236}">
                    <a16:creationId xmlns:a16="http://schemas.microsoft.com/office/drawing/2014/main" id="{F1DB5559-65C1-BE30-7054-F7D7AB5588B6}"/>
                  </a:ext>
                </a:extLst>
              </p:cNvPr>
              <p:cNvSpPr/>
              <p:nvPr/>
            </p:nvSpPr>
            <p:spPr>
              <a:xfrm>
                <a:off x="3568700" y="838200"/>
                <a:ext cx="5054600" cy="4914900"/>
              </a:xfrm>
              <a:prstGeom prst="blockArc">
                <a:avLst>
                  <a:gd name="adj1" fmla="val 10800000"/>
                  <a:gd name="adj2" fmla="val 21396143"/>
                  <a:gd name="adj3" fmla="val 76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9" name="Arco de bloque 101">
                <a:extLst>
                  <a:ext uri="{FF2B5EF4-FFF2-40B4-BE49-F238E27FC236}">
                    <a16:creationId xmlns:a16="http://schemas.microsoft.com/office/drawing/2014/main" id="{752A5F5D-EC44-5EDA-7A1D-8A005806146F}"/>
                  </a:ext>
                </a:extLst>
              </p:cNvPr>
              <p:cNvSpPr/>
              <p:nvPr/>
            </p:nvSpPr>
            <p:spPr>
              <a:xfrm rot="10800000">
                <a:off x="3568700" y="838200"/>
                <a:ext cx="5054600" cy="4914900"/>
              </a:xfrm>
              <a:prstGeom prst="blockArc">
                <a:avLst>
                  <a:gd name="adj1" fmla="val 10800000"/>
                  <a:gd name="adj2" fmla="val 14223076"/>
                  <a:gd name="adj3" fmla="val 76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" name="Arco de bloque 102">
                <a:extLst>
                  <a:ext uri="{FF2B5EF4-FFF2-40B4-BE49-F238E27FC236}">
                    <a16:creationId xmlns:a16="http://schemas.microsoft.com/office/drawing/2014/main" id="{ACFF112D-778D-D79C-66CE-430BF69C4BC3}"/>
                  </a:ext>
                </a:extLst>
              </p:cNvPr>
              <p:cNvSpPr/>
              <p:nvPr/>
            </p:nvSpPr>
            <p:spPr>
              <a:xfrm rot="10800000">
                <a:off x="3568700" y="882650"/>
                <a:ext cx="5054600" cy="4914900"/>
              </a:xfrm>
              <a:prstGeom prst="blockArc">
                <a:avLst>
                  <a:gd name="adj1" fmla="val 19129179"/>
                  <a:gd name="adj2" fmla="val 21396143"/>
                  <a:gd name="adj3" fmla="val 76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" name="Arco de bloque 103">
                <a:extLst>
                  <a:ext uri="{FF2B5EF4-FFF2-40B4-BE49-F238E27FC236}">
                    <a16:creationId xmlns:a16="http://schemas.microsoft.com/office/drawing/2014/main" id="{E781CCAB-FB99-1410-AABB-EFE74AE6FCCA}"/>
                  </a:ext>
                </a:extLst>
              </p:cNvPr>
              <p:cNvSpPr/>
              <p:nvPr/>
            </p:nvSpPr>
            <p:spPr>
              <a:xfrm rot="10800000">
                <a:off x="3568700" y="860425"/>
                <a:ext cx="5054600" cy="4914900"/>
              </a:xfrm>
              <a:prstGeom prst="blockArc">
                <a:avLst>
                  <a:gd name="adj1" fmla="val 14362641"/>
                  <a:gd name="adj2" fmla="val 18928404"/>
                  <a:gd name="adj3" fmla="val 79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pic>
        <p:nvPicPr>
          <p:cNvPr id="13" name="Content Placeholder 3"/>
          <p:cNvPicPr>
            <a:picLocks noChangeAspect="1"/>
          </p:cNvPicPr>
          <p:nvPr/>
        </p:nvPicPr>
        <p:blipFill rotWithShape="1">
          <a:blip r:embed="rId3"/>
          <a:srcRect l="64159" t="27205" r="14180" b="35891"/>
          <a:stretch/>
        </p:blipFill>
        <p:spPr>
          <a:xfrm>
            <a:off x="6535559" y="1136705"/>
            <a:ext cx="4491198" cy="460681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100" name="Picture 4" descr="Ultrasonic Sensor in Robotics - Object Detection and Beyond - Vayuya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5867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44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46718-F38F-A732-91FF-6D122298C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057CCA5-5F32-AF5E-BDAD-5E37422E9360}"/>
              </a:ext>
            </a:extLst>
          </p:cNvPr>
          <p:cNvGrpSpPr/>
          <p:nvPr/>
        </p:nvGrpSpPr>
        <p:grpSpPr>
          <a:xfrm>
            <a:off x="0" y="11111"/>
            <a:ext cx="12192000" cy="6858000"/>
            <a:chOff x="0" y="0"/>
            <a:chExt cx="12192000" cy="6858000"/>
          </a:xfrm>
        </p:grpSpPr>
        <p:sp>
          <p:nvSpPr>
            <p:cNvPr id="5" name="Rectángulo 2">
              <a:extLst>
                <a:ext uri="{FF2B5EF4-FFF2-40B4-BE49-F238E27FC236}">
                  <a16:creationId xmlns:a16="http://schemas.microsoft.com/office/drawing/2014/main" id="{D1C73743-87D3-8103-BFBB-2237088A15C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6" name="Grupo 105">
              <a:extLst>
                <a:ext uri="{FF2B5EF4-FFF2-40B4-BE49-F238E27FC236}">
                  <a16:creationId xmlns:a16="http://schemas.microsoft.com/office/drawing/2014/main" id="{1A072696-39F3-4E0E-6146-3C84FA8FB943}"/>
                </a:ext>
              </a:extLst>
            </p:cNvPr>
            <p:cNvGrpSpPr/>
            <p:nvPr/>
          </p:nvGrpSpPr>
          <p:grpSpPr>
            <a:xfrm>
              <a:off x="5867400" y="495300"/>
              <a:ext cx="5867400" cy="5867400"/>
              <a:chOff x="3162300" y="406400"/>
              <a:chExt cx="5867400" cy="5867400"/>
            </a:xfr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grpSpPr>
          <p:sp>
            <p:nvSpPr>
              <p:cNvPr id="7" name="Círculo: vacío 99">
                <a:extLst>
                  <a:ext uri="{FF2B5EF4-FFF2-40B4-BE49-F238E27FC236}">
                    <a16:creationId xmlns:a16="http://schemas.microsoft.com/office/drawing/2014/main" id="{D450F8F0-5DE2-F48B-DD93-D962F0A3860F}"/>
                  </a:ext>
                </a:extLst>
              </p:cNvPr>
              <p:cNvSpPr/>
              <p:nvPr/>
            </p:nvSpPr>
            <p:spPr>
              <a:xfrm>
                <a:off x="3162300" y="406400"/>
                <a:ext cx="5867400" cy="5867400"/>
              </a:xfrm>
              <a:prstGeom prst="donut">
                <a:avLst>
                  <a:gd name="adj" fmla="val 53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8" name="Arco de bloque 100">
                <a:extLst>
                  <a:ext uri="{FF2B5EF4-FFF2-40B4-BE49-F238E27FC236}">
                    <a16:creationId xmlns:a16="http://schemas.microsoft.com/office/drawing/2014/main" id="{F1DB5559-65C1-BE30-7054-F7D7AB5588B6}"/>
                  </a:ext>
                </a:extLst>
              </p:cNvPr>
              <p:cNvSpPr/>
              <p:nvPr/>
            </p:nvSpPr>
            <p:spPr>
              <a:xfrm>
                <a:off x="3568700" y="838200"/>
                <a:ext cx="5054600" cy="4914900"/>
              </a:xfrm>
              <a:prstGeom prst="blockArc">
                <a:avLst>
                  <a:gd name="adj1" fmla="val 10800000"/>
                  <a:gd name="adj2" fmla="val 21396143"/>
                  <a:gd name="adj3" fmla="val 76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9" name="Arco de bloque 101">
                <a:extLst>
                  <a:ext uri="{FF2B5EF4-FFF2-40B4-BE49-F238E27FC236}">
                    <a16:creationId xmlns:a16="http://schemas.microsoft.com/office/drawing/2014/main" id="{752A5F5D-EC44-5EDA-7A1D-8A005806146F}"/>
                  </a:ext>
                </a:extLst>
              </p:cNvPr>
              <p:cNvSpPr/>
              <p:nvPr/>
            </p:nvSpPr>
            <p:spPr>
              <a:xfrm rot="10800000">
                <a:off x="3568700" y="838200"/>
                <a:ext cx="5054600" cy="4914900"/>
              </a:xfrm>
              <a:prstGeom prst="blockArc">
                <a:avLst>
                  <a:gd name="adj1" fmla="val 10800000"/>
                  <a:gd name="adj2" fmla="val 14223076"/>
                  <a:gd name="adj3" fmla="val 76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" name="Arco de bloque 102">
                <a:extLst>
                  <a:ext uri="{FF2B5EF4-FFF2-40B4-BE49-F238E27FC236}">
                    <a16:creationId xmlns:a16="http://schemas.microsoft.com/office/drawing/2014/main" id="{ACFF112D-778D-D79C-66CE-430BF69C4BC3}"/>
                  </a:ext>
                </a:extLst>
              </p:cNvPr>
              <p:cNvSpPr/>
              <p:nvPr/>
            </p:nvSpPr>
            <p:spPr>
              <a:xfrm rot="10800000">
                <a:off x="3568700" y="882650"/>
                <a:ext cx="5054600" cy="4914900"/>
              </a:xfrm>
              <a:prstGeom prst="blockArc">
                <a:avLst>
                  <a:gd name="adj1" fmla="val 19129179"/>
                  <a:gd name="adj2" fmla="val 21396143"/>
                  <a:gd name="adj3" fmla="val 76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" name="Arco de bloque 103">
                <a:extLst>
                  <a:ext uri="{FF2B5EF4-FFF2-40B4-BE49-F238E27FC236}">
                    <a16:creationId xmlns:a16="http://schemas.microsoft.com/office/drawing/2014/main" id="{E781CCAB-FB99-1410-AABB-EFE74AE6FCCA}"/>
                  </a:ext>
                </a:extLst>
              </p:cNvPr>
              <p:cNvSpPr/>
              <p:nvPr/>
            </p:nvSpPr>
            <p:spPr>
              <a:xfrm rot="10800000">
                <a:off x="3568700" y="860425"/>
                <a:ext cx="5054600" cy="4914900"/>
              </a:xfrm>
              <a:prstGeom prst="blockArc">
                <a:avLst>
                  <a:gd name="adj1" fmla="val 14362641"/>
                  <a:gd name="adj2" fmla="val 18928404"/>
                  <a:gd name="adj3" fmla="val 79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pic>
        <p:nvPicPr>
          <p:cNvPr id="13" name="Content Placeholder 3"/>
          <p:cNvPicPr>
            <a:picLocks noChangeAspect="1"/>
          </p:cNvPicPr>
          <p:nvPr/>
        </p:nvPicPr>
        <p:blipFill rotWithShape="1">
          <a:blip r:embed="rId3"/>
          <a:srcRect l="64159" t="27205" r="14180" b="35891"/>
          <a:stretch/>
        </p:blipFill>
        <p:spPr>
          <a:xfrm>
            <a:off x="6535559" y="1136705"/>
            <a:ext cx="4491198" cy="460681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4" name="Picture 2" descr="HC-SR04 Pinou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49" y="2076994"/>
            <a:ext cx="4295775" cy="473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Hear ultrasonic waves: The frequencies are too high for human ears to detect. </a:t>
            </a:r>
          </a:p>
          <a:p>
            <a:pPr marL="285750" indent="-285750">
              <a:buFontTx/>
              <a:buChar char="-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Ultrasonic waves typically operate at frequencies above 20 kHz, which is beyond the human audible range (20 Hz to 20 kHz).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27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46718-F38F-A732-91FF-6D122298C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057CCA5-5F32-AF5E-BDAD-5E37422E936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ectángulo 2">
              <a:extLst>
                <a:ext uri="{FF2B5EF4-FFF2-40B4-BE49-F238E27FC236}">
                  <a16:creationId xmlns:a16="http://schemas.microsoft.com/office/drawing/2014/main" id="{D1C73743-87D3-8103-BFBB-2237088A15C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6" name="Grupo 105">
              <a:extLst>
                <a:ext uri="{FF2B5EF4-FFF2-40B4-BE49-F238E27FC236}">
                  <a16:creationId xmlns:a16="http://schemas.microsoft.com/office/drawing/2014/main" id="{1A072696-39F3-4E0E-6146-3C84FA8FB943}"/>
                </a:ext>
              </a:extLst>
            </p:cNvPr>
            <p:cNvGrpSpPr/>
            <p:nvPr/>
          </p:nvGrpSpPr>
          <p:grpSpPr>
            <a:xfrm>
              <a:off x="5867400" y="495300"/>
              <a:ext cx="5867400" cy="5867400"/>
              <a:chOff x="3162300" y="406400"/>
              <a:chExt cx="5867400" cy="5867400"/>
            </a:xfr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grpSpPr>
          <p:sp>
            <p:nvSpPr>
              <p:cNvPr id="7" name="Círculo: vacío 99">
                <a:extLst>
                  <a:ext uri="{FF2B5EF4-FFF2-40B4-BE49-F238E27FC236}">
                    <a16:creationId xmlns:a16="http://schemas.microsoft.com/office/drawing/2014/main" id="{D450F8F0-5DE2-F48B-DD93-D962F0A3860F}"/>
                  </a:ext>
                </a:extLst>
              </p:cNvPr>
              <p:cNvSpPr/>
              <p:nvPr/>
            </p:nvSpPr>
            <p:spPr>
              <a:xfrm>
                <a:off x="3162300" y="406400"/>
                <a:ext cx="5867400" cy="5867400"/>
              </a:xfrm>
              <a:prstGeom prst="donut">
                <a:avLst>
                  <a:gd name="adj" fmla="val 53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Arco de bloque 100">
                <a:extLst>
                  <a:ext uri="{FF2B5EF4-FFF2-40B4-BE49-F238E27FC236}">
                    <a16:creationId xmlns:a16="http://schemas.microsoft.com/office/drawing/2014/main" id="{F1DB5559-65C1-BE30-7054-F7D7AB5588B6}"/>
                  </a:ext>
                </a:extLst>
              </p:cNvPr>
              <p:cNvSpPr/>
              <p:nvPr/>
            </p:nvSpPr>
            <p:spPr>
              <a:xfrm>
                <a:off x="3568700" y="838200"/>
                <a:ext cx="5054600" cy="4914900"/>
              </a:xfrm>
              <a:prstGeom prst="blockArc">
                <a:avLst>
                  <a:gd name="adj1" fmla="val 10800000"/>
                  <a:gd name="adj2" fmla="val 21396143"/>
                  <a:gd name="adj3" fmla="val 76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Arco de bloque 101">
                <a:extLst>
                  <a:ext uri="{FF2B5EF4-FFF2-40B4-BE49-F238E27FC236}">
                    <a16:creationId xmlns:a16="http://schemas.microsoft.com/office/drawing/2014/main" id="{752A5F5D-EC44-5EDA-7A1D-8A005806146F}"/>
                  </a:ext>
                </a:extLst>
              </p:cNvPr>
              <p:cNvSpPr/>
              <p:nvPr/>
            </p:nvSpPr>
            <p:spPr>
              <a:xfrm rot="10800000">
                <a:off x="3568700" y="838200"/>
                <a:ext cx="5054600" cy="4914900"/>
              </a:xfrm>
              <a:prstGeom prst="blockArc">
                <a:avLst>
                  <a:gd name="adj1" fmla="val 10800000"/>
                  <a:gd name="adj2" fmla="val 14223076"/>
                  <a:gd name="adj3" fmla="val 76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Arco de bloque 102">
                <a:extLst>
                  <a:ext uri="{FF2B5EF4-FFF2-40B4-BE49-F238E27FC236}">
                    <a16:creationId xmlns:a16="http://schemas.microsoft.com/office/drawing/2014/main" id="{ACFF112D-778D-D79C-66CE-430BF69C4BC3}"/>
                  </a:ext>
                </a:extLst>
              </p:cNvPr>
              <p:cNvSpPr/>
              <p:nvPr/>
            </p:nvSpPr>
            <p:spPr>
              <a:xfrm rot="10800000">
                <a:off x="3568700" y="882650"/>
                <a:ext cx="5054600" cy="4914900"/>
              </a:xfrm>
              <a:prstGeom prst="blockArc">
                <a:avLst>
                  <a:gd name="adj1" fmla="val 19129179"/>
                  <a:gd name="adj2" fmla="val 21396143"/>
                  <a:gd name="adj3" fmla="val 76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Arco de bloque 103">
                <a:extLst>
                  <a:ext uri="{FF2B5EF4-FFF2-40B4-BE49-F238E27FC236}">
                    <a16:creationId xmlns:a16="http://schemas.microsoft.com/office/drawing/2014/main" id="{E781CCAB-FB99-1410-AABB-EFE74AE6FCCA}"/>
                  </a:ext>
                </a:extLst>
              </p:cNvPr>
              <p:cNvSpPr/>
              <p:nvPr/>
            </p:nvSpPr>
            <p:spPr>
              <a:xfrm rot="10800000">
                <a:off x="3568700" y="860425"/>
                <a:ext cx="5054600" cy="4914900"/>
              </a:xfrm>
              <a:prstGeom prst="blockArc">
                <a:avLst>
                  <a:gd name="adj1" fmla="val 14362641"/>
                  <a:gd name="adj2" fmla="val 18928404"/>
                  <a:gd name="adj3" fmla="val 79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3" name="Content Placeholder 3"/>
          <p:cNvPicPr>
            <a:picLocks noChangeAspect="1"/>
          </p:cNvPicPr>
          <p:nvPr/>
        </p:nvPicPr>
        <p:blipFill rotWithShape="1">
          <a:blip r:embed="rId3"/>
          <a:srcRect l="64159" t="27205" r="14180" b="35891"/>
          <a:stretch/>
        </p:blipFill>
        <p:spPr>
          <a:xfrm>
            <a:off x="6535559" y="1136705"/>
            <a:ext cx="4491198" cy="460681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4" name="Picture 4" descr="Input Devic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99403" cy="215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Working of an Ultrasonic Sensor - NerdyElectronic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184" y="2155370"/>
            <a:ext cx="5626587" cy="470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21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46718-F38F-A732-91FF-6D122298C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057CCA5-5F32-AF5E-BDAD-5E37422E936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ectángulo 2">
              <a:extLst>
                <a:ext uri="{FF2B5EF4-FFF2-40B4-BE49-F238E27FC236}">
                  <a16:creationId xmlns:a16="http://schemas.microsoft.com/office/drawing/2014/main" id="{D1C73743-87D3-8103-BFBB-2237088A15C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6" name="Grupo 105">
              <a:extLst>
                <a:ext uri="{FF2B5EF4-FFF2-40B4-BE49-F238E27FC236}">
                  <a16:creationId xmlns:a16="http://schemas.microsoft.com/office/drawing/2014/main" id="{1A072696-39F3-4E0E-6146-3C84FA8FB943}"/>
                </a:ext>
              </a:extLst>
            </p:cNvPr>
            <p:cNvGrpSpPr/>
            <p:nvPr/>
          </p:nvGrpSpPr>
          <p:grpSpPr>
            <a:xfrm>
              <a:off x="5867400" y="495300"/>
              <a:ext cx="5867400" cy="5867400"/>
              <a:chOff x="3162300" y="406400"/>
              <a:chExt cx="5867400" cy="5867400"/>
            </a:xfr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grpSpPr>
          <p:sp>
            <p:nvSpPr>
              <p:cNvPr id="7" name="Círculo: vacío 99">
                <a:extLst>
                  <a:ext uri="{FF2B5EF4-FFF2-40B4-BE49-F238E27FC236}">
                    <a16:creationId xmlns:a16="http://schemas.microsoft.com/office/drawing/2014/main" id="{D450F8F0-5DE2-F48B-DD93-D962F0A3860F}"/>
                  </a:ext>
                </a:extLst>
              </p:cNvPr>
              <p:cNvSpPr/>
              <p:nvPr/>
            </p:nvSpPr>
            <p:spPr>
              <a:xfrm>
                <a:off x="3162300" y="406400"/>
                <a:ext cx="5867400" cy="5867400"/>
              </a:xfrm>
              <a:prstGeom prst="donut">
                <a:avLst>
                  <a:gd name="adj" fmla="val 53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Arco de bloque 100">
                <a:extLst>
                  <a:ext uri="{FF2B5EF4-FFF2-40B4-BE49-F238E27FC236}">
                    <a16:creationId xmlns:a16="http://schemas.microsoft.com/office/drawing/2014/main" id="{F1DB5559-65C1-BE30-7054-F7D7AB5588B6}"/>
                  </a:ext>
                </a:extLst>
              </p:cNvPr>
              <p:cNvSpPr/>
              <p:nvPr/>
            </p:nvSpPr>
            <p:spPr>
              <a:xfrm>
                <a:off x="3568700" y="838200"/>
                <a:ext cx="5054600" cy="4914900"/>
              </a:xfrm>
              <a:prstGeom prst="blockArc">
                <a:avLst>
                  <a:gd name="adj1" fmla="val 10800000"/>
                  <a:gd name="adj2" fmla="val 21396143"/>
                  <a:gd name="adj3" fmla="val 76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Arco de bloque 101">
                <a:extLst>
                  <a:ext uri="{FF2B5EF4-FFF2-40B4-BE49-F238E27FC236}">
                    <a16:creationId xmlns:a16="http://schemas.microsoft.com/office/drawing/2014/main" id="{752A5F5D-EC44-5EDA-7A1D-8A005806146F}"/>
                  </a:ext>
                </a:extLst>
              </p:cNvPr>
              <p:cNvSpPr/>
              <p:nvPr/>
            </p:nvSpPr>
            <p:spPr>
              <a:xfrm rot="10800000">
                <a:off x="3568700" y="838200"/>
                <a:ext cx="5054600" cy="4914900"/>
              </a:xfrm>
              <a:prstGeom prst="blockArc">
                <a:avLst>
                  <a:gd name="adj1" fmla="val 10800000"/>
                  <a:gd name="adj2" fmla="val 14223076"/>
                  <a:gd name="adj3" fmla="val 76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Arco de bloque 102">
                <a:extLst>
                  <a:ext uri="{FF2B5EF4-FFF2-40B4-BE49-F238E27FC236}">
                    <a16:creationId xmlns:a16="http://schemas.microsoft.com/office/drawing/2014/main" id="{ACFF112D-778D-D79C-66CE-430BF69C4BC3}"/>
                  </a:ext>
                </a:extLst>
              </p:cNvPr>
              <p:cNvSpPr/>
              <p:nvPr/>
            </p:nvSpPr>
            <p:spPr>
              <a:xfrm rot="10800000">
                <a:off x="3568700" y="882650"/>
                <a:ext cx="5054600" cy="4914900"/>
              </a:xfrm>
              <a:prstGeom prst="blockArc">
                <a:avLst>
                  <a:gd name="adj1" fmla="val 19129179"/>
                  <a:gd name="adj2" fmla="val 21396143"/>
                  <a:gd name="adj3" fmla="val 76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Arco de bloque 103">
                <a:extLst>
                  <a:ext uri="{FF2B5EF4-FFF2-40B4-BE49-F238E27FC236}">
                    <a16:creationId xmlns:a16="http://schemas.microsoft.com/office/drawing/2014/main" id="{E781CCAB-FB99-1410-AABB-EFE74AE6FCCA}"/>
                  </a:ext>
                </a:extLst>
              </p:cNvPr>
              <p:cNvSpPr/>
              <p:nvPr/>
            </p:nvSpPr>
            <p:spPr>
              <a:xfrm rot="10800000">
                <a:off x="3568700" y="860425"/>
                <a:ext cx="5054600" cy="4914900"/>
              </a:xfrm>
              <a:prstGeom prst="blockArc">
                <a:avLst>
                  <a:gd name="adj1" fmla="val 14362641"/>
                  <a:gd name="adj2" fmla="val 18928404"/>
                  <a:gd name="adj3" fmla="val 79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3" name="Content Placeholder 3"/>
          <p:cNvPicPr>
            <a:picLocks noChangeAspect="1"/>
          </p:cNvPicPr>
          <p:nvPr/>
        </p:nvPicPr>
        <p:blipFill rotWithShape="1">
          <a:blip r:embed="rId3"/>
          <a:srcRect l="64159" t="27205" r="14180" b="35891"/>
          <a:stretch/>
        </p:blipFill>
        <p:spPr>
          <a:xfrm>
            <a:off x="6535559" y="1136705"/>
            <a:ext cx="4491198" cy="460681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ectangle 1"/>
          <p:cNvSpPr/>
          <p:nvPr/>
        </p:nvSpPr>
        <p:spPr>
          <a:xfrm>
            <a:off x="-3879" y="0"/>
            <a:ext cx="54140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The formula to calculate distance using ultrasonic 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Distance = Speed of Sound × Time / 2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1. Distance is the calculated distance to the object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2. Speed of Sound is approximately 343 meters per second (m/s) in air at room temperature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3. Time is the time-of-flight (TOF) - the time it takes for the ultrasonic wave to travel to the object and </a:t>
            </a:r>
            <a:r>
              <a:rPr lang="en-US" b="1" dirty="0" err="1" smtClean="0">
                <a:solidFill>
                  <a:srgbClr val="002060"/>
                </a:solidFill>
              </a:rPr>
              <a:t>backThe</a:t>
            </a:r>
            <a:r>
              <a:rPr lang="en-US" b="1" dirty="0" smtClean="0">
                <a:solidFill>
                  <a:srgbClr val="002060"/>
                </a:solidFill>
              </a:rPr>
              <a:t> division by 2 accounts for the round trip (to the object and back).This formula allows ultrasonic sensors to accurately measure distances!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79" y="3043646"/>
            <a:ext cx="5871279" cy="391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5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46718-F38F-A732-91FF-6D122298C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057CCA5-5F32-AF5E-BDAD-5E37422E936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ectángulo 2">
              <a:extLst>
                <a:ext uri="{FF2B5EF4-FFF2-40B4-BE49-F238E27FC236}">
                  <a16:creationId xmlns:a16="http://schemas.microsoft.com/office/drawing/2014/main" id="{D1C73743-87D3-8103-BFBB-2237088A15C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6" name="Grupo 105">
              <a:extLst>
                <a:ext uri="{FF2B5EF4-FFF2-40B4-BE49-F238E27FC236}">
                  <a16:creationId xmlns:a16="http://schemas.microsoft.com/office/drawing/2014/main" id="{1A072696-39F3-4E0E-6146-3C84FA8FB943}"/>
                </a:ext>
              </a:extLst>
            </p:cNvPr>
            <p:cNvGrpSpPr/>
            <p:nvPr/>
          </p:nvGrpSpPr>
          <p:grpSpPr>
            <a:xfrm>
              <a:off x="5867400" y="495300"/>
              <a:ext cx="5867400" cy="5867400"/>
              <a:chOff x="3162300" y="406400"/>
              <a:chExt cx="5867400" cy="5867400"/>
            </a:xfr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grpSpPr>
          <p:sp>
            <p:nvSpPr>
              <p:cNvPr id="7" name="Círculo: vacío 99">
                <a:extLst>
                  <a:ext uri="{FF2B5EF4-FFF2-40B4-BE49-F238E27FC236}">
                    <a16:creationId xmlns:a16="http://schemas.microsoft.com/office/drawing/2014/main" id="{D450F8F0-5DE2-F48B-DD93-D962F0A3860F}"/>
                  </a:ext>
                </a:extLst>
              </p:cNvPr>
              <p:cNvSpPr/>
              <p:nvPr/>
            </p:nvSpPr>
            <p:spPr>
              <a:xfrm>
                <a:off x="3162300" y="406400"/>
                <a:ext cx="5867400" cy="5867400"/>
              </a:xfrm>
              <a:prstGeom prst="donut">
                <a:avLst>
                  <a:gd name="adj" fmla="val 53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Arco de bloque 100">
                <a:extLst>
                  <a:ext uri="{FF2B5EF4-FFF2-40B4-BE49-F238E27FC236}">
                    <a16:creationId xmlns:a16="http://schemas.microsoft.com/office/drawing/2014/main" id="{F1DB5559-65C1-BE30-7054-F7D7AB5588B6}"/>
                  </a:ext>
                </a:extLst>
              </p:cNvPr>
              <p:cNvSpPr/>
              <p:nvPr/>
            </p:nvSpPr>
            <p:spPr>
              <a:xfrm>
                <a:off x="3568700" y="838200"/>
                <a:ext cx="5054600" cy="4914900"/>
              </a:xfrm>
              <a:prstGeom prst="blockArc">
                <a:avLst>
                  <a:gd name="adj1" fmla="val 10800000"/>
                  <a:gd name="adj2" fmla="val 21396143"/>
                  <a:gd name="adj3" fmla="val 76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Arco de bloque 101">
                <a:extLst>
                  <a:ext uri="{FF2B5EF4-FFF2-40B4-BE49-F238E27FC236}">
                    <a16:creationId xmlns:a16="http://schemas.microsoft.com/office/drawing/2014/main" id="{752A5F5D-EC44-5EDA-7A1D-8A005806146F}"/>
                  </a:ext>
                </a:extLst>
              </p:cNvPr>
              <p:cNvSpPr/>
              <p:nvPr/>
            </p:nvSpPr>
            <p:spPr>
              <a:xfrm rot="10800000">
                <a:off x="3568700" y="838200"/>
                <a:ext cx="5054600" cy="4914900"/>
              </a:xfrm>
              <a:prstGeom prst="blockArc">
                <a:avLst>
                  <a:gd name="adj1" fmla="val 10800000"/>
                  <a:gd name="adj2" fmla="val 14223076"/>
                  <a:gd name="adj3" fmla="val 76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Arco de bloque 102">
                <a:extLst>
                  <a:ext uri="{FF2B5EF4-FFF2-40B4-BE49-F238E27FC236}">
                    <a16:creationId xmlns:a16="http://schemas.microsoft.com/office/drawing/2014/main" id="{ACFF112D-778D-D79C-66CE-430BF69C4BC3}"/>
                  </a:ext>
                </a:extLst>
              </p:cNvPr>
              <p:cNvSpPr/>
              <p:nvPr/>
            </p:nvSpPr>
            <p:spPr>
              <a:xfrm rot="10800000">
                <a:off x="3568700" y="882650"/>
                <a:ext cx="5054600" cy="4914900"/>
              </a:xfrm>
              <a:prstGeom prst="blockArc">
                <a:avLst>
                  <a:gd name="adj1" fmla="val 19129179"/>
                  <a:gd name="adj2" fmla="val 21396143"/>
                  <a:gd name="adj3" fmla="val 76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Arco de bloque 103">
                <a:extLst>
                  <a:ext uri="{FF2B5EF4-FFF2-40B4-BE49-F238E27FC236}">
                    <a16:creationId xmlns:a16="http://schemas.microsoft.com/office/drawing/2014/main" id="{E781CCAB-FB99-1410-AABB-EFE74AE6FCCA}"/>
                  </a:ext>
                </a:extLst>
              </p:cNvPr>
              <p:cNvSpPr/>
              <p:nvPr/>
            </p:nvSpPr>
            <p:spPr>
              <a:xfrm rot="10800000">
                <a:off x="3568700" y="860425"/>
                <a:ext cx="5054600" cy="4914900"/>
              </a:xfrm>
              <a:prstGeom prst="blockArc">
                <a:avLst>
                  <a:gd name="adj1" fmla="val 14362641"/>
                  <a:gd name="adj2" fmla="val 18928404"/>
                  <a:gd name="adj3" fmla="val 79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3" name="Content Placeholder 3"/>
          <p:cNvPicPr>
            <a:picLocks noChangeAspect="1"/>
          </p:cNvPicPr>
          <p:nvPr/>
        </p:nvPicPr>
        <p:blipFill rotWithShape="1">
          <a:blip r:embed="rId3"/>
          <a:srcRect l="64159" t="27205" r="14180" b="35891"/>
          <a:stretch/>
        </p:blipFill>
        <p:spPr>
          <a:xfrm>
            <a:off x="6535559" y="1136705"/>
            <a:ext cx="4491198" cy="460681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ectangle 1"/>
          <p:cNvSpPr/>
          <p:nvPr/>
        </p:nvSpPr>
        <p:spPr>
          <a:xfrm>
            <a:off x="0" y="143691"/>
            <a:ext cx="597215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smtClean="0">
                <a:solidFill>
                  <a:srgbClr val="002060"/>
                </a:solidFill>
                <a:effectLst/>
                <a:latin typeface="Google Sans"/>
              </a:rPr>
              <a:t>ultrasonic </a:t>
            </a:r>
            <a:r>
              <a:rPr lang="en-US" b="1" i="0" dirty="0" smtClean="0">
                <a:solidFill>
                  <a:srgbClr val="002060"/>
                </a:solidFill>
                <a:effectLst/>
                <a:latin typeface="Google Sans"/>
              </a:rPr>
              <a:t>sensor converts reflected </a:t>
            </a:r>
            <a:r>
              <a:rPr lang="en-US" b="1" i="0" dirty="0" smtClean="0">
                <a:solidFill>
                  <a:srgbClr val="002060"/>
                </a:solidFill>
                <a:effectLst/>
                <a:latin typeface="Google Sans"/>
                <a:hlinkClick r:id="rId4"/>
              </a:rPr>
              <a:t>sound waves</a:t>
            </a:r>
            <a:r>
              <a:rPr lang="en-US" b="1" i="0" dirty="0" smtClean="0">
                <a:solidFill>
                  <a:srgbClr val="002060"/>
                </a:solidFill>
                <a:effectLst/>
                <a:latin typeface="Google Sans"/>
              </a:rPr>
              <a:t> into an electrical signal that an Arduino microcontroller can interpret to measure distance. </a:t>
            </a:r>
          </a:p>
          <a:p>
            <a:r>
              <a:rPr lang="en-US" b="1" i="0" dirty="0" smtClean="0">
                <a:solidFill>
                  <a:srgbClr val="002060"/>
                </a:solidFill>
                <a:effectLst/>
                <a:latin typeface="Google Sans"/>
              </a:rPr>
              <a:t>The sensor works by sending out an ultrasonic sound pulse, then measuring the time it takes for the echo to return after bouncing off an object. </a:t>
            </a:r>
          </a:p>
          <a:p>
            <a:r>
              <a:rPr lang="en-US" b="1" i="0" dirty="0" smtClean="0">
                <a:solidFill>
                  <a:srgbClr val="002060"/>
                </a:solidFill>
                <a:effectLst/>
                <a:latin typeface="Google Sans"/>
              </a:rPr>
              <a:t>This </a:t>
            </a:r>
            <a:r>
              <a:rPr lang="en-US" b="1" i="0" dirty="0" smtClean="0">
                <a:solidFill>
                  <a:srgbClr val="002060"/>
                </a:solidFill>
                <a:effectLst/>
                <a:latin typeface="Google Sans"/>
                <a:hlinkClick r:id="rId5"/>
              </a:rPr>
              <a:t>time-of-flight</a:t>
            </a:r>
            <a:r>
              <a:rPr lang="en-US" b="1" i="0" dirty="0" smtClean="0">
                <a:solidFill>
                  <a:srgbClr val="002060"/>
                </a:solidFill>
                <a:effectLst/>
                <a:latin typeface="Google Sans"/>
              </a:rPr>
              <a:t> is used by the Arduino microcontroller to calculate the distance to the object.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872705"/>
            <a:ext cx="6104054" cy="393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46718-F38F-A732-91FF-6D122298C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057CCA5-5F32-AF5E-BDAD-5E37422E936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ectángulo 2">
              <a:extLst>
                <a:ext uri="{FF2B5EF4-FFF2-40B4-BE49-F238E27FC236}">
                  <a16:creationId xmlns:a16="http://schemas.microsoft.com/office/drawing/2014/main" id="{D1C73743-87D3-8103-BFBB-2237088A15C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6" name="Grupo 105">
              <a:extLst>
                <a:ext uri="{FF2B5EF4-FFF2-40B4-BE49-F238E27FC236}">
                  <a16:creationId xmlns:a16="http://schemas.microsoft.com/office/drawing/2014/main" id="{1A072696-39F3-4E0E-6146-3C84FA8FB943}"/>
                </a:ext>
              </a:extLst>
            </p:cNvPr>
            <p:cNvGrpSpPr/>
            <p:nvPr/>
          </p:nvGrpSpPr>
          <p:grpSpPr>
            <a:xfrm>
              <a:off x="5867400" y="495300"/>
              <a:ext cx="5867400" cy="5867400"/>
              <a:chOff x="3162300" y="406400"/>
              <a:chExt cx="5867400" cy="5867400"/>
            </a:xfr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grpSpPr>
          <p:sp>
            <p:nvSpPr>
              <p:cNvPr id="7" name="Círculo: vacío 99">
                <a:extLst>
                  <a:ext uri="{FF2B5EF4-FFF2-40B4-BE49-F238E27FC236}">
                    <a16:creationId xmlns:a16="http://schemas.microsoft.com/office/drawing/2014/main" id="{D450F8F0-5DE2-F48B-DD93-D962F0A3860F}"/>
                  </a:ext>
                </a:extLst>
              </p:cNvPr>
              <p:cNvSpPr/>
              <p:nvPr/>
            </p:nvSpPr>
            <p:spPr>
              <a:xfrm>
                <a:off x="3162300" y="406400"/>
                <a:ext cx="5867400" cy="5867400"/>
              </a:xfrm>
              <a:prstGeom prst="donut">
                <a:avLst>
                  <a:gd name="adj" fmla="val 53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Arco de bloque 100">
                <a:extLst>
                  <a:ext uri="{FF2B5EF4-FFF2-40B4-BE49-F238E27FC236}">
                    <a16:creationId xmlns:a16="http://schemas.microsoft.com/office/drawing/2014/main" id="{F1DB5559-65C1-BE30-7054-F7D7AB5588B6}"/>
                  </a:ext>
                </a:extLst>
              </p:cNvPr>
              <p:cNvSpPr/>
              <p:nvPr/>
            </p:nvSpPr>
            <p:spPr>
              <a:xfrm>
                <a:off x="3568700" y="838200"/>
                <a:ext cx="5054600" cy="4914900"/>
              </a:xfrm>
              <a:prstGeom prst="blockArc">
                <a:avLst>
                  <a:gd name="adj1" fmla="val 10800000"/>
                  <a:gd name="adj2" fmla="val 21396143"/>
                  <a:gd name="adj3" fmla="val 76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Arco de bloque 101">
                <a:extLst>
                  <a:ext uri="{FF2B5EF4-FFF2-40B4-BE49-F238E27FC236}">
                    <a16:creationId xmlns:a16="http://schemas.microsoft.com/office/drawing/2014/main" id="{752A5F5D-EC44-5EDA-7A1D-8A005806146F}"/>
                  </a:ext>
                </a:extLst>
              </p:cNvPr>
              <p:cNvSpPr/>
              <p:nvPr/>
            </p:nvSpPr>
            <p:spPr>
              <a:xfrm rot="10800000">
                <a:off x="3568700" y="838200"/>
                <a:ext cx="5054600" cy="4914900"/>
              </a:xfrm>
              <a:prstGeom prst="blockArc">
                <a:avLst>
                  <a:gd name="adj1" fmla="val 10800000"/>
                  <a:gd name="adj2" fmla="val 14223076"/>
                  <a:gd name="adj3" fmla="val 76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Arco de bloque 102">
                <a:extLst>
                  <a:ext uri="{FF2B5EF4-FFF2-40B4-BE49-F238E27FC236}">
                    <a16:creationId xmlns:a16="http://schemas.microsoft.com/office/drawing/2014/main" id="{ACFF112D-778D-D79C-66CE-430BF69C4BC3}"/>
                  </a:ext>
                </a:extLst>
              </p:cNvPr>
              <p:cNvSpPr/>
              <p:nvPr/>
            </p:nvSpPr>
            <p:spPr>
              <a:xfrm rot="10800000">
                <a:off x="3568700" y="882650"/>
                <a:ext cx="5054600" cy="4914900"/>
              </a:xfrm>
              <a:prstGeom prst="blockArc">
                <a:avLst>
                  <a:gd name="adj1" fmla="val 19129179"/>
                  <a:gd name="adj2" fmla="val 21396143"/>
                  <a:gd name="adj3" fmla="val 76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Arco de bloque 103">
                <a:extLst>
                  <a:ext uri="{FF2B5EF4-FFF2-40B4-BE49-F238E27FC236}">
                    <a16:creationId xmlns:a16="http://schemas.microsoft.com/office/drawing/2014/main" id="{E781CCAB-FB99-1410-AABB-EFE74AE6FCCA}"/>
                  </a:ext>
                </a:extLst>
              </p:cNvPr>
              <p:cNvSpPr/>
              <p:nvPr/>
            </p:nvSpPr>
            <p:spPr>
              <a:xfrm rot="10800000">
                <a:off x="3568700" y="860425"/>
                <a:ext cx="5054600" cy="4914900"/>
              </a:xfrm>
              <a:prstGeom prst="blockArc">
                <a:avLst>
                  <a:gd name="adj1" fmla="val 14362641"/>
                  <a:gd name="adj2" fmla="val 18928404"/>
                  <a:gd name="adj3" fmla="val 79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63AAE3A-E3F4-FC70-84CB-F484B88735B1}"/>
              </a:ext>
            </a:extLst>
          </p:cNvPr>
          <p:cNvSpPr txBox="1"/>
          <p:nvPr/>
        </p:nvSpPr>
        <p:spPr>
          <a:xfrm>
            <a:off x="1397000" y="2779801"/>
            <a:ext cx="36888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4400" b="1" strike="noStrike" dirty="0">
              <a:effectLst/>
              <a:latin typeface="var(--font-berkeley-mono)"/>
              <a:hlinkClick r:id="rId3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algn="l"/>
            <a:endParaRPr lang="en-US" sz="4400" b="0" i="0" dirty="0">
              <a:solidFill>
                <a:schemeClr val="bg1"/>
              </a:solidFill>
              <a:effectLst/>
              <a:latin typeface="__fkGroteskNeue_598ab8"/>
            </a:endParaRPr>
          </a:p>
          <a:p>
            <a:pPr algn="just"/>
            <a:endParaRPr lang="en-US" sz="44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Content Placeholder 3"/>
          <p:cNvPicPr>
            <a:picLocks noChangeAspect="1"/>
          </p:cNvPicPr>
          <p:nvPr/>
        </p:nvPicPr>
        <p:blipFill rotWithShape="1">
          <a:blip r:embed="rId4"/>
          <a:srcRect l="64159" t="27205" r="14180" b="35891"/>
          <a:stretch/>
        </p:blipFill>
        <p:spPr>
          <a:xfrm>
            <a:off x="6535559" y="1136705"/>
            <a:ext cx="4491198" cy="460681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078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208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__fkGroteskNeue_598ab8</vt:lpstr>
      <vt:lpstr>Arial</vt:lpstr>
      <vt:lpstr>Calibri</vt:lpstr>
      <vt:lpstr>Calibri Light</vt:lpstr>
      <vt:lpstr>Google Sans</vt:lpstr>
      <vt:lpstr>Times New Roman</vt:lpstr>
      <vt:lpstr>var(--font-berkeley-mono)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COMPUTER HOUSE</dc:creator>
  <cp:lastModifiedBy>COMPUTER HOUSE</cp:lastModifiedBy>
  <cp:revision>13</cp:revision>
  <dcterms:created xsi:type="dcterms:W3CDTF">2025-08-25T03:44:40Z</dcterms:created>
  <dcterms:modified xsi:type="dcterms:W3CDTF">2025-09-02T03:57:49Z</dcterms:modified>
</cp:coreProperties>
</file>