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3" y="0"/>
            <a:ext cx="12035247" cy="5551714"/>
          </a:xfrm>
        </p:spPr>
        <p:txBody>
          <a:bodyPr/>
          <a:lstStyle/>
          <a:p>
            <a:r>
              <a:rPr lang="en-US" sz="4800" b="1" i="1" u="sng" dirty="0">
                <a:solidFill>
                  <a:srgbClr val="FFC000"/>
                </a:solidFill>
              </a:rPr>
              <a:t>Definition of Volume:</a:t>
            </a:r>
          </a:p>
          <a:p>
            <a:r>
              <a:rPr lang="en-US" sz="4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Volume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is the amount of space occupied by </a:t>
            </a:r>
            <a:r>
              <a:rPr lang="en-US" sz="3600" dirty="0" smtClean="0">
                <a:solidFill>
                  <a:srgbClr val="0070C0"/>
                </a:solidFill>
              </a:rPr>
              <a:t>any </a:t>
            </a:r>
            <a:r>
              <a:rPr lang="en-US" sz="3600" dirty="0">
                <a:solidFill>
                  <a:srgbClr val="0070C0"/>
                </a:solidFill>
              </a:rPr>
              <a:t>three-dimensional </a:t>
            </a:r>
            <a:r>
              <a:rPr lang="en-US" sz="3600" dirty="0" smtClean="0">
                <a:solidFill>
                  <a:srgbClr val="0070C0"/>
                </a:solidFill>
              </a:rPr>
              <a:t>solid. </a:t>
            </a:r>
            <a:r>
              <a:rPr lang="en-US" sz="3600" dirty="0">
                <a:solidFill>
                  <a:srgbClr val="0070C0"/>
                </a:solidFill>
              </a:rPr>
              <a:t>It is measured in cubic units </a:t>
            </a:r>
            <a:r>
              <a:rPr lang="en-US" sz="3600" dirty="0" smtClean="0">
                <a:solidFill>
                  <a:srgbClr val="0070C0"/>
                </a:solidFill>
              </a:rPr>
              <a:t>and </a:t>
            </a:r>
            <a:r>
              <a:rPr lang="en-US" sz="3600" dirty="0">
                <a:solidFill>
                  <a:srgbClr val="0070C0"/>
                </a:solidFill>
              </a:rPr>
              <a:t>represents the capacity of the object. Common three-dimensional solids include cones, cubes, </a:t>
            </a:r>
            <a:r>
              <a:rPr lang="en-US" sz="3600" dirty="0" smtClean="0">
                <a:solidFill>
                  <a:srgbClr val="0070C0"/>
                </a:solidFill>
              </a:rPr>
              <a:t>cuboids</a:t>
            </a:r>
            <a:r>
              <a:rPr lang="en-US" sz="3600" dirty="0">
                <a:solidFill>
                  <a:srgbClr val="0070C0"/>
                </a:solidFill>
              </a:rPr>
              <a:t>, cylinders, and spheres.</a:t>
            </a:r>
          </a:p>
          <a:p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30629"/>
            <a:ext cx="11956869" cy="6727371"/>
          </a:xfrm>
        </p:spPr>
        <p:txBody>
          <a:bodyPr/>
          <a:lstStyle/>
          <a:p>
            <a:r>
              <a:rPr lang="en-US" sz="4000" b="1" u="sng" dirty="0">
                <a:solidFill>
                  <a:srgbClr val="0070C0"/>
                </a:solidFill>
              </a:rPr>
              <a:t>Formulas and Examples of Common Solids:</a:t>
            </a:r>
          </a:p>
          <a:p>
            <a:r>
              <a:rPr lang="en-US" sz="4000" b="1" u="sng" dirty="0">
                <a:solidFill>
                  <a:srgbClr val="0070C0"/>
                </a:solidFill>
              </a:rPr>
              <a:t>Cube:</a:t>
            </a:r>
          </a:p>
          <a:p>
            <a:pPr lvl="1"/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Definition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2060"/>
                </a:solidFill>
              </a:rPr>
              <a:t>A cube is a solid with six equal square faces.</a:t>
            </a:r>
          </a:p>
          <a:p>
            <a:pPr lvl="1"/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Volume Formula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800" dirty="0" smtClean="0">
                <a:solidFill>
                  <a:srgbClr val="00B050"/>
                </a:solidFill>
              </a:rPr>
              <a:t>V = a</a:t>
            </a:r>
            <a:r>
              <a:rPr lang="en-US" sz="1800" baseline="30000" dirty="0" smtClean="0">
                <a:solidFill>
                  <a:srgbClr val="00B050"/>
                </a:solidFill>
              </a:rPr>
              <a:t>3</a:t>
            </a:r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Example</a:t>
            </a:r>
            <a:r>
              <a:rPr lang="en-US" sz="1800" b="1" dirty="0" smtClean="0">
                <a:solidFill>
                  <a:srgbClr val="002060"/>
                </a:solidFill>
              </a:rPr>
              <a:t>:  </a:t>
            </a:r>
            <a:r>
              <a:rPr lang="en-US" sz="1800" b="1" dirty="0">
                <a:solidFill>
                  <a:srgbClr val="002060"/>
                </a:solidFill>
              </a:rPr>
              <a:t>If each edge of a cube is 3 cm, then the volume is V= 3</a:t>
            </a:r>
            <a:r>
              <a:rPr lang="en-US" sz="1800" b="1" baseline="30000" dirty="0">
                <a:solidFill>
                  <a:srgbClr val="002060"/>
                </a:solidFill>
              </a:rPr>
              <a:t>3</a:t>
            </a:r>
            <a:r>
              <a:rPr lang="en-US" sz="1800" b="1" dirty="0">
                <a:solidFill>
                  <a:srgbClr val="002060"/>
                </a:solidFill>
              </a:rPr>
              <a:t> = 27 cm</a:t>
            </a:r>
            <a:r>
              <a:rPr lang="en-US" sz="1800" b="1" baseline="30000" dirty="0">
                <a:solidFill>
                  <a:srgbClr val="002060"/>
                </a:solidFill>
              </a:rPr>
              <a:t>3</a:t>
            </a:r>
            <a:r>
              <a:rPr lang="en-US" sz="1800" b="1" dirty="0">
                <a:solidFill>
                  <a:srgbClr val="002060"/>
                </a:solidFill>
              </a:rPr>
              <a:t>  </a:t>
            </a:r>
          </a:p>
          <a:p>
            <a:pPr lvl="1"/>
            <a:endParaRPr lang="en-US" sz="1800" b="1" dirty="0"/>
          </a:p>
          <a:p>
            <a:pPr lvl="1"/>
            <a:r>
              <a:rPr lang="en-US" sz="1800" b="1" dirty="0" smtClean="0">
                <a:solidFill>
                  <a:srgbClr val="00B0F0"/>
                </a:solidFill>
              </a:rPr>
              <a:t>Cuboid </a:t>
            </a:r>
            <a:r>
              <a:rPr lang="en-US" sz="1800" b="1" dirty="0">
                <a:solidFill>
                  <a:srgbClr val="00B0F0"/>
                </a:solidFill>
              </a:rPr>
              <a:t>(Rectangular Prism):</a:t>
            </a:r>
            <a:endParaRPr lang="en-US" sz="1800" dirty="0">
              <a:solidFill>
                <a:srgbClr val="00B0F0"/>
              </a:solidFill>
            </a:endParaRPr>
          </a:p>
          <a:p>
            <a:pPr lvl="1"/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Definition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800" b="1" dirty="0">
                <a:solidFill>
                  <a:srgbClr val="002060"/>
                </a:solidFill>
              </a:rPr>
              <a:t>A cuboid is a solid with six rectangular faces, where opposite faces are equal.</a:t>
            </a:r>
          </a:p>
          <a:p>
            <a:pPr lvl="1"/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Volume Formula</a:t>
            </a:r>
            <a:r>
              <a:rPr lang="en-US" sz="1800" dirty="0">
                <a:solidFill>
                  <a:srgbClr val="92D050"/>
                </a:solidFill>
              </a:rPr>
              <a:t>: </a:t>
            </a:r>
            <a:r>
              <a:rPr lang="en-US" sz="1800" b="1" dirty="0" smtClean="0">
                <a:solidFill>
                  <a:srgbClr val="92D050"/>
                </a:solidFill>
              </a:rPr>
              <a:t>V= l x w x h</a:t>
            </a:r>
            <a:endParaRPr lang="en-US" sz="1800" b="1" dirty="0">
              <a:solidFill>
                <a:srgbClr val="92D050"/>
              </a:solidFill>
            </a:endParaRPr>
          </a:p>
          <a:p>
            <a:pPr lvl="1"/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Example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800" b="1" dirty="0">
                <a:solidFill>
                  <a:srgbClr val="002060"/>
                </a:solidFill>
              </a:rPr>
              <a:t>If the length, width, and height of a cuboid are 4 cm, 3 cm, and 2 cm respectively, then the volume is </a:t>
            </a:r>
            <a:r>
              <a:rPr lang="en-US" sz="1800" b="1" dirty="0" smtClean="0">
                <a:solidFill>
                  <a:srgbClr val="002060"/>
                </a:solidFill>
              </a:rPr>
              <a:t>V=4×3×2=24</a:t>
            </a:r>
            <a:r>
              <a:rPr lang="en-US" sz="1800" b="1" dirty="0">
                <a:solidFill>
                  <a:srgbClr val="002060"/>
                </a:solidFill>
              </a:rPr>
              <a:t> </a:t>
            </a:r>
            <a:r>
              <a:rPr lang="en-US" sz="1800" b="1" dirty="0" smtClean="0">
                <a:solidFill>
                  <a:srgbClr val="002060"/>
                </a:solidFill>
              </a:rPr>
              <a:t>cm</a:t>
            </a:r>
            <a:r>
              <a:rPr lang="en-US" sz="1800" b="1" baseline="30000" dirty="0" smtClean="0">
                <a:solidFill>
                  <a:srgbClr val="002060"/>
                </a:solidFill>
              </a:rPr>
              <a:t>3</a:t>
            </a:r>
            <a:endParaRPr lang="en-US" sz="18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5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4775" y="0"/>
            <a:ext cx="12199938" cy="6858000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Cylinder:</a:t>
            </a:r>
            <a:endParaRPr lang="en-US" sz="3200" dirty="0">
              <a:solidFill>
                <a:srgbClr val="00B0F0"/>
              </a:solidFill>
            </a:endParaRP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solidFill>
                  <a:srgbClr val="00B0F0"/>
                </a:solidFill>
              </a:rPr>
              <a:t>Definition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cylinder is a solid with two parallel circular bases connected by a curved surface.</a:t>
            </a:r>
          </a:p>
          <a:p>
            <a:r>
              <a:rPr lang="en-US" b="1" dirty="0">
                <a:solidFill>
                  <a:srgbClr val="00B0F0"/>
                </a:solidFill>
              </a:rPr>
              <a:t>Volume Formula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 smtClean="0">
                <a:solidFill>
                  <a:srgbClr val="00B050"/>
                </a:solidFill>
              </a:rPr>
              <a:t>V=πr</a:t>
            </a:r>
            <a:r>
              <a:rPr lang="en-US" baseline="30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h</a:t>
            </a:r>
          </a:p>
          <a:p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 radius of the base is 2 cm and the height is 5 cm, 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volume is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V=π×2</a:t>
            </a:r>
            <a:r>
              <a:rPr lang="en-US" b="1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×5 =20π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 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cm</a:t>
            </a:r>
            <a:r>
              <a:rPr lang="en-US" b="1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r>
              <a:rPr lang="en-US" sz="3600" b="1" dirty="0">
                <a:solidFill>
                  <a:srgbClr val="00B0F0"/>
                </a:solidFill>
              </a:rPr>
              <a:t>Cone:</a:t>
            </a:r>
            <a:endParaRPr lang="en-US" sz="3600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Definition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cone is a solid with a circular base and a single vertex, tapering smoothly from the base to the vertex.</a:t>
            </a:r>
          </a:p>
          <a:p>
            <a:r>
              <a:rPr lang="en-US" b="1" dirty="0">
                <a:solidFill>
                  <a:srgbClr val="00B0F0"/>
                </a:solidFill>
              </a:rPr>
              <a:t>Volume Formula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V= 1/3 x π x r</a:t>
            </a:r>
            <a:r>
              <a:rPr lang="en-US" b="1" baseline="30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x h</a:t>
            </a:r>
          </a:p>
          <a:p>
            <a:r>
              <a:rPr lang="en-US" b="1" dirty="0">
                <a:solidFill>
                  <a:srgbClr val="00B0F0"/>
                </a:solidFill>
              </a:rPr>
              <a:t>Example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 radius of the base is 3 cm and the height is 6 cm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lvl="3"/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 the volume is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V=1/3 x π × 3</a:t>
            </a:r>
            <a:r>
              <a:rPr lang="en-US" sz="2000" b="1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×6= 18π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 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cm</a:t>
            </a:r>
            <a:r>
              <a:rPr lang="en-US" sz="2000" b="1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9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0"/>
            <a:ext cx="12592594" cy="6858000"/>
          </a:xfrm>
        </p:spPr>
        <p:txBody>
          <a:bodyPr/>
          <a:lstStyle/>
          <a:p>
            <a:r>
              <a:rPr lang="en-US" sz="4000" b="1" dirty="0">
                <a:solidFill>
                  <a:srgbClr val="00B0F0"/>
                </a:solidFill>
              </a:rPr>
              <a:t>Sphere: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solidFill>
                  <a:srgbClr val="00B0F0"/>
                </a:solidFill>
              </a:rPr>
              <a:t>Definition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sphere is a perfectly round solid where every point on the surface is equidistant from the center.</a:t>
            </a:r>
          </a:p>
          <a:p>
            <a:r>
              <a:rPr lang="en-US" b="1" dirty="0">
                <a:solidFill>
                  <a:srgbClr val="00B0F0"/>
                </a:solidFill>
              </a:rPr>
              <a:t>Volume Formula</a:t>
            </a:r>
            <a:r>
              <a:rPr lang="en-US" dirty="0" smtClean="0">
                <a:solidFill>
                  <a:srgbClr val="00B0F0"/>
                </a:solidFill>
              </a:rPr>
              <a:t>: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</a:rPr>
              <a:t>V=4/3 x π x r</a:t>
            </a:r>
            <a:r>
              <a:rPr lang="pt-BR" b="1" baseline="300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Example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 radius of a sphere is 4 cm, </a:t>
            </a: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 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volume </a:t>
            </a: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V=4/3 x </a:t>
            </a:r>
            <a:r>
              <a:rPr lang="el-G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π</a:t>
            </a: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l-G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×</a:t>
            </a: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l-G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800" b="1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l-G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l-G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256</a:t>
            </a: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l-G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x </a:t>
            </a:r>
            <a:r>
              <a:rPr lang="el-G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π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 </a:t>
            </a:r>
            <a:r>
              <a:rPr lang="en-US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cm</a:t>
            </a:r>
            <a:r>
              <a:rPr lang="en-US" sz="1800" b="1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US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0"/>
            <a:ext cx="7707085" cy="2860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2860766"/>
            <a:ext cx="4676502" cy="2062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5" y="2860766"/>
            <a:ext cx="5562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023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202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HOUSE</dc:creator>
  <cp:lastModifiedBy>COMPUTER HOUSE</cp:lastModifiedBy>
  <cp:revision>9</cp:revision>
  <dcterms:created xsi:type="dcterms:W3CDTF">2024-08-14T09:17:54Z</dcterms:created>
  <dcterms:modified xsi:type="dcterms:W3CDTF">2024-08-14T10:21:07Z</dcterms:modified>
</cp:coreProperties>
</file>