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A6B11-EA5B-4BD9-89D7-2CB0BA74F91F}">
  <a:tblStyle styleId="{DF0A6B11-EA5B-4BD9-89D7-2CB0BA74F9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Color of plot - green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show only top 10</a:t>
            </a:r>
            <a:endParaRPr/>
          </a:p>
        </p:txBody>
      </p:sp>
      <p:sp>
        <p:nvSpPr>
          <p:cNvPr id="196" name="Google Shape;19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ec24b70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51ec24b70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Average instead of Avg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Similar properties to the Visualization by year slide</a:t>
            </a:r>
            <a:endParaRPr/>
          </a:p>
        </p:txBody>
      </p:sp>
      <p:sp>
        <p:nvSpPr>
          <p:cNvPr id="218" name="Google Shape;218;g51ec24b70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f016b8e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51f016b8ef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instead of Avg</a:t>
            </a:r>
            <a:endParaRPr/>
          </a:p>
        </p:txBody>
      </p:sp>
      <p:sp>
        <p:nvSpPr>
          <p:cNvPr id="229" name="Google Shape;229;g51f016b8ef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f9cd11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51f9cd1106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800"/>
              <a:t>normal plot - not rainbow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only show top 10. scale y axis labels</a:t>
            </a:r>
            <a:endParaRPr sz="1800"/>
          </a:p>
        </p:txBody>
      </p:sp>
      <p:sp>
        <p:nvSpPr>
          <p:cNvPr id="239" name="Google Shape;239;g51f9cd110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ec249e0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51ec249e02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y-label should have capital C for 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green color for plots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spelling of country is wrong in title</a:t>
            </a:r>
            <a:endParaRPr/>
          </a:p>
        </p:txBody>
      </p:sp>
      <p:sp>
        <p:nvSpPr>
          <p:cNvPr id="163" name="Google Shape;163;g51ec249e02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number of co</a:t>
            </a:r>
            <a:endParaRPr/>
          </a:p>
        </p:txBody>
      </p:sp>
      <p:sp>
        <p:nvSpPr>
          <p:cNvPr id="174" name="Google Shape;17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ec249e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51ec249e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Average instead of Avg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Color of plots should be green</a:t>
            </a:r>
            <a:endParaRPr/>
          </a:p>
        </p:txBody>
      </p:sp>
      <p:sp>
        <p:nvSpPr>
          <p:cNvPr id="185" name="Google Shape;185;g51ec249e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和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项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llboard_Year-En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319872"/>
            <a:ext cx="12192000" cy="264695"/>
          </a:xfrm>
          <a:prstGeom prst="rect">
            <a:avLst/>
          </a:prstGeom>
          <a:gradFill>
            <a:gsLst>
              <a:gs pos="0">
                <a:schemeClr val="accent5"/>
              </a:gs>
              <a:gs pos="17000">
                <a:schemeClr val="accent5"/>
              </a:gs>
              <a:gs pos="46000">
                <a:srgbClr val="B3D1EC"/>
              </a:gs>
              <a:gs pos="63000">
                <a:srgbClr val="CCE0F2"/>
              </a:gs>
              <a:gs pos="76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2247137" y="6273023"/>
            <a:ext cx="7697724" cy="88900"/>
            <a:chOff x="975360" y="920750"/>
            <a:chExt cx="7697724" cy="63500"/>
          </a:xfrm>
        </p:grpSpPr>
        <p:sp>
          <p:nvSpPr>
            <p:cNvPr id="91" name="Google Shape;91;p13"/>
            <p:cNvSpPr/>
            <p:nvPr/>
          </p:nvSpPr>
          <p:spPr>
            <a:xfrm flipH="1">
              <a:off x="975360" y="920750"/>
              <a:ext cx="3872484" cy="6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CC">
                    <a:alpha val="97647"/>
                  </a:srgbClr>
                </a:gs>
                <a:gs pos="100000">
                  <a:srgbClr val="00185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800600" y="920750"/>
              <a:ext cx="3872484" cy="6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CC">
                    <a:alpha val="97647"/>
                  </a:srgbClr>
                </a:gs>
                <a:gs pos="100000">
                  <a:srgbClr val="00185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1010" y="45311"/>
            <a:ext cx="822549" cy="8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3559" y="203082"/>
            <a:ext cx="2160822" cy="49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994775" y="5666800"/>
            <a:ext cx="903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Zhaoyuan</a:t>
            </a:r>
            <a:r>
              <a:rPr lang="en-US" sz="2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     </a:t>
            </a:r>
            <a:r>
              <a:rPr lang="en-US" sz="2400" b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Yihua</a:t>
            </a:r>
            <a:r>
              <a:rPr lang="en-US" sz="2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	 </a:t>
            </a:r>
            <a:r>
              <a:rPr lang="en-US" sz="2400" b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Qinyan</a:t>
            </a:r>
            <a:r>
              <a:rPr lang="en-US" sz="2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	</a:t>
            </a:r>
            <a:r>
              <a:rPr lang="en-US" sz="2400" b="1" dirty="0">
                <a:solidFill>
                  <a:schemeClr val="dk1"/>
                </a:solidFill>
              </a:rPr>
              <a:t>  </a:t>
            </a:r>
            <a:r>
              <a:rPr lang="en-US" sz="2400" b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Anwesan</a:t>
            </a:r>
            <a:r>
              <a:rPr lang="en-US" sz="2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Pal</a:t>
            </a: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5697" y="1996693"/>
            <a:ext cx="7220556" cy="284588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443584" y="4937612"/>
            <a:ext cx="1146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143: Group 2</a:t>
            </a:r>
            <a:endParaRPr sz="32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914403" y="938615"/>
            <a:ext cx="103383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Lyrics Web Scraping and Text Mining Analysis</a:t>
            </a:r>
            <a:endParaRPr sz="3600" b="1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-330451" y="781868"/>
            <a:ext cx="4537753" cy="72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Text Mining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746350" y="1854850"/>
            <a:ext cx="1060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 I: N-grams -- </a:t>
            </a:r>
            <a:r>
              <a:rPr lang="en-US" sz="2400">
                <a:solidFill>
                  <a:srgbClr val="0000CC"/>
                </a:solidFill>
              </a:rPr>
              <a:t>Most frequent set of words that occur next to each other</a:t>
            </a:r>
            <a:endParaRPr/>
          </a:p>
        </p:txBody>
      </p:sp>
      <p:graphicFrame>
        <p:nvGraphicFramePr>
          <p:cNvPr id="201" name="Google Shape;201;p22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Google Shape;202;p22"/>
          <p:cNvSpPr txBox="1"/>
          <p:nvPr/>
        </p:nvSpPr>
        <p:spPr>
          <a:xfrm>
            <a:off x="4487450" y="5971800"/>
            <a:ext cx="2926500" cy="461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Love is the way forward!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1477825" y="2507000"/>
            <a:ext cx="21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Unigram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5668825" y="2507000"/>
            <a:ext cx="21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Bigram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9707425" y="2507000"/>
            <a:ext cx="21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Trigram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926" y="3002320"/>
            <a:ext cx="3890049" cy="230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375" y="3002320"/>
            <a:ext cx="3946226" cy="251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02320"/>
            <a:ext cx="3746125" cy="20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383225" y="5265400"/>
            <a:ext cx="7170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974750" y="5345725"/>
            <a:ext cx="1488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love love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774625" y="5417800"/>
            <a:ext cx="18153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love love love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2"/>
          <p:cNvCxnSpPr/>
          <p:nvPr/>
        </p:nvCxnSpPr>
        <p:spPr>
          <a:xfrm>
            <a:off x="640275" y="5026700"/>
            <a:ext cx="0" cy="3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4526475" y="5102900"/>
            <a:ext cx="0" cy="3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8488875" y="5255300"/>
            <a:ext cx="0" cy="3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-330451" y="781868"/>
            <a:ext cx="45378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Text Mining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127352" y="1854850"/>
            <a:ext cx="100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en-US" sz="2400">
                <a:solidFill>
                  <a:srgbClr val="0000CC"/>
                </a:solidFill>
              </a:rPr>
              <a:t> II: Sentiment Analysis - Sentiment Intensity Analyzer library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0000CC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</a:endParaRPr>
          </a:p>
        </p:txBody>
      </p:sp>
      <p:graphicFrame>
        <p:nvGraphicFramePr>
          <p:cNvPr id="223" name="Google Shape;223;p23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21" y="2316550"/>
            <a:ext cx="8318829" cy="44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9059450" y="4219200"/>
            <a:ext cx="2926500" cy="726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Negative sentiments creeping in!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-330451" y="781868"/>
            <a:ext cx="45378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Text Mining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1127342" y="1854855"/>
            <a:ext cx="79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en-US" sz="2400">
                <a:solidFill>
                  <a:srgbClr val="0000CC"/>
                </a:solidFill>
              </a:rPr>
              <a:t> II: Sentiment Analysis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0000CC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</a:endParaRPr>
          </a:p>
        </p:txBody>
      </p:sp>
      <p:graphicFrame>
        <p:nvGraphicFramePr>
          <p:cNvPr id="234" name="Google Shape;234;p24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75" y="2316550"/>
            <a:ext cx="7150175" cy="440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-330451" y="781868"/>
            <a:ext cx="45378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Text Mining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1127351" y="1854850"/>
            <a:ext cx="920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 III: TF-IDF - Top</a:t>
            </a:r>
            <a:r>
              <a:rPr lang="en-US" sz="2400">
                <a:solidFill>
                  <a:srgbClr val="0000CC"/>
                </a:solidFill>
              </a:rPr>
              <a:t> words encountered for top-3 genres</a:t>
            </a:r>
            <a:endParaRPr/>
          </a:p>
        </p:txBody>
      </p:sp>
      <p:graphicFrame>
        <p:nvGraphicFramePr>
          <p:cNvPr id="244" name="Google Shape;244;p25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8950"/>
            <a:ext cx="38862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2468950"/>
            <a:ext cx="38862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0" y="2514600"/>
            <a:ext cx="38862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5;p23">
            <a:extLst>
              <a:ext uri="{FF2B5EF4-FFF2-40B4-BE49-F238E27FC236}">
                <a16:creationId xmlns:a16="http://schemas.microsoft.com/office/drawing/2014/main" id="{F815E2D0-B44A-430D-B217-320FE5A4BB87}"/>
              </a:ext>
            </a:extLst>
          </p:cNvPr>
          <p:cNvSpPr txBox="1"/>
          <p:nvPr/>
        </p:nvSpPr>
        <p:spPr>
          <a:xfrm>
            <a:off x="4030251" y="5954695"/>
            <a:ext cx="4589680" cy="726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Hip-hop and Pop have more colloquial word usage!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/>
        </p:nvSpPr>
        <p:spPr>
          <a:xfrm>
            <a:off x="0" y="831945"/>
            <a:ext cx="5151071" cy="79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</a:rPr>
              <a:t>Conclusion</a:t>
            </a:r>
            <a:endParaRPr sz="3200" b="1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744099" y="2001068"/>
            <a:ext cx="535768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255" name="Google Shape;255;p26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" name="Google Shape;256;p26"/>
          <p:cNvSpPr txBox="1"/>
          <p:nvPr/>
        </p:nvSpPr>
        <p:spPr>
          <a:xfrm>
            <a:off x="1203550" y="1854850"/>
            <a:ext cx="935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/>
              <a:t>Data gathered about Top 100 Billboard songs from 1959-2018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1203550" y="2997850"/>
            <a:ext cx="935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/>
              <a:t>Data Cleaning for Lyrics, Nationality, Genre of song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1203550" y="3988450"/>
            <a:ext cx="935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/>
              <a:t>Text Mining - N-gram, Sentiment Analysis, TF-IDF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203550" y="4979050"/>
            <a:ext cx="935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/>
              <a:t>More Text Mining - Word Cloud, Parts of Speech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0" y="319872"/>
            <a:ext cx="12192000" cy="264695"/>
          </a:xfrm>
          <a:prstGeom prst="rect">
            <a:avLst/>
          </a:prstGeom>
          <a:gradFill>
            <a:gsLst>
              <a:gs pos="0">
                <a:schemeClr val="accent5"/>
              </a:gs>
              <a:gs pos="17000">
                <a:schemeClr val="accent5"/>
              </a:gs>
              <a:gs pos="46000">
                <a:srgbClr val="B3D1EC"/>
              </a:gs>
              <a:gs pos="63000">
                <a:srgbClr val="CCE0F2"/>
              </a:gs>
              <a:gs pos="76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7"/>
          <p:cNvGrpSpPr/>
          <p:nvPr/>
        </p:nvGrpSpPr>
        <p:grpSpPr>
          <a:xfrm>
            <a:off x="2247137" y="5778500"/>
            <a:ext cx="7697724" cy="88900"/>
            <a:chOff x="975360" y="920750"/>
            <a:chExt cx="7697724" cy="63500"/>
          </a:xfrm>
        </p:grpSpPr>
        <p:sp>
          <p:nvSpPr>
            <p:cNvPr id="266" name="Google Shape;266;p27"/>
            <p:cNvSpPr/>
            <p:nvPr/>
          </p:nvSpPr>
          <p:spPr>
            <a:xfrm flipH="1">
              <a:off x="975360" y="920750"/>
              <a:ext cx="3872484" cy="6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CC">
                    <a:alpha val="97647"/>
                  </a:srgbClr>
                </a:gs>
                <a:gs pos="100000">
                  <a:srgbClr val="00185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800600" y="920750"/>
              <a:ext cx="3872484" cy="6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CC">
                    <a:alpha val="97647"/>
                  </a:srgbClr>
                </a:gs>
                <a:gs pos="100000">
                  <a:srgbClr val="00185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1010" y="45311"/>
            <a:ext cx="822549" cy="8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3559" y="203082"/>
            <a:ext cx="2160822" cy="49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585975" y="2021241"/>
            <a:ext cx="10972800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THANK YOU FOR LISTENING!</a:t>
            </a:r>
            <a:endParaRPr sz="4000" b="1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33CC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33CC"/>
                </a:solidFill>
              </a:rPr>
              <a:t>Any questions?</a:t>
            </a:r>
            <a:endParaRPr sz="4000" b="1">
              <a:solidFill>
                <a:srgbClr val="0033CC"/>
              </a:solidFill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316992" y="980561"/>
            <a:ext cx="4350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432142" y="3295719"/>
            <a:ext cx="562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Web Scraping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441473" y="4226747"/>
            <a:ext cx="701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 Cleaning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834558" y="2311951"/>
            <a:ext cx="6278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 Visualization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825229" y="3317598"/>
            <a:ext cx="407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Text Mining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11" name="Google Shape;111;p14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112;p14"/>
          <p:cNvSpPr txBox="1"/>
          <p:nvPr/>
        </p:nvSpPr>
        <p:spPr>
          <a:xfrm>
            <a:off x="1441470" y="2356895"/>
            <a:ext cx="562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dirty="0">
                <a:solidFill>
                  <a:schemeClr val="dk1"/>
                </a:solidFill>
              </a:rPr>
              <a:t>Introduction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834556" y="4312868"/>
            <a:ext cx="407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➢"/>
            </a:pPr>
            <a:r>
              <a:rPr lang="en-US" sz="2800" dirty="0">
                <a:solidFill>
                  <a:schemeClr val="dk1"/>
                </a:solidFill>
              </a:rPr>
              <a:t>   Conclusion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9195" y="812667"/>
            <a:ext cx="4362389" cy="72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2303123" y="3359425"/>
            <a:ext cx="834400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 – Billboard year-end 100: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https://en.wikipedia.org/wiki/Billboard_Year-End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Years - 1959-2018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Number of songs - 60x100 = 6000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348926" y="1839729"/>
            <a:ext cx="2696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2303125" y="2373400"/>
            <a:ext cx="90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study </a:t>
            </a:r>
            <a:r>
              <a:rPr lang="en-US" sz="2000">
                <a:solidFill>
                  <a:schemeClr val="dk1"/>
                </a:solidFill>
              </a:rPr>
              <a:t>top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100 songs on billboard year-end chart</a:t>
            </a:r>
            <a:r>
              <a:rPr lang="en-US" sz="2000">
                <a:solidFill>
                  <a:schemeClr val="dk1"/>
                </a:solidFill>
              </a:rPr>
              <a:t>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year 1959 to 2018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348925" y="2845524"/>
            <a:ext cx="2696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348924" y="4829445"/>
            <a:ext cx="2696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</a:rPr>
              <a:t>Methodology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303123" y="5437691"/>
            <a:ext cx="959660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data from </a:t>
            </a:r>
            <a:r>
              <a:rPr lang="en-US" sz="2000">
                <a:solidFill>
                  <a:schemeClr val="dk1"/>
                </a:solidFill>
              </a:rPr>
              <a:t>various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websites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Choose relevant variables,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 artist </a:t>
            </a:r>
            <a:r>
              <a:rPr lang="en-US" sz="2000">
                <a:solidFill>
                  <a:schemeClr val="dk1"/>
                </a:solidFill>
              </a:rPr>
              <a:t>nationality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chemeClr val="dk1"/>
                </a:solidFill>
              </a:rPr>
              <a:t>lyrics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chemeClr val="dk1"/>
                </a:solidFill>
              </a:rPr>
              <a:t>genre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Perform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Cleaning, </a:t>
            </a:r>
            <a:r>
              <a:rPr lang="en-US" sz="2000">
                <a:solidFill>
                  <a:schemeClr val="dk1"/>
                </a:solidFill>
              </a:rPr>
              <a:t>A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 and </a:t>
            </a:r>
            <a:r>
              <a:rPr lang="en-US" sz="2000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 </a:t>
            </a:r>
            <a:r>
              <a:rPr lang="en-US" sz="2000">
                <a:solidFill>
                  <a:schemeClr val="dk1"/>
                </a:solidFill>
              </a:rPr>
              <a:t>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ining</a:t>
            </a:r>
            <a:endParaRPr/>
          </a:p>
        </p:txBody>
      </p:sp>
      <p:graphicFrame>
        <p:nvGraphicFramePr>
          <p:cNvPr id="126" name="Google Shape;126;p15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517750" y="2159650"/>
            <a:ext cx="771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 I: </a:t>
            </a:r>
            <a:r>
              <a:rPr lang="en-US" sz="2400"/>
              <a:t>Rank, Song, Artist</a:t>
            </a:r>
            <a:r>
              <a:rPr lang="en-US" sz="2400">
                <a:solidFill>
                  <a:schemeClr val="dk1"/>
                </a:solidFill>
              </a:rPr>
              <a:t> - obtained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Wikipedia</a:t>
            </a:r>
            <a:endParaRPr/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134;p16"/>
          <p:cNvSpPr txBox="1"/>
          <p:nvPr/>
        </p:nvSpPr>
        <p:spPr>
          <a:xfrm>
            <a:off x="517742" y="5207655"/>
            <a:ext cx="79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  <a:r>
              <a:rPr lang="en-US" sz="2400">
                <a:solidFill>
                  <a:srgbClr val="0000CC"/>
                </a:solidFill>
              </a:rPr>
              <a:t>V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yrics </a:t>
            </a:r>
            <a:r>
              <a:rPr lang="en-US" sz="2400">
                <a:solidFill>
                  <a:schemeClr val="dk1"/>
                </a:solidFill>
              </a:rPr>
              <a:t>- obtained from the Genius database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17742" y="3226455"/>
            <a:ext cx="79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 II: </a:t>
            </a:r>
            <a:r>
              <a:rPr lang="en-US" sz="2400">
                <a:solidFill>
                  <a:schemeClr val="dk1"/>
                </a:solidFill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ationality - obtained from Wikipedia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17742" y="4217055"/>
            <a:ext cx="79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  <a:r>
              <a:rPr lang="en-US" sz="2400">
                <a:solidFill>
                  <a:srgbClr val="0000CC"/>
                </a:solidFill>
              </a:rPr>
              <a:t>II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Genres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- obtained from DBpedia resources 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18803" y="812675"/>
            <a:ext cx="74652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Web Scraping - 4 main components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9195" y="812667"/>
            <a:ext cx="4537753" cy="72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Web Scraping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44" name="Google Shape;144;p17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9625"/>
            <a:ext cx="11863625" cy="328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5722125" y="2229600"/>
            <a:ext cx="4143600" cy="3182100"/>
          </a:xfrm>
          <a:prstGeom prst="ellipse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>
            <a:off x="9865718" y="3814941"/>
            <a:ext cx="668400" cy="11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148;p17"/>
          <p:cNvSpPr txBox="1"/>
          <p:nvPr/>
        </p:nvSpPr>
        <p:spPr>
          <a:xfrm>
            <a:off x="10534125" y="3457200"/>
            <a:ext cx="1380300" cy="996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 </a:t>
            </a:r>
            <a:r>
              <a:rPr lang="en-US" sz="2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leaning Needed!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127352" y="2159650"/>
            <a:ext cx="985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</a:rPr>
              <a:t>Nationality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Total 128 different nationalities listed by wiki - categorized into 37 nationalities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9195" y="812667"/>
            <a:ext cx="4537753" cy="72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1127350" y="4754921"/>
            <a:ext cx="9557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Lyrics: </a:t>
            </a:r>
            <a:r>
              <a:rPr lang="en-US" sz="2400">
                <a:solidFill>
                  <a:schemeClr val="dk1"/>
                </a:solidFill>
              </a:rPr>
              <a:t>Removal of periods, punctuations, incomplete words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159;p18"/>
          <p:cNvSpPr txBox="1"/>
          <p:nvPr/>
        </p:nvSpPr>
        <p:spPr>
          <a:xfrm>
            <a:off x="1127350" y="3455050"/>
            <a:ext cx="974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</a:rPr>
              <a:t>Genre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Total 489 genres listed by DBpedia - categorized into 17 main genre classes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272242" y="759876"/>
            <a:ext cx="45378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</a:rPr>
              <a:t>Number of songs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127342" y="1854855"/>
            <a:ext cx="79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2400">
                <a:solidFill>
                  <a:srgbClr val="0000CC"/>
                </a:solidFill>
              </a:rPr>
              <a:t>Country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38" y="2316550"/>
            <a:ext cx="8151324" cy="44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9578409" y="4143000"/>
            <a:ext cx="2267100" cy="461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US tops the chart!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72259" y="759875"/>
            <a:ext cx="97389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</a:rPr>
              <a:t>   </a:t>
            </a: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Average length of lyrics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127342" y="1854855"/>
            <a:ext cx="7963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2400">
                <a:solidFill>
                  <a:srgbClr val="0000CC"/>
                </a:solidFill>
              </a:rPr>
              <a:t>Y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ear:</a:t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25" y="2316525"/>
            <a:ext cx="8434649" cy="4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9681050" y="4219200"/>
            <a:ext cx="2100000" cy="461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Increasing trend!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127342" y="1854855"/>
            <a:ext cx="79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2400">
                <a:solidFill>
                  <a:srgbClr val="0000CC"/>
                </a:solidFill>
              </a:rPr>
              <a:t>Genre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0" y="7818"/>
          <a:ext cx="12192000" cy="396250"/>
        </p:xfrm>
        <a:graphic>
          <a:graphicData uri="http://schemas.openxmlformats.org/drawingml/2006/table">
            <a:tbl>
              <a:tblPr firstRow="1" bandRow="1">
                <a:noFill/>
                <a:tableStyleId>{DF0A6B11-EA5B-4BD9-89D7-2CB0BA74F91F}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Introduction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Web Scraping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Cleaning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Data Visualization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</a:rPr>
                        <a:t>Text Mining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Conclusion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75" y="2252100"/>
            <a:ext cx="7642601" cy="460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9404850" y="3990600"/>
            <a:ext cx="2543400" cy="726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Caribbean music are longest!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272259" y="759875"/>
            <a:ext cx="97389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60"/>
              <a:buFont typeface="Arial"/>
              <a:buNone/>
            </a:pPr>
            <a:r>
              <a:rPr lang="en-US" sz="3200" b="1">
                <a:solidFill>
                  <a:srgbClr val="0000CC"/>
                </a:solidFill>
              </a:rPr>
              <a:t>   </a:t>
            </a:r>
            <a:r>
              <a:rPr lang="en-US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Average length of lyrics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594</Words>
  <Application>Microsoft Office PowerPoint</Application>
  <PresentationFormat>Widescreen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Noto Sans Symbols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ANWESAN PAL</cp:lastModifiedBy>
  <cp:revision>6</cp:revision>
  <dcterms:modified xsi:type="dcterms:W3CDTF">2019-03-09T01:28:31Z</dcterms:modified>
</cp:coreProperties>
</file>