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effb8d882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effb8d882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effb8d882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effb8d882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eff20ee9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eff20ee9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effb8d88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effb8d88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dfc0b284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dfc0b284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11" Type="http://schemas.openxmlformats.org/officeDocument/2006/relationships/image" Target="../media/image9.jpg"/><Relationship Id="rId10" Type="http://schemas.openxmlformats.org/officeDocument/2006/relationships/image" Target="../media/image11.jpg"/><Relationship Id="rId9" Type="http://schemas.openxmlformats.org/officeDocument/2006/relationships/image" Target="../media/image6.jp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url.li/stjhn" TargetMode="External"/><Relationship Id="rId4" Type="http://schemas.openxmlformats.org/officeDocument/2006/relationships/hyperlink" Target="http://surl.li/stjhn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25675" y="819175"/>
            <a:ext cx="6419400" cy="40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4022" u="sng">
                <a:solidFill>
                  <a:srgbClr val="666666"/>
                </a:solidFill>
              </a:rPr>
              <a:t>Masked Face Recognition</a:t>
            </a:r>
            <a:r>
              <a:rPr lang="en" sz="4022"/>
              <a:t> </a:t>
            </a:r>
            <a:endParaRPr sz="4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2"/>
              <a:t>Group Members:</a:t>
            </a:r>
            <a:endParaRPr sz="2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/>
              <a:t>22101423-Mustakim Al Mahmud</a:t>
            </a:r>
            <a:endParaRPr sz="2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/>
              <a:t>24141100-</a:t>
            </a:r>
            <a:r>
              <a:rPr lang="en" sz="1822"/>
              <a:t>Anwesha Roy</a:t>
            </a:r>
            <a:endParaRPr sz="1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/>
              <a:t>24141032-MD. Rezwanur Rahman</a:t>
            </a:r>
            <a:endParaRPr sz="1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/>
              <a:t>24141083-</a:t>
            </a:r>
            <a:r>
              <a:rPr lang="en" sz="1822"/>
              <a:t>Ronodeep Bhowmik</a:t>
            </a:r>
            <a:endParaRPr sz="1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1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1003125" y="1157475"/>
            <a:ext cx="68004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THE DATA WE ARE USING IN THIS PROJECT</a:t>
            </a:r>
            <a:endParaRPr sz="3000"/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196775" y="196775"/>
            <a:ext cx="8745600" cy="758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Face Mask Detection Using Deep Learning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56600" y="1796300"/>
            <a:ext cx="44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 Mask 1915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4867525" y="1796300"/>
            <a:ext cx="392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Mask 1918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00" y="3505575"/>
            <a:ext cx="935500" cy="7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04" y="3530888"/>
            <a:ext cx="935500" cy="696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306" y="2490525"/>
            <a:ext cx="935488" cy="7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5700" y="2495737"/>
            <a:ext cx="935500" cy="7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7">
            <a:alphaModFix/>
          </a:blip>
          <a:srcRect b="-104090" l="-132670" r="132670" t="104090"/>
          <a:stretch/>
        </p:blipFill>
        <p:spPr>
          <a:xfrm>
            <a:off x="1639882" y="3252685"/>
            <a:ext cx="1034186" cy="81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8">
            <a:alphaModFix/>
          </a:blip>
          <a:srcRect b="-65180" l="-141310" r="141310" t="65180"/>
          <a:stretch/>
        </p:blipFill>
        <p:spPr>
          <a:xfrm>
            <a:off x="4763704" y="2916175"/>
            <a:ext cx="12096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06626" y="2381025"/>
            <a:ext cx="935500" cy="83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0298" y="2349500"/>
            <a:ext cx="935500" cy="89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7301" y="3402625"/>
            <a:ext cx="935500" cy="891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76701" y="3357138"/>
            <a:ext cx="935500" cy="98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774200" y="4484650"/>
            <a:ext cx="751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Link - https://drive.google.com/drive/folders/1kHHmEIQYw-MkAsgpNz3OpJK49rTL_pwi?usp=sharing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6507300" y="3547175"/>
            <a:ext cx="21213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000000"/>
                </a:solidFill>
              </a:rPr>
              <a:t>Paper links</a:t>
            </a:r>
            <a:endParaRPr b="1" sz="1300" u="sng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200"/>
              <a:buFont typeface="Calibri"/>
              <a:buChar char="➢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http://surl.li/stjh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</a:t>
            </a:r>
            <a:endParaRPr sz="1200">
              <a:solidFill>
                <a:srgbClr val="05050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200"/>
              <a:buFont typeface="Calibri"/>
              <a:buChar char="➢"/>
            </a:pPr>
            <a:r>
              <a:rPr lang="en" sz="1200">
                <a:solidFill>
                  <a:srgbClr val="050505"/>
                </a:solidFill>
                <a:latin typeface="Calibri"/>
                <a:ea typeface="Calibri"/>
                <a:cs typeface="Calibri"/>
                <a:sym typeface="Calibri"/>
              </a:rPr>
              <a:t>http://surl.li/stjjo</a:t>
            </a:r>
            <a:endParaRPr sz="1200">
              <a:solidFill>
                <a:srgbClr val="05050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96775" y="918675"/>
            <a:ext cx="4589400" cy="3133800"/>
          </a:xfrm>
          <a:prstGeom prst="rect">
            <a:avLst/>
          </a:prstGeom>
          <a:ln cap="flat" cmpd="sng" w="9525">
            <a:solidFill>
              <a:srgbClr val="0505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“</a:t>
            </a:r>
            <a:r>
              <a:rPr b="1" lang="en" sz="1500">
                <a:solidFill>
                  <a:srgbClr val="000000"/>
                </a:solidFill>
              </a:rPr>
              <a:t>Mask The Face”</a:t>
            </a:r>
            <a:r>
              <a:rPr b="1" lang="en" sz="1500">
                <a:solidFill>
                  <a:srgbClr val="000000"/>
                </a:solidFill>
              </a:rPr>
              <a:t> and “</a:t>
            </a:r>
            <a:r>
              <a:rPr b="1" lang="en" sz="1500">
                <a:solidFill>
                  <a:srgbClr val="000000"/>
                </a:solidFill>
              </a:rPr>
              <a:t>Masked Face</a:t>
            </a:r>
            <a:r>
              <a:rPr b="1" lang="en" sz="1500">
                <a:solidFill>
                  <a:srgbClr val="000000"/>
                </a:solidFill>
              </a:rPr>
              <a:t>-Net”</a:t>
            </a:r>
            <a:endParaRPr b="1" sz="1500">
              <a:solidFill>
                <a:srgbClr val="000000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Generative Adversarial Network (GAN)-</a:t>
            </a:r>
            <a:r>
              <a:rPr b="1" lang="en" sz="1500"/>
              <a:t>faces mode collapse, is slow, and is challenging to operate online.</a:t>
            </a:r>
            <a:endParaRPr b="1" sz="15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DSA-Face model(Download Scientific Diagram</a:t>
            </a:r>
            <a:r>
              <a:rPr b="1" lang="en" sz="1500">
                <a:solidFill>
                  <a:srgbClr val="050505"/>
                </a:solidFill>
                <a:highlight>
                  <a:srgbClr val="F0F0F0"/>
                </a:highlight>
              </a:rPr>
              <a:t>)</a:t>
            </a:r>
            <a:endParaRPr b="1" sz="1500">
              <a:solidFill>
                <a:srgbClr val="050505"/>
              </a:solidFill>
              <a:highlight>
                <a:srgbClr val="F0F0F0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/>
              <a:t>“</a:t>
            </a:r>
            <a:r>
              <a:rPr b="1" lang="en" sz="1500"/>
              <a:t>AMaskNet”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End-to-End Training Technique. </a:t>
            </a:r>
            <a:endParaRPr b="1" sz="1500"/>
          </a:p>
        </p:txBody>
      </p:sp>
      <p:sp>
        <p:nvSpPr>
          <p:cNvPr id="154" name="Google Shape;154;p15"/>
          <p:cNvSpPr txBox="1"/>
          <p:nvPr>
            <p:ph type="title"/>
          </p:nvPr>
        </p:nvSpPr>
        <p:spPr>
          <a:xfrm>
            <a:off x="196775" y="196775"/>
            <a:ext cx="8745600" cy="758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PAPER OVERVIEW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6475" y="1107875"/>
            <a:ext cx="4035900" cy="24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5"/>
          <p:cNvCxnSpPr/>
          <p:nvPr/>
        </p:nvCxnSpPr>
        <p:spPr>
          <a:xfrm flipH="1" rot="10800000">
            <a:off x="803125" y="4539550"/>
            <a:ext cx="7014000" cy="10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/>
          <p:nvPr/>
        </p:nvCxnSpPr>
        <p:spPr>
          <a:xfrm>
            <a:off x="359350" y="4723525"/>
            <a:ext cx="8377800" cy="10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96775" y="1042475"/>
            <a:ext cx="4731300" cy="204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50" u="sng"/>
              <a:t>     </a:t>
            </a:r>
            <a:endParaRPr b="1" i="1" sz="1950" u="sng"/>
          </a:p>
          <a:p>
            <a:pPr indent="-330657" lvl="0" marL="457200" rtl="0" algn="l">
              <a:spcBef>
                <a:spcPts val="1200"/>
              </a:spcBef>
              <a:spcAft>
                <a:spcPts val="0"/>
              </a:spcAft>
              <a:buSzPts val="1607"/>
              <a:buChar char="●"/>
            </a:pPr>
            <a:r>
              <a:rPr b="1" lang="en" sz="1607"/>
              <a:t>Training Model: Image Recognition (Train_mask_detector.py)</a:t>
            </a:r>
            <a:endParaRPr b="1" sz="1607"/>
          </a:p>
          <a:p>
            <a:pPr indent="-330657" lvl="0" marL="457200" rtl="0" algn="l">
              <a:spcBef>
                <a:spcPts val="0"/>
              </a:spcBef>
              <a:spcAft>
                <a:spcPts val="0"/>
              </a:spcAft>
              <a:buSzPts val="1607"/>
              <a:buChar char="●"/>
            </a:pPr>
            <a:r>
              <a:rPr b="1" lang="en" sz="1607"/>
              <a:t>Deploying Model: Real-time Detection ( Detect_mask_video.oy)</a:t>
            </a:r>
            <a:endParaRPr b="1" i="1" sz="2052" u="sng"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216625" y="3205425"/>
            <a:ext cx="4416000" cy="16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50" u="sng"/>
              <a:t>Training The Model: Train-mask-detector.py</a:t>
            </a:r>
            <a:endParaRPr b="1" i="1" sz="165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Dataset: “With Mask” &amp; “Without Mask”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Transfer Learning with MobileNetV2 </a:t>
            </a:r>
            <a:endParaRPr sz="1500"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75" y="1760175"/>
            <a:ext cx="3997501" cy="24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4834575" y="1213975"/>
            <a:ext cx="399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❏"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Loading and Preprocessing Images code:</a:t>
            </a:r>
            <a:endParaRPr b="1"/>
          </a:p>
        </p:txBody>
      </p:sp>
      <p:cxnSp>
        <p:nvCxnSpPr>
          <p:cNvPr id="166" name="Google Shape;166;p16"/>
          <p:cNvCxnSpPr/>
          <p:nvPr/>
        </p:nvCxnSpPr>
        <p:spPr>
          <a:xfrm flipH="1">
            <a:off x="4571850" y="1292575"/>
            <a:ext cx="300" cy="358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4728188" y="1598875"/>
            <a:ext cx="10800" cy="2870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6"/>
          <p:cNvSpPr txBox="1"/>
          <p:nvPr>
            <p:ph type="title"/>
          </p:nvPr>
        </p:nvSpPr>
        <p:spPr>
          <a:xfrm>
            <a:off x="196775" y="196775"/>
            <a:ext cx="8745600" cy="758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CODE OVERVIEW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4332900" y="297975"/>
            <a:ext cx="46542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6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Mask Detection: Detect-mask-video.py</a:t>
            </a:r>
            <a:endParaRPr b="1" i="1" sz="166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5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65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7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OPENCV face detection </a:t>
            </a: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65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7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Applying Trained Model to Video Streams </a:t>
            </a:r>
            <a:endParaRPr sz="17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61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99250" y="2190625"/>
            <a:ext cx="40560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 u="sng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700" u="sng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i="1" lang="en" sz="1800" u="sng"/>
              <a:t>Significance of the Project:</a:t>
            </a:r>
            <a:endParaRPr b="1" i="1" sz="1800" u="sng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Intersection of Technology &amp; Public Health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Addressing Pressing needs in Society </a:t>
            </a:r>
            <a:endParaRPr sz="1700"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0" y="558850"/>
            <a:ext cx="371475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199250" y="173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❏"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Augmentation code:</a:t>
            </a:r>
            <a:endParaRPr b="1" sz="1500"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90763"/>
            <a:ext cx="4379525" cy="21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4661913" y="2266425"/>
            <a:ext cx="41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❏"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Label Encoding and Data Splitting code:</a:t>
            </a:r>
            <a:endParaRPr b="1" sz="1500"/>
          </a:p>
        </p:txBody>
      </p:sp>
      <p:cxnSp>
        <p:nvCxnSpPr>
          <p:cNvPr id="179" name="Google Shape;179;p17"/>
          <p:cNvCxnSpPr/>
          <p:nvPr/>
        </p:nvCxnSpPr>
        <p:spPr>
          <a:xfrm>
            <a:off x="199250" y="2691375"/>
            <a:ext cx="3935100" cy="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/>
          <p:nvPr/>
        </p:nvCxnSpPr>
        <p:spPr>
          <a:xfrm flipH="1" rot="10800000">
            <a:off x="4330025" y="2261013"/>
            <a:ext cx="45126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/>
          <p:nvPr/>
        </p:nvCxnSpPr>
        <p:spPr>
          <a:xfrm rot="10800000">
            <a:off x="4112625" y="372800"/>
            <a:ext cx="24000" cy="234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4344950" y="2296475"/>
            <a:ext cx="20700" cy="2498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743025" y="1069350"/>
            <a:ext cx="75057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</a:t>
            </a:r>
            <a:r>
              <a:rPr lang="en" sz="4800"/>
              <a:t> </a:t>
            </a:r>
            <a:r>
              <a:rPr lang="en" sz="9200">
                <a:solidFill>
                  <a:schemeClr val="lt1"/>
                </a:solidFill>
              </a:rPr>
              <a:t>THANK YOU</a:t>
            </a:r>
            <a:endParaRPr sz="9200">
              <a:solidFill>
                <a:schemeClr val="lt1"/>
              </a:solidFill>
            </a:endParaRPr>
          </a:p>
        </p:txBody>
      </p:sp>
      <p:cxnSp>
        <p:nvCxnSpPr>
          <p:cNvPr id="188" name="Google Shape;188;p18"/>
          <p:cNvCxnSpPr/>
          <p:nvPr/>
        </p:nvCxnSpPr>
        <p:spPr>
          <a:xfrm flipH="1" rot="10800000">
            <a:off x="3873400" y="2560950"/>
            <a:ext cx="4132200" cy="21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8"/>
          <p:cNvCxnSpPr/>
          <p:nvPr/>
        </p:nvCxnSpPr>
        <p:spPr>
          <a:xfrm flipH="1" rot="10800000">
            <a:off x="1491950" y="2984025"/>
            <a:ext cx="6589800" cy="21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