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1.jpeg" ContentType="image/jpeg"/>
  <Override PartName="/ppt/media/image8.jpeg" ContentType="image/jpeg"/>
  <Override PartName="/ppt/media/image12.jpeg" ContentType="image/jpeg"/>
  <Override PartName="/ppt/media/image5.jpeg" ContentType="image/jpeg"/>
  <Override PartName="/ppt/media/image3.png" ContentType="image/png"/>
  <Override PartName="/ppt/media/image9.jpeg" ContentType="image/jpeg"/>
  <Override PartName="/ppt/media/image13.jpeg" ContentType="image/jpeg"/>
  <Override PartName="/ppt/media/image2.png" ContentType="image/png"/>
  <Override PartName="/ppt/media/image6.jpeg" ContentType="image/jpeg"/>
  <Override PartName="/ppt/media/image10.jpeg" ContentType="image/jpeg"/>
  <Override PartName="/ppt/media/image7.jpeg" ContentType="image/jpe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/>
  <p:notesSz cx="6796087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01D191-E131-41B1-8111-3151D111915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34200" cy="4440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Calibri"/>
              <a:buChar char="•"/>
            </a:pPr>
            <a:fld id="{A1B1B1B1-D1F1-4131-B121-71C1819141A1}" type="slidenum">
              <a:rPr lang="en-US" sz="1200"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906480" y="4691160"/>
            <a:ext cx="4980960" cy="4437720"/>
          </a:xfrm>
          <a:prstGeom prst="rect">
            <a:avLst/>
          </a:prstGeom>
        </p:spPr>
        <p:txBody>
          <a:bodyPr anchor="ctr" bIns="0" lIns="0" rIns="0" tIns="0"/>
          <a:p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851280" y="9380520"/>
            <a:ext cx="2942280" cy="48960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Times New Roman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*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Calibri"/>
              <a:buChar char="•"/>
            </a:pPr>
            <a:fld id="{61716111-91F1-4151-9131-616161E161B1}" type="slidenum">
              <a:rPr lang="en-US" sz="1200"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Calibri"/>
              <a:buChar char="•"/>
            </a:pPr>
            <a:fld id="{71C111A1-B1D1-4161-B191-A10151D18101}" type="slidenum">
              <a:rPr lang="en-US" sz="1200"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Calibri"/>
              <a:buChar char="•"/>
            </a:pPr>
            <a:fld id="{1151A111-C171-4191-9141-714161D19181}" type="slidenum">
              <a:rPr lang="en-US" sz="1200">
                <a:latin typeface="Calibri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Shap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1520" cy="148824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0" y="1523880"/>
            <a:ext cx="9140040" cy="360"/>
          </a:xfrm>
          <a:prstGeom prst="straightConnector1">
            <a:avLst/>
          </a:prstGeom>
          <a:ln w="9360">
            <a:solidFill>
              <a:srgbClr val="cc3300"/>
            </a:solidFill>
            <a:miter/>
          </a:ln>
        </p:spPr>
      </p:sp>
      <p:sp>
        <p:nvSpPr>
          <p:cNvPr id="2" name="CustomShape 2"/>
          <p:cNvSpPr/>
          <p:nvPr/>
        </p:nvSpPr>
        <p:spPr>
          <a:xfrm>
            <a:off x="0" y="4114800"/>
            <a:ext cx="9140040" cy="360"/>
          </a:xfrm>
          <a:prstGeom prst="straightConnector1">
            <a:avLst/>
          </a:prstGeom>
          <a:ln w="9360">
            <a:solidFill>
              <a:srgbClr val="cc3300"/>
            </a:solidFill>
            <a:miter/>
          </a:ln>
        </p:spPr>
      </p:sp>
      <p:pic>
        <p:nvPicPr>
          <p:cNvPr descr="" id="3" name="Shap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523880"/>
            <a:ext cx="3120120" cy="2898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127320" y="1471680"/>
            <a:ext cx="1713600" cy="3643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>
                <a:solidFill>
                  <a:srgbClr val="cc3300"/>
                </a:solidFill>
                <a:latin typeface="Arial Narrow"/>
                <a:ea typeface="Arial Narrow"/>
              </a:rPr>
              <a:t>Computer Science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457200" y="6400800"/>
            <a:ext cx="1901160" cy="302400"/>
          </a:xfrm>
          <a:prstGeom prst="rect">
            <a:avLst/>
          </a:prstGeom>
        </p:spPr>
      </p:sp>
      <p:sp>
        <p:nvSpPr>
          <p:cNvPr id="6" name="CustomShape 5"/>
          <p:cNvSpPr/>
          <p:nvPr/>
        </p:nvSpPr>
        <p:spPr>
          <a:xfrm>
            <a:off x="3124080" y="6400800"/>
            <a:ext cx="2891520" cy="302400"/>
          </a:xfrm>
          <a:prstGeom prst="rect">
            <a:avLst/>
          </a:prstGeom>
        </p:spPr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1" name="Shap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6400800"/>
            <a:ext cx="1977120" cy="181800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2560680" y="6324480"/>
            <a:ext cx="1548720" cy="3326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cc3300"/>
                </a:solidFill>
                <a:latin typeface="Arial Narrow"/>
                <a:ea typeface="Arial Narrow"/>
              </a:rPr>
              <a:t>Computer Science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304920" y="1143000"/>
            <a:ext cx="8606520" cy="360"/>
          </a:xfrm>
          <a:prstGeom prst="straightConnector1">
            <a:avLst/>
          </a:prstGeom>
          <a:ln w="19080">
            <a:solidFill>
              <a:srgbClr val="ff0000"/>
            </a:solidFill>
            <a:miter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8" name="Shap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6400800"/>
            <a:ext cx="1977120" cy="181800"/>
          </a:xfrm>
          <a:prstGeom prst="rect">
            <a:avLst/>
          </a:prstGeom>
        </p:spPr>
      </p:pic>
      <p:sp>
        <p:nvSpPr>
          <p:cNvPr id="79" name="CustomShape 1"/>
          <p:cNvSpPr/>
          <p:nvPr/>
        </p:nvSpPr>
        <p:spPr>
          <a:xfrm>
            <a:off x="2560680" y="6324480"/>
            <a:ext cx="1548720" cy="3326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cc3300"/>
                </a:solidFill>
                <a:latin typeface="Arial Narrow"/>
                <a:ea typeface="Arial Narrow"/>
              </a:rPr>
              <a:t>Computer Science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04920" y="1143000"/>
            <a:ext cx="8606520" cy="360"/>
          </a:xfrm>
          <a:prstGeom prst="straightConnector1">
            <a:avLst/>
          </a:prstGeom>
          <a:ln w="19080">
            <a:solidFill>
              <a:srgbClr val="ff0000"/>
            </a:solidFill>
            <a:miter/>
          </a:ln>
        </p:spPr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6697080"/>
            <a:ext cx="8228520" cy="360"/>
          </a:xfrm>
          <a:prstGeom prst="straightConnector1">
            <a:avLst/>
          </a:prstGeom>
          <a:ln w="50760">
            <a:solidFill>
              <a:srgbClr val="cfd4d4"/>
            </a:solidFill>
            <a:round/>
          </a:ln>
        </p:spPr>
      </p:sp>
      <p:sp>
        <p:nvSpPr>
          <p:cNvPr id="116" name="CustomShape 2"/>
          <p:cNvSpPr/>
          <p:nvPr/>
        </p:nvSpPr>
        <p:spPr>
          <a:xfrm>
            <a:off x="457200" y="1523880"/>
            <a:ext cx="8228520" cy="360"/>
          </a:xfrm>
          <a:prstGeom prst="straightConnector1">
            <a:avLst/>
          </a:prstGeom>
          <a:ln w="50760">
            <a:solidFill>
              <a:srgbClr val="da0002"/>
            </a:solidFill>
            <a:round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sciencedirect.com/science/article/pii/S002200001400018X" TargetMode="External"/><Relationship Id="rId2" Type="http://schemas.openxmlformats.org/officeDocument/2006/relationships/hyperlink" Target="http://www.sciencedirect.com/science/article/pii/S1084804510001281" TargetMode="External"/><Relationship Id="rId3" Type="http://schemas.openxmlformats.org/officeDocument/2006/relationships/hyperlink" Target="http://www.thinkmind.org/download.php?articleid=infocomp_2013_4_10_10050.pdf" TargetMode="External"/><Relationship Id="rId4" Type="http://schemas.openxmlformats.org/officeDocument/2006/relationships/hyperlink" Target="http://www.sciencedirect.com/science/article/pii/S0167739X10002554" TargetMode="External"/><Relationship Id="rId5" Type="http://schemas.openxmlformats.org/officeDocument/2006/relationships/hyperlink" Target="http://static.usenix.org/events/nsdi10/tech/full_papers/roy.pdf" TargetMode="External"/><Relationship Id="rId6" Type="http://schemas.openxmlformats.org/officeDocument/2006/relationships/hyperlink" Target="http://link.springer.com/chapter/10.1007%2F978-1-4614-1415-5_16" TargetMode="External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sciencedirect.com/science/article/pii/S1353485808701405" TargetMode="External"/><Relationship Id="rId2" Type="http://schemas.openxmlformats.org/officeDocument/2006/relationships/hyperlink" Target="http://airccj.org/CSCP/vol4/csit42005.pdf" TargetMode="External"/><Relationship Id="rId3" Type="http://schemas.openxmlformats.org/officeDocument/2006/relationships/hyperlink" Target="https://www.usenix.org/conference/fast13/technical-sessions/presentation/li_yan" TargetMode="External"/><Relationship Id="rId4" Type="http://schemas.openxmlformats.org/officeDocument/2006/relationships/hyperlink" Target="http://ijcsmc.com/docs/papers/February2014/V3I2201475.pdf" TargetMode="External"/><Relationship Id="rId5" Type="http://schemas.openxmlformats.org/officeDocument/2006/relationships/hyperlink" Target="http://link.springer.com/chapter/10.1007%2F978-3-642-38027-3_14" TargetMode="External"/><Relationship Id="rId6" Type="http://schemas.openxmlformats.org/officeDocument/2006/relationships/hyperlink" Target="http://www.sciencedirect.com/science/article/pii/S0020025513003320" TargetMode="External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doi.acm.org/10.1145/2588555.2595634" TargetMode="External"/><Relationship Id="rId2" Type="http://schemas.openxmlformats.org/officeDocument/2006/relationships/hyperlink" Target="http://link.springer.com/chapter/10.1007%2F978-3-642-38631-2_64" TargetMode="External"/><Relationship Id="rId3" Type="http://schemas.openxmlformats.org/officeDocument/2006/relationships/hyperlink" Target="http://www.sciencedirect.com/science/article/pii/S2214212614000155" TargetMode="External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carfield.com.hk:8080/document/distributed/hadoop-security-design.pdf" TargetMode="External"/><Relationship Id="rId2" Type="http://schemas.openxmlformats.org/officeDocument/2006/relationships/hyperlink" Target="http://scialert.net/qredirect.php?doi=itj.2013.2398.2404&amp;linkid=pdf" TargetMode="External"/><Relationship Id="rId3" Type="http://schemas.openxmlformats.org/officeDocument/2006/relationships/hyperlink" Target="http://www.ijcsit.com/docs/Volume%205/vol5issue02/ijcsit20140502263.pdf" TargetMode="External"/><Relationship Id="rId4" Type="http://schemas.openxmlformats.org/officeDocument/2006/relationships/hyperlink" Target="http://file.scirp.org/Html/4-7800161_34629.htm" TargetMode="External"/><Relationship Id="rId5" Type="http://schemas.openxmlformats.org/officeDocument/2006/relationships/hyperlink" Target="http://blog.cloudera.com/blog/2014/06/project-rhino-goal-at-rest-encryption/" TargetMode="External"/><Relationship Id="rId6" Type="http://schemas.openxmlformats.org/officeDocument/2006/relationships/hyperlink" Target="http://dl.acm.org/citation.cfm?id=2443420" TargetMode="External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infoq.com/articles/HadoopSecurityModel" TargetMode="External"/><Relationship Id="rId2" Type="http://schemas.openxmlformats.org/officeDocument/2006/relationships/hyperlink" Target="http://www.cloudera.com/content/cloudera/en/products-and-services/cdh.html" TargetMode="External"/><Relationship Id="rId3" Type="http://schemas.openxmlformats.org/officeDocument/2006/relationships/hyperlink" Target="https://hadoop.apache.org/docs/r2.4.1/hadoop-project-dist/hadoop-hdfs/HdfsUserGuide.html" TargetMode="External"/><Relationship Id="rId4" Type="http://schemas.openxmlformats.org/officeDocument/2006/relationships/hyperlink" Target="http://search.iiit.ac.in/cloud/presentations/28.pdf" TargetMode="External"/><Relationship Id="rId5" Type="http://schemas.openxmlformats.org/officeDocument/2006/relationships/hyperlink" Target="http://hortonworks.com/blog/hadoop-security-today-and-tomorrow/" TargetMode="External"/><Relationship Id="rId6" Type="http://schemas.openxmlformats.org/officeDocument/2006/relationships/hyperlink" Target="http://readwrite.com/2014/08/13/hadoop-slow-security-issues-still-popular" TargetMode="External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link.springer.com/chapter/10.1007/978-3-642-38631-2_64" TargetMode="External"/><Relationship Id="rId2" Type="http://schemas.openxmlformats.org/officeDocument/2006/relationships/hyperlink" Target="http://www.sciencedirect.com/science/article/pii/S1353485812700636" TargetMode="External"/><Relationship Id="rId3" Type="http://schemas.openxmlformats.org/officeDocument/2006/relationships/hyperlink" Target="http://ieeexplore.ieee.org/xpls/abs_all.jsp?arnumber=6354591" TargetMode="External"/><Relationship Id="rId4" Type="http://schemas.openxmlformats.org/officeDocument/2006/relationships/hyperlink" Target="http://hackedexistence.com/downloads/Cloud_Security_in_Map_Reduce.pdf" TargetMode="External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5760" y="2424960"/>
            <a:ext cx="8501760" cy="1139040"/>
          </a:xfrm>
          <a:prstGeom prst="rect">
            <a:avLst/>
          </a:prstGeom>
        </p:spPr>
        <p:txBody>
          <a:bodyPr anchor="ctr" bIns="46080" lIns="92160" rIns="92160" tIns="46080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  <a:ea typeface="Arial"/>
              </a:rPr>
              <a:t>Insights to Hadoop Security Threats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638360" y="4648320"/>
            <a:ext cx="5863320" cy="1443960"/>
          </a:xfrm>
          <a:prstGeom prst="rect">
            <a:avLst/>
          </a:prstGeom>
        </p:spPr>
      </p:sp>
      <p:sp>
        <p:nvSpPr>
          <p:cNvPr id="158" name="CustomShape 3"/>
          <p:cNvSpPr/>
          <p:nvPr/>
        </p:nvSpPr>
        <p:spPr>
          <a:xfrm>
            <a:off x="457200" y="6400800"/>
            <a:ext cx="1901160" cy="300960"/>
          </a:xfrm>
          <a:prstGeom prst="rect">
            <a:avLst/>
          </a:prstGeom>
        </p:spPr>
      </p:sp>
      <p:sp>
        <p:nvSpPr>
          <p:cNvPr id="159" name="CustomShape 4"/>
          <p:cNvSpPr/>
          <p:nvPr/>
        </p:nvSpPr>
        <p:spPr>
          <a:xfrm>
            <a:off x="900000" y="4389480"/>
            <a:ext cx="7233480" cy="2282040"/>
          </a:xfrm>
          <a:prstGeom prst="rect">
            <a:avLst/>
          </a:prstGeom>
        </p:spPr>
        <p:txBody>
          <a:bodyPr bIns="46800" lIns="90000" rIns="90000" tIns="74160"/>
          <a:p>
            <a:pPr>
              <a:lnSpc>
                <a:spcPct val="9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  <a:ea typeface="Calibri"/>
              </a:rPr>
              <a:t>______________________________________</a:t>
            </a:r>
            <a:endParaRPr/>
          </a:p>
          <a:p>
            <a:pPr>
              <a:lnSpc>
                <a:spcPct val="90000"/>
              </a:lnSpc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</a:rPr>
              <a:t>Presenter: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l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</a:rPr>
              <a:t>Anwesha Das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l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</a:rPr>
              <a:t>Peipei Wang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l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</a:rPr>
              <a:t>                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60440" y="45720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solidFill>
                  <a:srgbClr val="2323dc"/>
                </a:solidFill>
              </a:rPr>
              <a:t>Attack ??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0880" y="6580080"/>
            <a:ext cx="815400" cy="15048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lnSpc>
                <a:spcPct val="100000"/>
              </a:lnSpc>
              <a:buFont typeface="Arial"/>
              <a:buChar char="•"/>
            </a:pPr>
            <a:fld id="{91519101-E161-4161-B1D1-31D191E1E1E1}" type="slidenum">
              <a:rPr lang="en-US" sz="900">
                <a:solidFill>
                  <a:srgbClr val="ffffff"/>
                </a:solidFill>
              </a:rPr>
              <a:t>&lt;number&gt;</a:t>
            </a:fld>
            <a:endParaRPr/>
          </a:p>
        </p:txBody>
      </p:sp>
      <p:pic>
        <p:nvPicPr>
          <p:cNvPr descr="" id="1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239840"/>
            <a:ext cx="8685360" cy="497664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05360" y="121428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 sz="2400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</a:rPr>
              <a:t>Solution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>
                <a:solidFill>
                  <a:srgbClr val="000080"/>
                </a:solidFill>
              </a:rPr>
              <a:t>Replace HMAC-SHA – Cryptographic Token Encryption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>
                <a:solidFill>
                  <a:srgbClr val="000080"/>
                </a:solidFill>
              </a:rPr>
              <a:t>Asymmetric Encryption – Public-Private Key(RSA)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>
                <a:solidFill>
                  <a:srgbClr val="000080"/>
                </a:solidFill>
              </a:rPr>
              <a:t>Symmetric Encryption – Private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>
                <a:solidFill>
                  <a:srgbClr val="000080"/>
                </a:solidFill>
              </a:rPr>
              <a:t>Refined HMAC-SHA1 technique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>
                <a:solidFill>
                  <a:srgbClr val="000080"/>
                </a:solidFill>
              </a:rPr>
              <a:t>Share same secret key, unique secret for every node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80"/>
                </a:solidFill>
              </a:rPr>
              <a:t>instead of the same key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460440" y="45756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2323dc"/>
                </a:solidFill>
              </a:rPr>
              <a:t>Circumvention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320"/>
            <a:ext cx="8228520" cy="114192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Hadoop Security Work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57200" y="1600200"/>
            <a:ext cx="822852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Hadoop Storage Security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encryption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data-at-rest encryption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encryption on the wire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data in transit-protection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isolation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SELinux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example: secHDFS,VPN-Cubed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29520"/>
            <a:ext cx="8228520" cy="1142280"/>
          </a:xfrm>
          <a:prstGeom prst="rect">
            <a:avLst/>
          </a:prstGeom>
        </p:spPr>
        <p:txBody>
          <a:bodyPr anchor="b" bIns="91440" lIns="90000" rIns="90000" tIns="91440"/>
          <a:p>
            <a:endParaRPr/>
          </a:p>
          <a:p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Hadoop Security Work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52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Hadoop Computation Security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authentication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customized mapper and reducer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differential privacy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trusted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example:Airavat, TPM-based attestation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60440" y="45792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2323dc"/>
                </a:solidFill>
              </a:rPr>
              <a:t>Our Plan of Work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5360" y="121464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 sz="2400">
                <a:solidFill>
                  <a:srgbClr val="000080"/>
                </a:solidFill>
              </a:rPr>
              <a:t> 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Secure Deployment of Source code version 0.21x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Identify security breaches ??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DOS – resource exhaustion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DOS – Node availability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Issues with usage of tokens, access control, rate-limit? 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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Help from </a:t>
            </a:r>
            <a:r>
              <a:rPr lang="en-US" sz="2400">
                <a:solidFill>
                  <a:srgbClr val="dc2300"/>
                </a:solidFill>
              </a:rPr>
              <a:t>bug repository</a:t>
            </a:r>
            <a:r>
              <a:rPr lang="en-US" sz="2400">
                <a:solidFill>
                  <a:srgbClr val="000080"/>
                </a:solidFill>
              </a:rPr>
              <a:t> !!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Does the attack exist across multiple </a:t>
            </a:r>
            <a:r>
              <a:rPr lang="en-US" sz="2400">
                <a:solidFill>
                  <a:srgbClr val="dc2300"/>
                </a:solidFill>
              </a:rPr>
              <a:t>versions</a:t>
            </a:r>
            <a:r>
              <a:rPr lang="en-US" sz="2400">
                <a:solidFill>
                  <a:srgbClr val="000080"/>
                </a:solidFill>
              </a:rPr>
              <a:t> of Hadoop?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96880" y="36504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Relevance of our research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6647040" y="6400800"/>
            <a:ext cx="1901160" cy="300960"/>
          </a:xfrm>
          <a:prstGeom prst="rect">
            <a:avLst/>
          </a:prstGeom>
        </p:spPr>
        <p:txBody>
          <a:bodyPr anchor="ctr" bIns="46080" lIns="92160" rIns="92160" tIns="4608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777777"/>
                </a:solidFill>
                <a:latin typeface="Times New Roman"/>
                <a:ea typeface="Times New Roman"/>
              </a:rPr>
              <a:t>*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386640" y="822960"/>
            <a:ext cx="8573040" cy="5093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Encryption </a:t>
            </a:r>
            <a:r>
              <a:rPr lang="en-US" sz="2400">
                <a:solidFill>
                  <a:srgbClr val="dc2300"/>
                </a:solidFill>
              </a:rPr>
              <a:t>hot topic</a:t>
            </a:r>
            <a:r>
              <a:rPr lang="en-US" sz="2400">
                <a:solidFill>
                  <a:srgbClr val="000080"/>
                </a:solidFill>
              </a:rPr>
              <a:t> in hadoop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b84700"/>
                </a:solidFill>
              </a:rPr>
              <a:t>Third party</a:t>
            </a:r>
            <a:r>
              <a:rPr lang="en-US" sz="2400">
                <a:solidFill>
                  <a:srgbClr val="000080"/>
                </a:solidFill>
              </a:rPr>
              <a:t> innovation for security integration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Lot more to be done, </a:t>
            </a:r>
            <a:r>
              <a:rPr lang="en-US" sz="2400">
                <a:solidFill>
                  <a:srgbClr val="b84700"/>
                </a:solidFill>
              </a:rPr>
              <a:t>future Roadmap</a:t>
            </a:r>
            <a:r>
              <a:rPr lang="en-US" sz="2400">
                <a:solidFill>
                  <a:srgbClr val="000080"/>
                </a:solidFill>
              </a:rPr>
              <a:t> exists !!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Security </a:t>
            </a:r>
            <a:r>
              <a:rPr lang="en-US" sz="2400">
                <a:solidFill>
                  <a:srgbClr val="dc2300"/>
                </a:solidFill>
              </a:rPr>
              <a:t>least</a:t>
            </a:r>
            <a:r>
              <a:rPr lang="en-US" sz="2400">
                <a:solidFill>
                  <a:srgbClr val="000080"/>
                </a:solidFill>
              </a:rPr>
              <a:t> (secondary) concern but booming usage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sz="2400">
                <a:solidFill>
                  <a:srgbClr val="000080"/>
                </a:solidFill>
              </a:rPr>
              <a:t>Absence of comprehensive evaluation of threats 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6480" y="2651760"/>
            <a:ext cx="8319600" cy="319896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800" y="1217160"/>
            <a:ext cx="8505000" cy="4907880"/>
          </a:xfrm>
          <a:prstGeom prst="rect">
            <a:avLst/>
          </a:prstGeom>
        </p:spPr>
      </p:pic>
      <p:sp>
        <p:nvSpPr>
          <p:cNvPr id="197" name="CustomShape 1"/>
          <p:cNvSpPr/>
          <p:nvPr/>
        </p:nvSpPr>
        <p:spPr>
          <a:xfrm>
            <a:off x="59688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Is our work Important ??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800" y="1217160"/>
            <a:ext cx="8505000" cy="4907880"/>
          </a:xfrm>
          <a:prstGeom prst="rect">
            <a:avLst/>
          </a:prstGeom>
        </p:spPr>
      </p:pic>
      <p:sp>
        <p:nvSpPr>
          <p:cNvPr id="199" name="CustomShape 1"/>
          <p:cNvSpPr/>
          <p:nvPr/>
        </p:nvSpPr>
        <p:spPr>
          <a:xfrm>
            <a:off x="59688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Is our work Important ??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822960" y="2834640"/>
            <a:ext cx="7405200" cy="2284560"/>
          </a:xfrm>
          <a:prstGeom prst="rect">
            <a:avLst/>
          </a:prstGeom>
          <a:solidFill>
            <a:srgbClr val="ccffff"/>
          </a:solidFill>
          <a:ln w="36720">
            <a:solidFill>
              <a:srgbClr val="772953"/>
            </a:solidFill>
            <a:round/>
          </a:ln>
        </p:spPr>
        <p:txBody>
          <a:bodyPr anchor="ctr" bIns="63360" lIns="108360" rIns="108360" tIns="63360" wrap="none"/>
          <a:p>
            <a:pPr algn="ctr">
              <a:lnSpc>
                <a:spcPct val="100000"/>
              </a:lnSpc>
            </a:pPr>
            <a:r>
              <a:rPr b="1" i="1" lang="en-US" sz="2200">
                <a:solidFill>
                  <a:srgbClr val="333333"/>
                </a:solidFill>
              </a:rPr>
              <a:t>Risk in Investments in hadoop based products 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2200">
                <a:solidFill>
                  <a:srgbClr val="333333"/>
                </a:solidFill>
              </a:rPr>
              <a:t>Current degree of vulnerabilities?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2200">
                <a:solidFill>
                  <a:srgbClr val="333333"/>
                </a:solidFill>
              </a:rPr>
              <a:t>Estimate of current status and existing code bugs ??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>
                  <p:par>
                    <p:cTn fill="freeze" id="35">
                      <p:stCondLst>
                        <p:cond delay="indefinite"/>
                      </p:stCondLst>
                      <p:childTnLst>
                        <p:par>
                          <p:cTn fill="freeze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560" y="10317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57560" y="121500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 New Solution of Data Security Accessing for Hadoop Based on CP-ABE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 security framework in G-Hadoop for big data computing across distributed Cloud data centres:  </a:t>
            </a:r>
            <a:r>
              <a:rPr lang="en-US">
                <a:solidFill>
                  <a:srgbClr val="000080"/>
                </a:solidFill>
                <a:hlinkClick r:id="rId1"/>
              </a:rPr>
              <a:t>http://www.sciencedirect.com/science/article/pii/S002200001400018X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 survey on security issues in service delivery models of cloud computing: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  <a:hlinkClick r:id="rId2"/>
              </a:rPr>
              <a:t>http://www.sciencedirect.com/science/article/pii/S1084804510001281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Access Control for Sensitive Data in Hadoop Distributed File Systems: </a:t>
            </a:r>
            <a:r>
              <a:rPr lang="en-US">
                <a:solidFill>
                  <a:srgbClr val="000080"/>
                </a:solidFill>
                <a:hlinkClick r:id="rId3"/>
              </a:rPr>
              <a:t>www.thinkmind.org/download.php?articleid=infocomp_2013_4_10_10050.pdf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Access Security on Cloud Computing Implemented in Hadoop System: http://www.slideshare.net/jgabriellima/access-security-on-cloud-computing-implemented-in-hadoop-system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Addressing cloud computing security issues: </a:t>
            </a:r>
            <a:r>
              <a:rPr lang="en-US">
                <a:solidFill>
                  <a:srgbClr val="000080"/>
                </a:solidFill>
                <a:hlinkClick r:id="rId4"/>
              </a:rPr>
              <a:t>http://www.sciencedirect.com/science/article/pii/S0167739X10002554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Airavat: Security and Privacy for MapReduce. </a:t>
            </a:r>
            <a:r>
              <a:rPr lang="en-US">
                <a:solidFill>
                  <a:srgbClr val="000080"/>
                </a:solidFill>
                <a:hlinkClick r:id="rId5"/>
              </a:rPr>
              <a:t>http://static.usenix.org/events/nsdi10/tech/full_papers/roy.pdf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Security in Data Intensive Computing Systems: </a:t>
            </a:r>
            <a:r>
              <a:rPr lang="en-US">
                <a:solidFill>
                  <a:srgbClr val="000080"/>
                </a:solidFill>
                <a:hlinkClick r:id="rId6"/>
              </a:rPr>
              <a:t>http://link.springer.com/chapter/10.1007%2F978-1-4614-1415-5_16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9760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560" y="10317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57560" y="10317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Danger in the clouds: </a:t>
            </a:r>
            <a:r>
              <a:rPr lang="en-US">
                <a:solidFill>
                  <a:srgbClr val="000080"/>
                </a:solidFill>
                <a:hlinkClick r:id="rId1"/>
              </a:rPr>
              <a:t>http://www.sciencedirect.com/science/article/pii/S1353485808701405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HIGH LEVEL VIEW OF CLOUD SECURITY: ISSUES AND SOLUTIONS: </a:t>
            </a:r>
            <a:r>
              <a:rPr lang="en-US">
                <a:solidFill>
                  <a:srgbClr val="000080"/>
                </a:solidFill>
                <a:hlinkClick r:id="rId2"/>
              </a:rPr>
              <a:t>http://airccj.org/CSCP/vol4/csit42005.pdf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Horus: Fine-Grained Encryption-Based Security for Large-Scale Storage: </a:t>
            </a:r>
            <a:r>
              <a:rPr lang="en-US">
                <a:solidFill>
                  <a:srgbClr val="000080"/>
                </a:solidFill>
              </a:rPr>
              <a:t>	</a:t>
            </a:r>
            <a:r>
              <a:rPr lang="en-US">
                <a:solidFill>
                  <a:srgbClr val="000080"/>
                </a:solidFill>
                <a:hlinkClick r:id="rId3"/>
              </a:rPr>
              <a:t>https://www.usenix.org/conference/fast13/technical-sessions/presentation/li_yan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Implement a reliable and secure cloud distributed file system: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Implementation of identity based distributed cloud storage encryption scheme using PHP and C for Hadoop File System: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Managing Data Access on Clouds: A Generic Framework for Enforcing Security Policies: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Privacy in Map Reduce Based Systems: A Review: </a:t>
            </a:r>
            <a:r>
              <a:rPr lang="en-US">
                <a:solidFill>
                  <a:srgbClr val="000080"/>
                </a:solidFill>
                <a:hlinkClick r:id="rId4"/>
              </a:rPr>
              <a:t>http://ijcsmc.com/docs/papers/February2014/V3I2201475.pdf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Secure Hadoop with Encrypted HDFS: </a:t>
            </a:r>
            <a:r>
              <a:rPr lang="en-US">
                <a:solidFill>
                  <a:srgbClr val="000080"/>
                </a:solidFill>
                <a:hlinkClick r:id="rId5"/>
              </a:rPr>
              <a:t>http://link.springer.com/chapter/10.1007%2F978-3-642-38027-3_14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Security and privacy for storage and computation in cloud computing: </a:t>
            </a:r>
            <a:r>
              <a:rPr lang="en-US">
                <a:solidFill>
                  <a:srgbClr val="000080"/>
                </a:solidFill>
              </a:rPr>
              <a:t>	</a:t>
            </a:r>
            <a:r>
              <a:rPr lang="en-US">
                <a:solidFill>
                  <a:srgbClr val="000080"/>
                </a:solidFill>
                <a:hlinkClick r:id="rId6"/>
              </a:rPr>
              <a:t>http://www.sciencedirect.com/science/article/pii/S0020025513003320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Security and privacy in cloud computing: A survey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59760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152280"/>
            <a:ext cx="8238240" cy="91044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23dc"/>
                </a:solidFill>
                <a:latin typeface="Arial"/>
                <a:ea typeface="Arial"/>
              </a:rPr>
              <a:t>Hadoop</a:t>
            </a:r>
            <a:r>
              <a:rPr lang="en-US" sz="3200">
                <a:solidFill>
                  <a:srgbClr val="2323dc"/>
                </a:solidFill>
                <a:latin typeface="Arial"/>
                <a:ea typeface="Arial"/>
              </a:rPr>
              <a:t>  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609480" y="1219320"/>
            <a:ext cx="8252640" cy="517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▪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HDFS – Hadoop Distributed File System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Combines cluster's local data into a single namespace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Data replicated to multiple machines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Locality Information to clients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NameNode, DataNodes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▪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MapReduce Engine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Batch Computation Framework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Tasks re-executed on failure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Optimizes for data locality of input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JobTracker, TaskTracker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▪"/>
            </a:pPr>
            <a:r>
              <a:rPr lang="en-US" sz="2400">
                <a:solidFill>
                  <a:srgbClr val="000090"/>
                </a:solidFill>
                <a:latin typeface="Arial"/>
                <a:ea typeface="Arial"/>
              </a:rPr>
              <a:t>Oozie Workflow system – Auxillary Service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6647040" y="6400800"/>
            <a:ext cx="1901160" cy="300960"/>
          </a:xfrm>
          <a:prstGeom prst="rect">
            <a:avLst/>
          </a:prstGeom>
        </p:spPr>
        <p:txBody>
          <a:bodyPr anchor="ctr" bIns="46080" lIns="92160" rIns="92160" tIns="4608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777777"/>
                </a:solidFill>
                <a:latin typeface="Times New Roman"/>
                <a:ea typeface="Times New Roman"/>
              </a:rPr>
              <a:t>*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560" y="10317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59760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57560" y="103212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SpongeFiles: Mitigating Data Skew in Mapreduce Using Distributed Memory: </a:t>
            </a:r>
            <a:r>
              <a:rPr lang="en-US">
                <a:solidFill>
                  <a:srgbClr val="000080"/>
                </a:solidFill>
              </a:rPr>
              <a:t>	</a:t>
            </a:r>
            <a:r>
              <a:rPr lang="en-US">
                <a:solidFill>
                  <a:srgbClr val="000080"/>
                </a:solidFill>
                <a:hlinkClick r:id="rId1"/>
              </a:rPr>
              <a:t>http://doi.acm.org/10.1145/2588555.2595634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The security of cloud computing system enabled by trusted computing technology: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Toward Data Confidentiality via Integrating Hybrid Encryption Schemes and Hadoop Distributed File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Towards a More Secure Apache Hadoop HDFS Infrastructure: </a:t>
            </a:r>
            <a:r>
              <a:rPr lang="en-US">
                <a:solidFill>
                  <a:srgbClr val="000080"/>
                </a:solidFill>
                <a:hlinkClick r:id="rId2"/>
              </a:rPr>
              <a:t>http://link.springer.com/chapter/10.1007%2F978-3-642-38631-2_64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Towards a trusted {HDFS} storage platform: Mitigating threats to Hadoop infrastructures using hardware-accelerated encryption with TPM-rooted key protection: </a:t>
            </a:r>
            <a:r>
              <a:rPr lang="en-US">
                <a:solidFill>
                  <a:srgbClr val="000080"/>
                </a:solidFill>
                <a:hlinkClick r:id="rId3"/>
              </a:rPr>
              <a:t>http://www.sciencedirect.com/science/article/pii/S2214212614000155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724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09728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Hadoop Security Design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  <a:hlinkClick r:id="rId1"/>
              </a:rPr>
              <a:t>http://carfield.com.hk:8080/document/distributed/hadoop-security-design.pdf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Adding Security to Apache Hadoop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http://br.hortonworks.com/wp-content/uploads/2011/10/security-design_withCover-1.pdf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Improving Security of Parallel Algorithm Using Key Encryption Technique: </a:t>
            </a:r>
            <a:r>
              <a:rPr lang="en-US">
                <a:solidFill>
                  <a:srgbClr val="000080"/>
                </a:solidFill>
                <a:hlinkClick r:id="rId2"/>
              </a:rPr>
              <a:t>http://scialert.net/qredirect.php?doi=itj.2013.2398.2404&amp;linkid=pdf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Integrating Hadoop with Kerberos:   http://www.kerberos.org/events/2010conf/2010slides/2010kerberos_owen_omalley.pdf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Securing Big Data Hadoop: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u="sng">
                <a:solidFill>
                  <a:srgbClr val="000080"/>
                </a:solidFill>
                <a:hlinkClick r:id="rId3"/>
              </a:rPr>
              <a:t>http://www.ijcsit.com/docs/Volume%205/vol5issue02/ijcsit20140502263.pdf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Hadoop Based Defense Solution to Handle Distributed Denial of Service (DDoS) Attacks: </a:t>
            </a:r>
            <a:r>
              <a:rPr lang="en-US" u="sng">
                <a:solidFill>
                  <a:srgbClr val="000080"/>
                </a:solidFill>
                <a:hlinkClick r:id="rId4"/>
              </a:rPr>
              <a:t>http://file.scirp.org/Html/4-7800161_34629.htm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HDFS Encryption: </a:t>
            </a:r>
            <a:r>
              <a:rPr lang="en-US">
                <a:solidFill>
                  <a:srgbClr val="000080"/>
                </a:solidFill>
                <a:hlinkClick r:id="rId5"/>
              </a:rPr>
              <a:t>http://blog.cloudera.com/blog/2014/06/project-rhino-goal-at-rest-encryption/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Oozie: </a:t>
            </a:r>
            <a:r>
              <a:rPr lang="en-US" u="sng">
                <a:solidFill>
                  <a:srgbClr val="000080"/>
                </a:solidFill>
                <a:hlinkClick r:id="rId6"/>
              </a:rPr>
              <a:t>http://dl.acm.org/citation.cfm?id=2443420</a:t>
            </a:r>
            <a:r>
              <a:rPr lang="en-US" u="sng">
                <a:solidFill>
                  <a:srgbClr val="000080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9724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57200" y="10317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Just Add Kerberos? Really?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https://media.blackhat.com/bh-us-10/whitepapers/Becherer/BlackHat-USA-2010-Becherer-Andrew-Hadoop-Security-wp.pdfl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Big Data Security: The Evolution of Hadoop Security Model: </a:t>
            </a:r>
            <a:r>
              <a:rPr lang="en-US" u="sng">
                <a:solidFill>
                  <a:srgbClr val="000080"/>
                </a:solidFill>
                <a:hlinkClick r:id="rId1"/>
              </a:rPr>
              <a:t>http://www.infoq.com/articles/HadoopSecurityModel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Hadoop CDH – Cloudera: </a:t>
            </a:r>
            <a:r>
              <a:rPr lang="en-US" u="sng">
                <a:solidFill>
                  <a:srgbClr val="000080"/>
                </a:solidFill>
                <a:hlinkClick r:id="rId2"/>
              </a:rPr>
              <a:t>http://www.cloudera.com/content/cloudera/en/products-and-services/cdh.html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Hadoop: </a:t>
            </a:r>
            <a:r>
              <a:rPr lang="en-US" u="sng">
                <a:solidFill>
                  <a:srgbClr val="000080"/>
                </a:solidFill>
                <a:hlinkClick r:id="rId3"/>
              </a:rPr>
              <a:t>https://hadoop.apache.org/docs/r2.4.1/hadoop-project-dist/hadoop-hdfs/HdfsUserGuide.html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Big Data Security Gap: Protecting the Hadoop Cluster:  http://www.zettaset.com/wp-content/uploads/2014/04/zettaset_wp_security_0413.pdf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Security Implementation in Hadoop: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u="sng">
                <a:solidFill>
                  <a:srgbClr val="000080"/>
                </a:solidFill>
                <a:hlinkClick r:id="rId4"/>
              </a:rPr>
              <a:t>http://search.iiit.ac.in/cloud/presentations/28.pdf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Hadoop Security Today and Tomorrow: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 u="sng">
                <a:solidFill>
                  <a:srgbClr val="000080"/>
                </a:solidFill>
                <a:hlinkClick r:id="rId5"/>
              </a:rPr>
              <a:t>http://hortonworks.com/blog/hadoop-security-today-and-tomorrow/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LoopHoles in Hadoop: </a:t>
            </a:r>
            <a:r>
              <a:rPr lang="en-US" u="sng">
                <a:solidFill>
                  <a:srgbClr val="000080"/>
                </a:solidFill>
                <a:hlinkClick r:id="rId6"/>
              </a:rPr>
              <a:t>http://readwrite.com/2014/08/13/hadoop-slow-security-issues-still-popular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560" y="10317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57560" y="10317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r>
              <a:rPr lang="en-US">
                <a:solidFill>
                  <a:srgbClr val="000080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Towards a More Secure Apache Hadoop HDFS Infrastructure: </a:t>
            </a:r>
            <a:r>
              <a:rPr lang="en-US" u="sng">
                <a:solidFill>
                  <a:srgbClr val="000080"/>
                </a:solidFill>
                <a:hlinkClick r:id="rId1"/>
              </a:rPr>
              <a:t>http://link.springer.com/chapter/10.1007/978-3-642-38631-2_64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Big Data Security: </a:t>
            </a:r>
            <a:r>
              <a:rPr lang="en-US" u="sng">
                <a:solidFill>
                  <a:srgbClr val="000080"/>
                </a:solidFill>
                <a:hlinkClick r:id="rId2"/>
              </a:rPr>
              <a:t>http://www.sciencedirect.com/science/article/pii/S1353485812700636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A Novel Authentication Service for Hadoop in Cloud Environment: </a:t>
            </a:r>
            <a:r>
              <a:rPr lang="en-US" u="sng">
                <a:solidFill>
                  <a:srgbClr val="000080"/>
                </a:solidFill>
                <a:hlinkClick r:id="rId3"/>
              </a:rPr>
              <a:t>http://ieeexplore.ieee.org/xpls/abs_all.jsp?arnumber=6354591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Cloud Security in MapReduce: </a:t>
            </a:r>
            <a:r>
              <a:rPr lang="en-US" u="sng">
                <a:solidFill>
                  <a:srgbClr val="000080"/>
                </a:solidFill>
                <a:hlinkClick r:id="rId4"/>
              </a:rPr>
              <a:t>http://hackedexistence.com/downloads/Cloud_Security_in_Map_Reduce.pdf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US">
                <a:solidFill>
                  <a:srgbClr val="000080"/>
                </a:solidFill>
              </a:rPr>
              <a:t>Taking hadoop Security to the next level: http://www.securityweek.com/bigger-data-smaller-problems-taking-hadoop-security-next-level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597600" y="365400"/>
            <a:ext cx="8238240" cy="54540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00dc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43200" y="3160800"/>
            <a:ext cx="3277440" cy="615240"/>
          </a:xfrm>
          <a:prstGeom prst="rect">
            <a:avLst/>
          </a:prstGeom>
        </p:spPr>
        <p:txBody>
          <a:bodyPr bIns="46800" lIns="90000" rIns="90000" tIns="468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152640"/>
            <a:ext cx="8238240" cy="91044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23dc"/>
                </a:solidFill>
                <a:latin typeface="Arial"/>
                <a:ea typeface="Arial"/>
              </a:rPr>
              <a:t>Hadoop High Level Overview</a:t>
            </a:r>
            <a:r>
              <a:rPr lang="en-US" sz="3200">
                <a:solidFill>
                  <a:srgbClr val="2323dc"/>
                </a:solidFill>
                <a:latin typeface="Arial"/>
                <a:ea typeface="Arial"/>
              </a:rPr>
              <a:t>  </a:t>
            </a:r>
            <a:endParaRPr/>
          </a:p>
        </p:txBody>
      </p:sp>
      <p:pic>
        <p:nvPicPr>
          <p:cNvPr descr="" id="1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371600"/>
            <a:ext cx="8045280" cy="493632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011680"/>
            <a:ext cx="3930480" cy="2741760"/>
          </a:xfrm>
          <a:prstGeom prst="rect">
            <a:avLst/>
          </a:prstGeom>
        </p:spPr>
      </p:pic>
      <p:sp>
        <p:nvSpPr>
          <p:cNvPr id="166" name="CustomShape 1"/>
          <p:cNvSpPr/>
          <p:nvPr/>
        </p:nvSpPr>
        <p:spPr>
          <a:xfrm>
            <a:off x="609480" y="153000"/>
            <a:ext cx="8238240" cy="910440"/>
          </a:xfrm>
          <a:prstGeom prst="rect">
            <a:avLst/>
          </a:prstGeom>
        </p:spPr>
        <p:txBody>
          <a:bodyPr anchor="ctr" bIns="46080" lIns="92160" rIns="92160" tIns="4608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323dc"/>
                </a:solidFill>
                <a:latin typeface="Arial"/>
                <a:ea typeface="Arial"/>
              </a:rPr>
              <a:t>Hadoop High Level Overview</a:t>
            </a:r>
            <a:r>
              <a:rPr lang="en-US" sz="3200">
                <a:solidFill>
                  <a:srgbClr val="2323dc"/>
                </a:solidFill>
                <a:latin typeface="Arial"/>
                <a:ea typeface="Arial"/>
              </a:rPr>
              <a:t>  </a:t>
            </a:r>
            <a:endParaRPr/>
          </a:p>
        </p:txBody>
      </p:sp>
      <p:pic>
        <p:nvPicPr>
          <p:cNvPr descr="" id="16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40480" y="1554480"/>
            <a:ext cx="5027760" cy="45705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75480" y="36576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2323dc"/>
                </a:solidFill>
              </a:rPr>
              <a:t>Security Loopholes 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05360" y="121284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r>
              <a:rPr lang="en-US" sz="2400">
                <a:solidFill>
                  <a:srgbClr val="000080"/>
                </a:solidFill>
              </a:rPr>
              <a:t>  </a:t>
            </a:r>
            <a:r>
              <a:rPr lang="en-US" sz="2400">
                <a:solidFill>
                  <a:srgbClr val="000080"/>
                </a:solidFill>
              </a:rPr>
              <a:t>LoopHoles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Poor default SASL (Simple Authentication Security Layer) 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quality of protection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Incomplete authentication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Lack of data security that flows between the 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Security Threats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Unauthorized Release of information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Unauthorized Modification of information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DDOS – denial of services, eavesdropping, replay attack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380880" y="6580080"/>
            <a:ext cx="815400" cy="15048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lnSpc>
                <a:spcPct val="100000"/>
              </a:lnSpc>
              <a:buFont typeface="Arial"/>
              <a:buChar char="•"/>
            </a:pPr>
            <a:fld id="{C10081A1-4131-41D1-81D1-513101D1F191}" type="slidenum">
              <a:rPr lang="en-US" sz="900">
                <a:solidFill>
                  <a:srgbClr val="ffffff"/>
                </a:solidFill>
              </a:rPr>
              <a:t>&lt;number&gt;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60440" y="45720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solidFill>
                  <a:srgbClr val="2323dc"/>
                </a:solidFill>
              </a:rPr>
              <a:t>Solutions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0880" y="6580080"/>
            <a:ext cx="815400" cy="15048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lnSpc>
                <a:spcPct val="100000"/>
              </a:lnSpc>
              <a:buFont typeface="Arial"/>
              <a:buChar char="•"/>
            </a:pPr>
            <a:fld id="{1171A1E1-1121-41D1-81F1-E1B111214191}" type="slidenum">
              <a:rPr lang="en-US" sz="900">
                <a:solidFill>
                  <a:srgbClr val="ffffff"/>
                </a:solidFill>
              </a:rPr>
              <a:t>&lt;number&gt;</a:t>
            </a:fld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365760" y="100584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r>
              <a:rPr lang="en-US" sz="2400">
                <a:solidFill>
                  <a:srgbClr val="000080"/>
                </a:solidFill>
              </a:rPr>
              <a:t>  </a:t>
            </a:r>
            <a:r>
              <a:rPr lang="en-US" sz="2400">
                <a:solidFill>
                  <a:srgbClr val="000080"/>
                </a:solidFill>
              </a:rPr>
              <a:t>Authentication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Kerberos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>
                <a:solidFill>
                  <a:srgbClr val="000080"/>
                </a:solidFill>
              </a:rPr>
              <a:t>Token (Secret Key)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Delegation, Block access, Job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>
                <a:solidFill>
                  <a:srgbClr val="000080"/>
                </a:solidFill>
              </a:rPr>
              <a:t>Security Protocol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RPC, Data Transfer Protocol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Rate Limit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Tokens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SecretKey generated by NameNode, JobTracker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Shared with clients, TaskTracker, DataNodes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BlockAccess, Job token </a:t>
            </a:r>
            <a:r>
              <a:rPr lang="en-US" sz="2400">
                <a:solidFill>
                  <a:srgbClr val="dc2300"/>
                </a:solidFill>
              </a:rPr>
              <a:t>time-stamped</a:t>
            </a:r>
            <a:r>
              <a:rPr lang="en-US" sz="2400">
                <a:solidFill>
                  <a:srgbClr val="000080"/>
                </a:solidFill>
              </a:rPr>
              <a:t> for validity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Assume </a:t>
            </a:r>
            <a:r>
              <a:rPr lang="en-US" sz="2400">
                <a:solidFill>
                  <a:srgbClr val="dc2300"/>
                </a:solidFill>
              </a:rPr>
              <a:t>secure channel</a:t>
            </a:r>
            <a:r>
              <a:rPr lang="en-US" sz="2400">
                <a:solidFill>
                  <a:srgbClr val="000080"/>
                </a:solidFill>
              </a:rPr>
              <a:t> token passing (Trusted n/w)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71600"/>
            <a:ext cx="8502480" cy="4936320"/>
          </a:xfrm>
          <a:prstGeom prst="rect">
            <a:avLst/>
          </a:prstGeom>
        </p:spPr>
      </p:pic>
      <p:sp>
        <p:nvSpPr>
          <p:cNvPr id="175" name="CustomShape 1"/>
          <p:cNvSpPr/>
          <p:nvPr/>
        </p:nvSpPr>
        <p:spPr>
          <a:xfrm>
            <a:off x="460440" y="45756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800">
                <a:solidFill>
                  <a:srgbClr val="2323dc"/>
                </a:solidFill>
              </a:rPr>
              <a:t>Authentication Flow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60440" y="45720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800">
                <a:solidFill>
                  <a:srgbClr val="2323dc"/>
                </a:solidFill>
              </a:rPr>
              <a:t>Token Flow 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80880" y="6580080"/>
            <a:ext cx="815400" cy="15048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lnSpc>
                <a:spcPct val="100000"/>
              </a:lnSpc>
              <a:buFont typeface="Arial"/>
              <a:buChar char="•"/>
            </a:pPr>
            <a:fld id="{014171E1-71B1-4191-81C1-6181F1913171}" type="slidenum">
              <a:rPr lang="en-US" sz="900">
                <a:solidFill>
                  <a:srgbClr val="ffffff"/>
                </a:solidFill>
              </a:rPr>
              <a:t>&lt;number&gt;</a:t>
            </a:fld>
            <a:endParaRPr/>
          </a:p>
        </p:txBody>
      </p:sp>
      <p:pic>
        <p:nvPicPr>
          <p:cNvPr descr="" id="1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294920"/>
            <a:ext cx="8411040" cy="49215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0440" y="457560"/>
            <a:ext cx="8035200" cy="8362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solidFill>
                  <a:srgbClr val="2323dc"/>
                </a:solidFill>
              </a:rPr>
              <a:t>Attacks ?? 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05360" y="1213560"/>
            <a:ext cx="8573040" cy="509436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r>
              <a:rPr lang="en-US" sz="2400">
                <a:solidFill>
                  <a:srgbClr val="000080"/>
                </a:solidFill>
              </a:rPr>
              <a:t>  </a:t>
            </a:r>
            <a:r>
              <a:rPr lang="en-US" sz="2400">
                <a:solidFill>
                  <a:srgbClr val="000080"/>
                </a:solidFill>
              </a:rPr>
              <a:t>DataNodes </a:t>
            </a:r>
            <a:r>
              <a:rPr lang="en-US" sz="2400">
                <a:solidFill>
                  <a:srgbClr val="dc2300"/>
                </a:solidFill>
              </a:rPr>
              <a:t>donot enforce access control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dc230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Anyone with block_id can access data blocks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BlockAccess Token shared between all DataNodes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Symmetric </a:t>
            </a:r>
            <a:r>
              <a:rPr lang="en-US" sz="2400">
                <a:solidFill>
                  <a:srgbClr val="dc2300"/>
                </a:solidFill>
              </a:rPr>
              <a:t>Hashing</a:t>
            </a:r>
            <a:r>
              <a:rPr lang="en-US" sz="2400">
                <a:solidFill>
                  <a:srgbClr val="000080"/>
                </a:solidFill>
              </a:rPr>
              <a:t> HMAC-SHA1 technique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Attacker with shared key can </a:t>
            </a:r>
            <a:r>
              <a:rPr lang="en-US" sz="2400">
                <a:solidFill>
                  <a:srgbClr val="dc2300"/>
                </a:solidFill>
              </a:rPr>
              <a:t>affect all DataNodes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dc230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Affect </a:t>
            </a:r>
            <a:r>
              <a:rPr lang="en-US" sz="2400">
                <a:solidFill>
                  <a:srgbClr val="dc2300"/>
                </a:solidFill>
              </a:rPr>
              <a:t>Integrity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</a:rPr>
              <a:t>Insecure Channel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Intruder access JobTokens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dc2300"/>
                </a:solidFill>
              </a:rPr>
              <a:t>Modify</a:t>
            </a:r>
            <a:r>
              <a:rPr lang="en-US" sz="24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dc2300"/>
                </a:solidFill>
              </a:rPr>
              <a:t>results</a:t>
            </a:r>
            <a:r>
              <a:rPr lang="en-US" sz="2400">
                <a:solidFill>
                  <a:srgbClr val="000080"/>
                </a:solidFill>
              </a:rPr>
              <a:t> of map or reduce tasks</a:t>
            </a:r>
            <a:endParaRPr/>
          </a:p>
          <a:p>
            <a:pPr lvl="1">
              <a:lnSpc>
                <a:spcPct val="100000"/>
              </a:lnSpc>
              <a:buSzPct val="80000"/>
              <a:buFont typeface="Verdana"/>
              <a:buChar char="•"/>
            </a:pPr>
            <a:r>
              <a:rPr lang="en-US" sz="2400">
                <a:solidFill>
                  <a:srgbClr val="000080"/>
                </a:solidFill>
              </a:rPr>
              <a:t>Affect </a:t>
            </a:r>
            <a:r>
              <a:rPr lang="en-US" sz="2400">
                <a:solidFill>
                  <a:srgbClr val="dc2300"/>
                </a:solidFill>
              </a:rPr>
              <a:t>confidentiality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