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2f5e54d1a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32f5e54d1a_6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9fc3c373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9fc3c3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2f5e54d1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32f5e54d1a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322729" y="3541899"/>
            <a:ext cx="11031071" cy="26350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CLOUD COMPUTING MINI PROJECT</a:t>
            </a:r>
            <a:endParaRPr/>
          </a:p>
          <a:p>
            <a:pPr indent="0" lvl="0" marL="0" rtl="0" algn="ctr">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PROJECT TITLE:</a:t>
            </a:r>
            <a:r>
              <a:rPr b="1" lang="en-US">
                <a:latin typeface="Times New Roman"/>
                <a:ea typeface="Times New Roman"/>
                <a:cs typeface="Times New Roman"/>
                <a:sym typeface="Times New Roman"/>
              </a:rPr>
              <a:t> Online Library Management System</a:t>
            </a:r>
            <a:endParaRPr b="1">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BY</a:t>
            </a:r>
            <a:endParaRPr/>
          </a:p>
          <a:p>
            <a:pPr indent="0" lvl="0" marL="0" rtl="0" algn="ctr">
              <a:lnSpc>
                <a:spcPct val="9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135</a:t>
            </a:r>
            <a:r>
              <a:rPr b="1" lang="en-US" sz="1800">
                <a:latin typeface="Times New Roman"/>
                <a:ea typeface="Times New Roman"/>
                <a:cs typeface="Times New Roman"/>
                <a:sym typeface="Times New Roman"/>
              </a:rPr>
              <a:t>– Aastha Patil (20102083)</a:t>
            </a:r>
            <a:endParaRPr/>
          </a:p>
          <a:p>
            <a:pPr indent="0" lvl="0" marL="0" rtl="0" algn="ctr">
              <a:lnSpc>
                <a:spcPct val="9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127– Anwesha Pani (20102063)</a:t>
            </a:r>
            <a:endParaRPr/>
          </a:p>
          <a:p>
            <a:pPr indent="0" lvl="0" marL="0" rtl="0" algn="ctr">
              <a:lnSpc>
                <a:spcPct val="9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85– Soham Kulkarni (20102018)</a:t>
            </a:r>
            <a:endParaRPr/>
          </a:p>
          <a:p>
            <a:pPr indent="0" lvl="0" marL="0" rtl="0" algn="ctr">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
        <p:nvSpPr>
          <p:cNvPr id="85" name="Google Shape;85;p13"/>
          <p:cNvSpPr/>
          <p:nvPr/>
        </p:nvSpPr>
        <p:spPr>
          <a:xfrm>
            <a:off x="152400" y="-251012"/>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5052219" y="206188"/>
            <a:ext cx="2392363" cy="1912938"/>
          </a:xfrm>
          <a:prstGeom prst="rect">
            <a:avLst/>
          </a:prstGeom>
          <a:noFill/>
          <a:ln>
            <a:noFill/>
          </a:ln>
        </p:spPr>
      </p:pic>
      <p:sp>
        <p:nvSpPr>
          <p:cNvPr id="87" name="Google Shape;87;p13"/>
          <p:cNvSpPr/>
          <p:nvPr/>
        </p:nvSpPr>
        <p:spPr>
          <a:xfrm>
            <a:off x="3667387" y="2242322"/>
            <a:ext cx="4857225" cy="113877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Roboto"/>
              <a:buNone/>
            </a:pPr>
            <a:r>
              <a:rPr b="0" i="0" lang="en-US" sz="1000" u="none" cap="none" strike="noStrike">
                <a:solidFill>
                  <a:srgbClr val="000000"/>
                </a:solidFill>
                <a:latin typeface="Roboto"/>
                <a:ea typeface="Roboto"/>
                <a:cs typeface="Roboto"/>
                <a:sym typeface="Roboto"/>
              </a:rPr>
              <a:t>PARSHVANATH CHARITABLE TRUST’S</a:t>
            </a:r>
            <a:endParaRPr b="0" i="0" sz="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800">
                <a:solidFill>
                  <a:schemeClr val="dk1"/>
                </a:solidFill>
                <a:latin typeface="Arial"/>
                <a:ea typeface="Arial"/>
                <a:cs typeface="Arial"/>
                <a:sym typeface="Arial"/>
              </a:rPr>
              <a:t>A.P</a:t>
            </a:r>
            <a:r>
              <a:rPr b="1" i="0" lang="en-US" sz="1800" u="none" cap="none" strike="noStrike">
                <a:solidFill>
                  <a:schemeClr val="dk1"/>
                </a:solidFill>
                <a:latin typeface="Arial"/>
                <a:ea typeface="Arial"/>
                <a:cs typeface="Arial"/>
                <a:sym typeface="Arial"/>
              </a:rPr>
              <a:t>. Shah Institute of Technology</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Thane, 400615</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Academic Year</a:t>
            </a:r>
            <a:r>
              <a:rPr b="1" i="0" lang="en-US" sz="12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2022-23</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Department of Computer Engineering</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Implementation :</a:t>
            </a:r>
            <a:endParaRPr sz="3600">
              <a:latin typeface="Times New Roman"/>
              <a:ea typeface="Times New Roman"/>
              <a:cs typeface="Times New Roman"/>
              <a:sym typeface="Times New Roman"/>
            </a:endParaRPr>
          </a:p>
        </p:txBody>
      </p:sp>
      <p:pic>
        <p:nvPicPr>
          <p:cNvPr id="141" name="Google Shape;141;p22"/>
          <p:cNvPicPr preferRelativeResize="0"/>
          <p:nvPr/>
        </p:nvPicPr>
        <p:blipFill>
          <a:blip r:embed="rId3">
            <a:alphaModFix/>
          </a:blip>
          <a:stretch>
            <a:fillRect/>
          </a:stretch>
        </p:blipFill>
        <p:spPr>
          <a:xfrm>
            <a:off x="1369125" y="1787925"/>
            <a:ext cx="8644224" cy="4862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3">
            <a:alphaModFix/>
          </a:blip>
          <a:srcRect b="0" l="0" r="0" t="0"/>
          <a:stretch/>
        </p:blipFill>
        <p:spPr>
          <a:xfrm>
            <a:off x="1096847" y="1310456"/>
            <a:ext cx="9998306" cy="42370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152" name="Google Shape;15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None/>
            </a:pPr>
            <a:r>
              <a:rPr lang="en-US" sz="2400">
                <a:solidFill>
                  <a:srgbClr val="000000"/>
                </a:solidFill>
                <a:latin typeface="Times New Roman"/>
                <a:ea typeface="Times New Roman"/>
                <a:cs typeface="Times New Roman"/>
                <a:sym typeface="Times New Roman"/>
              </a:rPr>
              <a:t>The Online Library Management System project deployed on Google Cloud is an opportunity for individuals to learn about cloud computing and its various components. The project provides hands-on experience in building a complex system using virtual machines, database servers, and cloud storage. Individuals can learn how to create a virtual machine instance, set up a database server, and optimize the system for better performance.</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Abstract :</a:t>
            </a:r>
            <a:endParaRPr>
              <a:latin typeface="Times New Roman"/>
              <a:ea typeface="Times New Roman"/>
              <a:cs typeface="Times New Roman"/>
              <a:sym typeface="Times New Roman"/>
            </a:endParaRPr>
          </a:p>
        </p:txBody>
      </p:sp>
      <p:sp>
        <p:nvSpPr>
          <p:cNvPr id="93" name="Google Shape;9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The Library Management System project is a web-based application developed using PHP and MySQL, which enables the automation of the entire library management process. This system provides a user-friendly interface that allows library staff to manage books, members, and circulation efficiently.</a:t>
            </a:r>
            <a:endParaRPr sz="2400">
              <a:solidFill>
                <a:srgbClr val="000000"/>
              </a:solidFill>
              <a:latin typeface="Times New Roman"/>
              <a:ea typeface="Times New Roman"/>
              <a:cs typeface="Times New Roman"/>
              <a:sym typeface="Times New Roman"/>
            </a:endParaRPr>
          </a:p>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The Online Library Management System provides features such as a user-friendly interface, online cataloging, book reservation, book issuing, book return, and fine management.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7285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Cloud services used :</a:t>
            </a:r>
            <a:endParaRPr>
              <a:latin typeface="Times New Roman"/>
              <a:ea typeface="Times New Roman"/>
              <a:cs typeface="Times New Roman"/>
              <a:sym typeface="Times New Roman"/>
            </a:endParaRPr>
          </a:p>
        </p:txBody>
      </p:sp>
      <p:sp>
        <p:nvSpPr>
          <p:cNvPr id="99" name="Google Shape;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47650" lvl="0" marL="228600" marR="0" rtl="0" algn="l">
              <a:lnSpc>
                <a:spcPct val="90000"/>
              </a:lnSpc>
              <a:spcBef>
                <a:spcPts val="0"/>
              </a:spcBef>
              <a:spcAft>
                <a:spcPts val="0"/>
              </a:spcAft>
              <a:buClr>
                <a:srgbClr val="000000"/>
              </a:buClr>
              <a:buSzPts val="2700"/>
              <a:buFont typeface="Times New Roman"/>
              <a:buChar char="•"/>
            </a:pPr>
            <a:r>
              <a:rPr lang="en-US" sz="2700">
                <a:solidFill>
                  <a:srgbClr val="000000"/>
                </a:solidFill>
                <a:latin typeface="Times New Roman"/>
                <a:ea typeface="Times New Roman"/>
                <a:cs typeface="Times New Roman"/>
                <a:sym typeface="Times New Roman"/>
              </a:rPr>
              <a:t>GCCP VM Instance</a:t>
            </a:r>
            <a:endParaRPr sz="2700">
              <a:solidFill>
                <a:srgbClr val="000000"/>
              </a:solidFill>
              <a:latin typeface="Times New Roman"/>
              <a:ea typeface="Times New Roman"/>
              <a:cs typeface="Times New Roman"/>
              <a:sym typeface="Times New Roman"/>
            </a:endParaRPr>
          </a:p>
          <a:p>
            <a:pPr indent="-247650" lvl="0" marL="228600" marR="0" rtl="0" algn="l">
              <a:lnSpc>
                <a:spcPct val="90000"/>
              </a:lnSpc>
              <a:spcBef>
                <a:spcPts val="0"/>
              </a:spcBef>
              <a:spcAft>
                <a:spcPts val="0"/>
              </a:spcAft>
              <a:buClr>
                <a:srgbClr val="000000"/>
              </a:buClr>
              <a:buSzPts val="2700"/>
              <a:buFont typeface="Times New Roman"/>
              <a:buChar char="•"/>
            </a:pPr>
            <a:r>
              <a:rPr lang="en-US" sz="2700">
                <a:solidFill>
                  <a:srgbClr val="000000"/>
                </a:solidFill>
                <a:latin typeface="Times New Roman"/>
                <a:ea typeface="Times New Roman"/>
                <a:cs typeface="Times New Roman"/>
                <a:sym typeface="Times New Roman"/>
              </a:rPr>
              <a:t>GCCP IAM. </a:t>
            </a:r>
            <a:endParaRPr sz="2700">
              <a:solidFill>
                <a:srgbClr val="000000"/>
              </a:solidFill>
              <a:latin typeface="Times New Roman"/>
              <a:ea typeface="Times New Roman"/>
              <a:cs typeface="Times New Roman"/>
              <a:sym typeface="Times New Roman"/>
            </a:endParaRPr>
          </a:p>
          <a:p>
            <a:pPr indent="-247650" lvl="0" marL="228600" marR="0" rtl="0" algn="l">
              <a:lnSpc>
                <a:spcPct val="90000"/>
              </a:lnSpc>
              <a:spcBef>
                <a:spcPts val="0"/>
              </a:spcBef>
              <a:spcAft>
                <a:spcPts val="0"/>
              </a:spcAft>
              <a:buClr>
                <a:srgbClr val="000000"/>
              </a:buClr>
              <a:buSzPts val="2700"/>
              <a:buFont typeface="Times New Roman"/>
              <a:buChar char="•"/>
            </a:pPr>
            <a:r>
              <a:rPr lang="en-US" sz="2700">
                <a:solidFill>
                  <a:srgbClr val="000000"/>
                </a:solidFill>
                <a:latin typeface="Times New Roman"/>
                <a:ea typeface="Times New Roman"/>
                <a:cs typeface="Times New Roman"/>
                <a:sym typeface="Times New Roman"/>
              </a:rPr>
              <a:t>Google Cloud Storage</a:t>
            </a:r>
            <a:endParaRPr sz="2700">
              <a:solidFill>
                <a:srgbClr val="000000"/>
              </a:solidFill>
              <a:latin typeface="Times New Roman"/>
              <a:ea typeface="Times New Roman"/>
              <a:cs typeface="Times New Roman"/>
              <a:sym typeface="Times New Roman"/>
            </a:endParaRPr>
          </a:p>
          <a:p>
            <a:pPr indent="-247650" lvl="0" marL="228600" marR="0" rtl="0" algn="l">
              <a:lnSpc>
                <a:spcPct val="90000"/>
              </a:lnSpc>
              <a:spcBef>
                <a:spcPts val="0"/>
              </a:spcBef>
              <a:spcAft>
                <a:spcPts val="0"/>
              </a:spcAft>
              <a:buClr>
                <a:srgbClr val="000000"/>
              </a:buClr>
              <a:buSzPts val="2700"/>
              <a:buFont typeface="Times New Roman"/>
              <a:buChar char="•"/>
            </a:pPr>
            <a:r>
              <a:rPr lang="en-US" sz="2700">
                <a:solidFill>
                  <a:srgbClr val="000000"/>
                </a:solidFill>
                <a:latin typeface="Times New Roman"/>
                <a:ea typeface="Times New Roman"/>
                <a:cs typeface="Times New Roman"/>
                <a:sym typeface="Times New Roman"/>
              </a:rPr>
              <a:t>Google Cloud SQL</a:t>
            </a:r>
            <a:endParaRPr sz="27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681037"/>
            <a:ext cx="10515600" cy="466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02124"/>
              </a:buClr>
              <a:buSzPct val="100000"/>
              <a:buFont typeface="Times New Roman"/>
              <a:buNone/>
            </a:pPr>
            <a:r>
              <a:t/>
            </a:r>
            <a:endParaRPr>
              <a:solidFill>
                <a:srgbClr val="202124"/>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202124"/>
              </a:buClr>
              <a:buSzPct val="100000"/>
              <a:buFont typeface="Times New Roman"/>
              <a:buNone/>
            </a:pPr>
            <a:r>
              <a:t/>
            </a:r>
            <a:endParaRPr>
              <a:solidFill>
                <a:srgbClr val="202124"/>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202124"/>
              </a:buClr>
              <a:buSzPct val="100000"/>
              <a:buFont typeface="Times New Roman"/>
              <a:buNone/>
            </a:pPr>
            <a:r>
              <a:rPr lang="en-US">
                <a:solidFill>
                  <a:srgbClr val="202124"/>
                </a:solidFill>
                <a:latin typeface="Times New Roman"/>
                <a:ea typeface="Times New Roman"/>
                <a:cs typeface="Times New Roman"/>
                <a:sym typeface="Times New Roman"/>
              </a:rPr>
              <a:t>GCCP VM Instance</a:t>
            </a:r>
            <a:endParaRPr>
              <a:solidFill>
                <a:srgbClr val="202124"/>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202124"/>
              </a:buClr>
              <a:buSzPct val="100000"/>
              <a:buFont typeface="Times New Roman"/>
              <a:buNone/>
            </a:pPr>
            <a:br>
              <a:rPr lang="en-US">
                <a:latin typeface="Times New Roman"/>
                <a:ea typeface="Times New Roman"/>
                <a:cs typeface="Times New Roman"/>
                <a:sym typeface="Times New Roman"/>
              </a:rPr>
            </a:br>
            <a:endParaRPr/>
          </a:p>
        </p:txBody>
      </p:sp>
      <p:sp>
        <p:nvSpPr>
          <p:cNvPr id="105" name="Google Shape;10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Google Cloud VM instance is a cloud computing service offered by Google Cloud Platform that allows you to create and manage virtual machines in the cloud. </a:t>
            </a:r>
            <a:endParaRPr sz="2400">
              <a:solidFill>
                <a:srgbClr val="000000"/>
              </a:solidFill>
              <a:latin typeface="Times New Roman"/>
              <a:ea typeface="Times New Roman"/>
              <a:cs typeface="Times New Roman"/>
              <a:sym typeface="Times New Roman"/>
            </a:endParaRPr>
          </a:p>
          <a:p>
            <a:pPr indent="0" lvl="0" marL="228600" marR="0" rtl="0" algn="l">
              <a:lnSpc>
                <a:spcPct val="9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A VM instance is a virtual machine that runs in Google Cloud Platform and provides you with computing resources such as CPU, memory, and storage.</a:t>
            </a:r>
            <a:endParaRPr sz="2400">
              <a:solidFill>
                <a:srgbClr val="000000"/>
              </a:solidFill>
              <a:latin typeface="Times New Roman"/>
              <a:ea typeface="Times New Roman"/>
              <a:cs typeface="Times New Roman"/>
              <a:sym typeface="Times New Roman"/>
            </a:endParaRPr>
          </a:p>
          <a:p>
            <a:pPr indent="0" lvl="0" marL="228600" marR="0" rtl="0" algn="l">
              <a:lnSpc>
                <a:spcPct val="9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987600" y="691894"/>
            <a:ext cx="10515600" cy="923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02124"/>
              </a:buClr>
              <a:buSzPct val="100000"/>
              <a:buFont typeface="Times New Roman"/>
              <a:buNone/>
            </a:pPr>
            <a:r>
              <a:rPr lang="en-US">
                <a:solidFill>
                  <a:srgbClr val="202124"/>
                </a:solidFill>
                <a:latin typeface="Times New Roman"/>
                <a:ea typeface="Times New Roman"/>
                <a:cs typeface="Times New Roman"/>
                <a:sym typeface="Times New Roman"/>
              </a:rPr>
              <a:t>GCCP IAM</a:t>
            </a:r>
            <a:br>
              <a:rPr b="0" i="0" lang="en-US">
                <a:solidFill>
                  <a:srgbClr val="202124"/>
                </a:solidFill>
                <a:latin typeface="Times New Roman"/>
                <a:ea typeface="Times New Roman"/>
                <a:cs typeface="Times New Roman"/>
                <a:sym typeface="Times New Roman"/>
              </a:rPr>
            </a:br>
            <a:endParaRPr/>
          </a:p>
        </p:txBody>
      </p:sp>
      <p:sp>
        <p:nvSpPr>
          <p:cNvPr id="111" name="Google Shape;111;p17"/>
          <p:cNvSpPr txBox="1"/>
          <p:nvPr>
            <p:ph idx="1" type="body"/>
          </p:nvPr>
        </p:nvSpPr>
        <p:spPr>
          <a:xfrm>
            <a:off x="838200" y="1526850"/>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Google Cloud Identity and Access Management (IAM) is a service that provides centralized management and control of user access to Google Cloud Platform resources. With IAM, users can assign roles and permissions to users, groups, and service accounts to grant access to specific resources in a secure and compliant manner.</a:t>
            </a:r>
            <a:r>
              <a:rPr lang="en-US" sz="2400">
                <a:solidFill>
                  <a:srgbClr val="000000"/>
                </a:solidFill>
                <a:latin typeface="Times New Roman"/>
                <a:ea typeface="Times New Roman"/>
                <a:cs typeface="Times New Roman"/>
                <a:sym typeface="Times New Roman"/>
              </a:rPr>
              <a:t> </a:t>
            </a:r>
            <a:endParaRPr sz="2400">
              <a:solidFill>
                <a:srgbClr val="000000"/>
              </a:solidFill>
              <a:latin typeface="Times New Roman"/>
              <a:ea typeface="Times New Roman"/>
              <a:cs typeface="Times New Roman"/>
              <a:sym typeface="Times New Roman"/>
            </a:endParaRPr>
          </a:p>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IAM supports fine-grained access control, role-based access control (RBAC), and identity federation. IAM can help organizations to improve security, simplify access management, and reduce costs. </a:t>
            </a:r>
            <a:endParaRPr sz="2400">
              <a:solidFill>
                <a:srgbClr val="000000"/>
              </a:solidFill>
              <a:latin typeface="Times New Roman"/>
              <a:ea typeface="Times New Roman"/>
              <a:cs typeface="Times New Roman"/>
              <a:sym typeface="Times New Roman"/>
            </a:endParaRPr>
          </a:p>
          <a:p>
            <a:pPr indent="0" lvl="0" marL="228600" rtl="0" algn="just">
              <a:lnSpc>
                <a:spcPct val="70000"/>
              </a:lnSpc>
              <a:spcBef>
                <a:spcPts val="0"/>
              </a:spcBef>
              <a:spcAft>
                <a:spcPts val="0"/>
              </a:spcAft>
              <a:buSzPts val="275"/>
              <a:buNone/>
            </a:pPr>
            <a:br>
              <a:rPr lang="en-US"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569669"/>
            <a:ext cx="10515600" cy="923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02124"/>
              </a:buClr>
              <a:buSzPct val="100000"/>
              <a:buFont typeface="Times New Roman"/>
              <a:buNone/>
            </a:pPr>
            <a:r>
              <a:t/>
            </a:r>
            <a:endParaRPr>
              <a:solidFill>
                <a:srgbClr val="202124"/>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202124"/>
              </a:buClr>
              <a:buSzPct val="157142"/>
              <a:buFont typeface="Times New Roman"/>
              <a:buNone/>
            </a:pPr>
            <a:r>
              <a:rPr lang="en-US">
                <a:solidFill>
                  <a:srgbClr val="202124"/>
                </a:solidFill>
                <a:latin typeface="Times New Roman"/>
                <a:ea typeface="Times New Roman"/>
                <a:cs typeface="Times New Roman"/>
                <a:sym typeface="Times New Roman"/>
              </a:rPr>
              <a:t>Google Cloud Storage</a:t>
            </a:r>
            <a:endParaRPr sz="28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202124"/>
              </a:buClr>
              <a:buSzPct val="100000"/>
              <a:buFont typeface="Times New Roman"/>
              <a:buNone/>
            </a:pPr>
            <a:br>
              <a:rPr b="0" i="0" lang="en-US">
                <a:solidFill>
                  <a:srgbClr val="202124"/>
                </a:solidFill>
                <a:latin typeface="Times New Roman"/>
                <a:ea typeface="Times New Roman"/>
                <a:cs typeface="Times New Roman"/>
                <a:sym typeface="Times New Roman"/>
              </a:rPr>
            </a:br>
            <a:endParaRPr/>
          </a:p>
        </p:txBody>
      </p:sp>
      <p:sp>
        <p:nvSpPr>
          <p:cNvPr id="117" name="Google Shape;1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Google Cloud Storage is a cloud-based object storage service offered by Google Cloud Platform. With Cloud Storage, users can store and access data from anywhere in the world through a simple web interface or API. The service provides automatic redundancy and durability, and also supports data versioning, lifecycle management, and access control using IAM. </a:t>
            </a:r>
            <a:endParaRPr sz="2400">
              <a:solidFill>
                <a:srgbClr val="000000"/>
              </a:solidFill>
              <a:latin typeface="Times New Roman"/>
              <a:ea typeface="Times New Roman"/>
              <a:cs typeface="Times New Roman"/>
              <a:sym typeface="Times New Roman"/>
            </a:endParaRPr>
          </a:p>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Cloud Storage can be used for a variety of use cases, such as storing backups, archiving data, serving static content for websites, and storing multimedia content. </a:t>
            </a:r>
            <a:br>
              <a:rPr lang="en-US"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228600" rtl="0" algn="just">
              <a:spcBef>
                <a:spcPts val="0"/>
              </a:spcBef>
              <a:spcAft>
                <a:spcPts val="0"/>
              </a:spcAft>
              <a:buNone/>
            </a:pPr>
            <a:r>
              <a:rPr lang="en-US">
                <a:solidFill>
                  <a:srgbClr val="202124"/>
                </a:solidFill>
                <a:latin typeface="Times New Roman"/>
                <a:ea typeface="Times New Roman"/>
                <a:cs typeface="Times New Roman"/>
                <a:sym typeface="Times New Roman"/>
              </a:rPr>
              <a:t>Google Cloud SQL</a:t>
            </a:r>
            <a:endParaRPr>
              <a:solidFill>
                <a:srgbClr val="202124"/>
              </a:solidFill>
              <a:latin typeface="Times New Roman"/>
              <a:ea typeface="Times New Roman"/>
              <a:cs typeface="Times New Roman"/>
              <a:sym typeface="Times New Roman"/>
            </a:endParaRPr>
          </a:p>
        </p:txBody>
      </p:sp>
      <p:sp>
        <p:nvSpPr>
          <p:cNvPr id="123" name="Google Shape;123;p19"/>
          <p:cNvSpPr txBox="1"/>
          <p:nvPr>
            <p:ph idx="1" type="body"/>
          </p:nvPr>
        </p:nvSpPr>
        <p:spPr>
          <a:xfrm>
            <a:off x="783875" y="1825625"/>
            <a:ext cx="10515600" cy="4351200"/>
          </a:xfrm>
          <a:prstGeom prst="rect">
            <a:avLst/>
          </a:prstGeom>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Google Cloud SQL is a fully-managed relational database service offered by Google Cloud Platform. With Cloud SQL, users can create, manage, and scale MySQL, PostgreSQL, and SQL Server databases in the cloud. The service provides automatic replication, backups, and patches, and also supports high availability with automatic failover. Cloud SQL can be integrated with other Google Cloud Platform services such as Compute Engine, App Engine, and Kubernetes Engine.</a:t>
            </a:r>
            <a:endParaRPr sz="2400">
              <a:solidFill>
                <a:srgbClr val="000000"/>
              </a:solidFill>
              <a:latin typeface="Times New Roman"/>
              <a:ea typeface="Times New Roman"/>
              <a:cs typeface="Times New Roman"/>
              <a:sym typeface="Times New Roman"/>
            </a:endParaRPr>
          </a:p>
          <a:p>
            <a:pPr indent="-228600" lvl="0" marL="228600" marR="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 The service provides security features such as encryption at rest and in transit, and supports fine-grained access control using IAM. Users can monitor and optimize database performance with built-in monitoring and alerting features.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Implementation :</a:t>
            </a:r>
            <a:endParaRPr sz="3600">
              <a:latin typeface="Times New Roman"/>
              <a:ea typeface="Times New Roman"/>
              <a:cs typeface="Times New Roman"/>
              <a:sym typeface="Times New Roman"/>
            </a:endParaRPr>
          </a:p>
        </p:txBody>
      </p:sp>
      <p:pic>
        <p:nvPicPr>
          <p:cNvPr id="129" name="Google Shape;129;p20"/>
          <p:cNvPicPr preferRelativeResize="0"/>
          <p:nvPr/>
        </p:nvPicPr>
        <p:blipFill>
          <a:blip r:embed="rId3">
            <a:alphaModFix/>
          </a:blip>
          <a:stretch>
            <a:fillRect/>
          </a:stretch>
        </p:blipFill>
        <p:spPr>
          <a:xfrm>
            <a:off x="1764138" y="1898413"/>
            <a:ext cx="8663720" cy="48625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Implementation :</a:t>
            </a:r>
            <a:endParaRPr sz="3600">
              <a:latin typeface="Times New Roman"/>
              <a:ea typeface="Times New Roman"/>
              <a:cs typeface="Times New Roman"/>
              <a:sym typeface="Times New Roman"/>
            </a:endParaRPr>
          </a:p>
        </p:txBody>
      </p:sp>
      <p:pic>
        <p:nvPicPr>
          <p:cNvPr id="135" name="Google Shape;135;p21"/>
          <p:cNvPicPr preferRelativeResize="0"/>
          <p:nvPr/>
        </p:nvPicPr>
        <p:blipFill>
          <a:blip r:embed="rId3">
            <a:alphaModFix/>
          </a:blip>
          <a:stretch>
            <a:fillRect/>
          </a:stretch>
        </p:blipFill>
        <p:spPr>
          <a:xfrm>
            <a:off x="1129475" y="1690825"/>
            <a:ext cx="8530484" cy="4862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