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notesSlides/notesSlide5.xml" ContentType="application/vnd.openxmlformats-officedocument.presentationml.notesSlide+xml"/>
  <Override PartName="/ppt/tags/tag4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3.xml" ContentType="application/vnd.openxmlformats-officedocument.presentationml.tags+xml"/>
  <Override PartName="/ppt/notesSlides/notesSlide19.xml" ContentType="application/vnd.openxmlformats-officedocument.presentationml.notesSlide+xml"/>
  <Override PartName="/ppt/tags/tag5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Lst>
  <p:notesMasterIdLst>
    <p:notesMasterId r:id="rId28"/>
  </p:notesMasterIdLst>
  <p:handoutMasterIdLst>
    <p:handoutMasterId r:id="rId29"/>
  </p:handoutMasterIdLst>
  <p:sldIdLst>
    <p:sldId id="272" r:id="rId3"/>
    <p:sldId id="273" r:id="rId4"/>
    <p:sldId id="274" r:id="rId5"/>
    <p:sldId id="275" r:id="rId6"/>
    <p:sldId id="1921" r:id="rId7"/>
    <p:sldId id="1922" r:id="rId8"/>
    <p:sldId id="264" r:id="rId9"/>
    <p:sldId id="1924" r:id="rId10"/>
    <p:sldId id="434" r:id="rId11"/>
    <p:sldId id="1937" r:id="rId12"/>
    <p:sldId id="1938" r:id="rId13"/>
    <p:sldId id="1939" r:id="rId14"/>
    <p:sldId id="1941" r:id="rId15"/>
    <p:sldId id="277" r:id="rId16"/>
    <p:sldId id="278" r:id="rId17"/>
    <p:sldId id="1940" r:id="rId18"/>
    <p:sldId id="1933" r:id="rId19"/>
    <p:sldId id="1931" r:id="rId20"/>
    <p:sldId id="1926" r:id="rId21"/>
    <p:sldId id="1930" r:id="rId22"/>
    <p:sldId id="1929" r:id="rId23"/>
    <p:sldId id="1932" r:id="rId24"/>
    <p:sldId id="1944" r:id="rId25"/>
    <p:sldId id="269" r:id="rId26"/>
    <p:sldId id="270"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7"/>
    <p:restoredTop sz="96723"/>
  </p:normalViewPr>
  <p:slideViewPr>
    <p:cSldViewPr snapToGrid="0" snapToObjects="1">
      <p:cViewPr varScale="1">
        <p:scale>
          <a:sx n="131" d="100"/>
          <a:sy n="131" d="100"/>
        </p:scale>
        <p:origin x="920"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6" d="100"/>
          <a:sy n="96" d="100"/>
        </p:scale>
        <p:origin x="2360"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88DA73-A535-DC46-B8C5-F4A02902A521}" type="datetimeFigureOut">
              <a:rPr lang="en-US" smtClean="0"/>
              <a:t>6/26/19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3A45B-3187-FD47-9D90-B1E431549F51}" type="slidenum">
              <a:rPr lang="en-US" smtClean="0"/>
              <a:t>‹#›</a:t>
            </a:fld>
            <a:endParaRPr lang="en-US"/>
          </a:p>
        </p:txBody>
      </p:sp>
    </p:spTree>
    <p:extLst>
      <p:ext uri="{BB962C8B-B14F-4D97-AF65-F5344CB8AC3E}">
        <p14:creationId xmlns:p14="http://schemas.microsoft.com/office/powerpoint/2010/main" val="123590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68B97-3BD1-B141-9152-CEDA376B6996}" type="datetimeFigureOut">
              <a:rPr lang="en-US" smtClean="0"/>
              <a:t>6/26/19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A97A-0638-E840-8C03-5D0B62C621A0}" type="slidenum">
              <a:rPr lang="en-US" smtClean="0"/>
              <a:t>‹#›</a:t>
            </a:fld>
            <a:endParaRPr lang="en-US"/>
          </a:p>
        </p:txBody>
      </p:sp>
    </p:spTree>
    <p:extLst>
      <p:ext uri="{BB962C8B-B14F-4D97-AF65-F5344CB8AC3E}">
        <p14:creationId xmlns:p14="http://schemas.microsoft.com/office/powerpoint/2010/main" val="105424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7CA97A-0638-E840-8C03-5D0B62C621A0}" type="slidenum">
              <a:rPr lang="en-US" smtClean="0"/>
              <a:t>2</a:t>
            </a:fld>
            <a:endParaRPr lang="en-US"/>
          </a:p>
        </p:txBody>
      </p:sp>
    </p:spTree>
    <p:extLst>
      <p:ext uri="{BB962C8B-B14F-4D97-AF65-F5344CB8AC3E}">
        <p14:creationId xmlns:p14="http://schemas.microsoft.com/office/powerpoint/2010/main" val="3379462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7CA97A-0638-E840-8C03-5D0B62C621A0}" type="slidenum">
              <a:rPr lang="en-US" smtClean="0"/>
              <a:t>11</a:t>
            </a:fld>
            <a:endParaRPr lang="en-US"/>
          </a:p>
        </p:txBody>
      </p:sp>
    </p:spTree>
    <p:extLst>
      <p:ext uri="{BB962C8B-B14F-4D97-AF65-F5344CB8AC3E}">
        <p14:creationId xmlns:p14="http://schemas.microsoft.com/office/powerpoint/2010/main" val="2681296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difference between using an algorithm here, vs a model? </a:t>
            </a:r>
            <a:r>
              <a:rPr lang="en-US" sz="1200" b="0" i="0" kern="1200" dirty="0">
                <a:solidFill>
                  <a:schemeClr val="tx1"/>
                </a:solidFill>
                <a:effectLst/>
                <a:latin typeface="+mn-lt"/>
                <a:ea typeface="+mn-ea"/>
                <a:cs typeface="+mn-cs"/>
              </a:rPr>
              <a:t>An algorithm is a mathematical technique. An algorithm is derived by statisticians and mathematicians for a particular task i.e. in our case prediction. Using an algorithm, this system would decide based on some parameters whether a heart will fail or not. On the other hand,  a model is an equation which is formed by finding out what these parameters are. The model is trained based on the data, and can be used in the future to better predict values. Transformation of input data into a set of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s.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s are distinctive properties of input patterns that help in differentiating between the categories of input patterns. Each column is a feature, each row is data point -&gt; split</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12</a:t>
            </a:fld>
            <a:endParaRPr lang="en-US"/>
          </a:p>
        </p:txBody>
      </p:sp>
    </p:spTree>
    <p:extLst>
      <p:ext uri="{BB962C8B-B14F-4D97-AF65-F5344CB8AC3E}">
        <p14:creationId xmlns:p14="http://schemas.microsoft.com/office/powerpoint/2010/main" val="2389562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Acting</a:t>
            </a:r>
            <a:r>
              <a:rPr lang="en-US" baseline="0" dirty="0"/>
              <a:t> as a data scientist let’s talk about more about training a model, it starts by understanding what machine learning algorithms are available.</a:t>
            </a:r>
            <a:endParaRPr lang="en-US" dirty="0"/>
          </a:p>
          <a:p>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get started with ML you need to frame the problem: is it supervised, unsupervised, or Reinforcement Learning? Is it a classification task, a regression task, or something else? Should you use batch learning or online learning techniques</a:t>
            </a:r>
          </a:p>
          <a:p>
            <a:endParaRPr lang="en-US" dirty="0"/>
          </a:p>
          <a:p>
            <a:endParaRPr lang="en-US" dirty="0"/>
          </a:p>
          <a:p>
            <a:r>
              <a:rPr lang="en-US" dirty="0"/>
              <a:t>Supervised Learning</a:t>
            </a:r>
          </a:p>
          <a:p>
            <a:pPr lvl="1"/>
            <a:r>
              <a:rPr lang="en-US" dirty="0"/>
              <a:t>Class labels, y, are in the dataset that is used to build the classification model</a:t>
            </a:r>
          </a:p>
          <a:p>
            <a:r>
              <a:rPr lang="en-US" dirty="0"/>
              <a:t>Unsupervised Learning</a:t>
            </a:r>
          </a:p>
          <a:p>
            <a:pPr lvl="1"/>
            <a:r>
              <a:rPr lang="en-US" dirty="0"/>
              <a:t>Class labels, y, must be discovered from the unstructured data. This is typically done with clustering</a:t>
            </a:r>
          </a:p>
          <a:p>
            <a:r>
              <a:rPr lang="en-US" dirty="0"/>
              <a:t>Reinforcement Learning</a:t>
            </a:r>
          </a:p>
          <a:p>
            <a:pPr lvl="1"/>
            <a:r>
              <a:rPr lang="en-US" dirty="0"/>
              <a:t>Using a </a:t>
            </a:r>
            <a:r>
              <a:rPr lang="en-US" i="1" dirty="0"/>
              <a:t>reward function</a:t>
            </a:r>
            <a:r>
              <a:rPr lang="en-US" dirty="0"/>
              <a:t> to penalize bad actions or reward good actions</a:t>
            </a:r>
          </a:p>
          <a:p>
            <a:endParaRPr lang="en-US" dirty="0"/>
          </a:p>
        </p:txBody>
      </p:sp>
      <p:sp>
        <p:nvSpPr>
          <p:cNvPr id="4" name="Slide Number Placeholder 3"/>
          <p:cNvSpPr>
            <a:spLocks noGrp="1"/>
          </p:cNvSpPr>
          <p:nvPr>
            <p:ph type="sldNum" sz="quarter" idx="10"/>
          </p:nvPr>
        </p:nvSpPr>
        <p:spPr/>
        <p:txBody>
          <a:bodyPr/>
          <a:lstStyle/>
          <a:p>
            <a:fld id="{D7D7EE50-037C-CB48-80F8-B6C3E6FF882B}" type="slidenum">
              <a:rPr lang="en-US" smtClean="0"/>
              <a:t>14</a:t>
            </a:fld>
            <a:endParaRPr lang="en-US"/>
          </a:p>
        </p:txBody>
      </p:sp>
    </p:spTree>
    <p:extLst>
      <p:ext uri="{BB962C8B-B14F-4D97-AF65-F5344CB8AC3E}">
        <p14:creationId xmlns:p14="http://schemas.microsoft.com/office/powerpoint/2010/main" val="218753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r>
              <a:rPr lang="en-US" dirty="0"/>
              <a:t>Regression and Pattern Classification</a:t>
            </a:r>
          </a:p>
          <a:p>
            <a:r>
              <a:rPr lang="en-US" dirty="0"/>
              <a:t>Regression Models built by looking at relationships between features X and the result y where y is a continuous variable</a:t>
            </a:r>
          </a:p>
          <a:p>
            <a:r>
              <a:rPr lang="en-US" dirty="0"/>
              <a:t>Pattern Classification models assign a discrete class label y based on many features X.</a:t>
            </a:r>
          </a:p>
          <a:p>
            <a:endParaRPr lang="en-US" b="1" dirty="0"/>
          </a:p>
          <a:p>
            <a:endParaRPr lang="en-US" b="1" dirty="0"/>
          </a:p>
          <a:p>
            <a:r>
              <a:rPr lang="en-US" b="1" dirty="0"/>
              <a:t>Regression </a:t>
            </a:r>
            <a:r>
              <a:rPr lang="en-US" dirty="0"/>
              <a:t>estimates continuous values</a:t>
            </a:r>
          </a:p>
          <a:p>
            <a:r>
              <a:rPr lang="en-US" b="1" dirty="0"/>
              <a:t>Classification</a:t>
            </a:r>
            <a:r>
              <a:rPr lang="en-US" b="0" dirty="0"/>
              <a:t> Identifies a unique class (discrete values, </a:t>
            </a:r>
            <a:r>
              <a:rPr lang="en-US" b="0" dirty="0" err="1"/>
              <a:t>boolean</a:t>
            </a:r>
            <a:r>
              <a:rPr lang="en-US" b="0" dirty="0"/>
              <a:t>, or categories</a:t>
            </a:r>
          </a:p>
          <a:p>
            <a:endParaRPr lang="en-US" b="0" dirty="0"/>
          </a:p>
          <a:p>
            <a:r>
              <a:rPr lang="en-US" sz="1200" dirty="0">
                <a:solidFill>
                  <a:schemeClr val="accent3"/>
                </a:solidFill>
                <a:latin typeface="IBM Plex Sans" charset="0"/>
                <a:ea typeface="IBM Plex Sans" charset="0"/>
                <a:cs typeface="IBM Plex Sans" charset="0"/>
              </a:rPr>
              <a:t>Deep learning </a:t>
            </a:r>
            <a:r>
              <a:rPr lang="en-US" sz="1200" dirty="0">
                <a:solidFill>
                  <a:schemeClr val="bg1"/>
                </a:solidFill>
                <a:latin typeface="IBM Plex Sans" charset="0"/>
                <a:ea typeface="IBM Plex Sans" charset="0"/>
                <a:cs typeface="IBM Plex Sans" charset="0"/>
              </a:rPr>
              <a:t>is a subfield of machine learning concerned with algorithms inspired by the structure of the brain called </a:t>
            </a:r>
            <a:r>
              <a:rPr lang="en-US" sz="1200" dirty="0">
                <a:solidFill>
                  <a:schemeClr val="accent3"/>
                </a:solidFill>
                <a:latin typeface="IBM Plex Sans" charset="0"/>
                <a:ea typeface="IBM Plex Sans" charset="0"/>
                <a:cs typeface="IBM Plex Sans" charset="0"/>
              </a:rPr>
              <a:t>artificial neural networks</a:t>
            </a:r>
            <a:endParaRPr lang="en-US" b="0" dirty="0"/>
          </a:p>
          <a:p>
            <a:endParaRPr lang="en-US" b="1" dirty="0"/>
          </a:p>
        </p:txBody>
      </p:sp>
      <p:sp>
        <p:nvSpPr>
          <p:cNvPr id="4" name="Slide Number Placeholder 3"/>
          <p:cNvSpPr>
            <a:spLocks noGrp="1"/>
          </p:cNvSpPr>
          <p:nvPr>
            <p:ph type="sldNum" sz="quarter" idx="10"/>
          </p:nvPr>
        </p:nvSpPr>
        <p:spPr/>
        <p:txBody>
          <a:bodyPr/>
          <a:lstStyle/>
          <a:p>
            <a:fld id="{D7D7EE50-037C-CB48-80F8-B6C3E6FF882B}" type="slidenum">
              <a:rPr lang="en-US" smtClean="0"/>
              <a:t>15</a:t>
            </a:fld>
            <a:endParaRPr lang="en-US"/>
          </a:p>
        </p:txBody>
      </p:sp>
    </p:spTree>
    <p:extLst>
      <p:ext uri="{BB962C8B-B14F-4D97-AF65-F5344CB8AC3E}">
        <p14:creationId xmlns:p14="http://schemas.microsoft.com/office/powerpoint/2010/main" val="232672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difference between using an algorithm here, vs a model? </a:t>
            </a:r>
            <a:r>
              <a:rPr lang="en-US" sz="1200" b="0" i="0" kern="1200" dirty="0">
                <a:solidFill>
                  <a:schemeClr val="tx1"/>
                </a:solidFill>
                <a:effectLst/>
                <a:latin typeface="+mn-lt"/>
                <a:ea typeface="+mn-ea"/>
                <a:cs typeface="+mn-cs"/>
              </a:rPr>
              <a:t>An algorithm is a mathematical technique. An algorithm is derived by statisticians and mathematicians for a particular task i.e. in our case prediction. Using an algorithm, this system would decide based on some parameters whether a heart will fail or not. On the other hand,  a model is an equation which is formed by finding out what these parameters are. The model is trained based on the data, and can be used in the future to better predict values. Transformation of input data into a set of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s.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s are distinctive properties of input patterns that help in differentiating between the categories of input patterns. Each column is a feature, each row is data point -&gt; split</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16</a:t>
            </a:fld>
            <a:endParaRPr lang="en-US"/>
          </a:p>
        </p:txBody>
      </p:sp>
    </p:spTree>
    <p:extLst>
      <p:ext uri="{BB962C8B-B14F-4D97-AF65-F5344CB8AC3E}">
        <p14:creationId xmlns:p14="http://schemas.microsoft.com/office/powerpoint/2010/main" val="2989947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7CA97A-0638-E840-8C03-5D0B62C621A0}" type="slidenum">
              <a:rPr lang="en-US" smtClean="0"/>
              <a:t>17</a:t>
            </a:fld>
            <a:endParaRPr lang="en-US"/>
          </a:p>
        </p:txBody>
      </p:sp>
    </p:spTree>
    <p:extLst>
      <p:ext uri="{BB962C8B-B14F-4D97-AF65-F5344CB8AC3E}">
        <p14:creationId xmlns:p14="http://schemas.microsoft.com/office/powerpoint/2010/main" val="2074723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Machine learning uses algorithms to parse data, learn from that data, and make informed decisions based on what it has learn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Bring data in </a:t>
            </a:r>
            <a:r>
              <a:rPr lang="en-US" sz="1200" b="0" i="0" kern="1200" dirty="0" err="1">
                <a:solidFill>
                  <a:schemeClr val="tx1"/>
                </a:solidFill>
                <a:effectLst/>
                <a:latin typeface="+mn-lt"/>
                <a:ea typeface="+mn-ea"/>
                <a:cs typeface="+mn-cs"/>
              </a:rPr>
              <a:t>camtasia</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18</a:t>
            </a:fld>
            <a:endParaRPr lang="en-US"/>
          </a:p>
        </p:txBody>
      </p:sp>
    </p:spTree>
    <p:extLst>
      <p:ext uri="{BB962C8B-B14F-4D97-AF65-F5344CB8AC3E}">
        <p14:creationId xmlns:p14="http://schemas.microsoft.com/office/powerpoint/2010/main" val="1580153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Artificial intelligence is a branch of computer science dealing with the simulation of intelligent behavior in computers. It is the capability of a machine to imitate intelligent human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20</a:t>
            </a:fld>
            <a:endParaRPr lang="en-US"/>
          </a:p>
        </p:txBody>
      </p:sp>
    </p:spTree>
    <p:extLst>
      <p:ext uri="{BB962C8B-B14F-4D97-AF65-F5344CB8AC3E}">
        <p14:creationId xmlns:p14="http://schemas.microsoft.com/office/powerpoint/2010/main" val="3352036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design of an ANN is inspired by the biological neural network of the human brain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Basic machine learning models do become progressively better at whatever their function is, but they still some guidance. If an ML algorithm returns an inaccurate prediction, then an engineer needs to step in and make adjustments. But with a deep learning model, the algorithms can determine on their own if a prediction is accurate or not.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the health data</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21</a:t>
            </a:fld>
            <a:endParaRPr lang="en-US"/>
          </a:p>
        </p:txBody>
      </p:sp>
    </p:spTree>
    <p:extLst>
      <p:ext uri="{BB962C8B-B14F-4D97-AF65-F5344CB8AC3E}">
        <p14:creationId xmlns:p14="http://schemas.microsoft.com/office/powerpoint/2010/main" val="1099229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the example of determining heart failure. With machine learning, perhaps the model would recognize for example, that hearts will fail given some ratio between BPM and age. Eventually, given more training, the model might be able to correctly classify whether a heart will fail or not given those parameters.</a:t>
            </a:r>
          </a:p>
          <a:p>
            <a:endParaRPr lang="en-US" dirty="0"/>
          </a:p>
          <a:p>
            <a:r>
              <a:rPr lang="en-US" dirty="0"/>
              <a:t>While this might be a far of goal, deep learning could potentially look at unstructured data such as video footage of a human experiencing heart failure, and determine what features are important in order to classify someone as experiencing heart failure when looking at them. Essentially DL can automatically discover the features to be used for classification rather than having them provided manually like ML requires. The DL model is able to “learn” through its own  method of computing, its own “brain”.</a:t>
            </a:r>
          </a:p>
          <a:p>
            <a:endParaRPr lang="en-US" dirty="0"/>
          </a:p>
          <a:p>
            <a:r>
              <a:rPr lang="en-US" dirty="0"/>
              <a:t>The downside is that DL needs far more computing and processing power than ML.</a:t>
            </a:r>
          </a:p>
        </p:txBody>
      </p:sp>
      <p:sp>
        <p:nvSpPr>
          <p:cNvPr id="4" name="Slide Number Placeholder 3"/>
          <p:cNvSpPr>
            <a:spLocks noGrp="1"/>
          </p:cNvSpPr>
          <p:nvPr>
            <p:ph type="sldNum" sz="quarter" idx="5"/>
          </p:nvPr>
        </p:nvSpPr>
        <p:spPr/>
        <p:txBody>
          <a:bodyPr/>
          <a:lstStyle/>
          <a:p>
            <a:fld id="{0A7CA97A-0638-E840-8C03-5D0B62C621A0}" type="slidenum">
              <a:rPr lang="en-US" smtClean="0"/>
              <a:t>22</a:t>
            </a:fld>
            <a:endParaRPr lang="en-US"/>
          </a:p>
        </p:txBody>
      </p:sp>
    </p:spTree>
    <p:extLst>
      <p:ext uri="{BB962C8B-B14F-4D97-AF65-F5344CB8AC3E}">
        <p14:creationId xmlns:p14="http://schemas.microsoft.com/office/powerpoint/2010/main" val="211631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7CA97A-0638-E840-8C03-5D0B62C621A0}" type="slidenum">
              <a:rPr lang="en-US" smtClean="0"/>
              <a:t>3</a:t>
            </a:fld>
            <a:endParaRPr lang="en-US"/>
          </a:p>
        </p:txBody>
      </p:sp>
    </p:spTree>
    <p:extLst>
      <p:ext uri="{BB962C8B-B14F-4D97-AF65-F5344CB8AC3E}">
        <p14:creationId xmlns:p14="http://schemas.microsoft.com/office/powerpoint/2010/main" val="2706320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can imitate human intelligence, what can we do with it? These are some of the examples of things we can do with AI. Predictive analytics vs ML? </a:t>
            </a:r>
            <a:r>
              <a:rPr lang="en-US" dirty="0" err="1"/>
              <a:t>Spss</a:t>
            </a:r>
            <a:r>
              <a:rPr lang="en-US" dirty="0"/>
              <a:t>?</a:t>
            </a:r>
          </a:p>
        </p:txBody>
      </p:sp>
      <p:sp>
        <p:nvSpPr>
          <p:cNvPr id="4" name="Slide Number Placeholder 3"/>
          <p:cNvSpPr>
            <a:spLocks noGrp="1"/>
          </p:cNvSpPr>
          <p:nvPr>
            <p:ph type="sldNum" sz="quarter" idx="5"/>
          </p:nvPr>
        </p:nvSpPr>
        <p:spPr/>
        <p:txBody>
          <a:bodyPr/>
          <a:lstStyle/>
          <a:p>
            <a:fld id="{0A7CA97A-0638-E840-8C03-5D0B62C621A0}" type="slidenum">
              <a:rPr lang="en-US" smtClean="0"/>
              <a:t>23</a:t>
            </a:fld>
            <a:endParaRPr lang="en-US"/>
          </a:p>
        </p:txBody>
      </p:sp>
    </p:spTree>
    <p:extLst>
      <p:ext uri="{BB962C8B-B14F-4D97-AF65-F5344CB8AC3E}">
        <p14:creationId xmlns:p14="http://schemas.microsoft.com/office/powerpoint/2010/main" val="161794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7CA97A-0638-E840-8C03-5D0B62C621A0}" type="slidenum">
              <a:rPr lang="en-US" smtClean="0"/>
              <a:t>24</a:t>
            </a:fld>
            <a:endParaRPr lang="en-US"/>
          </a:p>
        </p:txBody>
      </p:sp>
    </p:spTree>
    <p:extLst>
      <p:ext uri="{BB962C8B-B14F-4D97-AF65-F5344CB8AC3E}">
        <p14:creationId xmlns:p14="http://schemas.microsoft.com/office/powerpoint/2010/main" val="334343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7CA97A-0638-E840-8C03-5D0B62C621A0}" type="slidenum">
              <a:rPr lang="en-US" smtClean="0"/>
              <a:t>25</a:t>
            </a:fld>
            <a:endParaRPr lang="en-US"/>
          </a:p>
        </p:txBody>
      </p:sp>
    </p:spTree>
    <p:extLst>
      <p:ext uri="{BB962C8B-B14F-4D97-AF65-F5344CB8AC3E}">
        <p14:creationId xmlns:p14="http://schemas.microsoft.com/office/powerpoint/2010/main" val="7031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Artificial intelligence is a branch of computer science dealing with the simulation of intelligent behavior in computers. It is the capability of a machine to imitate intelligent human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4</a:t>
            </a:fld>
            <a:endParaRPr lang="en-US"/>
          </a:p>
        </p:txBody>
      </p:sp>
    </p:spTree>
    <p:extLst>
      <p:ext uri="{BB962C8B-B14F-4D97-AF65-F5344CB8AC3E}">
        <p14:creationId xmlns:p14="http://schemas.microsoft.com/office/powerpoint/2010/main" val="2524897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AI systems will typically demonstrate at least some of the following behaviors associated with human intelligence: planning, learning, reasoning, problem solving, knowledge representation, perception, motion, and manipulation and, to a lesser extent, social intelligence and creativity.</a:t>
            </a:r>
          </a:p>
        </p:txBody>
      </p:sp>
      <p:sp>
        <p:nvSpPr>
          <p:cNvPr id="4" name="Slide Number Placeholder 3"/>
          <p:cNvSpPr>
            <a:spLocks noGrp="1"/>
          </p:cNvSpPr>
          <p:nvPr>
            <p:ph type="sldNum" sz="quarter" idx="10"/>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251764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can imitate human intelligence, what can we do with it? These are some of the examples of things we can do with AI. Predictive analytics vs ML? </a:t>
            </a:r>
            <a:r>
              <a:rPr lang="en-US" dirty="0" err="1"/>
              <a:t>Spss</a:t>
            </a:r>
            <a:r>
              <a:rPr lang="en-US" dirty="0"/>
              <a:t>?</a:t>
            </a:r>
          </a:p>
        </p:txBody>
      </p:sp>
      <p:sp>
        <p:nvSpPr>
          <p:cNvPr id="4" name="Slide Number Placeholder 3"/>
          <p:cNvSpPr>
            <a:spLocks noGrp="1"/>
          </p:cNvSpPr>
          <p:nvPr>
            <p:ph type="sldNum" sz="quarter" idx="5"/>
          </p:nvPr>
        </p:nvSpPr>
        <p:spPr/>
        <p:txBody>
          <a:bodyPr/>
          <a:lstStyle/>
          <a:p>
            <a:fld id="{0A7CA97A-0638-E840-8C03-5D0B62C621A0}" type="slidenum">
              <a:rPr lang="en-US" smtClean="0"/>
              <a:t>6</a:t>
            </a:fld>
            <a:endParaRPr lang="en-US"/>
          </a:p>
        </p:txBody>
      </p:sp>
    </p:spTree>
    <p:extLst>
      <p:ext uri="{BB962C8B-B14F-4D97-AF65-F5344CB8AC3E}">
        <p14:creationId xmlns:p14="http://schemas.microsoft.com/office/powerpoint/2010/main" val="1477648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is a subfield that uses neural networks to simulate human decision making, while machine learning refers to AI systems to learn without being explicitly programmed</a:t>
            </a:r>
          </a:p>
        </p:txBody>
      </p:sp>
      <p:sp>
        <p:nvSpPr>
          <p:cNvPr id="4" name="Slide Number Placeholder 3"/>
          <p:cNvSpPr>
            <a:spLocks noGrp="1"/>
          </p:cNvSpPr>
          <p:nvPr>
            <p:ph type="sldNum" sz="quarter" idx="10"/>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58797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Artificial intelligence is a branch of computer science dealing with the simulation of intelligent behavior in computers. It is the capability of a machine to imitate intelligent human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8</a:t>
            </a:fld>
            <a:endParaRPr lang="en-US"/>
          </a:p>
        </p:txBody>
      </p:sp>
    </p:spTree>
    <p:extLst>
      <p:ext uri="{BB962C8B-B14F-4D97-AF65-F5344CB8AC3E}">
        <p14:creationId xmlns:p14="http://schemas.microsoft.com/office/powerpoint/2010/main" val="304167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difference between using an algorithm here, vs a model? </a:t>
            </a:r>
            <a:r>
              <a:rPr lang="en-US" sz="1200" b="0" i="0" kern="1200" dirty="0">
                <a:solidFill>
                  <a:schemeClr val="tx1"/>
                </a:solidFill>
                <a:effectLst/>
                <a:latin typeface="+mn-lt"/>
                <a:ea typeface="+mn-ea"/>
                <a:cs typeface="+mn-cs"/>
              </a:rPr>
              <a:t>An algorithm is a mathematical technique. An algorithm is derived by statisticians and mathematicians for a particular task i.e. in our case prediction. Using an algorithm, this system would decide based on some parameters whether a heart will fail or not. On the other hand,  a model is an equation which is formed by finding out what these parameters are. The model is trained based on the data, and can be used in the future to better predict values. Transformation of input data into a set of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s.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s are distinctive properties of input patterns that help in differentiating between the categories of input patterns. Each column is a feature, each row is data point -&gt; split</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9</a:t>
            </a:fld>
            <a:endParaRPr lang="en-US"/>
          </a:p>
        </p:txBody>
      </p:sp>
    </p:spTree>
    <p:extLst>
      <p:ext uri="{BB962C8B-B14F-4D97-AF65-F5344CB8AC3E}">
        <p14:creationId xmlns:p14="http://schemas.microsoft.com/office/powerpoint/2010/main" val="251111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7CA97A-0638-E840-8C03-5D0B62C621A0}" type="slidenum">
              <a:rPr lang="en-US" smtClean="0"/>
              <a:t>10</a:t>
            </a:fld>
            <a:endParaRPr lang="en-US"/>
          </a:p>
        </p:txBody>
      </p:sp>
    </p:spTree>
    <p:extLst>
      <p:ext uri="{BB962C8B-B14F-4D97-AF65-F5344CB8AC3E}">
        <p14:creationId xmlns:p14="http://schemas.microsoft.com/office/powerpoint/2010/main" val="1674145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a:t>Click to edit Master title style</a:t>
            </a:r>
          </a:p>
        </p:txBody>
      </p:sp>
      <p:pic>
        <p:nvPicPr>
          <p:cNvPr id="11" name="Picture 10">
            <a:extLst>
              <a:ext uri="{FF2B5EF4-FFF2-40B4-BE49-F238E27FC236}">
                <a16:creationId xmlns:a16="http://schemas.microsoft.com/office/drawing/2014/main" id="{D417D140-5DFB-7C4C-846D-CF5E5E1C1D28}"/>
              </a:ext>
            </a:extLst>
          </p:cNvPr>
          <p:cNvPicPr>
            <a:picLocks noChangeAspect="1"/>
          </p:cNvPicPr>
          <p:nvPr userDrawn="1"/>
        </p:nvPicPr>
        <p:blipFill>
          <a:blip r:embed="rId4"/>
          <a:stretch>
            <a:fillRect/>
          </a:stretch>
        </p:blipFill>
        <p:spPr>
          <a:xfrm>
            <a:off x="7125079" y="2199995"/>
            <a:ext cx="4584546" cy="591556"/>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Edit Master text styles</a:t>
            </a:r>
          </a:p>
        </p:txBody>
      </p:sp>
    </p:spTree>
    <p:custDataLst>
      <p:tags r:id="rId1"/>
    </p:custData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6" name="Picture 5">
            <a:extLst>
              <a:ext uri="{FF2B5EF4-FFF2-40B4-BE49-F238E27FC236}">
                <a16:creationId xmlns:a16="http://schemas.microsoft.com/office/drawing/2014/main" id="{2F89987E-587A-4B57-8D46-2A41E8956ECC}"/>
              </a:ext>
            </a:extLst>
          </p:cNvPr>
          <p:cNvPicPr>
            <a:picLocks noChangeAspect="1"/>
          </p:cNvPicPr>
          <p:nvPr userDrawn="1"/>
        </p:nvPicPr>
        <p:blipFill>
          <a:blip r:embed="rId3"/>
          <a:stretch>
            <a:fillRect/>
          </a:stretch>
        </p:blipFill>
        <p:spPr>
          <a:xfrm>
            <a:off x="0" y="6240629"/>
            <a:ext cx="1567287" cy="572235"/>
          </a:xfrm>
          <a:prstGeom prst="rect">
            <a:avLst/>
          </a:prstGeom>
        </p:spPr>
      </p:pic>
    </p:spTree>
    <p:custDataLst>
      <p:tags r:id="rId1"/>
    </p:custData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Picture Placeholder 5"/>
          <p:cNvSpPr>
            <a:spLocks noGrp="1"/>
          </p:cNvSpPr>
          <p:nvPr>
            <p:ph type="pic" sz="quarter" idx="12"/>
          </p:nvPr>
        </p:nvSpPr>
        <p:spPr>
          <a:xfrm>
            <a:off x="1161950" y="437323"/>
            <a:ext cx="9730040" cy="5473148"/>
          </a:xfrm>
        </p:spPr>
        <p:txBody>
          <a:bodyPr/>
          <a:lstStyle/>
          <a:p>
            <a:r>
              <a:rPr lang="en-US"/>
              <a:t>Click icon to add picture</a:t>
            </a:r>
          </a:p>
        </p:txBody>
      </p:sp>
    </p:spTree>
    <p:custDataLst>
      <p:tags r:id="rId1"/>
    </p:custData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a:t>Click to edit Master title style</a:t>
            </a:r>
            <a:endParaRPr lang="en-US" dirty="0"/>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pic>
        <p:nvPicPr>
          <p:cNvPr id="10" name="Picture 9">
            <a:extLst>
              <a:ext uri="{FF2B5EF4-FFF2-40B4-BE49-F238E27FC236}">
                <a16:creationId xmlns:a16="http://schemas.microsoft.com/office/drawing/2014/main" id="{BA46FA28-7BAF-435F-973D-8C531704259F}"/>
              </a:ext>
            </a:extLst>
          </p:cNvPr>
          <p:cNvPicPr>
            <a:picLocks noChangeAspect="1"/>
          </p:cNvPicPr>
          <p:nvPr userDrawn="1"/>
        </p:nvPicPr>
        <p:blipFill>
          <a:blip r:embed="rId3"/>
          <a:stretch>
            <a:fillRect/>
          </a:stretch>
        </p:blipFill>
        <p:spPr>
          <a:xfrm>
            <a:off x="6013524" y="1714500"/>
            <a:ext cx="6260952" cy="2285946"/>
          </a:xfrm>
          <a:prstGeom prst="rect">
            <a:avLst/>
          </a:prstGeom>
        </p:spPr>
      </p:pic>
      <p:pic>
        <p:nvPicPr>
          <p:cNvPr id="11" name="Picture 10">
            <a:extLst>
              <a:ext uri="{FF2B5EF4-FFF2-40B4-BE49-F238E27FC236}">
                <a16:creationId xmlns:a16="http://schemas.microsoft.com/office/drawing/2014/main" id="{B0F69715-858B-4029-950E-DB80CC0EF8CF}"/>
              </a:ext>
            </a:extLst>
          </p:cNvPr>
          <p:cNvPicPr>
            <a:picLocks noChangeAspect="1"/>
          </p:cNvPicPr>
          <p:nvPr userDrawn="1"/>
        </p:nvPicPr>
        <p:blipFill>
          <a:blip r:embed="rId3"/>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744506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Tree>
    <p:custDataLst>
      <p:tags r:id="rId1"/>
    </p:custData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custDataLst>
      <p:tags r:id="rId1"/>
    </p:custDataLst>
    <p:extLst>
      <p:ext uri="{BB962C8B-B14F-4D97-AF65-F5344CB8AC3E}">
        <p14:creationId xmlns:p14="http://schemas.microsoft.com/office/powerpoint/2010/main" val="1118601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a:t>Click to edit Master title style</a:t>
            </a:r>
          </a:p>
        </p:txBody>
      </p:sp>
    </p:spTree>
    <p:custDataLst>
      <p:tags r:id="rId1"/>
    </p:custData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Tree>
    <p:custDataLst>
      <p:tags r:id="rId1"/>
    </p:custData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Tree>
    <p:custDataLst>
      <p:tags r:id="rId1"/>
    </p:custData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6" name="Picture 5">
            <a:extLst>
              <a:ext uri="{FF2B5EF4-FFF2-40B4-BE49-F238E27FC236}">
                <a16:creationId xmlns:a16="http://schemas.microsoft.com/office/drawing/2014/main" id="{E218EFB1-0560-4A44-A1D6-082CE6B90E83}"/>
              </a:ext>
            </a:extLst>
          </p:cNvPr>
          <p:cNvPicPr>
            <a:picLocks noChangeAspect="1"/>
          </p:cNvPicPr>
          <p:nvPr userDrawn="1"/>
        </p:nvPicPr>
        <p:blipFill>
          <a:blip r:embed="rId3">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Tree>
    <p:custDataLst>
      <p:tags r:id="rId1"/>
    </p:custData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Tree>
    <p:custDataLst>
      <p:tags r:id="rId1"/>
    </p:custData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endParaRPr lang="en-US"/>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custDataLst>
      <p:tags r:id="rId1"/>
    </p:custData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5" name="Picture 4" descr="ibm_gry.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spTree>
    <p:custDataLst>
      <p:tags r:id="rId1"/>
    </p:custData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custDataLst>
      <p:tags r:id="rId1"/>
    </p:custDataLst>
    <p:extLst>
      <p:ext uri="{BB962C8B-B14F-4D97-AF65-F5344CB8AC3E}">
        <p14:creationId xmlns:p14="http://schemas.microsoft.com/office/powerpoint/2010/main" val="199723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1.pn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ags" Target="../tags/tag2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pic>
        <p:nvPicPr>
          <p:cNvPr id="5" name="Picture 4">
            <a:extLst>
              <a:ext uri="{FF2B5EF4-FFF2-40B4-BE49-F238E27FC236}">
                <a16:creationId xmlns:a16="http://schemas.microsoft.com/office/drawing/2014/main" id="{90D00697-9282-41EE-AE75-1F6C88384D89}"/>
              </a:ext>
            </a:extLst>
          </p:cNvPr>
          <p:cNvPicPr>
            <a:picLocks noChangeAspect="1"/>
          </p:cNvPicPr>
          <p:nvPr userDrawn="1"/>
        </p:nvPicPr>
        <p:blipFill>
          <a:blip r:embed="rId25"/>
          <a:stretch>
            <a:fillRect/>
          </a:stretch>
        </p:blipFill>
        <p:spPr>
          <a:xfrm>
            <a:off x="0" y="6240629"/>
            <a:ext cx="1567287" cy="572235"/>
          </a:xfrm>
          <a:prstGeom prst="rect">
            <a:avLst/>
          </a:prstGeom>
        </p:spPr>
      </p:pic>
    </p:spTree>
    <p:custDataLst>
      <p:tags r:id="rId24"/>
    </p:custDataLst>
    <p:extLst>
      <p:ext uri="{BB962C8B-B14F-4D97-AF65-F5344CB8AC3E}">
        <p14:creationId xmlns:p14="http://schemas.microsoft.com/office/powerpoint/2010/main" val="83951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0" r:id="rId5"/>
    <p:sldLayoutId id="2147483672" r:id="rId6"/>
    <p:sldLayoutId id="2147483673" r:id="rId7"/>
    <p:sldLayoutId id="2147483674" r:id="rId8"/>
    <p:sldLayoutId id="2147483678" r:id="rId9"/>
    <p:sldLayoutId id="2147483679" r:id="rId10"/>
    <p:sldLayoutId id="2147483680" r:id="rId11"/>
    <p:sldLayoutId id="2147483681" r:id="rId12"/>
    <p:sldLayoutId id="2147483684" r:id="rId13"/>
    <p:sldLayoutId id="2147483685" r:id="rId14"/>
    <p:sldLayoutId id="2147483699" r:id="rId15"/>
    <p:sldLayoutId id="2147483687" r:id="rId16"/>
    <p:sldLayoutId id="2147483692" r:id="rId17"/>
    <p:sldLayoutId id="2147483694" r:id="rId18"/>
    <p:sldLayoutId id="2147483696" r:id="rId19"/>
    <p:sldLayoutId id="2147483698" r:id="rId20"/>
    <p:sldLayoutId id="2147483697" r:id="rId21"/>
    <p:sldLayoutId id="2147483722" r:id="rId22"/>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pic>
        <p:nvPicPr>
          <p:cNvPr id="8" name="Picture 7">
            <a:extLst>
              <a:ext uri="{FF2B5EF4-FFF2-40B4-BE49-F238E27FC236}">
                <a16:creationId xmlns:a16="http://schemas.microsoft.com/office/drawing/2014/main" id="{330ABD7A-BE41-440B-9ADD-FED20D64D8AB}"/>
              </a:ext>
            </a:extLst>
          </p:cNvPr>
          <p:cNvPicPr>
            <a:picLocks noChangeAspect="1"/>
          </p:cNvPicPr>
          <p:nvPr userDrawn="1"/>
        </p:nvPicPr>
        <p:blipFill>
          <a:blip r:embed="rId24">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23"/>
    </p:custDataLst>
    <p:extLst>
      <p:ext uri="{BB962C8B-B14F-4D97-AF65-F5344CB8AC3E}">
        <p14:creationId xmlns:p14="http://schemas.microsoft.com/office/powerpoint/2010/main" val="4079159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3" r:id="rId21"/>
  </p:sldLayoutIdLst>
  <p:hf hd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3.xml"/><Relationship Id="rId1" Type="http://schemas.openxmlformats.org/officeDocument/2006/relationships/tags" Target="../tags/tag51.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3.xml"/><Relationship Id="rId1" Type="http://schemas.openxmlformats.org/officeDocument/2006/relationships/tags" Target="../tags/tag5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3.xml"/><Relationship Id="rId1" Type="http://schemas.openxmlformats.org/officeDocument/2006/relationships/tags" Target="../tags/tag53.xml"/><Relationship Id="rId5" Type="http://schemas.openxmlformats.org/officeDocument/2006/relationships/image" Target="../media/image8.tiff"/><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5.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3.xml"/><Relationship Id="rId1" Type="http://schemas.openxmlformats.org/officeDocument/2006/relationships/tags" Target="../tags/tag4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5.xml"/><Relationship Id="rId1" Type="http://schemas.openxmlformats.org/officeDocument/2006/relationships/tags" Target="../tags/tag4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3.xml"/><Relationship Id="rId1" Type="http://schemas.openxmlformats.org/officeDocument/2006/relationships/tags" Target="../tags/tag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3.xml"/><Relationship Id="rId1" Type="http://schemas.openxmlformats.org/officeDocument/2006/relationships/tags" Target="../tags/tag50.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2D95-A670-2140-8AC9-CCA177DDD2A7}"/>
              </a:ext>
            </a:extLst>
          </p:cNvPr>
          <p:cNvSpPr>
            <a:spLocks noGrp="1"/>
          </p:cNvSpPr>
          <p:nvPr>
            <p:ph type="title"/>
          </p:nvPr>
        </p:nvSpPr>
        <p:spPr>
          <a:xfrm>
            <a:off x="304800" y="2599250"/>
            <a:ext cx="11664462" cy="4018937"/>
          </a:xfrm>
        </p:spPr>
        <p:txBody>
          <a:bodyPr/>
          <a:lstStyle/>
          <a:p>
            <a:pPr algn="ctr"/>
            <a:r>
              <a:rPr lang="en-US" sz="9600" dirty="0">
                <a:solidFill>
                  <a:schemeClr val="bg1"/>
                </a:solidFill>
              </a:rPr>
              <a:t>Intro to AI and ML</a:t>
            </a:r>
          </a:p>
        </p:txBody>
      </p:sp>
      <p:sp>
        <p:nvSpPr>
          <p:cNvPr id="3" name="Slide Number Placeholder 2">
            <a:extLst>
              <a:ext uri="{FF2B5EF4-FFF2-40B4-BE49-F238E27FC236}">
                <a16:creationId xmlns:a16="http://schemas.microsoft.com/office/drawing/2014/main" id="{D22D8521-D503-DD42-AB94-ADF1E4093595}"/>
              </a:ext>
            </a:extLst>
          </p:cNvPr>
          <p:cNvSpPr>
            <a:spLocks noGrp="1"/>
          </p:cNvSpPr>
          <p:nvPr>
            <p:ph type="sldNum" sz="quarter" idx="11"/>
          </p:nvPr>
        </p:nvSpPr>
        <p:spPr/>
        <p:txBody>
          <a:bodyPr/>
          <a:lstStyle/>
          <a:p>
            <a:fld id="{3FD999D4-B456-9943-89B7-30D56181CE18}" type="slidenum">
              <a:rPr lang="en-US" smtClean="0"/>
              <a:pPr/>
              <a:t>1</a:t>
            </a:fld>
            <a:endParaRPr lang="en-US"/>
          </a:p>
        </p:txBody>
      </p:sp>
      <p:sp>
        <p:nvSpPr>
          <p:cNvPr id="4" name="Rectangle 3">
            <a:extLst>
              <a:ext uri="{FF2B5EF4-FFF2-40B4-BE49-F238E27FC236}">
                <a16:creationId xmlns:a16="http://schemas.microsoft.com/office/drawing/2014/main" id="{3D793C15-8DF3-4447-8247-3AE06244D147}"/>
              </a:ext>
            </a:extLst>
          </p:cNvPr>
          <p:cNvSpPr/>
          <p:nvPr/>
        </p:nvSpPr>
        <p:spPr>
          <a:xfrm>
            <a:off x="4232031" y="4608718"/>
            <a:ext cx="6096000" cy="646331"/>
          </a:xfrm>
          <a:prstGeom prst="rect">
            <a:avLst/>
          </a:prstGeom>
        </p:spPr>
        <p:txBody>
          <a:bodyPr>
            <a:spAutoFit/>
          </a:bodyPr>
          <a:lstStyle/>
          <a:p>
            <a:pPr>
              <a:spcBef>
                <a:spcPts val="0"/>
              </a:spcBef>
            </a:pPr>
            <a:r>
              <a:rPr lang="en-US" dirty="0"/>
              <a:t>Anwesha Naskar</a:t>
            </a:r>
          </a:p>
          <a:p>
            <a:pPr>
              <a:spcBef>
                <a:spcPts val="0"/>
              </a:spcBef>
            </a:pPr>
            <a:r>
              <a:rPr lang="en-US" dirty="0"/>
              <a:t>Anwesha.Naskar@ibm.com</a:t>
            </a:r>
          </a:p>
        </p:txBody>
      </p:sp>
    </p:spTree>
    <p:extLst>
      <p:ext uri="{BB962C8B-B14F-4D97-AF65-F5344CB8AC3E}">
        <p14:creationId xmlns:p14="http://schemas.microsoft.com/office/powerpoint/2010/main" val="230934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14F5-B304-A247-93E9-EFFF87AF4E78}"/>
              </a:ext>
            </a:extLst>
          </p:cNvPr>
          <p:cNvSpPr>
            <a:spLocks noGrp="1"/>
          </p:cNvSpPr>
          <p:nvPr>
            <p:ph type="title"/>
          </p:nvPr>
        </p:nvSpPr>
        <p:spPr/>
        <p:txBody>
          <a:bodyPr/>
          <a:lstStyle/>
          <a:p>
            <a:r>
              <a:rPr lang="en-US" dirty="0">
                <a:solidFill>
                  <a:schemeClr val="accent3"/>
                </a:solidFill>
              </a:rPr>
              <a:t>Traditional</a:t>
            </a:r>
          </a:p>
        </p:txBody>
      </p:sp>
      <p:sp>
        <p:nvSpPr>
          <p:cNvPr id="3" name="Slide Number Placeholder 2">
            <a:extLst>
              <a:ext uri="{FF2B5EF4-FFF2-40B4-BE49-F238E27FC236}">
                <a16:creationId xmlns:a16="http://schemas.microsoft.com/office/drawing/2014/main" id="{C7F829C1-B532-AD4E-BC13-D4F9FD0E5190}"/>
              </a:ext>
            </a:extLst>
          </p:cNvPr>
          <p:cNvSpPr>
            <a:spLocks noGrp="1"/>
          </p:cNvSpPr>
          <p:nvPr>
            <p:ph type="sldNum" sz="quarter" idx="10"/>
          </p:nvPr>
        </p:nvSpPr>
        <p:spPr/>
        <p:txBody>
          <a:bodyPr/>
          <a:lstStyle/>
          <a:p>
            <a:fld id="{3FD999D4-B456-9943-89B7-30D56181CE18}" type="slidenum">
              <a:rPr lang="en-US" smtClean="0">
                <a:solidFill>
                  <a:schemeClr val="accent3"/>
                </a:solidFill>
              </a:rPr>
              <a:t>10</a:t>
            </a:fld>
            <a:endParaRPr lang="en-US">
              <a:solidFill>
                <a:schemeClr val="accent3"/>
              </a:solidFill>
            </a:endParaRPr>
          </a:p>
        </p:txBody>
      </p:sp>
      <p:sp>
        <p:nvSpPr>
          <p:cNvPr id="4" name="TextBox 3">
            <a:extLst>
              <a:ext uri="{FF2B5EF4-FFF2-40B4-BE49-F238E27FC236}">
                <a16:creationId xmlns:a16="http://schemas.microsoft.com/office/drawing/2014/main" id="{CAE09E27-7219-1744-80D5-DC8F3BB840D3}"/>
              </a:ext>
            </a:extLst>
          </p:cNvPr>
          <p:cNvSpPr txBox="1"/>
          <p:nvPr/>
        </p:nvSpPr>
        <p:spPr>
          <a:xfrm>
            <a:off x="1246909" y="1830333"/>
            <a:ext cx="1870364" cy="707886"/>
          </a:xfrm>
          <a:prstGeom prst="rect">
            <a:avLst/>
          </a:prstGeom>
          <a:noFill/>
        </p:spPr>
        <p:txBody>
          <a:bodyPr wrap="square" rtlCol="0">
            <a:spAutoFit/>
          </a:bodyPr>
          <a:lstStyle/>
          <a:p>
            <a:r>
              <a:rPr lang="en-US" sz="4000" dirty="0">
                <a:solidFill>
                  <a:schemeClr val="accent3"/>
                </a:solidFill>
              </a:rPr>
              <a:t>Data</a:t>
            </a:r>
          </a:p>
        </p:txBody>
      </p:sp>
      <p:sp>
        <p:nvSpPr>
          <p:cNvPr id="5" name="TextBox 4">
            <a:extLst>
              <a:ext uri="{FF2B5EF4-FFF2-40B4-BE49-F238E27FC236}">
                <a16:creationId xmlns:a16="http://schemas.microsoft.com/office/drawing/2014/main" id="{6FBEA789-D14F-B943-9569-EB81010D3B9C}"/>
              </a:ext>
            </a:extLst>
          </p:cNvPr>
          <p:cNvSpPr txBox="1"/>
          <p:nvPr/>
        </p:nvSpPr>
        <p:spPr>
          <a:xfrm>
            <a:off x="1246909" y="3352800"/>
            <a:ext cx="1476686" cy="707886"/>
          </a:xfrm>
          <a:prstGeom prst="rect">
            <a:avLst/>
          </a:prstGeom>
          <a:noFill/>
        </p:spPr>
        <p:txBody>
          <a:bodyPr wrap="none" rtlCol="0">
            <a:spAutoFit/>
          </a:bodyPr>
          <a:lstStyle/>
          <a:p>
            <a:r>
              <a:rPr lang="en-US" sz="4000" dirty="0">
                <a:solidFill>
                  <a:schemeClr val="accent3"/>
                </a:solidFill>
              </a:rPr>
              <a:t>Rules</a:t>
            </a:r>
          </a:p>
        </p:txBody>
      </p:sp>
      <p:sp>
        <p:nvSpPr>
          <p:cNvPr id="6" name="TextBox 5">
            <a:extLst>
              <a:ext uri="{FF2B5EF4-FFF2-40B4-BE49-F238E27FC236}">
                <a16:creationId xmlns:a16="http://schemas.microsoft.com/office/drawing/2014/main" id="{CA8C5104-C570-594B-90F2-89487D208FAD}"/>
              </a:ext>
            </a:extLst>
          </p:cNvPr>
          <p:cNvSpPr txBox="1"/>
          <p:nvPr/>
        </p:nvSpPr>
        <p:spPr>
          <a:xfrm>
            <a:off x="3796145" y="2405948"/>
            <a:ext cx="2444900" cy="707886"/>
          </a:xfrm>
          <a:prstGeom prst="rect">
            <a:avLst/>
          </a:prstGeom>
          <a:noFill/>
        </p:spPr>
        <p:txBody>
          <a:bodyPr wrap="none" rtlCol="0">
            <a:spAutoFit/>
          </a:bodyPr>
          <a:lstStyle/>
          <a:p>
            <a:r>
              <a:rPr lang="en-US" sz="4000" dirty="0">
                <a:solidFill>
                  <a:schemeClr val="accent3"/>
                </a:solidFill>
              </a:rPr>
              <a:t>Algorithm</a:t>
            </a:r>
          </a:p>
        </p:txBody>
      </p:sp>
      <p:sp>
        <p:nvSpPr>
          <p:cNvPr id="7" name="TextBox 6">
            <a:extLst>
              <a:ext uri="{FF2B5EF4-FFF2-40B4-BE49-F238E27FC236}">
                <a16:creationId xmlns:a16="http://schemas.microsoft.com/office/drawing/2014/main" id="{79E14125-009A-0A43-93DA-8668E932406D}"/>
              </a:ext>
            </a:extLst>
          </p:cNvPr>
          <p:cNvSpPr txBox="1"/>
          <p:nvPr/>
        </p:nvSpPr>
        <p:spPr>
          <a:xfrm>
            <a:off x="7910945" y="2401206"/>
            <a:ext cx="2169184" cy="707886"/>
          </a:xfrm>
          <a:prstGeom prst="rect">
            <a:avLst/>
          </a:prstGeom>
          <a:noFill/>
        </p:spPr>
        <p:txBody>
          <a:bodyPr wrap="none" rtlCol="0">
            <a:spAutoFit/>
          </a:bodyPr>
          <a:lstStyle/>
          <a:p>
            <a:r>
              <a:rPr lang="en-US" sz="4000" dirty="0">
                <a:solidFill>
                  <a:schemeClr val="accent3"/>
                </a:solidFill>
              </a:rPr>
              <a:t>Answers</a:t>
            </a:r>
          </a:p>
        </p:txBody>
      </p:sp>
      <p:cxnSp>
        <p:nvCxnSpPr>
          <p:cNvPr id="9" name="Straight Arrow Connector 8">
            <a:extLst>
              <a:ext uri="{FF2B5EF4-FFF2-40B4-BE49-F238E27FC236}">
                <a16:creationId xmlns:a16="http://schemas.microsoft.com/office/drawing/2014/main" id="{D8B3B4FA-0C9C-F84A-B613-CAC022C26E89}"/>
              </a:ext>
            </a:extLst>
          </p:cNvPr>
          <p:cNvCxnSpPr/>
          <p:nvPr/>
        </p:nvCxnSpPr>
        <p:spPr>
          <a:xfrm>
            <a:off x="2723595" y="2189018"/>
            <a:ext cx="920150" cy="4849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FB93DAA-F13B-DA4D-A909-B84E6468762E}"/>
              </a:ext>
            </a:extLst>
          </p:cNvPr>
          <p:cNvCxnSpPr/>
          <p:nvPr/>
        </p:nvCxnSpPr>
        <p:spPr>
          <a:xfrm flipV="1">
            <a:off x="3117273" y="3006436"/>
            <a:ext cx="526472" cy="5541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ABC1129-9CA0-4A4C-BEA1-7413EF89BE9D}"/>
              </a:ext>
            </a:extLst>
          </p:cNvPr>
          <p:cNvCxnSpPr/>
          <p:nvPr/>
        </p:nvCxnSpPr>
        <p:spPr>
          <a:xfrm>
            <a:off x="6241045" y="2673927"/>
            <a:ext cx="15452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694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A023-242D-9846-9FB9-B4A86B67E380}"/>
              </a:ext>
            </a:extLst>
          </p:cNvPr>
          <p:cNvSpPr>
            <a:spLocks noGrp="1"/>
          </p:cNvSpPr>
          <p:nvPr>
            <p:ph type="title"/>
          </p:nvPr>
        </p:nvSpPr>
        <p:spPr/>
        <p:txBody>
          <a:bodyPr/>
          <a:lstStyle/>
          <a:p>
            <a:r>
              <a:rPr lang="en-US" dirty="0"/>
              <a:t>Machine Learning</a:t>
            </a:r>
          </a:p>
        </p:txBody>
      </p:sp>
      <p:sp>
        <p:nvSpPr>
          <p:cNvPr id="3" name="Slide Number Placeholder 2">
            <a:extLst>
              <a:ext uri="{FF2B5EF4-FFF2-40B4-BE49-F238E27FC236}">
                <a16:creationId xmlns:a16="http://schemas.microsoft.com/office/drawing/2014/main" id="{B6FE4E9D-52AF-8649-A423-F4A879F7F1A2}"/>
              </a:ext>
            </a:extLst>
          </p:cNvPr>
          <p:cNvSpPr>
            <a:spLocks noGrp="1"/>
          </p:cNvSpPr>
          <p:nvPr>
            <p:ph type="sldNum" sz="quarter" idx="10"/>
          </p:nvPr>
        </p:nvSpPr>
        <p:spPr/>
        <p:txBody>
          <a:bodyPr/>
          <a:lstStyle/>
          <a:p>
            <a:fld id="{3FD999D4-B456-9943-89B7-30D56181CE18}" type="slidenum">
              <a:rPr lang="en-US" smtClean="0"/>
              <a:t>11</a:t>
            </a:fld>
            <a:endParaRPr lang="en-US"/>
          </a:p>
        </p:txBody>
      </p:sp>
      <p:sp>
        <p:nvSpPr>
          <p:cNvPr id="4" name="TextBox 3">
            <a:extLst>
              <a:ext uri="{FF2B5EF4-FFF2-40B4-BE49-F238E27FC236}">
                <a16:creationId xmlns:a16="http://schemas.microsoft.com/office/drawing/2014/main" id="{86F7C483-6330-B646-8CCF-C254826B35C9}"/>
              </a:ext>
            </a:extLst>
          </p:cNvPr>
          <p:cNvSpPr txBox="1"/>
          <p:nvPr/>
        </p:nvSpPr>
        <p:spPr>
          <a:xfrm>
            <a:off x="1246909" y="1830333"/>
            <a:ext cx="1870364" cy="707886"/>
          </a:xfrm>
          <a:prstGeom prst="rect">
            <a:avLst/>
          </a:prstGeom>
          <a:noFill/>
        </p:spPr>
        <p:txBody>
          <a:bodyPr wrap="square" rtlCol="0">
            <a:spAutoFit/>
          </a:bodyPr>
          <a:lstStyle/>
          <a:p>
            <a:r>
              <a:rPr lang="en-US" sz="4000" dirty="0">
                <a:solidFill>
                  <a:schemeClr val="accent3"/>
                </a:solidFill>
              </a:rPr>
              <a:t>Data</a:t>
            </a:r>
          </a:p>
        </p:txBody>
      </p:sp>
      <p:sp>
        <p:nvSpPr>
          <p:cNvPr id="5" name="TextBox 4">
            <a:extLst>
              <a:ext uri="{FF2B5EF4-FFF2-40B4-BE49-F238E27FC236}">
                <a16:creationId xmlns:a16="http://schemas.microsoft.com/office/drawing/2014/main" id="{D204A0DE-7517-4343-A5FF-91D5BE8B1B7C}"/>
              </a:ext>
            </a:extLst>
          </p:cNvPr>
          <p:cNvSpPr txBox="1"/>
          <p:nvPr/>
        </p:nvSpPr>
        <p:spPr>
          <a:xfrm>
            <a:off x="8298872" y="2538219"/>
            <a:ext cx="1476686" cy="707886"/>
          </a:xfrm>
          <a:prstGeom prst="rect">
            <a:avLst/>
          </a:prstGeom>
          <a:noFill/>
        </p:spPr>
        <p:txBody>
          <a:bodyPr wrap="none" rtlCol="0">
            <a:spAutoFit/>
          </a:bodyPr>
          <a:lstStyle/>
          <a:p>
            <a:r>
              <a:rPr lang="en-US" sz="4000" dirty="0">
                <a:solidFill>
                  <a:schemeClr val="accent3"/>
                </a:solidFill>
              </a:rPr>
              <a:t>Rules</a:t>
            </a:r>
          </a:p>
        </p:txBody>
      </p:sp>
      <p:sp>
        <p:nvSpPr>
          <p:cNvPr id="6" name="TextBox 5">
            <a:extLst>
              <a:ext uri="{FF2B5EF4-FFF2-40B4-BE49-F238E27FC236}">
                <a16:creationId xmlns:a16="http://schemas.microsoft.com/office/drawing/2014/main" id="{CB4767A1-6A1E-ED44-AB0E-394C78A70F26}"/>
              </a:ext>
            </a:extLst>
          </p:cNvPr>
          <p:cNvSpPr txBox="1"/>
          <p:nvPr/>
        </p:nvSpPr>
        <p:spPr>
          <a:xfrm>
            <a:off x="4114800" y="2538219"/>
            <a:ext cx="2444900" cy="707886"/>
          </a:xfrm>
          <a:prstGeom prst="rect">
            <a:avLst/>
          </a:prstGeom>
          <a:noFill/>
        </p:spPr>
        <p:txBody>
          <a:bodyPr wrap="none" rtlCol="0">
            <a:spAutoFit/>
          </a:bodyPr>
          <a:lstStyle/>
          <a:p>
            <a:r>
              <a:rPr lang="en-US" sz="4000" dirty="0">
                <a:solidFill>
                  <a:schemeClr val="accent3"/>
                </a:solidFill>
              </a:rPr>
              <a:t>Algorithm</a:t>
            </a:r>
          </a:p>
        </p:txBody>
      </p:sp>
      <p:sp>
        <p:nvSpPr>
          <p:cNvPr id="7" name="TextBox 6">
            <a:extLst>
              <a:ext uri="{FF2B5EF4-FFF2-40B4-BE49-F238E27FC236}">
                <a16:creationId xmlns:a16="http://schemas.microsoft.com/office/drawing/2014/main" id="{13A9C8FD-9FD1-8A4F-8FA3-91D668855D08}"/>
              </a:ext>
            </a:extLst>
          </p:cNvPr>
          <p:cNvSpPr txBox="1"/>
          <p:nvPr/>
        </p:nvSpPr>
        <p:spPr>
          <a:xfrm>
            <a:off x="1246909" y="3592328"/>
            <a:ext cx="2169184" cy="707886"/>
          </a:xfrm>
          <a:prstGeom prst="rect">
            <a:avLst/>
          </a:prstGeom>
          <a:noFill/>
        </p:spPr>
        <p:txBody>
          <a:bodyPr wrap="none" rtlCol="0">
            <a:spAutoFit/>
          </a:bodyPr>
          <a:lstStyle/>
          <a:p>
            <a:r>
              <a:rPr lang="en-US" sz="4000" dirty="0">
                <a:solidFill>
                  <a:schemeClr val="accent3"/>
                </a:solidFill>
              </a:rPr>
              <a:t>Answers</a:t>
            </a:r>
          </a:p>
        </p:txBody>
      </p:sp>
      <p:cxnSp>
        <p:nvCxnSpPr>
          <p:cNvPr id="9" name="Straight Arrow Connector 8">
            <a:extLst>
              <a:ext uri="{FF2B5EF4-FFF2-40B4-BE49-F238E27FC236}">
                <a16:creationId xmlns:a16="http://schemas.microsoft.com/office/drawing/2014/main" id="{7CD6E392-28B0-7E46-A228-097C14AA4F29}"/>
              </a:ext>
            </a:extLst>
          </p:cNvPr>
          <p:cNvCxnSpPr>
            <a:endCxn id="6" idx="1"/>
          </p:cNvCxnSpPr>
          <p:nvPr/>
        </p:nvCxnSpPr>
        <p:spPr>
          <a:xfrm>
            <a:off x="2660073" y="2184276"/>
            <a:ext cx="1454727" cy="7078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8CAEB16-451E-5A4C-A94D-5CC9108C2E6C}"/>
              </a:ext>
            </a:extLst>
          </p:cNvPr>
          <p:cNvCxnSpPr>
            <a:stCxn id="7" idx="3"/>
          </p:cNvCxnSpPr>
          <p:nvPr/>
        </p:nvCxnSpPr>
        <p:spPr>
          <a:xfrm flipV="1">
            <a:off x="3416093" y="3048000"/>
            <a:ext cx="698707" cy="8982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6AE645F-4A96-914B-A355-B887E7E26C99}"/>
              </a:ext>
            </a:extLst>
          </p:cNvPr>
          <p:cNvCxnSpPr>
            <a:stCxn id="6" idx="3"/>
          </p:cNvCxnSpPr>
          <p:nvPr/>
        </p:nvCxnSpPr>
        <p:spPr>
          <a:xfrm>
            <a:off x="6559700" y="2892162"/>
            <a:ext cx="17391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17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2EA1-E214-184E-A9C0-6B871681AF2D}"/>
              </a:ext>
            </a:extLst>
          </p:cNvPr>
          <p:cNvSpPr>
            <a:spLocks noGrp="1"/>
          </p:cNvSpPr>
          <p:nvPr>
            <p:ph type="title"/>
          </p:nvPr>
        </p:nvSpPr>
        <p:spPr>
          <a:xfrm>
            <a:off x="304799" y="268224"/>
            <a:ext cx="7319493" cy="508000"/>
          </a:xfrm>
        </p:spPr>
        <p:txBody>
          <a:bodyPr/>
          <a:lstStyle/>
          <a:p>
            <a:r>
              <a:rPr lang="en-US" dirty="0"/>
              <a:t>Machine Learning</a:t>
            </a:r>
          </a:p>
        </p:txBody>
      </p:sp>
      <p:sp>
        <p:nvSpPr>
          <p:cNvPr id="3" name="Slide Number Placeholder 2">
            <a:extLst>
              <a:ext uri="{FF2B5EF4-FFF2-40B4-BE49-F238E27FC236}">
                <a16:creationId xmlns:a16="http://schemas.microsoft.com/office/drawing/2014/main" id="{94454297-2AA9-3D47-BAF3-D19535E8299A}"/>
              </a:ext>
            </a:extLst>
          </p:cNvPr>
          <p:cNvSpPr>
            <a:spLocks noGrp="1"/>
          </p:cNvSpPr>
          <p:nvPr>
            <p:ph type="sldNum" sz="quarter" idx="10"/>
          </p:nvPr>
        </p:nvSpPr>
        <p:spPr/>
        <p:txBody>
          <a:bodyPr/>
          <a:lstStyle/>
          <a:p>
            <a:fld id="{3FD999D4-B456-9943-89B7-30D56181CE18}" type="slidenum">
              <a:rPr lang="en-US" smtClean="0"/>
              <a:t>12</a:t>
            </a:fld>
            <a:endParaRPr lang="en-US"/>
          </a:p>
        </p:txBody>
      </p:sp>
      <p:sp>
        <p:nvSpPr>
          <p:cNvPr id="8" name="Slide Number Placeholder 2">
            <a:extLst>
              <a:ext uri="{FF2B5EF4-FFF2-40B4-BE49-F238E27FC236}">
                <a16:creationId xmlns:a16="http://schemas.microsoft.com/office/drawing/2014/main" id="{3A49231F-738A-8344-8C55-E3329DA8DDE8}"/>
              </a:ext>
            </a:extLst>
          </p:cNvPr>
          <p:cNvSpPr txBox="1">
            <a:spLocks/>
          </p:cNvSpPr>
          <p:nvPr/>
        </p:nvSpPr>
        <p:spPr>
          <a:xfrm>
            <a:off x="9144000" y="6435307"/>
            <a:ext cx="27432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bg2"/>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D999D4-B456-9943-89B7-30D56181CE18}" type="slidenum">
              <a:rPr lang="en-US" smtClean="0"/>
              <a:pPr/>
              <a:t>12</a:t>
            </a:fld>
            <a:endParaRPr lang="en-US"/>
          </a:p>
        </p:txBody>
      </p:sp>
      <p:sp>
        <p:nvSpPr>
          <p:cNvPr id="13" name="Text Placeholder 3">
            <a:extLst>
              <a:ext uri="{FF2B5EF4-FFF2-40B4-BE49-F238E27FC236}">
                <a16:creationId xmlns:a16="http://schemas.microsoft.com/office/drawing/2014/main" id="{9AAC2DC7-9691-7643-8195-1E597161ED96}"/>
              </a:ext>
            </a:extLst>
          </p:cNvPr>
          <p:cNvSpPr txBox="1">
            <a:spLocks/>
          </p:cNvSpPr>
          <p:nvPr/>
        </p:nvSpPr>
        <p:spPr>
          <a:xfrm>
            <a:off x="304800" y="795823"/>
            <a:ext cx="9606115" cy="380289"/>
          </a:xfrm>
          <a:prstGeom prst="rect">
            <a:avLst/>
          </a:prstGeom>
        </p:spPr>
        <p:txBody>
          <a:bodyPr vert="horz" lIns="0" tIns="0" rIns="0" bIns="0" rtlCol="0">
            <a:noAutofit/>
          </a:bodyPr>
          <a:lstStyle>
            <a:lvl1pPr marL="0" indent="0" algn="l" defTabSz="609585" rtl="0" eaLnBrk="1" latinLnBrk="0" hangingPunct="1">
              <a:lnSpc>
                <a:spcPct val="100000"/>
              </a:lnSpc>
              <a:spcBef>
                <a:spcPts val="0"/>
              </a:spcBef>
              <a:buFont typeface="Arial"/>
              <a:buNone/>
              <a:tabLst>
                <a:tab pos="5253435" algn="dec"/>
              </a:tabLst>
              <a:defRPr sz="14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0"/>
              </a:spcBef>
              <a:spcAft>
                <a:spcPts val="0"/>
              </a:spcAft>
              <a:buFont typeface="Arial"/>
              <a:buChar char="–"/>
              <a:tabLst/>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000" dirty="0">
                <a:solidFill>
                  <a:schemeClr val="accent3"/>
                </a:solidFill>
              </a:rPr>
              <a:t>Problem: Determine if a heart will fail</a:t>
            </a:r>
          </a:p>
          <a:p>
            <a:endParaRPr lang="en-US" sz="2000" dirty="0">
              <a:solidFill>
                <a:schemeClr val="accent3"/>
              </a:solidFill>
            </a:endParaRPr>
          </a:p>
        </p:txBody>
      </p:sp>
      <p:sp>
        <p:nvSpPr>
          <p:cNvPr id="30" name="TextBox 29">
            <a:extLst>
              <a:ext uri="{FF2B5EF4-FFF2-40B4-BE49-F238E27FC236}">
                <a16:creationId xmlns:a16="http://schemas.microsoft.com/office/drawing/2014/main" id="{EC6BAB7E-5A7B-5F44-8DE2-138353D5C0AF}"/>
              </a:ext>
            </a:extLst>
          </p:cNvPr>
          <p:cNvSpPr txBox="1"/>
          <p:nvPr/>
        </p:nvSpPr>
        <p:spPr>
          <a:xfrm>
            <a:off x="622297" y="1982482"/>
            <a:ext cx="171998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Inputs:</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BPM, BMI, Age, Sex</a:t>
            </a:r>
            <a:endParaRPr kumimoji="0" lang="en-US" sz="2000" i="0" u="none" strike="noStrike" kern="1200" cap="none" spc="0" normalizeH="0" baseline="0" noProof="0" dirty="0">
              <a:ln>
                <a:noFill/>
              </a:ln>
              <a:solidFill>
                <a:schemeClr val="accent3"/>
              </a:solidFill>
              <a:effectLst/>
              <a:uLnTx/>
              <a:uFillTx/>
              <a:latin typeface="IBM Plex Sans"/>
            </a:endParaRPr>
          </a:p>
        </p:txBody>
      </p:sp>
      <p:sp>
        <p:nvSpPr>
          <p:cNvPr id="62" name="Oval 61">
            <a:extLst>
              <a:ext uri="{FF2B5EF4-FFF2-40B4-BE49-F238E27FC236}">
                <a16:creationId xmlns:a16="http://schemas.microsoft.com/office/drawing/2014/main" id="{4120AC5F-FA40-FD4C-836C-660E3296DD48}"/>
              </a:ext>
            </a:extLst>
          </p:cNvPr>
          <p:cNvSpPr/>
          <p:nvPr/>
        </p:nvSpPr>
        <p:spPr>
          <a:xfrm>
            <a:off x="4281355" y="1435248"/>
            <a:ext cx="1970573" cy="1970573"/>
          </a:xfrm>
          <a:prstGeom prst="ellipse">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cxnSp>
        <p:nvCxnSpPr>
          <p:cNvPr id="64" name="Straight Arrow Connector 63">
            <a:extLst>
              <a:ext uri="{FF2B5EF4-FFF2-40B4-BE49-F238E27FC236}">
                <a16:creationId xmlns:a16="http://schemas.microsoft.com/office/drawing/2014/main" id="{9CBDBBFB-5BE1-2B45-823A-A4FF58283170}"/>
              </a:ext>
            </a:extLst>
          </p:cNvPr>
          <p:cNvCxnSpPr>
            <a:cxnSpLocks/>
          </p:cNvCxnSpPr>
          <p:nvPr/>
        </p:nvCxnSpPr>
        <p:spPr>
          <a:xfrm>
            <a:off x="2709822" y="2404080"/>
            <a:ext cx="786514" cy="0"/>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45B240DE-C7C5-3248-BCD1-C32236C1E12B}"/>
              </a:ext>
            </a:extLst>
          </p:cNvPr>
          <p:cNvSpPr txBox="1"/>
          <p:nvPr/>
        </p:nvSpPr>
        <p:spPr>
          <a:xfrm>
            <a:off x="8344134" y="1998366"/>
            <a:ext cx="296579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Run:</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The model predicts failure.</a:t>
            </a:r>
            <a:endParaRPr kumimoji="0" lang="en-US" sz="2000" i="0" u="none" strike="noStrike" kern="1200" cap="none" spc="0" normalizeH="0" baseline="0" noProof="0" dirty="0">
              <a:ln>
                <a:noFill/>
              </a:ln>
              <a:solidFill>
                <a:schemeClr val="accent3"/>
              </a:solidFill>
              <a:effectLst/>
              <a:uLnTx/>
              <a:uFillTx/>
              <a:latin typeface="IBM Plex Sans"/>
            </a:endParaRPr>
          </a:p>
        </p:txBody>
      </p:sp>
      <p:cxnSp>
        <p:nvCxnSpPr>
          <p:cNvPr id="69" name="Straight Arrow Connector 68">
            <a:extLst>
              <a:ext uri="{FF2B5EF4-FFF2-40B4-BE49-F238E27FC236}">
                <a16:creationId xmlns:a16="http://schemas.microsoft.com/office/drawing/2014/main" id="{4E1D13B7-24BB-6E44-98A0-AC2120CF0E6C}"/>
              </a:ext>
            </a:extLst>
          </p:cNvPr>
          <p:cNvCxnSpPr>
            <a:cxnSpLocks/>
          </p:cNvCxnSpPr>
          <p:nvPr/>
        </p:nvCxnSpPr>
        <p:spPr>
          <a:xfrm>
            <a:off x="7231035" y="2404080"/>
            <a:ext cx="786514" cy="0"/>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43195547-C636-8049-9F7A-031D13164C72}"/>
              </a:ext>
            </a:extLst>
          </p:cNvPr>
          <p:cNvSpPr txBox="1"/>
          <p:nvPr/>
        </p:nvSpPr>
        <p:spPr>
          <a:xfrm>
            <a:off x="5658638" y="3278216"/>
            <a:ext cx="467218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Learn:</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Uses dataset to learn and create a model to predict results</a:t>
            </a:r>
            <a:endParaRPr kumimoji="0" lang="en-US" sz="2000" i="0" u="none" strike="noStrike" kern="1200" cap="none" spc="0" normalizeH="0" baseline="0" noProof="0" dirty="0">
              <a:ln>
                <a:noFill/>
              </a:ln>
              <a:solidFill>
                <a:schemeClr val="accent3"/>
              </a:solidFill>
              <a:effectLst/>
              <a:uLnTx/>
              <a:uFillTx/>
              <a:latin typeface="IBM Plex Sans"/>
            </a:endParaRPr>
          </a:p>
        </p:txBody>
      </p:sp>
      <p:cxnSp>
        <p:nvCxnSpPr>
          <p:cNvPr id="25" name="Straight Arrow Connector 24">
            <a:extLst>
              <a:ext uri="{FF2B5EF4-FFF2-40B4-BE49-F238E27FC236}">
                <a16:creationId xmlns:a16="http://schemas.microsoft.com/office/drawing/2014/main" id="{E0101376-144A-674D-9732-6CD6FDE9020D}"/>
              </a:ext>
            </a:extLst>
          </p:cNvPr>
          <p:cNvCxnSpPr>
            <a:cxnSpLocks/>
          </p:cNvCxnSpPr>
          <p:nvPr/>
        </p:nvCxnSpPr>
        <p:spPr>
          <a:xfrm>
            <a:off x="5266641" y="3664616"/>
            <a:ext cx="0" cy="378179"/>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B8AE5CCE-8030-D24B-970B-B657860CE2EE}"/>
              </a:ext>
            </a:extLst>
          </p:cNvPr>
          <p:cNvGraphicFramePr>
            <a:graphicFrameLocks noGrp="1"/>
          </p:cNvGraphicFramePr>
          <p:nvPr/>
        </p:nvGraphicFramePr>
        <p:xfrm>
          <a:off x="1713272" y="4293879"/>
          <a:ext cx="8128000" cy="22860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1219942"/>
                    </a:ext>
                  </a:extLst>
                </a:gridCol>
                <a:gridCol w="1625600">
                  <a:extLst>
                    <a:ext uri="{9D8B030D-6E8A-4147-A177-3AD203B41FA5}">
                      <a16:colId xmlns:a16="http://schemas.microsoft.com/office/drawing/2014/main" val="4278019048"/>
                    </a:ext>
                  </a:extLst>
                </a:gridCol>
                <a:gridCol w="1370264">
                  <a:extLst>
                    <a:ext uri="{9D8B030D-6E8A-4147-A177-3AD203B41FA5}">
                      <a16:colId xmlns:a16="http://schemas.microsoft.com/office/drawing/2014/main" val="4229218563"/>
                    </a:ext>
                  </a:extLst>
                </a:gridCol>
                <a:gridCol w="1880936">
                  <a:extLst>
                    <a:ext uri="{9D8B030D-6E8A-4147-A177-3AD203B41FA5}">
                      <a16:colId xmlns:a16="http://schemas.microsoft.com/office/drawing/2014/main" val="555703075"/>
                    </a:ext>
                  </a:extLst>
                </a:gridCol>
                <a:gridCol w="1625600">
                  <a:extLst>
                    <a:ext uri="{9D8B030D-6E8A-4147-A177-3AD203B41FA5}">
                      <a16:colId xmlns:a16="http://schemas.microsoft.com/office/drawing/2014/main" val="449398953"/>
                    </a:ext>
                  </a:extLst>
                </a:gridCol>
              </a:tblGrid>
              <a:tr h="0">
                <a:tc>
                  <a:txBody>
                    <a:bodyPr/>
                    <a:lstStyle/>
                    <a:p>
                      <a:r>
                        <a:rPr lang="en-US" dirty="0"/>
                        <a:t>BPM</a:t>
                      </a:r>
                    </a:p>
                  </a:txBody>
                  <a:tcPr/>
                </a:tc>
                <a:tc>
                  <a:txBody>
                    <a:bodyPr/>
                    <a:lstStyle/>
                    <a:p>
                      <a:r>
                        <a:rPr lang="en-US" dirty="0"/>
                        <a:t>BMI</a:t>
                      </a:r>
                    </a:p>
                  </a:txBody>
                  <a:tcPr/>
                </a:tc>
                <a:tc>
                  <a:txBody>
                    <a:bodyPr/>
                    <a:lstStyle/>
                    <a:p>
                      <a:r>
                        <a:rPr lang="en-US" dirty="0"/>
                        <a:t>AGE</a:t>
                      </a:r>
                    </a:p>
                  </a:txBody>
                  <a:tcPr/>
                </a:tc>
                <a:tc>
                  <a:txBody>
                    <a:bodyPr/>
                    <a:lstStyle/>
                    <a:p>
                      <a:r>
                        <a:rPr lang="en-US" dirty="0"/>
                        <a:t>Sex</a:t>
                      </a:r>
                    </a:p>
                  </a:txBody>
                  <a:tcPr/>
                </a:tc>
                <a:tc>
                  <a:txBody>
                    <a:bodyPr/>
                    <a:lstStyle/>
                    <a:p>
                      <a:r>
                        <a:rPr lang="en-US" dirty="0"/>
                        <a:t>Result</a:t>
                      </a:r>
                    </a:p>
                  </a:txBody>
                  <a:tcPr/>
                </a:tc>
                <a:extLst>
                  <a:ext uri="{0D108BD9-81ED-4DB2-BD59-A6C34878D82A}">
                    <a16:rowId xmlns:a16="http://schemas.microsoft.com/office/drawing/2014/main" val="1812431912"/>
                  </a:ext>
                </a:extLst>
              </a:tr>
              <a:tr h="370840">
                <a:tc>
                  <a:txBody>
                    <a:bodyPr/>
                    <a:lstStyle/>
                    <a:p>
                      <a:r>
                        <a:rPr lang="en-US" dirty="0"/>
                        <a:t>93</a:t>
                      </a:r>
                    </a:p>
                  </a:txBody>
                  <a:tcPr/>
                </a:tc>
                <a:tc>
                  <a:txBody>
                    <a:bodyPr/>
                    <a:lstStyle/>
                    <a:p>
                      <a:r>
                        <a:rPr lang="en-US" dirty="0"/>
                        <a:t>25</a:t>
                      </a:r>
                    </a:p>
                  </a:txBody>
                  <a:tcPr/>
                </a:tc>
                <a:tc>
                  <a:txBody>
                    <a:bodyPr/>
                    <a:lstStyle/>
                    <a:p>
                      <a:r>
                        <a:rPr lang="en-US" dirty="0"/>
                        <a:t>49</a:t>
                      </a:r>
                    </a:p>
                  </a:txBody>
                  <a:tcPr/>
                </a:tc>
                <a:tc>
                  <a:txBody>
                    <a:bodyPr/>
                    <a:lstStyle/>
                    <a:p>
                      <a:r>
                        <a:rPr lang="en-US" dirty="0"/>
                        <a:t>F</a:t>
                      </a:r>
                    </a:p>
                  </a:txBody>
                  <a:tcPr/>
                </a:tc>
                <a:tc>
                  <a:txBody>
                    <a:bodyPr/>
                    <a:lstStyle/>
                    <a:p>
                      <a:r>
                        <a:rPr lang="en-US" dirty="0"/>
                        <a:t>False</a:t>
                      </a:r>
                    </a:p>
                  </a:txBody>
                  <a:tcPr/>
                </a:tc>
                <a:extLst>
                  <a:ext uri="{0D108BD9-81ED-4DB2-BD59-A6C34878D82A}">
                    <a16:rowId xmlns:a16="http://schemas.microsoft.com/office/drawing/2014/main" val="429101582"/>
                  </a:ext>
                </a:extLst>
              </a:tr>
              <a:tr h="370840">
                <a:tc>
                  <a:txBody>
                    <a:bodyPr/>
                    <a:lstStyle/>
                    <a:p>
                      <a:r>
                        <a:rPr lang="en-US" dirty="0"/>
                        <a:t>108</a:t>
                      </a:r>
                    </a:p>
                  </a:txBody>
                  <a:tcPr/>
                </a:tc>
                <a:tc>
                  <a:txBody>
                    <a:bodyPr/>
                    <a:lstStyle/>
                    <a:p>
                      <a:r>
                        <a:rPr lang="en-US" dirty="0"/>
                        <a:t>24</a:t>
                      </a:r>
                    </a:p>
                  </a:txBody>
                  <a:tcPr/>
                </a:tc>
                <a:tc>
                  <a:txBody>
                    <a:bodyPr/>
                    <a:lstStyle/>
                    <a:p>
                      <a:r>
                        <a:rPr lang="en-US" dirty="0"/>
                        <a:t>32</a:t>
                      </a:r>
                    </a:p>
                  </a:txBody>
                  <a:tcPr/>
                </a:tc>
                <a:tc>
                  <a:txBody>
                    <a:bodyPr/>
                    <a:lstStyle/>
                    <a:p>
                      <a:r>
                        <a:rPr lang="en-US" dirty="0"/>
                        <a:t>M</a:t>
                      </a:r>
                    </a:p>
                  </a:txBody>
                  <a:tcPr/>
                </a:tc>
                <a:tc>
                  <a:txBody>
                    <a:bodyPr/>
                    <a:lstStyle/>
                    <a:p>
                      <a:r>
                        <a:rPr lang="en-US" dirty="0"/>
                        <a:t>False</a:t>
                      </a:r>
                    </a:p>
                  </a:txBody>
                  <a:tcPr/>
                </a:tc>
                <a:extLst>
                  <a:ext uri="{0D108BD9-81ED-4DB2-BD59-A6C34878D82A}">
                    <a16:rowId xmlns:a16="http://schemas.microsoft.com/office/drawing/2014/main" val="4236979293"/>
                  </a:ext>
                </a:extLst>
              </a:tr>
              <a:tr h="370840">
                <a:tc>
                  <a:txBody>
                    <a:bodyPr/>
                    <a:lstStyle/>
                    <a:p>
                      <a:r>
                        <a:rPr lang="en-US" dirty="0"/>
                        <a:t>80</a:t>
                      </a:r>
                    </a:p>
                  </a:txBody>
                  <a:tcPr/>
                </a:tc>
                <a:tc>
                  <a:txBody>
                    <a:bodyPr/>
                    <a:lstStyle/>
                    <a:p>
                      <a:r>
                        <a:rPr lang="en-US" dirty="0"/>
                        <a:t>31</a:t>
                      </a:r>
                    </a:p>
                  </a:txBody>
                  <a:tcPr/>
                </a:tc>
                <a:tc>
                  <a:txBody>
                    <a:bodyPr/>
                    <a:lstStyle/>
                    <a:p>
                      <a:r>
                        <a:rPr lang="en-US" dirty="0"/>
                        <a:t>60</a:t>
                      </a:r>
                    </a:p>
                  </a:txBody>
                  <a:tcPr/>
                </a:tc>
                <a:tc>
                  <a:txBody>
                    <a:bodyPr/>
                    <a:lstStyle/>
                    <a:p>
                      <a:r>
                        <a:rPr lang="en-US" dirty="0"/>
                        <a:t>M</a:t>
                      </a:r>
                    </a:p>
                  </a:txBody>
                  <a:tcPr/>
                </a:tc>
                <a:tc>
                  <a:txBody>
                    <a:bodyPr/>
                    <a:lstStyle/>
                    <a:p>
                      <a:r>
                        <a:rPr lang="en-US" dirty="0"/>
                        <a:t>True</a:t>
                      </a:r>
                    </a:p>
                  </a:txBody>
                  <a:tcPr/>
                </a:tc>
                <a:extLst>
                  <a:ext uri="{0D108BD9-81ED-4DB2-BD59-A6C34878D82A}">
                    <a16:rowId xmlns:a16="http://schemas.microsoft.com/office/drawing/2014/main" val="3170742348"/>
                  </a:ext>
                </a:extLst>
              </a:tr>
              <a:tr h="370840">
                <a:tc>
                  <a:txBody>
                    <a:bodyPr/>
                    <a:lstStyle/>
                    <a:p>
                      <a:r>
                        <a:rPr lang="en-US" dirty="0"/>
                        <a:t>93</a:t>
                      </a:r>
                    </a:p>
                  </a:txBody>
                  <a:tcPr/>
                </a:tc>
                <a:tc>
                  <a:txBody>
                    <a:bodyPr/>
                    <a:lstStyle/>
                    <a:p>
                      <a:r>
                        <a:rPr lang="en-US" dirty="0"/>
                        <a:t>27</a:t>
                      </a:r>
                    </a:p>
                  </a:txBody>
                  <a:tcPr/>
                </a:tc>
                <a:tc>
                  <a:txBody>
                    <a:bodyPr/>
                    <a:lstStyle/>
                    <a:p>
                      <a:r>
                        <a:rPr lang="en-US" dirty="0"/>
                        <a:t>58</a:t>
                      </a:r>
                    </a:p>
                  </a:txBody>
                  <a:tcPr/>
                </a:tc>
                <a:tc>
                  <a:txBody>
                    <a:bodyPr/>
                    <a:lstStyle/>
                    <a:p>
                      <a:r>
                        <a:rPr lang="en-US" dirty="0"/>
                        <a:t>F</a:t>
                      </a:r>
                    </a:p>
                  </a:txBody>
                  <a:tcPr/>
                </a:tc>
                <a:tc>
                  <a:txBody>
                    <a:bodyPr/>
                    <a:lstStyle/>
                    <a:p>
                      <a:r>
                        <a:rPr lang="en-US" dirty="0"/>
                        <a:t>True</a:t>
                      </a:r>
                    </a:p>
                  </a:txBody>
                  <a:tcPr/>
                </a:tc>
                <a:extLst>
                  <a:ext uri="{0D108BD9-81ED-4DB2-BD59-A6C34878D82A}">
                    <a16:rowId xmlns:a16="http://schemas.microsoft.com/office/drawing/2014/main" val="4052401347"/>
                  </a:ext>
                </a:extLst>
              </a:tr>
            </a:tbl>
          </a:graphicData>
        </a:graphic>
      </p:graphicFrame>
      <p:pic>
        <p:nvPicPr>
          <p:cNvPr id="28" name="Picture 27">
            <a:extLst>
              <a:ext uri="{FF2B5EF4-FFF2-40B4-BE49-F238E27FC236}">
                <a16:creationId xmlns:a16="http://schemas.microsoft.com/office/drawing/2014/main" id="{FB6BBAA9-0326-D74B-8EFE-B8715C041AF8}"/>
              </a:ext>
            </a:extLst>
          </p:cNvPr>
          <p:cNvPicPr>
            <a:picLocks noChangeAspect="1"/>
          </p:cNvPicPr>
          <p:nvPr/>
        </p:nvPicPr>
        <p:blipFill>
          <a:blip r:embed="rId4"/>
          <a:stretch>
            <a:fillRect/>
          </a:stretch>
        </p:blipFill>
        <p:spPr>
          <a:xfrm>
            <a:off x="4751798" y="1953593"/>
            <a:ext cx="1029685" cy="900974"/>
          </a:xfrm>
          <a:prstGeom prst="rect">
            <a:avLst/>
          </a:prstGeom>
        </p:spPr>
      </p:pic>
    </p:spTree>
    <p:custDataLst>
      <p:tags r:id="rId1"/>
    </p:custDataLst>
    <p:extLst>
      <p:ext uri="{BB962C8B-B14F-4D97-AF65-F5344CB8AC3E}">
        <p14:creationId xmlns:p14="http://schemas.microsoft.com/office/powerpoint/2010/main" val="276397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419A-9B1D-E145-A72F-E9E8F74206D3}"/>
              </a:ext>
            </a:extLst>
          </p:cNvPr>
          <p:cNvSpPr>
            <a:spLocks noGrp="1"/>
          </p:cNvSpPr>
          <p:nvPr>
            <p:ph type="title"/>
          </p:nvPr>
        </p:nvSpPr>
        <p:spPr/>
        <p:txBody>
          <a:bodyPr/>
          <a:lstStyle/>
          <a:p>
            <a:r>
              <a:rPr lang="en-US" dirty="0"/>
              <a:t>Training</a:t>
            </a:r>
          </a:p>
        </p:txBody>
      </p:sp>
      <p:sp>
        <p:nvSpPr>
          <p:cNvPr id="3" name="Slide Number Placeholder 2">
            <a:extLst>
              <a:ext uri="{FF2B5EF4-FFF2-40B4-BE49-F238E27FC236}">
                <a16:creationId xmlns:a16="http://schemas.microsoft.com/office/drawing/2014/main" id="{D2F47CFC-1B37-DB4B-A621-6561CC77652E}"/>
              </a:ext>
            </a:extLst>
          </p:cNvPr>
          <p:cNvSpPr>
            <a:spLocks noGrp="1"/>
          </p:cNvSpPr>
          <p:nvPr>
            <p:ph type="sldNum" sz="quarter" idx="10"/>
          </p:nvPr>
        </p:nvSpPr>
        <p:spPr/>
        <p:txBody>
          <a:bodyPr/>
          <a:lstStyle/>
          <a:p>
            <a:fld id="{3FD999D4-B456-9943-89B7-30D56181CE18}" type="slidenum">
              <a:rPr lang="en-US" smtClean="0"/>
              <a:t>13</a:t>
            </a:fld>
            <a:endParaRPr lang="en-US"/>
          </a:p>
        </p:txBody>
      </p:sp>
      <p:pic>
        <p:nvPicPr>
          <p:cNvPr id="4" name="Picture 3">
            <a:extLst>
              <a:ext uri="{FF2B5EF4-FFF2-40B4-BE49-F238E27FC236}">
                <a16:creationId xmlns:a16="http://schemas.microsoft.com/office/drawing/2014/main" id="{4564B266-1CB1-7244-84AE-07456EF8AB99}"/>
              </a:ext>
            </a:extLst>
          </p:cNvPr>
          <p:cNvPicPr>
            <a:picLocks noChangeAspect="1"/>
          </p:cNvPicPr>
          <p:nvPr/>
        </p:nvPicPr>
        <p:blipFill>
          <a:blip r:embed="rId2"/>
          <a:stretch>
            <a:fillRect/>
          </a:stretch>
        </p:blipFill>
        <p:spPr>
          <a:xfrm>
            <a:off x="1249947" y="3687010"/>
            <a:ext cx="9313953" cy="2208463"/>
          </a:xfrm>
          <a:prstGeom prst="rect">
            <a:avLst/>
          </a:prstGeom>
        </p:spPr>
      </p:pic>
    </p:spTree>
    <p:extLst>
      <p:ext uri="{BB962C8B-B14F-4D97-AF65-F5344CB8AC3E}">
        <p14:creationId xmlns:p14="http://schemas.microsoft.com/office/powerpoint/2010/main" val="284869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27875" y="953942"/>
            <a:ext cx="2545492" cy="983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6" name="Rectangle 5"/>
          <p:cNvSpPr/>
          <p:nvPr/>
        </p:nvSpPr>
        <p:spPr>
          <a:xfrm>
            <a:off x="1234852" y="3004339"/>
            <a:ext cx="2545492" cy="983598"/>
          </a:xfrm>
          <a:prstGeom prst="rect">
            <a:avLst/>
          </a:prstGeom>
          <a:solidFill>
            <a:srgbClr val="5AA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Supervised</a:t>
            </a:r>
          </a:p>
        </p:txBody>
      </p:sp>
      <p:sp>
        <p:nvSpPr>
          <p:cNvPr id="7" name="Rectangle 6"/>
          <p:cNvSpPr/>
          <p:nvPr/>
        </p:nvSpPr>
        <p:spPr>
          <a:xfrm>
            <a:off x="4927875" y="3004339"/>
            <a:ext cx="2545492" cy="983598"/>
          </a:xfrm>
          <a:prstGeom prst="rect">
            <a:avLst/>
          </a:prstGeom>
          <a:solidFill>
            <a:srgbClr val="5AA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8" name="Rectangle 7"/>
          <p:cNvSpPr/>
          <p:nvPr/>
        </p:nvSpPr>
        <p:spPr>
          <a:xfrm>
            <a:off x="8620897" y="3004339"/>
            <a:ext cx="2545492" cy="983598"/>
          </a:xfrm>
          <a:prstGeom prst="rect">
            <a:avLst/>
          </a:prstGeom>
          <a:solidFill>
            <a:srgbClr val="5AA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Reinforcement</a:t>
            </a:r>
          </a:p>
        </p:txBody>
      </p:sp>
      <p:grpSp>
        <p:nvGrpSpPr>
          <p:cNvPr id="28" name="Group 27"/>
          <p:cNvGrpSpPr/>
          <p:nvPr/>
        </p:nvGrpSpPr>
        <p:grpSpPr>
          <a:xfrm>
            <a:off x="2458172" y="1725002"/>
            <a:ext cx="7386045" cy="1066800"/>
            <a:chOff x="2507599" y="1937539"/>
            <a:chExt cx="7386045" cy="1066800"/>
          </a:xfrm>
        </p:grpSpPr>
        <p:cxnSp>
          <p:nvCxnSpPr>
            <p:cNvPr id="14" name="Straight Arrow Connector 13"/>
            <p:cNvCxnSpPr>
              <a:stCxn id="5" idx="2"/>
              <a:endCxn id="7" idx="0"/>
            </p:cNvCxnSpPr>
            <p:nvPr/>
          </p:nvCxnSpPr>
          <p:spPr>
            <a:xfrm>
              <a:off x="6200621" y="1937540"/>
              <a:ext cx="0" cy="1066799"/>
            </a:xfrm>
            <a:prstGeom prst="straightConnector1">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6" idx="0"/>
            </p:cNvCxnSpPr>
            <p:nvPr/>
          </p:nvCxnSpPr>
          <p:spPr>
            <a:xfrm rot="5400000">
              <a:off x="3820711" y="624428"/>
              <a:ext cx="1066799" cy="3693023"/>
            </a:xfrm>
            <a:prstGeom prst="bentConnector3">
              <a:avLst>
                <a:gd name="adj1" fmla="val 50000"/>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2"/>
              <a:endCxn id="8" idx="0"/>
            </p:cNvCxnSpPr>
            <p:nvPr/>
          </p:nvCxnSpPr>
          <p:spPr>
            <a:xfrm rot="16200000" flipH="1">
              <a:off x="7513733" y="624428"/>
              <a:ext cx="1066799" cy="3693022"/>
            </a:xfrm>
            <a:prstGeom prst="bentConnector3">
              <a:avLst>
                <a:gd name="adj1" fmla="val 50000"/>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Double Brace 28"/>
          <p:cNvSpPr/>
          <p:nvPr/>
        </p:nvSpPr>
        <p:spPr>
          <a:xfrm>
            <a:off x="1330823" y="4184820"/>
            <a:ext cx="2353550" cy="1739831"/>
          </a:xfrm>
          <a:prstGeom prst="bracePair">
            <a:avLst/>
          </a:prstGeom>
          <a:ln w="28575">
            <a:solidFill>
              <a:srgbClr val="5AAAF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Double Brace 30"/>
          <p:cNvSpPr/>
          <p:nvPr/>
        </p:nvSpPr>
        <p:spPr>
          <a:xfrm>
            <a:off x="5023846" y="4184819"/>
            <a:ext cx="2353550" cy="1739831"/>
          </a:xfrm>
          <a:prstGeom prst="bracePair">
            <a:avLst/>
          </a:prstGeom>
          <a:ln w="28575">
            <a:solidFill>
              <a:srgbClr val="5AAAF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Double Brace 31"/>
          <p:cNvSpPr/>
          <p:nvPr/>
        </p:nvSpPr>
        <p:spPr>
          <a:xfrm>
            <a:off x="8716869" y="4184819"/>
            <a:ext cx="2353550" cy="1739831"/>
          </a:xfrm>
          <a:prstGeom prst="bracePair">
            <a:avLst/>
          </a:prstGeom>
          <a:ln w="28575">
            <a:solidFill>
              <a:srgbClr val="5AAAF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1632198" y="4316070"/>
            <a:ext cx="1545616" cy="1200329"/>
          </a:xfrm>
          <a:prstGeom prst="rect">
            <a:avLst/>
          </a:prstGeom>
          <a:noFill/>
        </p:spPr>
        <p:txBody>
          <a:bodyPr wrap="none" rtlCol="0">
            <a:spAutoFit/>
          </a:bodyPr>
          <a:lstStyle/>
          <a:p>
            <a:r>
              <a:rPr lang="en-US" i="1" dirty="0">
                <a:latin typeface="IBM Plex Sans Light" charset="0"/>
                <a:ea typeface="IBM Plex Sans Light" charset="0"/>
                <a:cs typeface="IBM Plex Sans Light" charset="0"/>
              </a:rPr>
              <a:t>Classification</a:t>
            </a:r>
          </a:p>
          <a:p>
            <a:endParaRPr lang="en-US" i="1" dirty="0">
              <a:latin typeface="IBM Plex Sans Light" charset="0"/>
              <a:ea typeface="IBM Plex Sans Light" charset="0"/>
              <a:cs typeface="IBM Plex Sans Light" charset="0"/>
            </a:endParaRPr>
          </a:p>
          <a:p>
            <a:r>
              <a:rPr lang="en-US" i="1" dirty="0">
                <a:latin typeface="IBM Plex Sans Light" charset="0"/>
                <a:ea typeface="IBM Plex Sans Light" charset="0"/>
                <a:cs typeface="IBM Plex Sans Light" charset="0"/>
              </a:rPr>
              <a:t>Regression</a:t>
            </a:r>
          </a:p>
          <a:p>
            <a:endParaRPr lang="en-US" i="1" dirty="0">
              <a:latin typeface="IBM Plex Sans Light" charset="0"/>
              <a:ea typeface="IBM Plex Sans Light" charset="0"/>
              <a:cs typeface="IBM Plex Sans Light" charset="0"/>
            </a:endParaRPr>
          </a:p>
        </p:txBody>
      </p:sp>
      <p:sp>
        <p:nvSpPr>
          <p:cNvPr id="37" name="TextBox 36"/>
          <p:cNvSpPr txBox="1"/>
          <p:nvPr/>
        </p:nvSpPr>
        <p:spPr>
          <a:xfrm>
            <a:off x="5308389" y="4210809"/>
            <a:ext cx="1784463" cy="1477328"/>
          </a:xfrm>
          <a:prstGeom prst="rect">
            <a:avLst/>
          </a:prstGeom>
          <a:noFill/>
        </p:spPr>
        <p:txBody>
          <a:bodyPr wrap="none" rtlCol="0">
            <a:spAutoFit/>
          </a:bodyPr>
          <a:lstStyle/>
          <a:p>
            <a:r>
              <a:rPr lang="en-US" i="1" dirty="0">
                <a:latin typeface="IBM Plex Sans Light" charset="0"/>
                <a:ea typeface="IBM Plex Sans Light" charset="0"/>
                <a:cs typeface="IBM Plex Sans Light" charset="0"/>
              </a:rPr>
              <a:t>Cluster Analysis</a:t>
            </a:r>
          </a:p>
          <a:p>
            <a:endParaRPr lang="en-US" i="1" dirty="0">
              <a:latin typeface="IBM Plex Sans Light" charset="0"/>
              <a:ea typeface="IBM Plex Sans Light" charset="0"/>
              <a:cs typeface="IBM Plex Sans Light" charset="0"/>
            </a:endParaRPr>
          </a:p>
          <a:p>
            <a:r>
              <a:rPr lang="en-US" i="1" dirty="0">
                <a:latin typeface="IBM Plex Sans Light" charset="0"/>
                <a:ea typeface="IBM Plex Sans Light" charset="0"/>
                <a:cs typeface="IBM Plex Sans Light" charset="0"/>
              </a:rPr>
              <a:t>Dimensionality</a:t>
            </a:r>
          </a:p>
          <a:p>
            <a:r>
              <a:rPr lang="en-US" i="1" dirty="0">
                <a:latin typeface="IBM Plex Sans Light" charset="0"/>
                <a:ea typeface="IBM Plex Sans Light" charset="0"/>
                <a:cs typeface="IBM Plex Sans Light" charset="0"/>
              </a:rPr>
              <a:t>Reduction</a:t>
            </a:r>
          </a:p>
          <a:p>
            <a:endParaRPr lang="en-US" i="1" dirty="0">
              <a:latin typeface="IBM Plex Sans Light" charset="0"/>
              <a:ea typeface="IBM Plex Sans Light" charset="0"/>
              <a:cs typeface="IBM Plex Sans Light" charset="0"/>
            </a:endParaRPr>
          </a:p>
        </p:txBody>
      </p:sp>
      <p:sp>
        <p:nvSpPr>
          <p:cNvPr id="38" name="TextBox 37"/>
          <p:cNvSpPr txBox="1"/>
          <p:nvPr/>
        </p:nvSpPr>
        <p:spPr>
          <a:xfrm>
            <a:off x="9403765" y="4594367"/>
            <a:ext cx="979755" cy="369332"/>
          </a:xfrm>
          <a:prstGeom prst="rect">
            <a:avLst/>
          </a:prstGeom>
          <a:noFill/>
        </p:spPr>
        <p:txBody>
          <a:bodyPr wrap="none" rtlCol="0">
            <a:spAutoFit/>
          </a:bodyPr>
          <a:lstStyle/>
          <a:p>
            <a:r>
              <a:rPr lang="en-US" i="1" dirty="0">
                <a:latin typeface="IBM Plex Sans Light" charset="0"/>
                <a:ea typeface="IBM Plex Sans Light" charset="0"/>
                <a:cs typeface="IBM Plex Sans Light" charset="0"/>
              </a:rPr>
              <a:t>Reward</a:t>
            </a:r>
          </a:p>
        </p:txBody>
      </p:sp>
      <p:sp>
        <p:nvSpPr>
          <p:cNvPr id="2" name="Footer Placeholder 1"/>
          <p:cNvSpPr>
            <a:spLocks noGrp="1"/>
          </p:cNvSpPr>
          <p:nvPr>
            <p:ph type="ftr" sz="quarter" idx="3"/>
          </p:nvPr>
        </p:nvSpPr>
        <p:spPr/>
        <p:txBody>
          <a:bodyPr/>
          <a:lstStyle/>
          <a:p>
            <a:r>
              <a:rPr lang="de-DE" dirty="0"/>
              <a:t>© 2018 IBM Corporation</a:t>
            </a:r>
            <a:endParaRPr lang="en-US" dirty="0"/>
          </a:p>
        </p:txBody>
      </p:sp>
    </p:spTree>
    <p:extLst>
      <p:ext uri="{BB962C8B-B14F-4D97-AF65-F5344CB8AC3E}">
        <p14:creationId xmlns:p14="http://schemas.microsoft.com/office/powerpoint/2010/main" val="209966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71317" y="2485353"/>
            <a:ext cx="2545492" cy="983598"/>
          </a:xfrm>
          <a:prstGeom prst="rect">
            <a:avLst/>
          </a:prstGeom>
          <a:solidFill>
            <a:srgbClr val="5AA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Supervised</a:t>
            </a:r>
          </a:p>
        </p:txBody>
      </p:sp>
      <p:sp>
        <p:nvSpPr>
          <p:cNvPr id="5" name="Rectangle 4"/>
          <p:cNvSpPr/>
          <p:nvPr/>
        </p:nvSpPr>
        <p:spPr>
          <a:xfrm>
            <a:off x="5709028" y="785887"/>
            <a:ext cx="1373992" cy="530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Machine Learning</a:t>
            </a:r>
          </a:p>
        </p:txBody>
      </p:sp>
      <p:sp>
        <p:nvSpPr>
          <p:cNvPr id="7" name="Rectangle 6"/>
          <p:cNvSpPr/>
          <p:nvPr/>
        </p:nvSpPr>
        <p:spPr>
          <a:xfrm>
            <a:off x="5709028" y="1892640"/>
            <a:ext cx="1373992" cy="530921"/>
          </a:xfrm>
          <a:prstGeom prst="rect">
            <a:avLst/>
          </a:prstGeom>
          <a:solidFill>
            <a:srgbClr val="5AAAFA">
              <a:alpha val="20000"/>
            </a:srgbClr>
          </a:solidFill>
          <a:ln>
            <a:solidFill>
              <a:schemeClr val="accent1">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Unsupervised</a:t>
            </a:r>
          </a:p>
        </p:txBody>
      </p:sp>
      <p:sp>
        <p:nvSpPr>
          <p:cNvPr id="8" name="Rectangle 7"/>
          <p:cNvSpPr/>
          <p:nvPr/>
        </p:nvSpPr>
        <p:spPr>
          <a:xfrm>
            <a:off x="7702428" y="1892640"/>
            <a:ext cx="1373992" cy="530921"/>
          </a:xfrm>
          <a:prstGeom prst="rect">
            <a:avLst/>
          </a:prstGeom>
          <a:solidFill>
            <a:srgbClr val="5AAAFA">
              <a:alpha val="20000"/>
            </a:srgbClr>
          </a:solidFill>
          <a:ln>
            <a:solidFill>
              <a:schemeClr val="accent1">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Reinforcement</a:t>
            </a:r>
          </a:p>
        </p:txBody>
      </p:sp>
      <p:cxnSp>
        <p:nvCxnSpPr>
          <p:cNvPr id="14" name="Straight Arrow Connector 13"/>
          <p:cNvCxnSpPr>
            <a:stCxn id="5" idx="2"/>
            <a:endCxn id="7" idx="0"/>
          </p:cNvCxnSpPr>
          <p:nvPr/>
        </p:nvCxnSpPr>
        <p:spPr>
          <a:xfrm>
            <a:off x="6396023" y="1316808"/>
            <a:ext cx="0" cy="575832"/>
          </a:xfrm>
          <a:prstGeom prst="straightConnector1">
            <a:avLst/>
          </a:prstGeom>
          <a:ln w="60325">
            <a:solidFill>
              <a:schemeClr val="accent1">
                <a:alpha val="2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6" idx="0"/>
          </p:cNvCxnSpPr>
          <p:nvPr/>
        </p:nvCxnSpPr>
        <p:spPr>
          <a:xfrm rot="5400000">
            <a:off x="4235770" y="325100"/>
            <a:ext cx="1168547" cy="3151960"/>
          </a:xfrm>
          <a:prstGeom prst="bentConnector3">
            <a:avLst>
              <a:gd name="adj1" fmla="val 19969"/>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2"/>
            <a:endCxn id="8" idx="0"/>
          </p:cNvCxnSpPr>
          <p:nvPr/>
        </p:nvCxnSpPr>
        <p:spPr>
          <a:xfrm rot="16200000" flipH="1">
            <a:off x="7104808" y="608024"/>
            <a:ext cx="575832" cy="1993400"/>
          </a:xfrm>
          <a:prstGeom prst="bentConnector3">
            <a:avLst>
              <a:gd name="adj1" fmla="val 41416"/>
            </a:avLst>
          </a:prstGeom>
          <a:ln w="60325">
            <a:solidFill>
              <a:schemeClr val="accent1">
                <a:alpha val="2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246181" y="4077677"/>
            <a:ext cx="2102296" cy="420130"/>
          </a:xfrm>
          <a:prstGeom prst="rect">
            <a:avLst/>
          </a:prstGeom>
          <a:solidFill>
            <a:srgbClr val="42D6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
        <p:nvSpPr>
          <p:cNvPr id="39" name="Rectangle 38"/>
          <p:cNvSpPr/>
          <p:nvPr/>
        </p:nvSpPr>
        <p:spPr>
          <a:xfrm>
            <a:off x="5344875" y="4087883"/>
            <a:ext cx="2102296" cy="420130"/>
          </a:xfrm>
          <a:prstGeom prst="rect">
            <a:avLst/>
          </a:prstGeom>
          <a:solidFill>
            <a:srgbClr val="42D6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a:t>
            </a:r>
          </a:p>
        </p:txBody>
      </p:sp>
      <p:cxnSp>
        <p:nvCxnSpPr>
          <p:cNvPr id="41" name="Elbow Connector 40"/>
          <p:cNvCxnSpPr>
            <a:stCxn id="6" idx="2"/>
            <a:endCxn id="35" idx="0"/>
          </p:cNvCxnSpPr>
          <p:nvPr/>
        </p:nvCxnSpPr>
        <p:spPr>
          <a:xfrm rot="5400000">
            <a:off x="2466333" y="3299947"/>
            <a:ext cx="608726" cy="946734"/>
          </a:xfrm>
          <a:prstGeom prst="bent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6" idx="2"/>
            <a:endCxn id="39" idx="0"/>
          </p:cNvCxnSpPr>
          <p:nvPr/>
        </p:nvCxnSpPr>
        <p:spPr>
          <a:xfrm rot="16200000" flipH="1">
            <a:off x="4510577" y="2202437"/>
            <a:ext cx="618932" cy="3151960"/>
          </a:xfrm>
          <a:prstGeom prst="bentConnector3">
            <a:avLst>
              <a:gd name="adj1" fmla="val 50000"/>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45" name="Double Brace 44"/>
          <p:cNvSpPr/>
          <p:nvPr/>
        </p:nvSpPr>
        <p:spPr>
          <a:xfrm>
            <a:off x="4031751" y="4680350"/>
            <a:ext cx="4931427" cy="1469994"/>
          </a:xfrm>
          <a:prstGeom prst="bracePair">
            <a:avLst/>
          </a:prstGeom>
          <a:ln w="28575">
            <a:solidFill>
              <a:srgbClr val="42D6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4241424" y="5071479"/>
            <a:ext cx="2417650" cy="584775"/>
          </a:xfrm>
          <a:prstGeom prst="rect">
            <a:avLst/>
          </a:prstGeom>
          <a:noFill/>
        </p:spPr>
        <p:txBody>
          <a:bodyPr wrap="none" rtlCol="0">
            <a:spAutoFit/>
          </a:bodyPr>
          <a:lstStyle/>
          <a:p>
            <a:r>
              <a:rPr lang="en-US" sz="1600" i="1" dirty="0">
                <a:latin typeface="IBM Plex Sans Light" charset="0"/>
                <a:ea typeface="IBM Plex Sans Light" charset="0"/>
                <a:cs typeface="IBM Plex Sans Light" charset="0"/>
              </a:rPr>
              <a:t>Decision Trees</a:t>
            </a:r>
          </a:p>
          <a:p>
            <a:r>
              <a:rPr lang="en-US" sz="1600" i="1" dirty="0">
                <a:latin typeface="IBM Plex Sans Light" charset="0"/>
                <a:ea typeface="IBM Plex Sans Light" charset="0"/>
                <a:cs typeface="IBM Plex Sans Light" charset="0"/>
              </a:rPr>
              <a:t>Support Vector Machines</a:t>
            </a:r>
          </a:p>
        </p:txBody>
      </p:sp>
      <p:sp>
        <p:nvSpPr>
          <p:cNvPr id="50" name="TextBox 49"/>
          <p:cNvSpPr txBox="1"/>
          <p:nvPr/>
        </p:nvSpPr>
        <p:spPr>
          <a:xfrm>
            <a:off x="6659074" y="5029894"/>
            <a:ext cx="1890261" cy="584775"/>
          </a:xfrm>
          <a:prstGeom prst="rect">
            <a:avLst/>
          </a:prstGeom>
          <a:noFill/>
        </p:spPr>
        <p:txBody>
          <a:bodyPr wrap="none" rtlCol="0">
            <a:spAutoFit/>
          </a:bodyPr>
          <a:lstStyle/>
          <a:p>
            <a:r>
              <a:rPr lang="en-US" sz="1600" i="1" dirty="0">
                <a:latin typeface="IBM Plex Sans Light" charset="0"/>
                <a:ea typeface="IBM Plex Sans Light" charset="0"/>
                <a:cs typeface="IBM Plex Sans Light" charset="0"/>
              </a:rPr>
              <a:t>Logistic Regression</a:t>
            </a:r>
          </a:p>
          <a:p>
            <a:r>
              <a:rPr lang="en-US" sz="1600" i="1" dirty="0">
                <a:latin typeface="IBM Plex Sans Light" charset="0"/>
                <a:ea typeface="IBM Plex Sans Light" charset="0"/>
                <a:cs typeface="IBM Plex Sans Light" charset="0"/>
              </a:rPr>
              <a:t>Random Forests</a:t>
            </a:r>
          </a:p>
        </p:txBody>
      </p:sp>
      <p:sp>
        <p:nvSpPr>
          <p:cNvPr id="23" name="Rectangle 22"/>
          <p:cNvSpPr/>
          <p:nvPr/>
        </p:nvSpPr>
        <p:spPr>
          <a:xfrm>
            <a:off x="9563948" y="4077677"/>
            <a:ext cx="2102296" cy="420130"/>
          </a:xfrm>
          <a:prstGeom prst="rect">
            <a:avLst/>
          </a:prstGeom>
          <a:solidFill>
            <a:srgbClr val="42D6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a:t>
            </a:r>
          </a:p>
        </p:txBody>
      </p:sp>
      <p:cxnSp>
        <p:nvCxnSpPr>
          <p:cNvPr id="24" name="Elbow Connector 23"/>
          <p:cNvCxnSpPr>
            <a:stCxn id="6" idx="2"/>
            <a:endCxn id="23" idx="0"/>
          </p:cNvCxnSpPr>
          <p:nvPr/>
        </p:nvCxnSpPr>
        <p:spPr>
          <a:xfrm rot="16200000" flipH="1">
            <a:off x="6625216" y="87797"/>
            <a:ext cx="608726" cy="7371033"/>
          </a:xfrm>
          <a:prstGeom prst="bentConnector3">
            <a:avLst>
              <a:gd name="adj1" fmla="val 50000"/>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
          </p:nvPr>
        </p:nvSpPr>
        <p:spPr/>
        <p:txBody>
          <a:bodyPr/>
          <a:lstStyle/>
          <a:p>
            <a:r>
              <a:rPr lang="de-DE"/>
              <a:t>© 2018 IBM Corporation</a:t>
            </a:r>
            <a:endParaRPr lang="en-US" dirty="0"/>
          </a:p>
        </p:txBody>
      </p:sp>
    </p:spTree>
    <p:extLst>
      <p:ext uri="{BB962C8B-B14F-4D97-AF65-F5344CB8AC3E}">
        <p14:creationId xmlns:p14="http://schemas.microsoft.com/office/powerpoint/2010/main" val="3137850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2EA1-E214-184E-A9C0-6B871681AF2D}"/>
              </a:ext>
            </a:extLst>
          </p:cNvPr>
          <p:cNvSpPr>
            <a:spLocks noGrp="1"/>
          </p:cNvSpPr>
          <p:nvPr>
            <p:ph type="title"/>
          </p:nvPr>
        </p:nvSpPr>
        <p:spPr>
          <a:xfrm>
            <a:off x="304799" y="268224"/>
            <a:ext cx="7319493" cy="508000"/>
          </a:xfrm>
        </p:spPr>
        <p:txBody>
          <a:bodyPr/>
          <a:lstStyle/>
          <a:p>
            <a:r>
              <a:rPr lang="en-US" dirty="0">
                <a:solidFill>
                  <a:schemeClr val="accent3"/>
                </a:solidFill>
              </a:rPr>
              <a:t>Machine Learning</a:t>
            </a:r>
          </a:p>
        </p:txBody>
      </p:sp>
      <p:sp>
        <p:nvSpPr>
          <p:cNvPr id="3" name="Slide Number Placeholder 2">
            <a:extLst>
              <a:ext uri="{FF2B5EF4-FFF2-40B4-BE49-F238E27FC236}">
                <a16:creationId xmlns:a16="http://schemas.microsoft.com/office/drawing/2014/main" id="{94454297-2AA9-3D47-BAF3-D19535E8299A}"/>
              </a:ext>
            </a:extLst>
          </p:cNvPr>
          <p:cNvSpPr>
            <a:spLocks noGrp="1"/>
          </p:cNvSpPr>
          <p:nvPr>
            <p:ph type="sldNum" sz="quarter" idx="10"/>
          </p:nvPr>
        </p:nvSpPr>
        <p:spPr/>
        <p:txBody>
          <a:bodyPr/>
          <a:lstStyle/>
          <a:p>
            <a:fld id="{3FD999D4-B456-9943-89B7-30D56181CE18}" type="slidenum">
              <a:rPr lang="en-US" smtClean="0">
                <a:solidFill>
                  <a:schemeClr val="accent3"/>
                </a:solidFill>
              </a:rPr>
              <a:t>16</a:t>
            </a:fld>
            <a:endParaRPr lang="en-US">
              <a:solidFill>
                <a:schemeClr val="accent3"/>
              </a:solidFill>
            </a:endParaRPr>
          </a:p>
        </p:txBody>
      </p:sp>
      <p:sp>
        <p:nvSpPr>
          <p:cNvPr id="8" name="Slide Number Placeholder 2">
            <a:extLst>
              <a:ext uri="{FF2B5EF4-FFF2-40B4-BE49-F238E27FC236}">
                <a16:creationId xmlns:a16="http://schemas.microsoft.com/office/drawing/2014/main" id="{3A49231F-738A-8344-8C55-E3329DA8DDE8}"/>
              </a:ext>
            </a:extLst>
          </p:cNvPr>
          <p:cNvSpPr txBox="1">
            <a:spLocks/>
          </p:cNvSpPr>
          <p:nvPr/>
        </p:nvSpPr>
        <p:spPr>
          <a:xfrm>
            <a:off x="9144000" y="6435307"/>
            <a:ext cx="27432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bg2"/>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D999D4-B456-9943-89B7-30D56181CE18}" type="slidenum">
              <a:rPr lang="en-US" smtClean="0">
                <a:solidFill>
                  <a:schemeClr val="accent3"/>
                </a:solidFill>
              </a:rPr>
              <a:pPr/>
              <a:t>16</a:t>
            </a:fld>
            <a:endParaRPr lang="en-US">
              <a:solidFill>
                <a:schemeClr val="accent3"/>
              </a:solidFill>
            </a:endParaRPr>
          </a:p>
        </p:txBody>
      </p:sp>
      <p:sp>
        <p:nvSpPr>
          <p:cNvPr id="13" name="Text Placeholder 3">
            <a:extLst>
              <a:ext uri="{FF2B5EF4-FFF2-40B4-BE49-F238E27FC236}">
                <a16:creationId xmlns:a16="http://schemas.microsoft.com/office/drawing/2014/main" id="{9AAC2DC7-9691-7643-8195-1E597161ED96}"/>
              </a:ext>
            </a:extLst>
          </p:cNvPr>
          <p:cNvSpPr txBox="1">
            <a:spLocks/>
          </p:cNvSpPr>
          <p:nvPr/>
        </p:nvSpPr>
        <p:spPr>
          <a:xfrm>
            <a:off x="304800" y="795823"/>
            <a:ext cx="9606115" cy="380289"/>
          </a:xfrm>
          <a:prstGeom prst="rect">
            <a:avLst/>
          </a:prstGeom>
        </p:spPr>
        <p:txBody>
          <a:bodyPr vert="horz" lIns="0" tIns="0" rIns="0" bIns="0" rtlCol="0">
            <a:noAutofit/>
          </a:bodyPr>
          <a:lstStyle>
            <a:lvl1pPr marL="0" indent="0" algn="l" defTabSz="609585" rtl="0" eaLnBrk="1" latinLnBrk="0" hangingPunct="1">
              <a:lnSpc>
                <a:spcPct val="100000"/>
              </a:lnSpc>
              <a:spcBef>
                <a:spcPts val="0"/>
              </a:spcBef>
              <a:buFont typeface="Arial"/>
              <a:buNone/>
              <a:tabLst>
                <a:tab pos="5253435" algn="dec"/>
              </a:tabLst>
              <a:defRPr sz="14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0"/>
              </a:spcBef>
              <a:spcAft>
                <a:spcPts val="0"/>
              </a:spcAft>
              <a:buFont typeface="Arial"/>
              <a:buChar char="–"/>
              <a:tabLst/>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000" dirty="0">
                <a:solidFill>
                  <a:schemeClr val="accent3"/>
                </a:solidFill>
              </a:rPr>
              <a:t>Problem: Determine if a heart will fail</a:t>
            </a:r>
          </a:p>
          <a:p>
            <a:endParaRPr lang="en-US" sz="2000" dirty="0">
              <a:solidFill>
                <a:schemeClr val="accent3"/>
              </a:solidFill>
            </a:endParaRPr>
          </a:p>
        </p:txBody>
      </p:sp>
      <p:sp>
        <p:nvSpPr>
          <p:cNvPr id="30" name="TextBox 29">
            <a:extLst>
              <a:ext uri="{FF2B5EF4-FFF2-40B4-BE49-F238E27FC236}">
                <a16:creationId xmlns:a16="http://schemas.microsoft.com/office/drawing/2014/main" id="{EC6BAB7E-5A7B-5F44-8DE2-138353D5C0AF}"/>
              </a:ext>
            </a:extLst>
          </p:cNvPr>
          <p:cNvSpPr txBox="1"/>
          <p:nvPr/>
        </p:nvSpPr>
        <p:spPr>
          <a:xfrm>
            <a:off x="622297" y="1982482"/>
            <a:ext cx="171998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Inputs:</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BPM, BMI, Age, Sex</a:t>
            </a:r>
            <a:endParaRPr kumimoji="0" lang="en-US" sz="2000" i="0" u="none" strike="noStrike" kern="1200" cap="none" spc="0" normalizeH="0" baseline="0" noProof="0" dirty="0">
              <a:ln>
                <a:noFill/>
              </a:ln>
              <a:solidFill>
                <a:schemeClr val="accent3"/>
              </a:solidFill>
              <a:effectLst/>
              <a:uLnTx/>
              <a:uFillTx/>
              <a:latin typeface="IBM Plex Sans"/>
            </a:endParaRPr>
          </a:p>
        </p:txBody>
      </p:sp>
      <p:sp>
        <p:nvSpPr>
          <p:cNvPr id="62" name="Oval 61">
            <a:extLst>
              <a:ext uri="{FF2B5EF4-FFF2-40B4-BE49-F238E27FC236}">
                <a16:creationId xmlns:a16="http://schemas.microsoft.com/office/drawing/2014/main" id="{4120AC5F-FA40-FD4C-836C-660E3296DD48}"/>
              </a:ext>
            </a:extLst>
          </p:cNvPr>
          <p:cNvSpPr/>
          <p:nvPr/>
        </p:nvSpPr>
        <p:spPr>
          <a:xfrm>
            <a:off x="4281355" y="1435248"/>
            <a:ext cx="1970573" cy="1970573"/>
          </a:xfrm>
          <a:prstGeom prst="ellipse">
            <a:avLst/>
          </a:prstGeom>
          <a:solidFill>
            <a:schemeClr val="tx2"/>
          </a:solidFill>
        </p:spPr>
        <p:txBody>
          <a:bodyPr wrap="square" lIns="0" tIns="0" rIns="0" bIns="0" rtlCol="0" anchor="ctr">
            <a:noAutofit/>
          </a:bodyPr>
          <a:lstStyle/>
          <a:p>
            <a:pPr algn="ctr"/>
            <a:endParaRPr lang="en-US" sz="1200" dirty="0">
              <a:solidFill>
                <a:schemeClr val="accent3"/>
              </a:solidFill>
              <a:latin typeface="Arial"/>
              <a:cs typeface="Arial"/>
            </a:endParaRPr>
          </a:p>
        </p:txBody>
      </p:sp>
      <p:cxnSp>
        <p:nvCxnSpPr>
          <p:cNvPr id="64" name="Straight Arrow Connector 63">
            <a:extLst>
              <a:ext uri="{FF2B5EF4-FFF2-40B4-BE49-F238E27FC236}">
                <a16:creationId xmlns:a16="http://schemas.microsoft.com/office/drawing/2014/main" id="{9CBDBBFB-5BE1-2B45-823A-A4FF58283170}"/>
              </a:ext>
            </a:extLst>
          </p:cNvPr>
          <p:cNvCxnSpPr>
            <a:cxnSpLocks/>
          </p:cNvCxnSpPr>
          <p:nvPr/>
        </p:nvCxnSpPr>
        <p:spPr>
          <a:xfrm>
            <a:off x="2709822" y="2404080"/>
            <a:ext cx="786514" cy="0"/>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45B240DE-C7C5-3248-BCD1-C32236C1E12B}"/>
              </a:ext>
            </a:extLst>
          </p:cNvPr>
          <p:cNvSpPr txBox="1"/>
          <p:nvPr/>
        </p:nvSpPr>
        <p:spPr>
          <a:xfrm>
            <a:off x="8344134" y="1998366"/>
            <a:ext cx="296579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Run:</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The model predicts failure.</a:t>
            </a:r>
            <a:endParaRPr kumimoji="0" lang="en-US" sz="2000" i="0" u="none" strike="noStrike" kern="1200" cap="none" spc="0" normalizeH="0" baseline="0" noProof="0" dirty="0">
              <a:ln>
                <a:noFill/>
              </a:ln>
              <a:solidFill>
                <a:schemeClr val="accent3"/>
              </a:solidFill>
              <a:effectLst/>
              <a:uLnTx/>
              <a:uFillTx/>
              <a:latin typeface="IBM Plex Sans"/>
            </a:endParaRPr>
          </a:p>
        </p:txBody>
      </p:sp>
      <p:cxnSp>
        <p:nvCxnSpPr>
          <p:cNvPr id="69" name="Straight Arrow Connector 68">
            <a:extLst>
              <a:ext uri="{FF2B5EF4-FFF2-40B4-BE49-F238E27FC236}">
                <a16:creationId xmlns:a16="http://schemas.microsoft.com/office/drawing/2014/main" id="{4E1D13B7-24BB-6E44-98A0-AC2120CF0E6C}"/>
              </a:ext>
            </a:extLst>
          </p:cNvPr>
          <p:cNvCxnSpPr>
            <a:cxnSpLocks/>
          </p:cNvCxnSpPr>
          <p:nvPr/>
        </p:nvCxnSpPr>
        <p:spPr>
          <a:xfrm>
            <a:off x="7231035" y="2404080"/>
            <a:ext cx="786514" cy="0"/>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43195547-C636-8049-9F7A-031D13164C72}"/>
              </a:ext>
            </a:extLst>
          </p:cNvPr>
          <p:cNvSpPr txBox="1"/>
          <p:nvPr/>
        </p:nvSpPr>
        <p:spPr>
          <a:xfrm>
            <a:off x="5658638" y="3278216"/>
            <a:ext cx="467218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Learn:</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Uses dataset to learn and create a model to predict results</a:t>
            </a:r>
            <a:endParaRPr kumimoji="0" lang="en-US" sz="2000" i="0" u="none" strike="noStrike" kern="1200" cap="none" spc="0" normalizeH="0" baseline="0" noProof="0" dirty="0">
              <a:ln>
                <a:noFill/>
              </a:ln>
              <a:solidFill>
                <a:schemeClr val="accent3"/>
              </a:solidFill>
              <a:effectLst/>
              <a:uLnTx/>
              <a:uFillTx/>
              <a:latin typeface="IBM Plex Sans"/>
            </a:endParaRPr>
          </a:p>
        </p:txBody>
      </p:sp>
      <p:cxnSp>
        <p:nvCxnSpPr>
          <p:cNvPr id="25" name="Straight Arrow Connector 24">
            <a:extLst>
              <a:ext uri="{FF2B5EF4-FFF2-40B4-BE49-F238E27FC236}">
                <a16:creationId xmlns:a16="http://schemas.microsoft.com/office/drawing/2014/main" id="{E0101376-144A-674D-9732-6CD6FDE9020D}"/>
              </a:ext>
            </a:extLst>
          </p:cNvPr>
          <p:cNvCxnSpPr>
            <a:cxnSpLocks/>
          </p:cNvCxnSpPr>
          <p:nvPr/>
        </p:nvCxnSpPr>
        <p:spPr>
          <a:xfrm>
            <a:off x="5266641" y="3664616"/>
            <a:ext cx="0" cy="378179"/>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B8AE5CCE-8030-D24B-970B-B657860CE2EE}"/>
              </a:ext>
            </a:extLst>
          </p:cNvPr>
          <p:cNvGraphicFramePr>
            <a:graphicFrameLocks noGrp="1"/>
          </p:cNvGraphicFramePr>
          <p:nvPr>
            <p:extLst>
              <p:ext uri="{D42A27DB-BD31-4B8C-83A1-F6EECF244321}">
                <p14:modId xmlns:p14="http://schemas.microsoft.com/office/powerpoint/2010/main" val="1070879852"/>
              </p:ext>
            </p:extLst>
          </p:nvPr>
        </p:nvGraphicFramePr>
        <p:xfrm>
          <a:off x="1713272" y="4293879"/>
          <a:ext cx="8128000" cy="22860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1219942"/>
                    </a:ext>
                  </a:extLst>
                </a:gridCol>
                <a:gridCol w="1625600">
                  <a:extLst>
                    <a:ext uri="{9D8B030D-6E8A-4147-A177-3AD203B41FA5}">
                      <a16:colId xmlns:a16="http://schemas.microsoft.com/office/drawing/2014/main" val="4278019048"/>
                    </a:ext>
                  </a:extLst>
                </a:gridCol>
                <a:gridCol w="1370264">
                  <a:extLst>
                    <a:ext uri="{9D8B030D-6E8A-4147-A177-3AD203B41FA5}">
                      <a16:colId xmlns:a16="http://schemas.microsoft.com/office/drawing/2014/main" val="4229218563"/>
                    </a:ext>
                  </a:extLst>
                </a:gridCol>
                <a:gridCol w="1880936">
                  <a:extLst>
                    <a:ext uri="{9D8B030D-6E8A-4147-A177-3AD203B41FA5}">
                      <a16:colId xmlns:a16="http://schemas.microsoft.com/office/drawing/2014/main" val="555703075"/>
                    </a:ext>
                  </a:extLst>
                </a:gridCol>
                <a:gridCol w="1625600">
                  <a:extLst>
                    <a:ext uri="{9D8B030D-6E8A-4147-A177-3AD203B41FA5}">
                      <a16:colId xmlns:a16="http://schemas.microsoft.com/office/drawing/2014/main" val="449398953"/>
                    </a:ext>
                  </a:extLst>
                </a:gridCol>
              </a:tblGrid>
              <a:tr h="0">
                <a:tc>
                  <a:txBody>
                    <a:bodyPr/>
                    <a:lstStyle/>
                    <a:p>
                      <a:r>
                        <a:rPr lang="en-US" dirty="0"/>
                        <a:t>BPM</a:t>
                      </a:r>
                    </a:p>
                  </a:txBody>
                  <a:tcPr/>
                </a:tc>
                <a:tc>
                  <a:txBody>
                    <a:bodyPr/>
                    <a:lstStyle/>
                    <a:p>
                      <a:r>
                        <a:rPr lang="en-US" dirty="0"/>
                        <a:t>BMI</a:t>
                      </a:r>
                    </a:p>
                  </a:txBody>
                  <a:tcPr/>
                </a:tc>
                <a:tc>
                  <a:txBody>
                    <a:bodyPr/>
                    <a:lstStyle/>
                    <a:p>
                      <a:r>
                        <a:rPr lang="en-US" dirty="0"/>
                        <a:t>AGE</a:t>
                      </a:r>
                    </a:p>
                  </a:txBody>
                  <a:tcPr/>
                </a:tc>
                <a:tc>
                  <a:txBody>
                    <a:bodyPr/>
                    <a:lstStyle/>
                    <a:p>
                      <a:r>
                        <a:rPr lang="en-US" dirty="0"/>
                        <a:t>Sex</a:t>
                      </a:r>
                    </a:p>
                  </a:txBody>
                  <a:tcPr/>
                </a:tc>
                <a:tc>
                  <a:txBody>
                    <a:bodyPr/>
                    <a:lstStyle/>
                    <a:p>
                      <a:r>
                        <a:rPr lang="en-US" dirty="0"/>
                        <a:t>Result</a:t>
                      </a:r>
                    </a:p>
                  </a:txBody>
                  <a:tcPr/>
                </a:tc>
                <a:extLst>
                  <a:ext uri="{0D108BD9-81ED-4DB2-BD59-A6C34878D82A}">
                    <a16:rowId xmlns:a16="http://schemas.microsoft.com/office/drawing/2014/main" val="1812431912"/>
                  </a:ext>
                </a:extLst>
              </a:tr>
              <a:tr h="370840">
                <a:tc>
                  <a:txBody>
                    <a:bodyPr/>
                    <a:lstStyle/>
                    <a:p>
                      <a:r>
                        <a:rPr lang="en-US" dirty="0"/>
                        <a:t>93</a:t>
                      </a:r>
                    </a:p>
                  </a:txBody>
                  <a:tcPr/>
                </a:tc>
                <a:tc>
                  <a:txBody>
                    <a:bodyPr/>
                    <a:lstStyle/>
                    <a:p>
                      <a:r>
                        <a:rPr lang="en-US" dirty="0"/>
                        <a:t>25</a:t>
                      </a:r>
                    </a:p>
                  </a:txBody>
                  <a:tcPr/>
                </a:tc>
                <a:tc>
                  <a:txBody>
                    <a:bodyPr/>
                    <a:lstStyle/>
                    <a:p>
                      <a:r>
                        <a:rPr lang="en-US" dirty="0"/>
                        <a:t>49</a:t>
                      </a:r>
                    </a:p>
                  </a:txBody>
                  <a:tcPr/>
                </a:tc>
                <a:tc>
                  <a:txBody>
                    <a:bodyPr/>
                    <a:lstStyle/>
                    <a:p>
                      <a:r>
                        <a:rPr lang="en-US" dirty="0"/>
                        <a:t>F</a:t>
                      </a:r>
                    </a:p>
                  </a:txBody>
                  <a:tcPr/>
                </a:tc>
                <a:tc>
                  <a:txBody>
                    <a:bodyPr/>
                    <a:lstStyle/>
                    <a:p>
                      <a:r>
                        <a:rPr lang="en-US" dirty="0"/>
                        <a:t>False</a:t>
                      </a:r>
                    </a:p>
                  </a:txBody>
                  <a:tcPr/>
                </a:tc>
                <a:extLst>
                  <a:ext uri="{0D108BD9-81ED-4DB2-BD59-A6C34878D82A}">
                    <a16:rowId xmlns:a16="http://schemas.microsoft.com/office/drawing/2014/main" val="429101582"/>
                  </a:ext>
                </a:extLst>
              </a:tr>
              <a:tr h="370840">
                <a:tc>
                  <a:txBody>
                    <a:bodyPr/>
                    <a:lstStyle/>
                    <a:p>
                      <a:r>
                        <a:rPr lang="en-US" dirty="0"/>
                        <a:t>108</a:t>
                      </a:r>
                    </a:p>
                  </a:txBody>
                  <a:tcPr/>
                </a:tc>
                <a:tc>
                  <a:txBody>
                    <a:bodyPr/>
                    <a:lstStyle/>
                    <a:p>
                      <a:r>
                        <a:rPr lang="en-US" dirty="0"/>
                        <a:t>24</a:t>
                      </a:r>
                    </a:p>
                  </a:txBody>
                  <a:tcPr/>
                </a:tc>
                <a:tc>
                  <a:txBody>
                    <a:bodyPr/>
                    <a:lstStyle/>
                    <a:p>
                      <a:r>
                        <a:rPr lang="en-US" dirty="0"/>
                        <a:t>32</a:t>
                      </a:r>
                    </a:p>
                  </a:txBody>
                  <a:tcPr/>
                </a:tc>
                <a:tc>
                  <a:txBody>
                    <a:bodyPr/>
                    <a:lstStyle/>
                    <a:p>
                      <a:r>
                        <a:rPr lang="en-US" dirty="0"/>
                        <a:t>M</a:t>
                      </a:r>
                    </a:p>
                  </a:txBody>
                  <a:tcPr/>
                </a:tc>
                <a:tc>
                  <a:txBody>
                    <a:bodyPr/>
                    <a:lstStyle/>
                    <a:p>
                      <a:r>
                        <a:rPr lang="en-US" dirty="0"/>
                        <a:t>False</a:t>
                      </a:r>
                    </a:p>
                  </a:txBody>
                  <a:tcPr/>
                </a:tc>
                <a:extLst>
                  <a:ext uri="{0D108BD9-81ED-4DB2-BD59-A6C34878D82A}">
                    <a16:rowId xmlns:a16="http://schemas.microsoft.com/office/drawing/2014/main" val="4236979293"/>
                  </a:ext>
                </a:extLst>
              </a:tr>
              <a:tr h="370840">
                <a:tc>
                  <a:txBody>
                    <a:bodyPr/>
                    <a:lstStyle/>
                    <a:p>
                      <a:r>
                        <a:rPr lang="en-US" dirty="0"/>
                        <a:t>80</a:t>
                      </a:r>
                    </a:p>
                  </a:txBody>
                  <a:tcPr/>
                </a:tc>
                <a:tc>
                  <a:txBody>
                    <a:bodyPr/>
                    <a:lstStyle/>
                    <a:p>
                      <a:r>
                        <a:rPr lang="en-US" dirty="0"/>
                        <a:t>31</a:t>
                      </a:r>
                    </a:p>
                  </a:txBody>
                  <a:tcPr/>
                </a:tc>
                <a:tc>
                  <a:txBody>
                    <a:bodyPr/>
                    <a:lstStyle/>
                    <a:p>
                      <a:r>
                        <a:rPr lang="en-US" dirty="0"/>
                        <a:t>60</a:t>
                      </a:r>
                    </a:p>
                  </a:txBody>
                  <a:tcPr/>
                </a:tc>
                <a:tc>
                  <a:txBody>
                    <a:bodyPr/>
                    <a:lstStyle/>
                    <a:p>
                      <a:r>
                        <a:rPr lang="en-US" dirty="0"/>
                        <a:t>M</a:t>
                      </a:r>
                    </a:p>
                  </a:txBody>
                  <a:tcPr/>
                </a:tc>
                <a:tc>
                  <a:txBody>
                    <a:bodyPr/>
                    <a:lstStyle/>
                    <a:p>
                      <a:r>
                        <a:rPr lang="en-US" dirty="0"/>
                        <a:t>True</a:t>
                      </a:r>
                    </a:p>
                  </a:txBody>
                  <a:tcPr/>
                </a:tc>
                <a:extLst>
                  <a:ext uri="{0D108BD9-81ED-4DB2-BD59-A6C34878D82A}">
                    <a16:rowId xmlns:a16="http://schemas.microsoft.com/office/drawing/2014/main" val="3170742348"/>
                  </a:ext>
                </a:extLst>
              </a:tr>
              <a:tr h="370840">
                <a:tc>
                  <a:txBody>
                    <a:bodyPr/>
                    <a:lstStyle/>
                    <a:p>
                      <a:r>
                        <a:rPr lang="en-US" dirty="0"/>
                        <a:t>93</a:t>
                      </a:r>
                    </a:p>
                  </a:txBody>
                  <a:tcPr/>
                </a:tc>
                <a:tc>
                  <a:txBody>
                    <a:bodyPr/>
                    <a:lstStyle/>
                    <a:p>
                      <a:r>
                        <a:rPr lang="en-US" dirty="0"/>
                        <a:t>27</a:t>
                      </a:r>
                    </a:p>
                  </a:txBody>
                  <a:tcPr/>
                </a:tc>
                <a:tc>
                  <a:txBody>
                    <a:bodyPr/>
                    <a:lstStyle/>
                    <a:p>
                      <a:r>
                        <a:rPr lang="en-US" dirty="0"/>
                        <a:t>58</a:t>
                      </a:r>
                    </a:p>
                  </a:txBody>
                  <a:tcPr/>
                </a:tc>
                <a:tc>
                  <a:txBody>
                    <a:bodyPr/>
                    <a:lstStyle/>
                    <a:p>
                      <a:r>
                        <a:rPr lang="en-US" dirty="0"/>
                        <a:t>F</a:t>
                      </a:r>
                    </a:p>
                  </a:txBody>
                  <a:tcPr/>
                </a:tc>
                <a:tc>
                  <a:txBody>
                    <a:bodyPr/>
                    <a:lstStyle/>
                    <a:p>
                      <a:r>
                        <a:rPr lang="en-US" dirty="0"/>
                        <a:t>True</a:t>
                      </a:r>
                    </a:p>
                  </a:txBody>
                  <a:tcPr/>
                </a:tc>
                <a:extLst>
                  <a:ext uri="{0D108BD9-81ED-4DB2-BD59-A6C34878D82A}">
                    <a16:rowId xmlns:a16="http://schemas.microsoft.com/office/drawing/2014/main" val="4052401347"/>
                  </a:ext>
                </a:extLst>
              </a:tr>
            </a:tbl>
          </a:graphicData>
        </a:graphic>
      </p:graphicFrame>
      <p:pic>
        <p:nvPicPr>
          <p:cNvPr id="28" name="Picture 27">
            <a:extLst>
              <a:ext uri="{FF2B5EF4-FFF2-40B4-BE49-F238E27FC236}">
                <a16:creationId xmlns:a16="http://schemas.microsoft.com/office/drawing/2014/main" id="{FB6BBAA9-0326-D74B-8EFE-B8715C041AF8}"/>
              </a:ext>
            </a:extLst>
          </p:cNvPr>
          <p:cNvPicPr>
            <a:picLocks noChangeAspect="1"/>
          </p:cNvPicPr>
          <p:nvPr/>
        </p:nvPicPr>
        <p:blipFill>
          <a:blip r:embed="rId4"/>
          <a:stretch>
            <a:fillRect/>
          </a:stretch>
        </p:blipFill>
        <p:spPr>
          <a:xfrm>
            <a:off x="4751798" y="1953593"/>
            <a:ext cx="1029685" cy="900974"/>
          </a:xfrm>
          <a:prstGeom prst="rect">
            <a:avLst/>
          </a:prstGeom>
        </p:spPr>
      </p:pic>
    </p:spTree>
    <p:custDataLst>
      <p:tags r:id="rId1"/>
    </p:custDataLst>
    <p:extLst>
      <p:ext uri="{BB962C8B-B14F-4D97-AF65-F5344CB8AC3E}">
        <p14:creationId xmlns:p14="http://schemas.microsoft.com/office/powerpoint/2010/main" val="110506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9C77-16B2-9E4D-937C-2BDD5EF055A4}"/>
              </a:ext>
            </a:extLst>
          </p:cNvPr>
          <p:cNvSpPr>
            <a:spLocks noGrp="1"/>
          </p:cNvSpPr>
          <p:nvPr>
            <p:ph type="title"/>
          </p:nvPr>
        </p:nvSpPr>
        <p:spPr>
          <a:xfrm>
            <a:off x="304800" y="268225"/>
            <a:ext cx="8595360" cy="5870532"/>
          </a:xfrm>
        </p:spPr>
        <p:txBody>
          <a:bodyPr/>
          <a:lstStyle/>
          <a:p>
            <a:r>
              <a:rPr lang="en-US" sz="4400" dirty="0">
                <a:solidFill>
                  <a:schemeClr val="accent3"/>
                </a:solidFill>
                <a:latin typeface="IBM Plex Sans" charset="0"/>
              </a:rPr>
              <a:t>Classification</a:t>
            </a:r>
            <a:r>
              <a:rPr lang="en-US" sz="4400" dirty="0"/>
              <a:t> is the process of predicting the class of given data points. A </a:t>
            </a:r>
            <a:r>
              <a:rPr lang="en-US" sz="4400" dirty="0">
                <a:solidFill>
                  <a:schemeClr val="bg1"/>
                </a:solidFill>
              </a:rPr>
              <a:t>classifier</a:t>
            </a:r>
            <a:r>
              <a:rPr lang="en-US" sz="4400" dirty="0"/>
              <a:t> </a:t>
            </a:r>
            <a:r>
              <a:rPr lang="en-US" sz="4400" dirty="0">
                <a:solidFill>
                  <a:schemeClr val="accent3"/>
                </a:solidFill>
              </a:rPr>
              <a:t>utilizes some training data </a:t>
            </a:r>
            <a:r>
              <a:rPr lang="en-US" sz="4400" dirty="0"/>
              <a:t>to understand </a:t>
            </a:r>
            <a:r>
              <a:rPr lang="en-US" sz="4400" dirty="0">
                <a:solidFill>
                  <a:schemeClr val="accent3"/>
                </a:solidFill>
              </a:rPr>
              <a:t>how given input variables relate to the class</a:t>
            </a:r>
          </a:p>
        </p:txBody>
      </p:sp>
      <p:sp>
        <p:nvSpPr>
          <p:cNvPr id="3" name="Slide Number Placeholder 2">
            <a:extLst>
              <a:ext uri="{FF2B5EF4-FFF2-40B4-BE49-F238E27FC236}">
                <a16:creationId xmlns:a16="http://schemas.microsoft.com/office/drawing/2014/main" id="{82BB55D5-88C1-BC4F-92CE-C80B3EEE09A9}"/>
              </a:ext>
            </a:extLst>
          </p:cNvPr>
          <p:cNvSpPr>
            <a:spLocks noGrp="1"/>
          </p:cNvSpPr>
          <p:nvPr>
            <p:ph type="sldNum" sz="quarter" idx="10"/>
          </p:nvPr>
        </p:nvSpPr>
        <p:spPr/>
        <p:txBody>
          <a:bodyPr/>
          <a:lstStyle/>
          <a:p>
            <a:fld id="{3FD999D4-B456-9943-89B7-30D56181CE18}" type="slidenum">
              <a:rPr lang="en-US" smtClean="0"/>
              <a:t>17</a:t>
            </a:fld>
            <a:endParaRPr lang="en-US"/>
          </a:p>
        </p:txBody>
      </p:sp>
    </p:spTree>
    <p:extLst>
      <p:ext uri="{BB962C8B-B14F-4D97-AF65-F5344CB8AC3E}">
        <p14:creationId xmlns:p14="http://schemas.microsoft.com/office/powerpoint/2010/main" val="182420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A3ED0D-E14F-4643-87C8-FACBBD47FD80}"/>
              </a:ext>
            </a:extLst>
          </p:cNvPr>
          <p:cNvSpPr>
            <a:spLocks noGrp="1"/>
          </p:cNvSpPr>
          <p:nvPr>
            <p:ph type="title"/>
          </p:nvPr>
        </p:nvSpPr>
        <p:spPr/>
        <p:txBody>
          <a:bodyPr/>
          <a:lstStyle/>
          <a:p>
            <a:r>
              <a:rPr lang="en-US" dirty="0"/>
              <a:t>Definitions</a:t>
            </a:r>
          </a:p>
        </p:txBody>
      </p:sp>
      <p:sp>
        <p:nvSpPr>
          <p:cNvPr id="4" name="Slide Number Placeholder 3">
            <a:extLst>
              <a:ext uri="{FF2B5EF4-FFF2-40B4-BE49-F238E27FC236}">
                <a16:creationId xmlns:a16="http://schemas.microsoft.com/office/drawing/2014/main" id="{7DD63857-009E-614A-BBF1-10239D32F81E}"/>
              </a:ext>
            </a:extLst>
          </p:cNvPr>
          <p:cNvSpPr>
            <a:spLocks noGrp="1"/>
          </p:cNvSpPr>
          <p:nvPr>
            <p:ph type="sldNum" sz="quarter" idx="10"/>
          </p:nvPr>
        </p:nvSpPr>
        <p:spPr/>
        <p:txBody>
          <a:bodyPr/>
          <a:lstStyle/>
          <a:p>
            <a:fld id="{3FD999D4-B456-9943-89B7-30D56181CE18}" type="slidenum">
              <a:rPr lang="en-US" smtClean="0"/>
              <a:t>18</a:t>
            </a:fld>
            <a:endParaRPr lang="en-US"/>
          </a:p>
        </p:txBody>
      </p:sp>
      <p:sp>
        <p:nvSpPr>
          <p:cNvPr id="5" name="Text Placeholder 4">
            <a:extLst>
              <a:ext uri="{FF2B5EF4-FFF2-40B4-BE49-F238E27FC236}">
                <a16:creationId xmlns:a16="http://schemas.microsoft.com/office/drawing/2014/main" id="{FCB91F5D-7E72-D748-9BBC-F410D6081A65}"/>
              </a:ext>
            </a:extLst>
          </p:cNvPr>
          <p:cNvSpPr>
            <a:spLocks noGrp="1"/>
          </p:cNvSpPr>
          <p:nvPr>
            <p:ph type="body" sz="quarter" idx="14"/>
          </p:nvPr>
        </p:nvSpPr>
        <p:spPr>
          <a:xfrm>
            <a:off x="304800" y="1463040"/>
            <a:ext cx="9479280" cy="4781127"/>
          </a:xfrm>
        </p:spPr>
        <p:txBody>
          <a:bodyPr/>
          <a:lstStyle/>
          <a:p>
            <a:r>
              <a:rPr lang="en-US" dirty="0"/>
              <a:t>Model</a:t>
            </a:r>
          </a:p>
          <a:p>
            <a:r>
              <a:rPr lang="en-US" dirty="0"/>
              <a:t>The algorithm used to find patterns in data without the programmer having to explicitly program those patterns.</a:t>
            </a:r>
          </a:p>
          <a:p>
            <a:r>
              <a:rPr lang="en-US" dirty="0"/>
              <a:t>Feature</a:t>
            </a:r>
          </a:p>
          <a:p>
            <a:r>
              <a:rPr lang="en-US" dirty="0"/>
              <a:t>An individual measurable property or characteristic of a phenomenon being observed</a:t>
            </a:r>
          </a:p>
        </p:txBody>
      </p:sp>
      <p:graphicFrame>
        <p:nvGraphicFramePr>
          <p:cNvPr id="6" name="Table 5">
            <a:extLst>
              <a:ext uri="{FF2B5EF4-FFF2-40B4-BE49-F238E27FC236}">
                <a16:creationId xmlns:a16="http://schemas.microsoft.com/office/drawing/2014/main" id="{2AE97252-6597-B54D-B598-41A8520BF7B1}"/>
              </a:ext>
            </a:extLst>
          </p:cNvPr>
          <p:cNvGraphicFramePr>
            <a:graphicFrameLocks noGrp="1"/>
          </p:cNvGraphicFramePr>
          <p:nvPr/>
        </p:nvGraphicFramePr>
        <p:xfrm>
          <a:off x="1727200" y="4149307"/>
          <a:ext cx="8128000" cy="22860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1219942"/>
                    </a:ext>
                  </a:extLst>
                </a:gridCol>
                <a:gridCol w="1625600">
                  <a:extLst>
                    <a:ext uri="{9D8B030D-6E8A-4147-A177-3AD203B41FA5}">
                      <a16:colId xmlns:a16="http://schemas.microsoft.com/office/drawing/2014/main" val="4278019048"/>
                    </a:ext>
                  </a:extLst>
                </a:gridCol>
                <a:gridCol w="1370264">
                  <a:extLst>
                    <a:ext uri="{9D8B030D-6E8A-4147-A177-3AD203B41FA5}">
                      <a16:colId xmlns:a16="http://schemas.microsoft.com/office/drawing/2014/main" val="4229218563"/>
                    </a:ext>
                  </a:extLst>
                </a:gridCol>
                <a:gridCol w="1880936">
                  <a:extLst>
                    <a:ext uri="{9D8B030D-6E8A-4147-A177-3AD203B41FA5}">
                      <a16:colId xmlns:a16="http://schemas.microsoft.com/office/drawing/2014/main" val="555703075"/>
                    </a:ext>
                  </a:extLst>
                </a:gridCol>
                <a:gridCol w="1625600">
                  <a:extLst>
                    <a:ext uri="{9D8B030D-6E8A-4147-A177-3AD203B41FA5}">
                      <a16:colId xmlns:a16="http://schemas.microsoft.com/office/drawing/2014/main" val="449398953"/>
                    </a:ext>
                  </a:extLst>
                </a:gridCol>
              </a:tblGrid>
              <a:tr h="276061">
                <a:tc>
                  <a:txBody>
                    <a:bodyPr/>
                    <a:lstStyle/>
                    <a:p>
                      <a:r>
                        <a:rPr lang="en-US" dirty="0"/>
                        <a:t>BPM</a:t>
                      </a:r>
                    </a:p>
                  </a:txBody>
                  <a:tcPr/>
                </a:tc>
                <a:tc>
                  <a:txBody>
                    <a:bodyPr/>
                    <a:lstStyle/>
                    <a:p>
                      <a:r>
                        <a:rPr lang="en-US" dirty="0"/>
                        <a:t>BMI</a:t>
                      </a:r>
                    </a:p>
                  </a:txBody>
                  <a:tcPr/>
                </a:tc>
                <a:tc>
                  <a:txBody>
                    <a:bodyPr/>
                    <a:lstStyle/>
                    <a:p>
                      <a:r>
                        <a:rPr lang="en-US" dirty="0"/>
                        <a:t>AGE</a:t>
                      </a:r>
                    </a:p>
                  </a:txBody>
                  <a:tcPr/>
                </a:tc>
                <a:tc>
                  <a:txBody>
                    <a:bodyPr/>
                    <a:lstStyle/>
                    <a:p>
                      <a:r>
                        <a:rPr lang="en-US" dirty="0"/>
                        <a:t>Sex</a:t>
                      </a:r>
                    </a:p>
                  </a:txBody>
                  <a:tcPr/>
                </a:tc>
                <a:tc>
                  <a:txBody>
                    <a:bodyPr/>
                    <a:lstStyle/>
                    <a:p>
                      <a:r>
                        <a:rPr lang="en-US" dirty="0"/>
                        <a:t>Result</a:t>
                      </a:r>
                    </a:p>
                  </a:txBody>
                  <a:tcPr/>
                </a:tc>
                <a:extLst>
                  <a:ext uri="{0D108BD9-81ED-4DB2-BD59-A6C34878D82A}">
                    <a16:rowId xmlns:a16="http://schemas.microsoft.com/office/drawing/2014/main" val="1812431912"/>
                  </a:ext>
                </a:extLst>
              </a:tr>
              <a:tr h="370840">
                <a:tc>
                  <a:txBody>
                    <a:bodyPr/>
                    <a:lstStyle/>
                    <a:p>
                      <a:r>
                        <a:rPr lang="en-US" dirty="0"/>
                        <a:t>93</a:t>
                      </a:r>
                    </a:p>
                  </a:txBody>
                  <a:tcPr/>
                </a:tc>
                <a:tc>
                  <a:txBody>
                    <a:bodyPr/>
                    <a:lstStyle/>
                    <a:p>
                      <a:r>
                        <a:rPr lang="en-US" dirty="0"/>
                        <a:t>25</a:t>
                      </a:r>
                    </a:p>
                  </a:txBody>
                  <a:tcPr/>
                </a:tc>
                <a:tc>
                  <a:txBody>
                    <a:bodyPr/>
                    <a:lstStyle/>
                    <a:p>
                      <a:r>
                        <a:rPr lang="en-US" dirty="0"/>
                        <a:t>49</a:t>
                      </a:r>
                    </a:p>
                  </a:txBody>
                  <a:tcPr/>
                </a:tc>
                <a:tc>
                  <a:txBody>
                    <a:bodyPr/>
                    <a:lstStyle/>
                    <a:p>
                      <a:r>
                        <a:rPr lang="en-US" dirty="0"/>
                        <a:t>F</a:t>
                      </a:r>
                    </a:p>
                  </a:txBody>
                  <a:tcPr/>
                </a:tc>
                <a:tc>
                  <a:txBody>
                    <a:bodyPr/>
                    <a:lstStyle/>
                    <a:p>
                      <a:r>
                        <a:rPr lang="en-US" dirty="0"/>
                        <a:t>False</a:t>
                      </a:r>
                    </a:p>
                  </a:txBody>
                  <a:tcPr/>
                </a:tc>
                <a:extLst>
                  <a:ext uri="{0D108BD9-81ED-4DB2-BD59-A6C34878D82A}">
                    <a16:rowId xmlns:a16="http://schemas.microsoft.com/office/drawing/2014/main" val="429101582"/>
                  </a:ext>
                </a:extLst>
              </a:tr>
              <a:tr h="370840">
                <a:tc>
                  <a:txBody>
                    <a:bodyPr/>
                    <a:lstStyle/>
                    <a:p>
                      <a:r>
                        <a:rPr lang="en-US" dirty="0"/>
                        <a:t>108</a:t>
                      </a:r>
                    </a:p>
                  </a:txBody>
                  <a:tcPr/>
                </a:tc>
                <a:tc>
                  <a:txBody>
                    <a:bodyPr/>
                    <a:lstStyle/>
                    <a:p>
                      <a:r>
                        <a:rPr lang="en-US" dirty="0"/>
                        <a:t>24</a:t>
                      </a:r>
                    </a:p>
                  </a:txBody>
                  <a:tcPr/>
                </a:tc>
                <a:tc>
                  <a:txBody>
                    <a:bodyPr/>
                    <a:lstStyle/>
                    <a:p>
                      <a:r>
                        <a:rPr lang="en-US" dirty="0"/>
                        <a:t>32</a:t>
                      </a:r>
                    </a:p>
                  </a:txBody>
                  <a:tcPr/>
                </a:tc>
                <a:tc>
                  <a:txBody>
                    <a:bodyPr/>
                    <a:lstStyle/>
                    <a:p>
                      <a:r>
                        <a:rPr lang="en-US" dirty="0"/>
                        <a:t>M</a:t>
                      </a:r>
                    </a:p>
                  </a:txBody>
                  <a:tcPr/>
                </a:tc>
                <a:tc>
                  <a:txBody>
                    <a:bodyPr/>
                    <a:lstStyle/>
                    <a:p>
                      <a:r>
                        <a:rPr lang="en-US" dirty="0"/>
                        <a:t>False</a:t>
                      </a:r>
                    </a:p>
                  </a:txBody>
                  <a:tcPr/>
                </a:tc>
                <a:extLst>
                  <a:ext uri="{0D108BD9-81ED-4DB2-BD59-A6C34878D82A}">
                    <a16:rowId xmlns:a16="http://schemas.microsoft.com/office/drawing/2014/main" val="4236979293"/>
                  </a:ext>
                </a:extLst>
              </a:tr>
              <a:tr h="370840">
                <a:tc>
                  <a:txBody>
                    <a:bodyPr/>
                    <a:lstStyle/>
                    <a:p>
                      <a:r>
                        <a:rPr lang="en-US" dirty="0"/>
                        <a:t>80</a:t>
                      </a:r>
                    </a:p>
                  </a:txBody>
                  <a:tcPr/>
                </a:tc>
                <a:tc>
                  <a:txBody>
                    <a:bodyPr/>
                    <a:lstStyle/>
                    <a:p>
                      <a:r>
                        <a:rPr lang="en-US" dirty="0"/>
                        <a:t>31</a:t>
                      </a:r>
                    </a:p>
                  </a:txBody>
                  <a:tcPr/>
                </a:tc>
                <a:tc>
                  <a:txBody>
                    <a:bodyPr/>
                    <a:lstStyle/>
                    <a:p>
                      <a:r>
                        <a:rPr lang="en-US" dirty="0"/>
                        <a:t>60</a:t>
                      </a:r>
                    </a:p>
                  </a:txBody>
                  <a:tcPr/>
                </a:tc>
                <a:tc>
                  <a:txBody>
                    <a:bodyPr/>
                    <a:lstStyle/>
                    <a:p>
                      <a:r>
                        <a:rPr lang="en-US" dirty="0"/>
                        <a:t>M</a:t>
                      </a:r>
                    </a:p>
                  </a:txBody>
                  <a:tcPr/>
                </a:tc>
                <a:tc>
                  <a:txBody>
                    <a:bodyPr/>
                    <a:lstStyle/>
                    <a:p>
                      <a:r>
                        <a:rPr lang="en-US" dirty="0"/>
                        <a:t>True</a:t>
                      </a:r>
                    </a:p>
                  </a:txBody>
                  <a:tcPr/>
                </a:tc>
                <a:extLst>
                  <a:ext uri="{0D108BD9-81ED-4DB2-BD59-A6C34878D82A}">
                    <a16:rowId xmlns:a16="http://schemas.microsoft.com/office/drawing/2014/main" val="3170742348"/>
                  </a:ext>
                </a:extLst>
              </a:tr>
              <a:tr h="370840">
                <a:tc>
                  <a:txBody>
                    <a:bodyPr/>
                    <a:lstStyle/>
                    <a:p>
                      <a:r>
                        <a:rPr lang="en-US" dirty="0"/>
                        <a:t>93</a:t>
                      </a:r>
                    </a:p>
                  </a:txBody>
                  <a:tcPr/>
                </a:tc>
                <a:tc>
                  <a:txBody>
                    <a:bodyPr/>
                    <a:lstStyle/>
                    <a:p>
                      <a:r>
                        <a:rPr lang="en-US" dirty="0"/>
                        <a:t>27</a:t>
                      </a:r>
                    </a:p>
                  </a:txBody>
                  <a:tcPr/>
                </a:tc>
                <a:tc>
                  <a:txBody>
                    <a:bodyPr/>
                    <a:lstStyle/>
                    <a:p>
                      <a:r>
                        <a:rPr lang="en-US" dirty="0"/>
                        <a:t>58</a:t>
                      </a:r>
                    </a:p>
                  </a:txBody>
                  <a:tcPr/>
                </a:tc>
                <a:tc>
                  <a:txBody>
                    <a:bodyPr/>
                    <a:lstStyle/>
                    <a:p>
                      <a:r>
                        <a:rPr lang="en-US" dirty="0"/>
                        <a:t>F</a:t>
                      </a:r>
                    </a:p>
                  </a:txBody>
                  <a:tcPr/>
                </a:tc>
                <a:tc>
                  <a:txBody>
                    <a:bodyPr/>
                    <a:lstStyle/>
                    <a:p>
                      <a:r>
                        <a:rPr lang="en-US" dirty="0"/>
                        <a:t>True</a:t>
                      </a:r>
                    </a:p>
                  </a:txBody>
                  <a:tcPr/>
                </a:tc>
                <a:extLst>
                  <a:ext uri="{0D108BD9-81ED-4DB2-BD59-A6C34878D82A}">
                    <a16:rowId xmlns:a16="http://schemas.microsoft.com/office/drawing/2014/main" val="4052401347"/>
                  </a:ext>
                </a:extLst>
              </a:tr>
            </a:tbl>
          </a:graphicData>
        </a:graphic>
      </p:graphicFrame>
    </p:spTree>
    <p:extLst>
      <p:ext uri="{BB962C8B-B14F-4D97-AF65-F5344CB8AC3E}">
        <p14:creationId xmlns:p14="http://schemas.microsoft.com/office/powerpoint/2010/main" val="4256609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8FED36-8D1D-114D-A109-512B7118880C}"/>
              </a:ext>
            </a:extLst>
          </p:cNvPr>
          <p:cNvSpPr>
            <a:spLocks noGrp="1"/>
          </p:cNvSpPr>
          <p:nvPr>
            <p:ph type="title"/>
          </p:nvPr>
        </p:nvSpPr>
        <p:spPr/>
        <p:txBody>
          <a:bodyPr/>
          <a:lstStyle/>
          <a:p>
            <a:r>
              <a:rPr lang="en-US" sz="4000" dirty="0"/>
              <a:t>Limitations</a:t>
            </a:r>
          </a:p>
        </p:txBody>
      </p:sp>
      <p:sp>
        <p:nvSpPr>
          <p:cNvPr id="4" name="Slide Number Placeholder 3">
            <a:extLst>
              <a:ext uri="{FF2B5EF4-FFF2-40B4-BE49-F238E27FC236}">
                <a16:creationId xmlns:a16="http://schemas.microsoft.com/office/drawing/2014/main" id="{EB9079DC-6F77-8343-9F93-26C6456A1A5C}"/>
              </a:ext>
            </a:extLst>
          </p:cNvPr>
          <p:cNvSpPr>
            <a:spLocks noGrp="1"/>
          </p:cNvSpPr>
          <p:nvPr>
            <p:ph type="sldNum" sz="quarter" idx="10"/>
          </p:nvPr>
        </p:nvSpPr>
        <p:spPr/>
        <p:txBody>
          <a:bodyPr/>
          <a:lstStyle/>
          <a:p>
            <a:fld id="{3FD999D4-B456-9943-89B7-30D56181CE18}" type="slidenum">
              <a:rPr lang="en-US" smtClean="0"/>
              <a:t>19</a:t>
            </a:fld>
            <a:endParaRPr lang="en-US"/>
          </a:p>
        </p:txBody>
      </p:sp>
      <p:sp>
        <p:nvSpPr>
          <p:cNvPr id="5" name="Text Placeholder 4">
            <a:extLst>
              <a:ext uri="{FF2B5EF4-FFF2-40B4-BE49-F238E27FC236}">
                <a16:creationId xmlns:a16="http://schemas.microsoft.com/office/drawing/2014/main" id="{012B1CA5-4509-FA46-BAB9-267C3039EC9E}"/>
              </a:ext>
            </a:extLst>
          </p:cNvPr>
          <p:cNvSpPr>
            <a:spLocks noGrp="1"/>
          </p:cNvSpPr>
          <p:nvPr>
            <p:ph type="body" sz="quarter" idx="14"/>
          </p:nvPr>
        </p:nvSpPr>
        <p:spPr>
          <a:xfrm>
            <a:off x="304800" y="1463040"/>
            <a:ext cx="11331388" cy="4781127"/>
          </a:xfrm>
        </p:spPr>
        <p:txBody>
          <a:bodyPr/>
          <a:lstStyle/>
          <a:p>
            <a:pPr marL="342900" indent="-342900">
              <a:buFont typeface="Arial" panose="020B0604020202020204" pitchFamily="34" charset="0"/>
              <a:buChar char="•"/>
            </a:pPr>
            <a:r>
              <a:rPr lang="en-US" sz="3600" dirty="0"/>
              <a:t>Not useful with large number of inputs and outputs (high dimensional data)</a:t>
            </a:r>
          </a:p>
          <a:p>
            <a:pPr marL="342900" indent="-342900">
              <a:buFont typeface="Arial" panose="020B0604020202020204" pitchFamily="34" charset="0"/>
              <a:buChar char="•"/>
            </a:pPr>
            <a:r>
              <a:rPr lang="en-US" sz="3600" dirty="0"/>
              <a:t>Not good for feature extraction, especially with image recognition</a:t>
            </a:r>
          </a:p>
          <a:p>
            <a:pPr marL="342900" indent="-342900">
              <a:buFont typeface="Arial" panose="020B0604020202020204" pitchFamily="34" charset="0"/>
              <a:buChar char="•"/>
            </a:pPr>
            <a:endParaRPr lang="en-US" sz="3600" dirty="0"/>
          </a:p>
        </p:txBody>
      </p:sp>
    </p:spTree>
    <p:extLst>
      <p:ext uri="{BB962C8B-B14F-4D97-AF65-F5344CB8AC3E}">
        <p14:creationId xmlns:p14="http://schemas.microsoft.com/office/powerpoint/2010/main" val="325092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5"/>
            <a:ext cx="12016155" cy="5945006"/>
          </a:xfrm>
        </p:spPr>
        <p:txBody>
          <a:bodyPr anchor="ctr" anchorCtr="0"/>
          <a:lstStyle/>
          <a:p>
            <a:r>
              <a:rPr lang="en-US" sz="5867" dirty="0">
                <a:solidFill>
                  <a:schemeClr val="bg1"/>
                </a:solidFill>
                <a:latin typeface="IBM Plex Sans" charset="0"/>
                <a:ea typeface="IBM Plex Sans" charset="0"/>
                <a:cs typeface="IBM Plex Sans" charset="0"/>
              </a:rPr>
              <a:t>1) High level overview of concepts</a:t>
            </a:r>
            <a:br>
              <a:rPr lang="en-US" sz="5867" dirty="0">
                <a:solidFill>
                  <a:schemeClr val="bg1"/>
                </a:solidFill>
                <a:latin typeface="IBM Plex Sans" charset="0"/>
                <a:ea typeface="IBM Plex Sans" charset="0"/>
                <a:cs typeface="IBM Plex Sans" charset="0"/>
              </a:rPr>
            </a:br>
            <a:br>
              <a:rPr lang="en-US" sz="5867" dirty="0">
                <a:solidFill>
                  <a:schemeClr val="bg1"/>
                </a:solidFill>
                <a:latin typeface="IBM Plex Sans" charset="0"/>
                <a:ea typeface="IBM Plex Sans" charset="0"/>
                <a:cs typeface="IBM Plex Sans" charset="0"/>
              </a:rPr>
            </a:br>
            <a:r>
              <a:rPr lang="en-US" sz="5867" dirty="0">
                <a:solidFill>
                  <a:schemeClr val="bg1"/>
                </a:solidFill>
                <a:latin typeface="IBM Plex Sans" charset="0"/>
                <a:ea typeface="IBM Plex Sans" charset="0"/>
                <a:cs typeface="IBM Plex Sans" charset="0"/>
              </a:rPr>
              <a:t>2) Simple demonstration of concepts using Watson Studio </a:t>
            </a:r>
            <a:br>
              <a:rPr lang="en-US" sz="5867" dirty="0">
                <a:solidFill>
                  <a:schemeClr val="bg1"/>
                </a:solidFill>
                <a:latin typeface="IBM Plex Sans" charset="0"/>
                <a:ea typeface="IBM Plex Sans" charset="0"/>
                <a:cs typeface="IBM Plex Sans" charset="0"/>
              </a:rPr>
            </a:br>
            <a:br>
              <a:rPr lang="en-US" sz="5867" dirty="0">
                <a:solidFill>
                  <a:schemeClr val="bg1"/>
                </a:solidFill>
                <a:latin typeface="IBM Plex Sans" charset="0"/>
                <a:ea typeface="IBM Plex Sans" charset="0"/>
                <a:cs typeface="IBM Plex Sans" charset="0"/>
              </a:rPr>
            </a:br>
            <a:r>
              <a:rPr lang="en-US" sz="5867" dirty="0">
                <a:solidFill>
                  <a:schemeClr val="bg1"/>
                </a:solidFill>
                <a:latin typeface="IBM Plex Sans" charset="0"/>
                <a:ea typeface="IBM Plex Sans" charset="0"/>
                <a:cs typeface="IBM Plex Sans" charset="0"/>
              </a:rPr>
              <a:t>3) Demonstration of concepts running through </a:t>
            </a:r>
            <a:r>
              <a:rPr lang="en-US" sz="5867" dirty="0" err="1">
                <a:solidFill>
                  <a:schemeClr val="bg1"/>
                </a:solidFill>
                <a:latin typeface="IBM Plex Sans" charset="0"/>
                <a:ea typeface="IBM Plex Sans" charset="0"/>
                <a:cs typeface="IBM Plex Sans" charset="0"/>
              </a:rPr>
              <a:t>Jupyter</a:t>
            </a:r>
            <a:r>
              <a:rPr lang="en-US" sz="5867" dirty="0">
                <a:solidFill>
                  <a:schemeClr val="bg1"/>
                </a:solidFill>
                <a:latin typeface="IBM Plex Sans" charset="0"/>
                <a:ea typeface="IBM Plex Sans" charset="0"/>
                <a:cs typeface="IBM Plex Sans" charset="0"/>
              </a:rPr>
              <a:t> notebook</a:t>
            </a:r>
            <a:endParaRPr lang="en-US" sz="5867" dirty="0">
              <a:solidFill>
                <a:schemeClr val="accent3"/>
              </a:solidFill>
              <a:latin typeface="IBM Plex Sans" charset="0"/>
              <a:ea typeface="IBM Plex Sans" charset="0"/>
              <a:cs typeface="IBM Plex Sans" charset="0"/>
            </a:endParaRPr>
          </a:p>
        </p:txBody>
      </p:sp>
      <p:sp>
        <p:nvSpPr>
          <p:cNvPr id="4" name="Slide Number Placeholder 3"/>
          <p:cNvSpPr>
            <a:spLocks noGrp="1"/>
          </p:cNvSpPr>
          <p:nvPr>
            <p:ph type="sldNum" sz="quarter" idx="10"/>
          </p:nvPr>
        </p:nvSpPr>
        <p:spPr/>
        <p:txBody>
          <a:bodyPr/>
          <a:lstStyle/>
          <a:p>
            <a:fld id="{D0BE6F14-FF48-0F4F-A8AA-2E3F25371E4A}" type="slidenum">
              <a:rPr lang="en-US" smtClean="0"/>
              <a:pPr/>
              <a:t>2</a:t>
            </a:fld>
            <a:endParaRPr lang="en-US"/>
          </a:p>
        </p:txBody>
      </p:sp>
    </p:spTree>
    <p:extLst>
      <p:ext uri="{BB962C8B-B14F-4D97-AF65-F5344CB8AC3E}">
        <p14:creationId xmlns:p14="http://schemas.microsoft.com/office/powerpoint/2010/main" val="191970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8945079" cy="5583935"/>
          </a:xfrm>
        </p:spPr>
        <p:txBody>
          <a:bodyPr anchor="ctr" anchorCtr="0"/>
          <a:lstStyle/>
          <a:p>
            <a:r>
              <a:rPr lang="en-US" sz="4800" dirty="0">
                <a:solidFill>
                  <a:schemeClr val="accent3"/>
                </a:solidFill>
                <a:latin typeface="IBM Plex Sans" charset="0"/>
                <a:ea typeface="IBM Plex Sans" charset="0"/>
                <a:cs typeface="IBM Plex Sans" charset="0"/>
              </a:rPr>
              <a:t>Deep learning </a:t>
            </a:r>
            <a:r>
              <a:rPr lang="en-US" sz="4800" dirty="0">
                <a:solidFill>
                  <a:schemeClr val="bg1"/>
                </a:solidFill>
                <a:latin typeface="IBM Plex Sans" charset="0"/>
                <a:ea typeface="IBM Plex Sans" charset="0"/>
                <a:cs typeface="IBM Plex Sans" charset="0"/>
              </a:rPr>
              <a:t>is a subfield of machine learning concerned with algorithms inspired by the structure of the brain called </a:t>
            </a:r>
            <a:r>
              <a:rPr lang="en-US" sz="4800" dirty="0">
                <a:solidFill>
                  <a:schemeClr val="accent3"/>
                </a:solidFill>
                <a:latin typeface="IBM Plex Sans" charset="0"/>
                <a:ea typeface="IBM Plex Sans" charset="0"/>
                <a:cs typeface="IBM Plex Sans" charset="0"/>
              </a:rPr>
              <a:t>artificial neural networks</a:t>
            </a:r>
            <a:endParaRPr lang="en-US" sz="4800" dirty="0">
              <a:solidFill>
                <a:schemeClr val="bg1"/>
              </a:solidFill>
              <a:latin typeface="IBM Plex Sans" charset="0"/>
              <a:ea typeface="IBM Plex Sans" charset="0"/>
              <a:cs typeface="IBM Plex Sans" charset="0"/>
            </a:endParaRPr>
          </a:p>
        </p:txBody>
      </p:sp>
      <p:sp>
        <p:nvSpPr>
          <p:cNvPr id="4" name="Slide Number Placeholder 3"/>
          <p:cNvSpPr>
            <a:spLocks noGrp="1"/>
          </p:cNvSpPr>
          <p:nvPr>
            <p:ph type="sldNum" sz="quarter" idx="10"/>
          </p:nvPr>
        </p:nvSpPr>
        <p:spPr/>
        <p:txBody>
          <a:bodyPr/>
          <a:lstStyle/>
          <a:p>
            <a:fld id="{D0BE6F14-FF48-0F4F-A8AA-2E3F25371E4A}" type="slidenum">
              <a:rPr lang="en-US" smtClean="0"/>
              <a:pPr/>
              <a:t>20</a:t>
            </a:fld>
            <a:endParaRPr lang="en-US"/>
          </a:p>
        </p:txBody>
      </p:sp>
    </p:spTree>
    <p:extLst>
      <p:ext uri="{BB962C8B-B14F-4D97-AF65-F5344CB8AC3E}">
        <p14:creationId xmlns:p14="http://schemas.microsoft.com/office/powerpoint/2010/main" val="180299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8FED36-8D1D-114D-A109-512B7118880C}"/>
              </a:ext>
            </a:extLst>
          </p:cNvPr>
          <p:cNvSpPr>
            <a:spLocks noGrp="1"/>
          </p:cNvSpPr>
          <p:nvPr>
            <p:ph type="title"/>
          </p:nvPr>
        </p:nvSpPr>
        <p:spPr/>
        <p:txBody>
          <a:bodyPr/>
          <a:lstStyle/>
          <a:p>
            <a:r>
              <a:rPr lang="en-US" sz="4000" dirty="0"/>
              <a:t>Deep learning</a:t>
            </a:r>
          </a:p>
        </p:txBody>
      </p:sp>
      <p:sp>
        <p:nvSpPr>
          <p:cNvPr id="4" name="Slide Number Placeholder 3">
            <a:extLst>
              <a:ext uri="{FF2B5EF4-FFF2-40B4-BE49-F238E27FC236}">
                <a16:creationId xmlns:a16="http://schemas.microsoft.com/office/drawing/2014/main" id="{EB9079DC-6F77-8343-9F93-26C6456A1A5C}"/>
              </a:ext>
            </a:extLst>
          </p:cNvPr>
          <p:cNvSpPr>
            <a:spLocks noGrp="1"/>
          </p:cNvSpPr>
          <p:nvPr>
            <p:ph type="sldNum" sz="quarter" idx="10"/>
          </p:nvPr>
        </p:nvSpPr>
        <p:spPr/>
        <p:txBody>
          <a:bodyPr/>
          <a:lstStyle/>
          <a:p>
            <a:fld id="{3FD999D4-B456-9943-89B7-30D56181CE18}" type="slidenum">
              <a:rPr lang="en-US" smtClean="0"/>
              <a:t>21</a:t>
            </a:fld>
            <a:endParaRPr lang="en-US"/>
          </a:p>
        </p:txBody>
      </p:sp>
      <p:sp>
        <p:nvSpPr>
          <p:cNvPr id="5" name="Text Placeholder 4">
            <a:extLst>
              <a:ext uri="{FF2B5EF4-FFF2-40B4-BE49-F238E27FC236}">
                <a16:creationId xmlns:a16="http://schemas.microsoft.com/office/drawing/2014/main" id="{012B1CA5-4509-FA46-BAB9-267C3039EC9E}"/>
              </a:ext>
            </a:extLst>
          </p:cNvPr>
          <p:cNvSpPr>
            <a:spLocks noGrp="1"/>
          </p:cNvSpPr>
          <p:nvPr>
            <p:ph type="body" sz="quarter" idx="14"/>
          </p:nvPr>
        </p:nvSpPr>
        <p:spPr>
          <a:xfrm>
            <a:off x="304800" y="1463040"/>
            <a:ext cx="11331388" cy="4781127"/>
          </a:xfrm>
        </p:spPr>
        <p:txBody>
          <a:bodyPr/>
          <a:lstStyle/>
          <a:p>
            <a:pPr marL="342900" indent="-342900">
              <a:buFont typeface="Arial" panose="020B0604020202020204" pitchFamily="34" charset="0"/>
              <a:buChar char="•"/>
            </a:pPr>
            <a:r>
              <a:rPr lang="en-US" sz="3600" dirty="0"/>
              <a:t>Uses a layered structure of algorithms called an artificial neural network</a:t>
            </a:r>
          </a:p>
          <a:p>
            <a:pPr marL="342900" indent="-342900">
              <a:buFont typeface="Arial" panose="020B0604020202020204" pitchFamily="34" charset="0"/>
              <a:buChar char="•"/>
            </a:pPr>
            <a:r>
              <a:rPr lang="en-US" sz="3600" dirty="0"/>
              <a:t>Can learn and make intelligent decisions on its own</a:t>
            </a:r>
          </a:p>
          <a:p>
            <a:pPr marL="342900" indent="-342900">
              <a:buFont typeface="Arial" panose="020B0604020202020204" pitchFamily="34" charset="0"/>
              <a:buChar char="•"/>
            </a:pPr>
            <a:endParaRPr lang="en-US" sz="3600" dirty="0"/>
          </a:p>
        </p:txBody>
      </p:sp>
    </p:spTree>
    <p:extLst>
      <p:ext uri="{BB962C8B-B14F-4D97-AF65-F5344CB8AC3E}">
        <p14:creationId xmlns:p14="http://schemas.microsoft.com/office/powerpoint/2010/main" val="185181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2EA1-E214-184E-A9C0-6B871681AF2D}"/>
              </a:ext>
            </a:extLst>
          </p:cNvPr>
          <p:cNvSpPr>
            <a:spLocks noGrp="1"/>
          </p:cNvSpPr>
          <p:nvPr>
            <p:ph type="title"/>
          </p:nvPr>
        </p:nvSpPr>
        <p:spPr>
          <a:xfrm>
            <a:off x="304799" y="268224"/>
            <a:ext cx="7319493" cy="508000"/>
          </a:xfrm>
        </p:spPr>
        <p:txBody>
          <a:bodyPr/>
          <a:lstStyle/>
          <a:p>
            <a:r>
              <a:rPr lang="en-US" dirty="0"/>
              <a:t>Deep Learning</a:t>
            </a:r>
          </a:p>
        </p:txBody>
      </p:sp>
      <p:sp>
        <p:nvSpPr>
          <p:cNvPr id="3" name="Slide Number Placeholder 2">
            <a:extLst>
              <a:ext uri="{FF2B5EF4-FFF2-40B4-BE49-F238E27FC236}">
                <a16:creationId xmlns:a16="http://schemas.microsoft.com/office/drawing/2014/main" id="{94454297-2AA9-3D47-BAF3-D19535E8299A}"/>
              </a:ext>
            </a:extLst>
          </p:cNvPr>
          <p:cNvSpPr>
            <a:spLocks noGrp="1"/>
          </p:cNvSpPr>
          <p:nvPr>
            <p:ph type="sldNum" sz="quarter" idx="10"/>
          </p:nvPr>
        </p:nvSpPr>
        <p:spPr/>
        <p:txBody>
          <a:bodyPr/>
          <a:lstStyle/>
          <a:p>
            <a:fld id="{3FD999D4-B456-9943-89B7-30D56181CE18}" type="slidenum">
              <a:rPr lang="en-US" smtClean="0"/>
              <a:t>22</a:t>
            </a:fld>
            <a:endParaRPr lang="en-US"/>
          </a:p>
        </p:txBody>
      </p:sp>
      <p:sp>
        <p:nvSpPr>
          <p:cNvPr id="8" name="Slide Number Placeholder 2">
            <a:extLst>
              <a:ext uri="{FF2B5EF4-FFF2-40B4-BE49-F238E27FC236}">
                <a16:creationId xmlns:a16="http://schemas.microsoft.com/office/drawing/2014/main" id="{3A49231F-738A-8344-8C55-E3329DA8DDE8}"/>
              </a:ext>
            </a:extLst>
          </p:cNvPr>
          <p:cNvSpPr txBox="1">
            <a:spLocks/>
          </p:cNvSpPr>
          <p:nvPr/>
        </p:nvSpPr>
        <p:spPr>
          <a:xfrm>
            <a:off x="9144000" y="6435307"/>
            <a:ext cx="27432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bg2"/>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D999D4-B456-9943-89B7-30D56181CE18}" type="slidenum">
              <a:rPr lang="en-US" smtClean="0"/>
              <a:pPr/>
              <a:t>22</a:t>
            </a:fld>
            <a:endParaRPr lang="en-US"/>
          </a:p>
        </p:txBody>
      </p:sp>
      <p:sp>
        <p:nvSpPr>
          <p:cNvPr id="13" name="Text Placeholder 3">
            <a:extLst>
              <a:ext uri="{FF2B5EF4-FFF2-40B4-BE49-F238E27FC236}">
                <a16:creationId xmlns:a16="http://schemas.microsoft.com/office/drawing/2014/main" id="{9AAC2DC7-9691-7643-8195-1E597161ED96}"/>
              </a:ext>
            </a:extLst>
          </p:cNvPr>
          <p:cNvSpPr txBox="1">
            <a:spLocks/>
          </p:cNvSpPr>
          <p:nvPr/>
        </p:nvSpPr>
        <p:spPr>
          <a:xfrm>
            <a:off x="304800" y="795823"/>
            <a:ext cx="9606115" cy="380289"/>
          </a:xfrm>
          <a:prstGeom prst="rect">
            <a:avLst/>
          </a:prstGeom>
        </p:spPr>
        <p:txBody>
          <a:bodyPr vert="horz" lIns="0" tIns="0" rIns="0" bIns="0" rtlCol="0">
            <a:noAutofit/>
          </a:bodyPr>
          <a:lstStyle>
            <a:lvl1pPr marL="0" indent="0" algn="l" defTabSz="609585" rtl="0" eaLnBrk="1" latinLnBrk="0" hangingPunct="1">
              <a:lnSpc>
                <a:spcPct val="100000"/>
              </a:lnSpc>
              <a:spcBef>
                <a:spcPts val="0"/>
              </a:spcBef>
              <a:buFont typeface="Arial"/>
              <a:buNone/>
              <a:tabLst>
                <a:tab pos="5253435" algn="dec"/>
              </a:tabLst>
              <a:defRPr sz="14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0"/>
              </a:spcBef>
              <a:spcAft>
                <a:spcPts val="0"/>
              </a:spcAft>
              <a:buFont typeface="Arial"/>
              <a:buChar char="–"/>
              <a:tabLst/>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000" dirty="0">
                <a:solidFill>
                  <a:schemeClr val="accent3"/>
                </a:solidFill>
              </a:rPr>
              <a:t>Problem: Determine if a heart will fail</a:t>
            </a:r>
          </a:p>
          <a:p>
            <a:endParaRPr lang="en-US" sz="2000" dirty="0">
              <a:solidFill>
                <a:schemeClr val="accent3"/>
              </a:solidFill>
            </a:endParaRPr>
          </a:p>
        </p:txBody>
      </p:sp>
      <p:sp>
        <p:nvSpPr>
          <p:cNvPr id="30" name="TextBox 29">
            <a:extLst>
              <a:ext uri="{FF2B5EF4-FFF2-40B4-BE49-F238E27FC236}">
                <a16:creationId xmlns:a16="http://schemas.microsoft.com/office/drawing/2014/main" id="{EC6BAB7E-5A7B-5F44-8DE2-138353D5C0AF}"/>
              </a:ext>
            </a:extLst>
          </p:cNvPr>
          <p:cNvSpPr txBox="1"/>
          <p:nvPr/>
        </p:nvSpPr>
        <p:spPr>
          <a:xfrm>
            <a:off x="622297" y="1982482"/>
            <a:ext cx="17199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1BAB6"/>
                </a:solidFill>
                <a:latin typeface="IBM Plex Sans"/>
              </a:rPr>
              <a:t>Inputs: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1BAB6"/>
              </a:solidFill>
              <a:effectLst/>
              <a:uLnTx/>
              <a:uFillTx/>
              <a:latin typeface="IBM Plex Sans"/>
              <a:ea typeface="+mn-ea"/>
              <a:cs typeface="+mn-cs"/>
            </a:endParaRPr>
          </a:p>
        </p:txBody>
      </p:sp>
      <p:sp>
        <p:nvSpPr>
          <p:cNvPr id="62" name="Oval 61">
            <a:extLst>
              <a:ext uri="{FF2B5EF4-FFF2-40B4-BE49-F238E27FC236}">
                <a16:creationId xmlns:a16="http://schemas.microsoft.com/office/drawing/2014/main" id="{4120AC5F-FA40-FD4C-836C-660E3296DD48}"/>
              </a:ext>
            </a:extLst>
          </p:cNvPr>
          <p:cNvSpPr/>
          <p:nvPr/>
        </p:nvSpPr>
        <p:spPr>
          <a:xfrm>
            <a:off x="4281355" y="1435248"/>
            <a:ext cx="1970573" cy="1970573"/>
          </a:xfrm>
          <a:prstGeom prst="ellipse">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cxnSp>
        <p:nvCxnSpPr>
          <p:cNvPr id="64" name="Straight Arrow Connector 63">
            <a:extLst>
              <a:ext uri="{FF2B5EF4-FFF2-40B4-BE49-F238E27FC236}">
                <a16:creationId xmlns:a16="http://schemas.microsoft.com/office/drawing/2014/main" id="{9CBDBBFB-5BE1-2B45-823A-A4FF58283170}"/>
              </a:ext>
            </a:extLst>
          </p:cNvPr>
          <p:cNvCxnSpPr>
            <a:cxnSpLocks/>
          </p:cNvCxnSpPr>
          <p:nvPr/>
        </p:nvCxnSpPr>
        <p:spPr>
          <a:xfrm>
            <a:off x="2709822" y="2404080"/>
            <a:ext cx="786514" cy="0"/>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45B240DE-C7C5-3248-BCD1-C32236C1E12B}"/>
              </a:ext>
            </a:extLst>
          </p:cNvPr>
          <p:cNvSpPr txBox="1"/>
          <p:nvPr/>
        </p:nvSpPr>
        <p:spPr>
          <a:xfrm>
            <a:off x="8344134" y="1998366"/>
            <a:ext cx="296579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Run:</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Predicts heart failure</a:t>
            </a:r>
            <a:endParaRPr kumimoji="0" lang="en-US" sz="2000" i="0" u="none" strike="noStrike" kern="1200" cap="none" spc="0" normalizeH="0" baseline="0" noProof="0" dirty="0">
              <a:ln>
                <a:noFill/>
              </a:ln>
              <a:solidFill>
                <a:schemeClr val="accent3"/>
              </a:solidFill>
              <a:effectLst/>
              <a:uLnTx/>
              <a:uFillTx/>
              <a:latin typeface="IBM Plex Sans"/>
            </a:endParaRPr>
          </a:p>
        </p:txBody>
      </p:sp>
      <p:cxnSp>
        <p:nvCxnSpPr>
          <p:cNvPr id="69" name="Straight Arrow Connector 68">
            <a:extLst>
              <a:ext uri="{FF2B5EF4-FFF2-40B4-BE49-F238E27FC236}">
                <a16:creationId xmlns:a16="http://schemas.microsoft.com/office/drawing/2014/main" id="{4E1D13B7-24BB-6E44-98A0-AC2120CF0E6C}"/>
              </a:ext>
            </a:extLst>
          </p:cNvPr>
          <p:cNvCxnSpPr>
            <a:cxnSpLocks/>
          </p:cNvCxnSpPr>
          <p:nvPr/>
        </p:nvCxnSpPr>
        <p:spPr>
          <a:xfrm>
            <a:off x="7231035" y="2404080"/>
            <a:ext cx="786514" cy="0"/>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43195547-C636-8049-9F7A-031D13164C72}"/>
              </a:ext>
            </a:extLst>
          </p:cNvPr>
          <p:cNvSpPr txBox="1"/>
          <p:nvPr/>
        </p:nvSpPr>
        <p:spPr>
          <a:xfrm>
            <a:off x="3964545" y="4151827"/>
            <a:ext cx="4672187"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Learn:</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Will automatically  discover the features used to classify a heart failure based on how the person appears to be acting</a:t>
            </a:r>
            <a:endParaRPr kumimoji="0" lang="en-US" sz="2000" i="0" u="none" strike="noStrike" kern="1200" cap="none" spc="0" normalizeH="0" baseline="0" noProof="0" dirty="0">
              <a:ln>
                <a:noFill/>
              </a:ln>
              <a:solidFill>
                <a:schemeClr val="accent3"/>
              </a:solidFill>
              <a:effectLst/>
              <a:uLnTx/>
              <a:uFillTx/>
              <a:latin typeface="IBM Plex Sans"/>
            </a:endParaRPr>
          </a:p>
        </p:txBody>
      </p:sp>
      <p:cxnSp>
        <p:nvCxnSpPr>
          <p:cNvPr id="25" name="Straight Arrow Connector 24">
            <a:extLst>
              <a:ext uri="{FF2B5EF4-FFF2-40B4-BE49-F238E27FC236}">
                <a16:creationId xmlns:a16="http://schemas.microsoft.com/office/drawing/2014/main" id="{E0101376-144A-674D-9732-6CD6FDE9020D}"/>
              </a:ext>
            </a:extLst>
          </p:cNvPr>
          <p:cNvCxnSpPr>
            <a:cxnSpLocks/>
          </p:cNvCxnSpPr>
          <p:nvPr/>
        </p:nvCxnSpPr>
        <p:spPr>
          <a:xfrm>
            <a:off x="5266641" y="3664616"/>
            <a:ext cx="0" cy="378179"/>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pic>
        <p:nvPicPr>
          <p:cNvPr id="28" name="Picture 27">
            <a:extLst>
              <a:ext uri="{FF2B5EF4-FFF2-40B4-BE49-F238E27FC236}">
                <a16:creationId xmlns:a16="http://schemas.microsoft.com/office/drawing/2014/main" id="{FB6BBAA9-0326-D74B-8EFE-B8715C041AF8}"/>
              </a:ext>
            </a:extLst>
          </p:cNvPr>
          <p:cNvPicPr>
            <a:picLocks noChangeAspect="1"/>
          </p:cNvPicPr>
          <p:nvPr/>
        </p:nvPicPr>
        <p:blipFill>
          <a:blip r:embed="rId4"/>
          <a:stretch>
            <a:fillRect/>
          </a:stretch>
        </p:blipFill>
        <p:spPr>
          <a:xfrm>
            <a:off x="4751798" y="1953593"/>
            <a:ext cx="1029685" cy="900974"/>
          </a:xfrm>
          <a:prstGeom prst="rect">
            <a:avLst/>
          </a:prstGeom>
        </p:spPr>
      </p:pic>
      <p:pic>
        <p:nvPicPr>
          <p:cNvPr id="4" name="Picture 3">
            <a:extLst>
              <a:ext uri="{FF2B5EF4-FFF2-40B4-BE49-F238E27FC236}">
                <a16:creationId xmlns:a16="http://schemas.microsoft.com/office/drawing/2014/main" id="{DDEDC4FB-0D35-D44B-96B6-E3CF2554C715}"/>
              </a:ext>
            </a:extLst>
          </p:cNvPr>
          <p:cNvPicPr>
            <a:picLocks noChangeAspect="1"/>
          </p:cNvPicPr>
          <p:nvPr/>
        </p:nvPicPr>
        <p:blipFill>
          <a:blip r:embed="rId5"/>
          <a:stretch>
            <a:fillRect/>
          </a:stretch>
        </p:blipFill>
        <p:spPr>
          <a:xfrm>
            <a:off x="529790" y="2500149"/>
            <a:ext cx="1905000" cy="1905000"/>
          </a:xfrm>
          <a:prstGeom prst="rect">
            <a:avLst/>
          </a:prstGeom>
        </p:spPr>
      </p:pic>
    </p:spTree>
    <p:custDataLst>
      <p:tags r:id="rId1"/>
    </p:custDataLst>
    <p:extLst>
      <p:ext uri="{BB962C8B-B14F-4D97-AF65-F5344CB8AC3E}">
        <p14:creationId xmlns:p14="http://schemas.microsoft.com/office/powerpoint/2010/main" val="2837266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FD999D4-B456-9943-89B7-30D56181CE18}" type="slidenum">
              <a:rPr lang="en-US" smtClean="0"/>
              <a:t>23</a:t>
            </a:fld>
            <a:endParaRPr lang="en-US"/>
          </a:p>
        </p:txBody>
      </p:sp>
      <p:sp>
        <p:nvSpPr>
          <p:cNvPr id="3" name="Title 2"/>
          <p:cNvSpPr>
            <a:spLocks noGrp="1"/>
          </p:cNvSpPr>
          <p:nvPr>
            <p:ph type="title"/>
          </p:nvPr>
        </p:nvSpPr>
        <p:spPr>
          <a:xfrm>
            <a:off x="-30511" y="-19753"/>
            <a:ext cx="12191999" cy="849826"/>
          </a:xfrm>
        </p:spPr>
        <p:txBody>
          <a:bodyPr/>
          <a:lstStyle/>
          <a:p>
            <a:r>
              <a:rPr lang="en-US" dirty="0"/>
              <a:t>Industries with AI</a:t>
            </a:r>
          </a:p>
        </p:txBody>
      </p:sp>
      <p:sp>
        <p:nvSpPr>
          <p:cNvPr id="12" name="TextBox 11">
            <a:extLst>
              <a:ext uri="{FF2B5EF4-FFF2-40B4-BE49-F238E27FC236}">
                <a16:creationId xmlns:a16="http://schemas.microsoft.com/office/drawing/2014/main" id="{8E439E47-979F-544C-BFFE-1353E4E4F7FB}"/>
              </a:ext>
            </a:extLst>
          </p:cNvPr>
          <p:cNvSpPr txBox="1"/>
          <p:nvPr/>
        </p:nvSpPr>
        <p:spPr>
          <a:xfrm>
            <a:off x="318097" y="2785416"/>
            <a:ext cx="5264727" cy="646331"/>
          </a:xfrm>
          <a:prstGeom prst="rect">
            <a:avLst/>
          </a:prstGeom>
          <a:noFill/>
        </p:spPr>
        <p:txBody>
          <a:bodyPr wrap="square" rtlCol="0">
            <a:spAutoFit/>
          </a:bodyPr>
          <a:lstStyle/>
          <a:p>
            <a:r>
              <a:rPr lang="en-US" sz="3600" dirty="0">
                <a:solidFill>
                  <a:schemeClr val="accent3"/>
                </a:solidFill>
              </a:rPr>
              <a:t>Military</a:t>
            </a:r>
          </a:p>
        </p:txBody>
      </p:sp>
      <p:sp>
        <p:nvSpPr>
          <p:cNvPr id="13" name="TextBox 12">
            <a:extLst>
              <a:ext uri="{FF2B5EF4-FFF2-40B4-BE49-F238E27FC236}">
                <a16:creationId xmlns:a16="http://schemas.microsoft.com/office/drawing/2014/main" id="{267A364D-3FB3-B14F-9033-0C29C97AEE55}"/>
              </a:ext>
            </a:extLst>
          </p:cNvPr>
          <p:cNvSpPr txBox="1"/>
          <p:nvPr/>
        </p:nvSpPr>
        <p:spPr>
          <a:xfrm>
            <a:off x="5665552" y="2326755"/>
            <a:ext cx="2478564" cy="646331"/>
          </a:xfrm>
          <a:prstGeom prst="rect">
            <a:avLst/>
          </a:prstGeom>
          <a:noFill/>
        </p:spPr>
        <p:txBody>
          <a:bodyPr wrap="none" rtlCol="0">
            <a:spAutoFit/>
          </a:bodyPr>
          <a:lstStyle/>
          <a:p>
            <a:r>
              <a:rPr lang="en-US" sz="3600" dirty="0">
                <a:solidFill>
                  <a:schemeClr val="accent5"/>
                </a:solidFill>
              </a:rPr>
              <a:t>Agriculture</a:t>
            </a:r>
          </a:p>
        </p:txBody>
      </p:sp>
      <p:sp>
        <p:nvSpPr>
          <p:cNvPr id="8" name="TextBox 7">
            <a:extLst>
              <a:ext uri="{FF2B5EF4-FFF2-40B4-BE49-F238E27FC236}">
                <a16:creationId xmlns:a16="http://schemas.microsoft.com/office/drawing/2014/main" id="{FD0ED0D8-C174-3E49-851D-BED02B921F1E}"/>
              </a:ext>
            </a:extLst>
          </p:cNvPr>
          <p:cNvSpPr txBox="1"/>
          <p:nvPr/>
        </p:nvSpPr>
        <p:spPr>
          <a:xfrm>
            <a:off x="1147721" y="4447640"/>
            <a:ext cx="2896947" cy="646331"/>
          </a:xfrm>
          <a:prstGeom prst="rect">
            <a:avLst/>
          </a:prstGeom>
          <a:noFill/>
        </p:spPr>
        <p:txBody>
          <a:bodyPr wrap="none" rtlCol="0">
            <a:spAutoFit/>
          </a:bodyPr>
          <a:lstStyle/>
          <a:p>
            <a:r>
              <a:rPr lang="en-US" sz="3600" dirty="0">
                <a:solidFill>
                  <a:schemeClr val="accent4"/>
                </a:solidFill>
              </a:rPr>
              <a:t>Crowd safety</a:t>
            </a:r>
          </a:p>
        </p:txBody>
      </p:sp>
      <p:sp>
        <p:nvSpPr>
          <p:cNvPr id="9" name="TextBox 8">
            <a:extLst>
              <a:ext uri="{FF2B5EF4-FFF2-40B4-BE49-F238E27FC236}">
                <a16:creationId xmlns:a16="http://schemas.microsoft.com/office/drawing/2014/main" id="{79904291-930F-6D4A-BC86-325EC0CFA0B4}"/>
              </a:ext>
            </a:extLst>
          </p:cNvPr>
          <p:cNvSpPr txBox="1"/>
          <p:nvPr/>
        </p:nvSpPr>
        <p:spPr>
          <a:xfrm>
            <a:off x="6715334" y="3465432"/>
            <a:ext cx="4208203" cy="646331"/>
          </a:xfrm>
          <a:prstGeom prst="rect">
            <a:avLst/>
          </a:prstGeom>
          <a:noFill/>
        </p:spPr>
        <p:txBody>
          <a:bodyPr wrap="none" rtlCol="0">
            <a:spAutoFit/>
          </a:bodyPr>
          <a:lstStyle/>
          <a:p>
            <a:r>
              <a:rPr lang="en-US" sz="3600" dirty="0"/>
              <a:t>Personal assistants</a:t>
            </a:r>
          </a:p>
        </p:txBody>
      </p:sp>
      <p:sp>
        <p:nvSpPr>
          <p:cNvPr id="10" name="TextBox 9">
            <a:extLst>
              <a:ext uri="{FF2B5EF4-FFF2-40B4-BE49-F238E27FC236}">
                <a16:creationId xmlns:a16="http://schemas.microsoft.com/office/drawing/2014/main" id="{70083F64-1D2C-0D48-A2AA-20CA3B23FE10}"/>
              </a:ext>
            </a:extLst>
          </p:cNvPr>
          <p:cNvSpPr txBox="1"/>
          <p:nvPr/>
        </p:nvSpPr>
        <p:spPr>
          <a:xfrm>
            <a:off x="4988498" y="4142245"/>
            <a:ext cx="2678938" cy="646331"/>
          </a:xfrm>
          <a:prstGeom prst="rect">
            <a:avLst/>
          </a:prstGeom>
          <a:noFill/>
        </p:spPr>
        <p:txBody>
          <a:bodyPr wrap="none" rtlCol="0">
            <a:spAutoFit/>
          </a:bodyPr>
          <a:lstStyle/>
          <a:p>
            <a:r>
              <a:rPr lang="en-US" sz="3600" dirty="0">
                <a:solidFill>
                  <a:schemeClr val="accent4"/>
                </a:solidFill>
              </a:rPr>
              <a:t>Disaster Aid</a:t>
            </a:r>
          </a:p>
        </p:txBody>
      </p:sp>
      <p:sp>
        <p:nvSpPr>
          <p:cNvPr id="11" name="TextBox 10">
            <a:extLst>
              <a:ext uri="{FF2B5EF4-FFF2-40B4-BE49-F238E27FC236}">
                <a16:creationId xmlns:a16="http://schemas.microsoft.com/office/drawing/2014/main" id="{B7854E9E-6E98-2A48-AC1B-58F867B11A52}"/>
              </a:ext>
            </a:extLst>
          </p:cNvPr>
          <p:cNvSpPr txBox="1"/>
          <p:nvPr/>
        </p:nvSpPr>
        <p:spPr>
          <a:xfrm>
            <a:off x="3641991" y="5244916"/>
            <a:ext cx="5264727" cy="646331"/>
          </a:xfrm>
          <a:prstGeom prst="rect">
            <a:avLst/>
          </a:prstGeom>
          <a:noFill/>
        </p:spPr>
        <p:txBody>
          <a:bodyPr wrap="square" rtlCol="0">
            <a:spAutoFit/>
          </a:bodyPr>
          <a:lstStyle/>
          <a:p>
            <a:r>
              <a:rPr lang="en-US" sz="3600" dirty="0">
                <a:solidFill>
                  <a:schemeClr val="accent3"/>
                </a:solidFill>
              </a:rPr>
              <a:t>Surveillance</a:t>
            </a:r>
          </a:p>
        </p:txBody>
      </p:sp>
      <p:sp>
        <p:nvSpPr>
          <p:cNvPr id="14" name="TextBox 13">
            <a:extLst>
              <a:ext uri="{FF2B5EF4-FFF2-40B4-BE49-F238E27FC236}">
                <a16:creationId xmlns:a16="http://schemas.microsoft.com/office/drawing/2014/main" id="{8D4E186C-FD42-3E43-96FF-CDA78509E3AC}"/>
              </a:ext>
            </a:extLst>
          </p:cNvPr>
          <p:cNvSpPr txBox="1"/>
          <p:nvPr/>
        </p:nvSpPr>
        <p:spPr>
          <a:xfrm>
            <a:off x="1007481" y="5716298"/>
            <a:ext cx="5264727" cy="646331"/>
          </a:xfrm>
          <a:prstGeom prst="rect">
            <a:avLst/>
          </a:prstGeom>
          <a:noFill/>
        </p:spPr>
        <p:txBody>
          <a:bodyPr wrap="square" rtlCol="0">
            <a:spAutoFit/>
          </a:bodyPr>
          <a:lstStyle/>
          <a:p>
            <a:r>
              <a:rPr lang="en-US" sz="3600" dirty="0">
                <a:solidFill>
                  <a:schemeClr val="accent3"/>
                </a:solidFill>
              </a:rPr>
              <a:t>Music</a:t>
            </a:r>
          </a:p>
        </p:txBody>
      </p:sp>
      <p:sp>
        <p:nvSpPr>
          <p:cNvPr id="15" name="TextBox 14">
            <a:extLst>
              <a:ext uri="{FF2B5EF4-FFF2-40B4-BE49-F238E27FC236}">
                <a16:creationId xmlns:a16="http://schemas.microsoft.com/office/drawing/2014/main" id="{401486BB-639D-434C-9E4F-25486EB5B2C5}"/>
              </a:ext>
            </a:extLst>
          </p:cNvPr>
          <p:cNvSpPr txBox="1"/>
          <p:nvPr/>
        </p:nvSpPr>
        <p:spPr>
          <a:xfrm>
            <a:off x="7667436" y="4921750"/>
            <a:ext cx="1869423" cy="646331"/>
          </a:xfrm>
          <a:prstGeom prst="rect">
            <a:avLst/>
          </a:prstGeom>
          <a:noFill/>
        </p:spPr>
        <p:txBody>
          <a:bodyPr wrap="none" rtlCol="0">
            <a:spAutoFit/>
          </a:bodyPr>
          <a:lstStyle/>
          <a:p>
            <a:r>
              <a:rPr lang="en-US" sz="3600" dirty="0">
                <a:solidFill>
                  <a:schemeClr val="accent5"/>
                </a:solidFill>
              </a:rPr>
              <a:t>Aviation</a:t>
            </a:r>
          </a:p>
        </p:txBody>
      </p:sp>
      <p:sp>
        <p:nvSpPr>
          <p:cNvPr id="16" name="TextBox 15">
            <a:extLst>
              <a:ext uri="{FF2B5EF4-FFF2-40B4-BE49-F238E27FC236}">
                <a16:creationId xmlns:a16="http://schemas.microsoft.com/office/drawing/2014/main" id="{1108DB11-8535-4A40-A6E2-27943C7C156C}"/>
              </a:ext>
            </a:extLst>
          </p:cNvPr>
          <p:cNvSpPr txBox="1"/>
          <p:nvPr/>
        </p:nvSpPr>
        <p:spPr>
          <a:xfrm>
            <a:off x="3417061" y="1465472"/>
            <a:ext cx="2678938" cy="646331"/>
          </a:xfrm>
          <a:prstGeom prst="rect">
            <a:avLst/>
          </a:prstGeom>
          <a:noFill/>
        </p:spPr>
        <p:txBody>
          <a:bodyPr wrap="none" rtlCol="0">
            <a:spAutoFit/>
          </a:bodyPr>
          <a:lstStyle/>
          <a:p>
            <a:r>
              <a:rPr lang="en-US" sz="3600" dirty="0">
                <a:solidFill>
                  <a:schemeClr val="accent4"/>
                </a:solidFill>
              </a:rPr>
              <a:t>Disaster Aid</a:t>
            </a:r>
          </a:p>
        </p:txBody>
      </p:sp>
      <p:sp>
        <p:nvSpPr>
          <p:cNvPr id="17" name="TextBox 16">
            <a:extLst>
              <a:ext uri="{FF2B5EF4-FFF2-40B4-BE49-F238E27FC236}">
                <a16:creationId xmlns:a16="http://schemas.microsoft.com/office/drawing/2014/main" id="{A077FF7E-B94D-7C4F-8302-52C8BCE1D7CE}"/>
              </a:ext>
            </a:extLst>
          </p:cNvPr>
          <p:cNvSpPr txBox="1"/>
          <p:nvPr/>
        </p:nvSpPr>
        <p:spPr>
          <a:xfrm>
            <a:off x="8016840" y="1281113"/>
            <a:ext cx="5264727" cy="646331"/>
          </a:xfrm>
          <a:prstGeom prst="rect">
            <a:avLst/>
          </a:prstGeom>
          <a:noFill/>
        </p:spPr>
        <p:txBody>
          <a:bodyPr wrap="square" rtlCol="0">
            <a:spAutoFit/>
          </a:bodyPr>
          <a:lstStyle/>
          <a:p>
            <a:r>
              <a:rPr lang="en-US" sz="3600" dirty="0">
                <a:solidFill>
                  <a:schemeClr val="accent3"/>
                </a:solidFill>
              </a:rPr>
              <a:t>Customer service</a:t>
            </a:r>
          </a:p>
        </p:txBody>
      </p:sp>
      <p:sp>
        <p:nvSpPr>
          <p:cNvPr id="18" name="TextBox 17">
            <a:extLst>
              <a:ext uri="{FF2B5EF4-FFF2-40B4-BE49-F238E27FC236}">
                <a16:creationId xmlns:a16="http://schemas.microsoft.com/office/drawing/2014/main" id="{4B54B439-85C0-294F-9E5C-5573D312BC90}"/>
              </a:ext>
            </a:extLst>
          </p:cNvPr>
          <p:cNvSpPr txBox="1"/>
          <p:nvPr/>
        </p:nvSpPr>
        <p:spPr>
          <a:xfrm>
            <a:off x="8819435" y="2089027"/>
            <a:ext cx="813043" cy="646331"/>
          </a:xfrm>
          <a:prstGeom prst="rect">
            <a:avLst/>
          </a:prstGeom>
          <a:noFill/>
        </p:spPr>
        <p:txBody>
          <a:bodyPr wrap="none" rtlCol="0">
            <a:spAutoFit/>
          </a:bodyPr>
          <a:lstStyle/>
          <a:p>
            <a:r>
              <a:rPr lang="en-US" sz="3600" dirty="0">
                <a:solidFill>
                  <a:schemeClr val="accent4"/>
                </a:solidFill>
              </a:rPr>
              <a:t>Art</a:t>
            </a:r>
          </a:p>
        </p:txBody>
      </p:sp>
      <p:sp>
        <p:nvSpPr>
          <p:cNvPr id="19" name="TextBox 18">
            <a:extLst>
              <a:ext uri="{FF2B5EF4-FFF2-40B4-BE49-F238E27FC236}">
                <a16:creationId xmlns:a16="http://schemas.microsoft.com/office/drawing/2014/main" id="{95F052C7-A9E1-4E42-9031-DF1E6FD8236E}"/>
              </a:ext>
            </a:extLst>
          </p:cNvPr>
          <p:cNvSpPr txBox="1"/>
          <p:nvPr/>
        </p:nvSpPr>
        <p:spPr>
          <a:xfrm>
            <a:off x="2178560" y="2244540"/>
            <a:ext cx="2464136" cy="646331"/>
          </a:xfrm>
          <a:prstGeom prst="rect">
            <a:avLst/>
          </a:prstGeom>
          <a:noFill/>
        </p:spPr>
        <p:txBody>
          <a:bodyPr wrap="none" rtlCol="0">
            <a:spAutoFit/>
          </a:bodyPr>
          <a:lstStyle/>
          <a:p>
            <a:r>
              <a:rPr lang="en-US" sz="3600" dirty="0"/>
              <a:t>Healthcare</a:t>
            </a:r>
          </a:p>
        </p:txBody>
      </p:sp>
      <p:sp>
        <p:nvSpPr>
          <p:cNvPr id="20" name="TextBox 19">
            <a:extLst>
              <a:ext uri="{FF2B5EF4-FFF2-40B4-BE49-F238E27FC236}">
                <a16:creationId xmlns:a16="http://schemas.microsoft.com/office/drawing/2014/main" id="{C2319950-79A2-F944-A553-F9DEF10B1A8D}"/>
              </a:ext>
            </a:extLst>
          </p:cNvPr>
          <p:cNvSpPr txBox="1"/>
          <p:nvPr/>
        </p:nvSpPr>
        <p:spPr>
          <a:xfrm>
            <a:off x="6677371" y="5955413"/>
            <a:ext cx="2262158" cy="646331"/>
          </a:xfrm>
          <a:prstGeom prst="rect">
            <a:avLst/>
          </a:prstGeom>
          <a:noFill/>
        </p:spPr>
        <p:txBody>
          <a:bodyPr wrap="none" rtlCol="0">
            <a:spAutoFit/>
          </a:bodyPr>
          <a:lstStyle/>
          <a:p>
            <a:r>
              <a:rPr lang="en-US" sz="3600" dirty="0"/>
              <a:t>Education</a:t>
            </a:r>
          </a:p>
        </p:txBody>
      </p:sp>
    </p:spTree>
    <p:custDataLst>
      <p:tags r:id="rId1"/>
    </p:custDataLst>
    <p:extLst>
      <p:ext uri="{BB962C8B-B14F-4D97-AF65-F5344CB8AC3E}">
        <p14:creationId xmlns:p14="http://schemas.microsoft.com/office/powerpoint/2010/main" val="252081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5"/>
            <a:ext cx="7739271" cy="5870532"/>
          </a:xfrm>
        </p:spPr>
        <p:txBody>
          <a:bodyPr anchor="ctr" anchorCtr="0"/>
          <a:lstStyle/>
          <a:p>
            <a:r>
              <a:rPr lang="en-US" sz="5867" dirty="0">
                <a:solidFill>
                  <a:schemeClr val="bg1"/>
                </a:solidFill>
                <a:latin typeface="IBM Plex Sans" charset="0"/>
                <a:ea typeface="IBM Plex Sans" charset="0"/>
                <a:cs typeface="IBM Plex Sans" charset="0"/>
              </a:rPr>
              <a:t>Solution: </a:t>
            </a:r>
            <a:r>
              <a:rPr lang="en-US" sz="5867" dirty="0">
                <a:solidFill>
                  <a:schemeClr val="accent3"/>
                </a:solidFill>
                <a:latin typeface="IBM Plex Sans" charset="0"/>
                <a:ea typeface="IBM Plex Sans" charset="0"/>
                <a:cs typeface="IBM Plex Sans" charset="0"/>
              </a:rPr>
              <a:t>Create</a:t>
            </a:r>
            <a:r>
              <a:rPr lang="en-US" sz="5867" dirty="0">
                <a:solidFill>
                  <a:schemeClr val="bg1"/>
                </a:solidFill>
                <a:latin typeface="IBM Plex Sans" charset="0"/>
                <a:ea typeface="IBM Plex Sans" charset="0"/>
                <a:cs typeface="IBM Plex Sans" charset="0"/>
              </a:rPr>
              <a:t> and </a:t>
            </a:r>
            <a:r>
              <a:rPr lang="en-US" sz="5867" dirty="0">
                <a:solidFill>
                  <a:schemeClr val="accent3"/>
                </a:solidFill>
                <a:latin typeface="IBM Plex Sans" charset="0"/>
                <a:ea typeface="IBM Plex Sans" charset="0"/>
                <a:cs typeface="IBM Plex Sans" charset="0"/>
              </a:rPr>
              <a:t>train</a:t>
            </a:r>
            <a:r>
              <a:rPr lang="en-US" sz="5867" dirty="0">
                <a:solidFill>
                  <a:schemeClr val="bg1"/>
                </a:solidFill>
                <a:latin typeface="IBM Plex Sans" charset="0"/>
                <a:ea typeface="IBM Plex Sans" charset="0"/>
                <a:cs typeface="IBM Plex Sans" charset="0"/>
              </a:rPr>
              <a:t> a </a:t>
            </a:r>
            <a:r>
              <a:rPr lang="en-US" sz="5867" dirty="0">
                <a:solidFill>
                  <a:schemeClr val="accent3"/>
                </a:solidFill>
                <a:latin typeface="IBM Plex Sans" charset="0"/>
                <a:ea typeface="IBM Plex Sans" charset="0"/>
                <a:cs typeface="IBM Plex Sans" charset="0"/>
              </a:rPr>
              <a:t>model</a:t>
            </a:r>
            <a:r>
              <a:rPr lang="en-US" sz="5867" dirty="0">
                <a:solidFill>
                  <a:schemeClr val="bg1"/>
                </a:solidFill>
                <a:latin typeface="IBM Plex Sans" charset="0"/>
                <a:ea typeface="IBM Plex Sans" charset="0"/>
                <a:cs typeface="IBM Plex Sans" charset="0"/>
              </a:rPr>
              <a:t> using </a:t>
            </a:r>
            <a:r>
              <a:rPr lang="en-US" sz="5867" dirty="0">
                <a:solidFill>
                  <a:schemeClr val="accent3"/>
                </a:solidFill>
                <a:latin typeface="IBM Plex Sans" charset="0"/>
                <a:ea typeface="IBM Plex Sans" charset="0"/>
                <a:cs typeface="IBM Plex Sans" charset="0"/>
              </a:rPr>
              <a:t>Watson Studio </a:t>
            </a:r>
            <a:r>
              <a:rPr lang="en-US" sz="5867" dirty="0">
                <a:solidFill>
                  <a:schemeClr val="bg1"/>
                </a:solidFill>
                <a:latin typeface="IBM Plex Sans" charset="0"/>
                <a:ea typeface="IBM Plex Sans" charset="0"/>
                <a:cs typeface="IBM Plex Sans" charset="0"/>
              </a:rPr>
              <a:t>using data related to heart failure</a:t>
            </a:r>
            <a:endParaRPr lang="en-US" sz="5867" dirty="0">
              <a:solidFill>
                <a:schemeClr val="accent3"/>
              </a:solidFill>
              <a:latin typeface="IBM Plex Sans" charset="0"/>
              <a:ea typeface="IBM Plex Sans" charset="0"/>
              <a:cs typeface="IBM Plex Sans" charset="0"/>
            </a:endParaRPr>
          </a:p>
        </p:txBody>
      </p:sp>
      <p:sp>
        <p:nvSpPr>
          <p:cNvPr id="4" name="Slide Number Placeholder 3"/>
          <p:cNvSpPr>
            <a:spLocks noGrp="1"/>
          </p:cNvSpPr>
          <p:nvPr>
            <p:ph type="sldNum" sz="quarter" idx="10"/>
          </p:nvPr>
        </p:nvSpPr>
        <p:spPr/>
        <p:txBody>
          <a:bodyPr/>
          <a:lstStyle/>
          <a:p>
            <a:fld id="{D0BE6F14-FF48-0F4F-A8AA-2E3F25371E4A}" type="slidenum">
              <a:rPr lang="en-US" smtClean="0"/>
              <a:pPr/>
              <a:t>24</a:t>
            </a:fld>
            <a:endParaRPr lang="en-US"/>
          </a:p>
        </p:txBody>
      </p:sp>
    </p:spTree>
    <p:extLst>
      <p:ext uri="{BB962C8B-B14F-4D97-AF65-F5344CB8AC3E}">
        <p14:creationId xmlns:p14="http://schemas.microsoft.com/office/powerpoint/2010/main" val="2445411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955ACD-A309-4A44-B444-8B5727142919}"/>
              </a:ext>
            </a:extLst>
          </p:cNvPr>
          <p:cNvSpPr>
            <a:spLocks noGrp="1"/>
          </p:cNvSpPr>
          <p:nvPr>
            <p:ph type="title"/>
          </p:nvPr>
        </p:nvSpPr>
        <p:spPr/>
        <p:txBody>
          <a:bodyPr/>
          <a:lstStyle/>
          <a:p>
            <a:r>
              <a:rPr lang="en-US" sz="6000" dirty="0"/>
              <a:t>Prerequisites</a:t>
            </a:r>
          </a:p>
        </p:txBody>
      </p:sp>
      <p:sp>
        <p:nvSpPr>
          <p:cNvPr id="4" name="Slide Number Placeholder 3">
            <a:extLst>
              <a:ext uri="{FF2B5EF4-FFF2-40B4-BE49-F238E27FC236}">
                <a16:creationId xmlns:a16="http://schemas.microsoft.com/office/drawing/2014/main" id="{966F49F8-04E9-2E4A-843E-B1A49ECC96CF}"/>
              </a:ext>
            </a:extLst>
          </p:cNvPr>
          <p:cNvSpPr>
            <a:spLocks noGrp="1"/>
          </p:cNvSpPr>
          <p:nvPr>
            <p:ph type="sldNum" sz="quarter" idx="10"/>
          </p:nvPr>
        </p:nvSpPr>
        <p:spPr/>
        <p:txBody>
          <a:bodyPr/>
          <a:lstStyle/>
          <a:p>
            <a:fld id="{3FD999D4-B456-9943-89B7-30D56181CE18}" type="slidenum">
              <a:rPr lang="en-US" smtClean="0"/>
              <a:t>25</a:t>
            </a:fld>
            <a:endParaRPr lang="en-US"/>
          </a:p>
        </p:txBody>
      </p:sp>
      <p:sp>
        <p:nvSpPr>
          <p:cNvPr id="5" name="Text Placeholder 4">
            <a:extLst>
              <a:ext uri="{FF2B5EF4-FFF2-40B4-BE49-F238E27FC236}">
                <a16:creationId xmlns:a16="http://schemas.microsoft.com/office/drawing/2014/main" id="{BD566B7B-289D-3E49-BD86-D3C6F900C309}"/>
              </a:ext>
            </a:extLst>
          </p:cNvPr>
          <p:cNvSpPr>
            <a:spLocks noGrp="1"/>
          </p:cNvSpPr>
          <p:nvPr>
            <p:ph type="body" sz="quarter" idx="14"/>
          </p:nvPr>
        </p:nvSpPr>
        <p:spPr>
          <a:xfrm>
            <a:off x="406400" y="1837060"/>
            <a:ext cx="10551886" cy="4781127"/>
          </a:xfrm>
        </p:spPr>
        <p:txBody>
          <a:bodyPr/>
          <a:lstStyle/>
          <a:p>
            <a:pPr marL="342900" indent="-342900">
              <a:buFont typeface="Arial" panose="020B0604020202020204" pitchFamily="34" charset="0"/>
              <a:buChar char="•"/>
            </a:pPr>
            <a:r>
              <a:rPr lang="en-US" sz="4000" dirty="0"/>
              <a:t>Created IBM Cloud Account</a:t>
            </a:r>
          </a:p>
        </p:txBody>
      </p:sp>
    </p:spTree>
    <p:extLst>
      <p:ext uri="{BB962C8B-B14F-4D97-AF65-F5344CB8AC3E}">
        <p14:creationId xmlns:p14="http://schemas.microsoft.com/office/powerpoint/2010/main" val="116745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5"/>
            <a:ext cx="12016155" cy="5870532"/>
          </a:xfrm>
        </p:spPr>
        <p:txBody>
          <a:bodyPr anchor="ctr" anchorCtr="0"/>
          <a:lstStyle/>
          <a:p>
            <a:r>
              <a:rPr lang="en-US" sz="5867" dirty="0">
                <a:solidFill>
                  <a:schemeClr val="bg1"/>
                </a:solidFill>
                <a:latin typeface="IBM Plex Sans" charset="0"/>
                <a:ea typeface="IBM Plex Sans" charset="0"/>
                <a:cs typeface="IBM Plex Sans" charset="0"/>
              </a:rPr>
              <a:t>What is Machine Learning? Why would we use it?</a:t>
            </a:r>
            <a:endParaRPr lang="en-US" sz="5867" dirty="0">
              <a:solidFill>
                <a:schemeClr val="accent3"/>
              </a:solidFill>
              <a:latin typeface="IBM Plex Sans" charset="0"/>
              <a:ea typeface="IBM Plex Sans" charset="0"/>
              <a:cs typeface="IBM Plex Sans" charset="0"/>
            </a:endParaRPr>
          </a:p>
        </p:txBody>
      </p:sp>
      <p:sp>
        <p:nvSpPr>
          <p:cNvPr id="4" name="Slide Number Placeholder 3"/>
          <p:cNvSpPr>
            <a:spLocks noGrp="1"/>
          </p:cNvSpPr>
          <p:nvPr>
            <p:ph type="sldNum" sz="quarter" idx="10"/>
          </p:nvPr>
        </p:nvSpPr>
        <p:spPr/>
        <p:txBody>
          <a:bodyPr/>
          <a:lstStyle/>
          <a:p>
            <a:fld id="{D0BE6F14-FF48-0F4F-A8AA-2E3F25371E4A}" type="slidenum">
              <a:rPr lang="en-US" smtClean="0"/>
              <a:pPr/>
              <a:t>3</a:t>
            </a:fld>
            <a:endParaRPr lang="en-US"/>
          </a:p>
        </p:txBody>
      </p:sp>
    </p:spTree>
    <p:extLst>
      <p:ext uri="{BB962C8B-B14F-4D97-AF65-F5344CB8AC3E}">
        <p14:creationId xmlns:p14="http://schemas.microsoft.com/office/powerpoint/2010/main" val="331646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5"/>
            <a:ext cx="7739271" cy="5870532"/>
          </a:xfrm>
        </p:spPr>
        <p:txBody>
          <a:bodyPr anchor="ctr" anchorCtr="0"/>
          <a:lstStyle/>
          <a:p>
            <a:r>
              <a:rPr lang="en-US" sz="5867" dirty="0">
                <a:solidFill>
                  <a:schemeClr val="bg1"/>
                </a:solidFill>
                <a:latin typeface="IBM Plex Sans" charset="0"/>
                <a:ea typeface="IBM Plex Sans" charset="0"/>
                <a:cs typeface="IBM Plex Sans" charset="0"/>
              </a:rPr>
              <a:t>Artificial Intelligence is  the capability of a </a:t>
            </a:r>
            <a:r>
              <a:rPr lang="en-US" sz="5867" dirty="0">
                <a:solidFill>
                  <a:schemeClr val="accent3"/>
                </a:solidFill>
                <a:latin typeface="IBM Plex Sans" charset="0"/>
                <a:ea typeface="IBM Plex Sans" charset="0"/>
                <a:cs typeface="IBM Plex Sans" charset="0"/>
              </a:rPr>
              <a:t>machine</a:t>
            </a:r>
            <a:r>
              <a:rPr lang="en-US" sz="5867" b="1" dirty="0">
                <a:solidFill>
                  <a:schemeClr val="accent3"/>
                </a:solidFill>
                <a:latin typeface="IBM Plex Sans" charset="0"/>
                <a:ea typeface="IBM Plex Sans" charset="0"/>
                <a:cs typeface="IBM Plex Sans" charset="0"/>
              </a:rPr>
              <a:t> </a:t>
            </a:r>
            <a:r>
              <a:rPr lang="en-US" sz="5867" dirty="0">
                <a:solidFill>
                  <a:schemeClr val="bg1"/>
                </a:solidFill>
                <a:latin typeface="IBM Plex Sans" charset="0"/>
                <a:ea typeface="IBM Plex Sans" charset="0"/>
                <a:cs typeface="IBM Plex Sans" charset="0"/>
              </a:rPr>
              <a:t>to </a:t>
            </a:r>
            <a:r>
              <a:rPr lang="en-US" sz="5867" dirty="0">
                <a:solidFill>
                  <a:schemeClr val="accent3"/>
                </a:solidFill>
                <a:latin typeface="IBM Plex Sans" charset="0"/>
                <a:ea typeface="IBM Plex Sans" charset="0"/>
                <a:cs typeface="IBM Plex Sans" charset="0"/>
              </a:rPr>
              <a:t>imitate human intelligence</a:t>
            </a:r>
          </a:p>
        </p:txBody>
      </p:sp>
      <p:sp>
        <p:nvSpPr>
          <p:cNvPr id="4" name="Slide Number Placeholder 3"/>
          <p:cNvSpPr>
            <a:spLocks noGrp="1"/>
          </p:cNvSpPr>
          <p:nvPr>
            <p:ph type="sldNum" sz="quarter" idx="10"/>
          </p:nvPr>
        </p:nvSpPr>
        <p:spPr/>
        <p:txBody>
          <a:bodyPr/>
          <a:lstStyle/>
          <a:p>
            <a:fld id="{D0BE6F14-FF48-0F4F-A8AA-2E3F25371E4A}" type="slidenum">
              <a:rPr lang="en-US" smtClean="0"/>
              <a:pPr/>
              <a:t>4</a:t>
            </a:fld>
            <a:endParaRPr lang="en-US"/>
          </a:p>
        </p:txBody>
      </p:sp>
    </p:spTree>
    <p:extLst>
      <p:ext uri="{BB962C8B-B14F-4D97-AF65-F5344CB8AC3E}">
        <p14:creationId xmlns:p14="http://schemas.microsoft.com/office/powerpoint/2010/main" val="236671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latin typeface="IBM Plex Sans" charset="0"/>
                <a:ea typeface="IBM Plex Sans" charset="0"/>
                <a:cs typeface="IBM Plex Sans" charset="0"/>
              </a:rPr>
              <a:t>Human Intelligence</a:t>
            </a:r>
            <a:endParaRPr lang="en-US" dirty="0"/>
          </a:p>
        </p:txBody>
      </p:sp>
      <p:sp>
        <p:nvSpPr>
          <p:cNvPr id="4" name="Slide Number Placeholder 3"/>
          <p:cNvSpPr>
            <a:spLocks noGrp="1"/>
          </p:cNvSpPr>
          <p:nvPr>
            <p:ph type="sldNum" sz="quarter" idx="10"/>
          </p:nvPr>
        </p:nvSpPr>
        <p:spPr/>
        <p:txBody>
          <a:bodyPr/>
          <a:lstStyle/>
          <a:p>
            <a:fld id="{3FD999D4-B456-9943-89B7-30D56181CE18}" type="slidenum">
              <a:rPr lang="en-US" smtClean="0"/>
              <a:t>5</a:t>
            </a:fld>
            <a:endParaRPr lang="en-US"/>
          </a:p>
        </p:txBody>
      </p:sp>
      <p:grpSp>
        <p:nvGrpSpPr>
          <p:cNvPr id="10" name="Group 9"/>
          <p:cNvGrpSpPr/>
          <p:nvPr/>
        </p:nvGrpSpPr>
        <p:grpSpPr>
          <a:xfrm rot="10800000">
            <a:off x="697542" y="1016648"/>
            <a:ext cx="7154193" cy="3100321"/>
            <a:chOff x="3024015" y="2102760"/>
            <a:chExt cx="4391514" cy="1903094"/>
          </a:xfrm>
        </p:grpSpPr>
        <p:sp>
          <p:nvSpPr>
            <p:cNvPr id="11" name="Oval 5"/>
            <p:cNvSpPr>
              <a:spLocks noChangeArrowheads="1"/>
            </p:cNvSpPr>
            <p:nvPr/>
          </p:nvSpPr>
          <p:spPr bwMode="auto">
            <a:xfrm>
              <a:off x="3024015" y="2255635"/>
              <a:ext cx="1750219" cy="1750219"/>
            </a:xfrm>
            <a:prstGeom prst="ellipse">
              <a:avLst/>
            </a:prstGeom>
            <a:solidFill>
              <a:schemeClr val="accent3">
                <a:lumMod val="75000"/>
              </a:schemeClr>
            </a:solidFill>
            <a:ln w="6350">
              <a:solidFill>
                <a:schemeClr val="tx2"/>
              </a:solid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dirty="0">
                <a:ea typeface="MS PGothic" charset="-128"/>
              </a:endParaRPr>
            </a:p>
          </p:txBody>
        </p:sp>
        <p:sp>
          <p:nvSpPr>
            <p:cNvPr id="12" name="Oval 6"/>
            <p:cNvSpPr>
              <a:spLocks noChangeArrowheads="1"/>
            </p:cNvSpPr>
            <p:nvPr/>
          </p:nvSpPr>
          <p:spPr bwMode="auto">
            <a:xfrm>
              <a:off x="4369984" y="2166795"/>
              <a:ext cx="1750219" cy="1750219"/>
            </a:xfrm>
            <a:prstGeom prst="ellipse">
              <a:avLst/>
            </a:prstGeom>
            <a:solidFill>
              <a:schemeClr val="accent4">
                <a:alpha val="50000"/>
              </a:schemeClr>
            </a:solidFill>
            <a:ln w="6350">
              <a:no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dirty="0">
                <a:ea typeface="MS PGothic" charset="-128"/>
              </a:endParaRPr>
            </a:p>
          </p:txBody>
        </p:sp>
        <p:sp>
          <p:nvSpPr>
            <p:cNvPr id="13" name="Oval 7"/>
            <p:cNvSpPr>
              <a:spLocks noChangeArrowheads="1"/>
            </p:cNvSpPr>
            <p:nvPr/>
          </p:nvSpPr>
          <p:spPr bwMode="auto">
            <a:xfrm>
              <a:off x="5665310" y="2102760"/>
              <a:ext cx="1750219" cy="1750219"/>
            </a:xfrm>
            <a:prstGeom prst="ellipse">
              <a:avLst/>
            </a:prstGeom>
            <a:solidFill>
              <a:schemeClr val="accent3">
                <a:alpha val="60000"/>
              </a:schemeClr>
            </a:solidFill>
            <a:ln w="6350">
              <a:no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a:ea typeface="MS PGothic" charset="-128"/>
              </a:endParaRPr>
            </a:p>
          </p:txBody>
        </p:sp>
        <p:sp>
          <p:nvSpPr>
            <p:cNvPr id="14" name="Rectangle 8"/>
            <p:cNvSpPr>
              <a:spLocks noChangeArrowheads="1"/>
            </p:cNvSpPr>
            <p:nvPr/>
          </p:nvSpPr>
          <p:spPr bwMode="auto">
            <a:xfrm rot="10800000">
              <a:off x="6251465" y="2861148"/>
              <a:ext cx="724212" cy="23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r>
                <a:rPr lang="en-US" altLang="en-US" sz="1867" b="1" dirty="0">
                  <a:solidFill>
                    <a:schemeClr val="bg2"/>
                  </a:solidFill>
                  <a:latin typeface="+mn-lt"/>
                  <a:ea typeface="MS PGothic" charset="-128"/>
                </a:rPr>
                <a:t>Planning</a:t>
              </a:r>
            </a:p>
          </p:txBody>
        </p:sp>
      </p:grpSp>
      <p:sp>
        <p:nvSpPr>
          <p:cNvPr id="27" name="Shape 294"/>
          <p:cNvSpPr txBox="1"/>
          <p:nvPr/>
        </p:nvSpPr>
        <p:spPr>
          <a:xfrm>
            <a:off x="8398113" y="3757006"/>
            <a:ext cx="3065125" cy="965179"/>
          </a:xfrm>
          <a:prstGeom prst="rect">
            <a:avLst/>
          </a:prstGeom>
          <a:ln w="12700">
            <a:miter lim="400000"/>
          </a:ln>
          <a:extLst>
            <a:ext uri="{C572A759-6A51-4108-AA02-DFA0A04FC94B}">
              <ma14:wrappingTextBoxFlag xmlns="" xmlns:ma14="http://schemas.microsoft.com/office/mac/drawingml/2011/main" val="1"/>
            </a:ext>
          </a:extLst>
        </p:spPr>
        <p:txBody>
          <a:bodyPr lIns="0" tIns="50800" rIns="50800" bIns="50800" anchor="ctr"/>
          <a:lstStyle/>
          <a:p>
            <a:pPr defTabSz="609570">
              <a:defRPr sz="1000">
                <a:solidFill>
                  <a:srgbClr val="FFFFFF"/>
                </a:solidFill>
                <a:latin typeface="IBM Plex Sans ExtraLight"/>
                <a:ea typeface="IBM Plex Sans ExtraLight"/>
                <a:cs typeface="IBM Plex Sans ExtraLight"/>
                <a:sym typeface="IBM Plex Sans ExtraLight"/>
              </a:defRPr>
            </a:pPr>
            <a:endParaRPr lang="en-US" sz="1867" i="1" dirty="0">
              <a:solidFill>
                <a:srgbClr val="2B2B2B"/>
              </a:solidFill>
              <a:latin typeface="IBM Plex Sans ExtraLight" charset="0"/>
              <a:ea typeface="IBM Plex Sans ExtraLight" charset="0"/>
              <a:cs typeface="IBM Plex Sans ExtraLight" charset="0"/>
            </a:endParaRPr>
          </a:p>
        </p:txBody>
      </p:sp>
      <p:sp>
        <p:nvSpPr>
          <p:cNvPr id="18" name="Oval 6">
            <a:extLst>
              <a:ext uri="{FF2B5EF4-FFF2-40B4-BE49-F238E27FC236}">
                <a16:creationId xmlns:a16="http://schemas.microsoft.com/office/drawing/2014/main" id="{6935285D-4C3E-5846-A977-C6F3B161D66E}"/>
              </a:ext>
            </a:extLst>
          </p:cNvPr>
          <p:cNvSpPr>
            <a:spLocks noChangeArrowheads="1"/>
          </p:cNvSpPr>
          <p:nvPr/>
        </p:nvSpPr>
        <p:spPr bwMode="auto">
          <a:xfrm rot="10800000">
            <a:off x="2018089" y="3666572"/>
            <a:ext cx="2851273" cy="2851272"/>
          </a:xfrm>
          <a:prstGeom prst="ellipse">
            <a:avLst/>
          </a:prstGeom>
          <a:solidFill>
            <a:schemeClr val="accent4">
              <a:alpha val="50000"/>
            </a:schemeClr>
          </a:solidFill>
          <a:ln w="6350">
            <a:no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dirty="0">
              <a:ea typeface="MS PGothic" charset="-128"/>
            </a:endParaRPr>
          </a:p>
        </p:txBody>
      </p:sp>
      <p:sp>
        <p:nvSpPr>
          <p:cNvPr id="19" name="Oval 6">
            <a:extLst>
              <a:ext uri="{FF2B5EF4-FFF2-40B4-BE49-F238E27FC236}">
                <a16:creationId xmlns:a16="http://schemas.microsoft.com/office/drawing/2014/main" id="{4B75D136-6B62-DA43-8A5F-18145198F3BE}"/>
              </a:ext>
            </a:extLst>
          </p:cNvPr>
          <p:cNvSpPr>
            <a:spLocks noChangeArrowheads="1"/>
          </p:cNvSpPr>
          <p:nvPr/>
        </p:nvSpPr>
        <p:spPr bwMode="auto">
          <a:xfrm rot="10800000">
            <a:off x="6473142" y="3738047"/>
            <a:ext cx="2851273" cy="2851272"/>
          </a:xfrm>
          <a:prstGeom prst="ellipse">
            <a:avLst/>
          </a:prstGeom>
          <a:solidFill>
            <a:schemeClr val="accent4">
              <a:alpha val="50000"/>
            </a:schemeClr>
          </a:solidFill>
          <a:ln w="6350">
            <a:no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dirty="0">
              <a:ea typeface="MS PGothic" charset="-128"/>
            </a:endParaRPr>
          </a:p>
        </p:txBody>
      </p:sp>
      <p:sp>
        <p:nvSpPr>
          <p:cNvPr id="21" name="Rectangle 8">
            <a:extLst>
              <a:ext uri="{FF2B5EF4-FFF2-40B4-BE49-F238E27FC236}">
                <a16:creationId xmlns:a16="http://schemas.microsoft.com/office/drawing/2014/main" id="{29AE881E-ADF2-E240-8C7E-8F4D38674112}"/>
              </a:ext>
            </a:extLst>
          </p:cNvPr>
          <p:cNvSpPr>
            <a:spLocks noChangeArrowheads="1"/>
          </p:cNvSpPr>
          <p:nvPr/>
        </p:nvSpPr>
        <p:spPr bwMode="auto">
          <a:xfrm>
            <a:off x="3612034" y="2534665"/>
            <a:ext cx="1165384" cy="38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r>
              <a:rPr lang="en-US" altLang="en-US" sz="1867" b="1" dirty="0">
                <a:solidFill>
                  <a:schemeClr val="bg2"/>
                </a:solidFill>
                <a:latin typeface="+mn-lt"/>
                <a:ea typeface="MS PGothic" charset="-128"/>
              </a:rPr>
              <a:t>Learning</a:t>
            </a:r>
          </a:p>
        </p:txBody>
      </p:sp>
      <p:sp>
        <p:nvSpPr>
          <p:cNvPr id="22" name="Rectangle 8">
            <a:extLst>
              <a:ext uri="{FF2B5EF4-FFF2-40B4-BE49-F238E27FC236}">
                <a16:creationId xmlns:a16="http://schemas.microsoft.com/office/drawing/2014/main" id="{7672FB52-75C9-DD42-BFB4-057F1FDE646E}"/>
              </a:ext>
            </a:extLst>
          </p:cNvPr>
          <p:cNvSpPr>
            <a:spLocks noChangeArrowheads="1"/>
          </p:cNvSpPr>
          <p:nvPr/>
        </p:nvSpPr>
        <p:spPr bwMode="auto">
          <a:xfrm>
            <a:off x="2513271" y="4973532"/>
            <a:ext cx="1285608" cy="38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r>
              <a:rPr lang="en-US" altLang="en-US" sz="1867" b="1" dirty="0">
                <a:solidFill>
                  <a:schemeClr val="bg2"/>
                </a:solidFill>
                <a:latin typeface="+mn-lt"/>
                <a:ea typeface="MS PGothic" charset="-128"/>
              </a:rPr>
              <a:t>Creativity</a:t>
            </a:r>
          </a:p>
        </p:txBody>
      </p:sp>
      <p:sp>
        <p:nvSpPr>
          <p:cNvPr id="23" name="Rectangle 8">
            <a:extLst>
              <a:ext uri="{FF2B5EF4-FFF2-40B4-BE49-F238E27FC236}">
                <a16:creationId xmlns:a16="http://schemas.microsoft.com/office/drawing/2014/main" id="{B8A2BCB3-0AD6-2945-9C5F-DC9B6996CEF6}"/>
              </a:ext>
            </a:extLst>
          </p:cNvPr>
          <p:cNvSpPr>
            <a:spLocks noChangeArrowheads="1"/>
          </p:cNvSpPr>
          <p:nvPr/>
        </p:nvSpPr>
        <p:spPr bwMode="auto">
          <a:xfrm>
            <a:off x="5659024" y="2431084"/>
            <a:ext cx="2024593" cy="38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r>
              <a:rPr lang="en-US" altLang="en-US" sz="1867" b="1" dirty="0">
                <a:solidFill>
                  <a:schemeClr val="bg2"/>
                </a:solidFill>
                <a:latin typeface="+mn-lt"/>
                <a:ea typeface="MS PGothic" charset="-128"/>
              </a:rPr>
              <a:t>Problem Solving</a:t>
            </a:r>
          </a:p>
        </p:txBody>
      </p:sp>
      <p:sp>
        <p:nvSpPr>
          <p:cNvPr id="24" name="Rectangle 8">
            <a:extLst>
              <a:ext uri="{FF2B5EF4-FFF2-40B4-BE49-F238E27FC236}">
                <a16:creationId xmlns:a16="http://schemas.microsoft.com/office/drawing/2014/main" id="{3FCCF337-EDC9-114D-8621-4DDEB1BD8A61}"/>
              </a:ext>
            </a:extLst>
          </p:cNvPr>
          <p:cNvSpPr>
            <a:spLocks noChangeArrowheads="1"/>
          </p:cNvSpPr>
          <p:nvPr/>
        </p:nvSpPr>
        <p:spPr bwMode="auto">
          <a:xfrm>
            <a:off x="7134595" y="4902057"/>
            <a:ext cx="1359346" cy="38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r>
              <a:rPr lang="en-US" altLang="en-US" sz="1867" b="1" dirty="0">
                <a:solidFill>
                  <a:schemeClr val="bg2"/>
                </a:solidFill>
                <a:latin typeface="+mn-lt"/>
                <a:ea typeface="MS PGothic" charset="-128"/>
              </a:rPr>
              <a:t>Reasoning</a:t>
            </a:r>
          </a:p>
        </p:txBody>
      </p:sp>
      <p:sp>
        <p:nvSpPr>
          <p:cNvPr id="25" name="Oval 7">
            <a:extLst>
              <a:ext uri="{FF2B5EF4-FFF2-40B4-BE49-F238E27FC236}">
                <a16:creationId xmlns:a16="http://schemas.microsoft.com/office/drawing/2014/main" id="{C43A9A17-885A-E74B-8EC6-0448AA2615E1}"/>
              </a:ext>
            </a:extLst>
          </p:cNvPr>
          <p:cNvSpPr>
            <a:spLocks noChangeArrowheads="1"/>
          </p:cNvSpPr>
          <p:nvPr/>
        </p:nvSpPr>
        <p:spPr bwMode="auto">
          <a:xfrm rot="10800000">
            <a:off x="4133629" y="3497659"/>
            <a:ext cx="2851273" cy="2851273"/>
          </a:xfrm>
          <a:prstGeom prst="ellipse">
            <a:avLst/>
          </a:prstGeom>
          <a:solidFill>
            <a:schemeClr val="accent3">
              <a:alpha val="60000"/>
            </a:schemeClr>
          </a:solidFill>
          <a:ln w="6350">
            <a:no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a:ea typeface="MS PGothic" charset="-128"/>
            </a:endParaRPr>
          </a:p>
        </p:txBody>
      </p:sp>
      <p:sp>
        <p:nvSpPr>
          <p:cNvPr id="29" name="Rectangle 8">
            <a:extLst>
              <a:ext uri="{FF2B5EF4-FFF2-40B4-BE49-F238E27FC236}">
                <a16:creationId xmlns:a16="http://schemas.microsoft.com/office/drawing/2014/main" id="{CAE47CD4-4CB0-BB41-8E6D-7DD71B9538D0}"/>
              </a:ext>
            </a:extLst>
          </p:cNvPr>
          <p:cNvSpPr>
            <a:spLocks noChangeArrowheads="1"/>
          </p:cNvSpPr>
          <p:nvPr/>
        </p:nvSpPr>
        <p:spPr bwMode="auto">
          <a:xfrm>
            <a:off x="4732371" y="4733145"/>
            <a:ext cx="1415452" cy="38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r>
              <a:rPr lang="en-US" altLang="en-US" sz="1867" b="1" dirty="0">
                <a:solidFill>
                  <a:schemeClr val="bg2"/>
                </a:solidFill>
                <a:latin typeface="+mn-lt"/>
                <a:ea typeface="MS PGothic" charset="-128"/>
              </a:rPr>
              <a:t>Perception</a:t>
            </a:r>
          </a:p>
        </p:txBody>
      </p:sp>
      <p:sp>
        <p:nvSpPr>
          <p:cNvPr id="30" name="Oval 6">
            <a:extLst>
              <a:ext uri="{FF2B5EF4-FFF2-40B4-BE49-F238E27FC236}">
                <a16:creationId xmlns:a16="http://schemas.microsoft.com/office/drawing/2014/main" id="{64C9554E-857A-B443-93E5-E61185E85057}"/>
              </a:ext>
            </a:extLst>
          </p:cNvPr>
          <p:cNvSpPr>
            <a:spLocks noChangeArrowheads="1"/>
          </p:cNvSpPr>
          <p:nvPr/>
        </p:nvSpPr>
        <p:spPr bwMode="auto">
          <a:xfrm rot="10800000">
            <a:off x="7292931" y="1225682"/>
            <a:ext cx="2851273" cy="2851272"/>
          </a:xfrm>
          <a:prstGeom prst="ellipse">
            <a:avLst/>
          </a:prstGeom>
          <a:solidFill>
            <a:schemeClr val="accent4">
              <a:alpha val="50000"/>
            </a:schemeClr>
          </a:solidFill>
          <a:ln w="6350">
            <a:no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dirty="0">
              <a:ea typeface="MS PGothic" charset="-128"/>
            </a:endParaRPr>
          </a:p>
        </p:txBody>
      </p:sp>
      <p:sp>
        <p:nvSpPr>
          <p:cNvPr id="31" name="Rectangle 8">
            <a:extLst>
              <a:ext uri="{FF2B5EF4-FFF2-40B4-BE49-F238E27FC236}">
                <a16:creationId xmlns:a16="http://schemas.microsoft.com/office/drawing/2014/main" id="{7272C3AB-1853-C942-8621-6BAD6D4E1533}"/>
              </a:ext>
            </a:extLst>
          </p:cNvPr>
          <p:cNvSpPr>
            <a:spLocks noChangeArrowheads="1"/>
          </p:cNvSpPr>
          <p:nvPr/>
        </p:nvSpPr>
        <p:spPr bwMode="auto">
          <a:xfrm>
            <a:off x="7974013" y="2344515"/>
            <a:ext cx="1663917" cy="38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r>
              <a:rPr lang="en-US" altLang="en-US" sz="1867" b="1" dirty="0">
                <a:solidFill>
                  <a:schemeClr val="bg2"/>
                </a:solidFill>
                <a:latin typeface="+mn-lt"/>
                <a:ea typeface="MS PGothic" charset="-128"/>
              </a:rPr>
              <a:t>Manipulation</a:t>
            </a:r>
          </a:p>
        </p:txBody>
      </p:sp>
    </p:spTree>
    <p:custDataLst>
      <p:tags r:id="rId1"/>
    </p:custDataLst>
    <p:extLst>
      <p:ext uri="{BB962C8B-B14F-4D97-AF65-F5344CB8AC3E}">
        <p14:creationId xmlns:p14="http://schemas.microsoft.com/office/powerpoint/2010/main" val="174924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FD999D4-B456-9943-89B7-30D56181CE18}" type="slidenum">
              <a:rPr lang="en-US" smtClean="0"/>
              <a:t>6</a:t>
            </a:fld>
            <a:endParaRPr lang="en-US"/>
          </a:p>
        </p:txBody>
      </p:sp>
      <p:sp>
        <p:nvSpPr>
          <p:cNvPr id="3" name="Title 2"/>
          <p:cNvSpPr>
            <a:spLocks noGrp="1"/>
          </p:cNvSpPr>
          <p:nvPr>
            <p:ph type="title"/>
          </p:nvPr>
        </p:nvSpPr>
        <p:spPr/>
        <p:txBody>
          <a:bodyPr/>
          <a:lstStyle/>
          <a:p>
            <a:r>
              <a:rPr lang="en-US" dirty="0"/>
              <a:t>Examples</a:t>
            </a:r>
          </a:p>
        </p:txBody>
      </p:sp>
      <p:sp>
        <p:nvSpPr>
          <p:cNvPr id="46" name="TextBox 45">
            <a:extLst>
              <a:ext uri="{FF2B5EF4-FFF2-40B4-BE49-F238E27FC236}">
                <a16:creationId xmlns:a16="http://schemas.microsoft.com/office/drawing/2014/main" id="{F6950166-71F0-2745-A59D-EA5A4AFAAA09}"/>
              </a:ext>
            </a:extLst>
          </p:cNvPr>
          <p:cNvSpPr txBox="1"/>
          <p:nvPr/>
        </p:nvSpPr>
        <p:spPr>
          <a:xfrm>
            <a:off x="766482" y="3061722"/>
            <a:ext cx="2406209" cy="646331"/>
          </a:xfrm>
          <a:prstGeom prst="rect">
            <a:avLst/>
          </a:prstGeom>
          <a:noFill/>
        </p:spPr>
        <p:txBody>
          <a:bodyPr wrap="square" rtlCol="0">
            <a:spAutoFit/>
          </a:bodyPr>
          <a:lstStyle/>
          <a:p>
            <a:r>
              <a:rPr lang="en-US" sz="3600" dirty="0">
                <a:solidFill>
                  <a:schemeClr val="accent3"/>
                </a:solidFill>
              </a:rPr>
              <a:t>Chatbots</a:t>
            </a:r>
          </a:p>
        </p:txBody>
      </p:sp>
      <p:sp>
        <p:nvSpPr>
          <p:cNvPr id="47" name="TextBox 46">
            <a:extLst>
              <a:ext uri="{FF2B5EF4-FFF2-40B4-BE49-F238E27FC236}">
                <a16:creationId xmlns:a16="http://schemas.microsoft.com/office/drawing/2014/main" id="{93CD2EBD-C226-2B4F-BDF7-9AEB4C2A416A}"/>
              </a:ext>
            </a:extLst>
          </p:cNvPr>
          <p:cNvSpPr txBox="1"/>
          <p:nvPr/>
        </p:nvSpPr>
        <p:spPr>
          <a:xfrm>
            <a:off x="766482" y="5045589"/>
            <a:ext cx="3474028" cy="646331"/>
          </a:xfrm>
          <a:prstGeom prst="rect">
            <a:avLst/>
          </a:prstGeom>
          <a:noFill/>
        </p:spPr>
        <p:txBody>
          <a:bodyPr wrap="none" rtlCol="0">
            <a:spAutoFit/>
          </a:bodyPr>
          <a:lstStyle/>
          <a:p>
            <a:r>
              <a:rPr lang="en-US" sz="3600" dirty="0">
                <a:solidFill>
                  <a:schemeClr val="accent5"/>
                </a:solidFill>
              </a:rPr>
              <a:t>Self driving cars</a:t>
            </a:r>
          </a:p>
        </p:txBody>
      </p:sp>
      <p:sp>
        <p:nvSpPr>
          <p:cNvPr id="48" name="TextBox 47">
            <a:extLst>
              <a:ext uri="{FF2B5EF4-FFF2-40B4-BE49-F238E27FC236}">
                <a16:creationId xmlns:a16="http://schemas.microsoft.com/office/drawing/2014/main" id="{E5A7C8BA-DF78-3A49-9FC5-EA2ACC309733}"/>
              </a:ext>
            </a:extLst>
          </p:cNvPr>
          <p:cNvSpPr txBox="1"/>
          <p:nvPr/>
        </p:nvSpPr>
        <p:spPr>
          <a:xfrm>
            <a:off x="3970957" y="2221546"/>
            <a:ext cx="3656770" cy="646331"/>
          </a:xfrm>
          <a:prstGeom prst="rect">
            <a:avLst/>
          </a:prstGeom>
          <a:noFill/>
        </p:spPr>
        <p:txBody>
          <a:bodyPr wrap="none" rtlCol="0">
            <a:spAutoFit/>
          </a:bodyPr>
          <a:lstStyle/>
          <a:p>
            <a:r>
              <a:rPr lang="en-US" sz="3600">
                <a:solidFill>
                  <a:schemeClr val="accent5"/>
                </a:solidFill>
              </a:rPr>
              <a:t>Predicting future</a:t>
            </a:r>
            <a:endParaRPr lang="en-US" sz="3600" dirty="0">
              <a:solidFill>
                <a:schemeClr val="accent5"/>
              </a:solidFill>
            </a:endParaRPr>
          </a:p>
        </p:txBody>
      </p:sp>
      <p:sp>
        <p:nvSpPr>
          <p:cNvPr id="49" name="TextBox 48">
            <a:extLst>
              <a:ext uri="{FF2B5EF4-FFF2-40B4-BE49-F238E27FC236}">
                <a16:creationId xmlns:a16="http://schemas.microsoft.com/office/drawing/2014/main" id="{9F486A82-13EF-BD43-B845-4003D584F478}"/>
              </a:ext>
            </a:extLst>
          </p:cNvPr>
          <p:cNvSpPr txBox="1"/>
          <p:nvPr/>
        </p:nvSpPr>
        <p:spPr>
          <a:xfrm>
            <a:off x="6695894" y="5418258"/>
            <a:ext cx="4705134" cy="646331"/>
          </a:xfrm>
          <a:prstGeom prst="rect">
            <a:avLst/>
          </a:prstGeom>
          <a:noFill/>
        </p:spPr>
        <p:txBody>
          <a:bodyPr wrap="none" rtlCol="0">
            <a:spAutoFit/>
          </a:bodyPr>
          <a:lstStyle/>
          <a:p>
            <a:r>
              <a:rPr lang="en-US" sz="3600" dirty="0">
                <a:solidFill>
                  <a:schemeClr val="accent3"/>
                </a:solidFill>
              </a:rPr>
              <a:t>AI Music Composition</a:t>
            </a:r>
          </a:p>
        </p:txBody>
      </p:sp>
      <p:sp>
        <p:nvSpPr>
          <p:cNvPr id="50" name="TextBox 49">
            <a:extLst>
              <a:ext uri="{FF2B5EF4-FFF2-40B4-BE49-F238E27FC236}">
                <a16:creationId xmlns:a16="http://schemas.microsoft.com/office/drawing/2014/main" id="{8E3EA7FF-8292-4049-9344-9626E100DB91}"/>
              </a:ext>
            </a:extLst>
          </p:cNvPr>
          <p:cNvSpPr txBox="1"/>
          <p:nvPr/>
        </p:nvSpPr>
        <p:spPr>
          <a:xfrm>
            <a:off x="7231552" y="3262185"/>
            <a:ext cx="4289957" cy="646331"/>
          </a:xfrm>
          <a:prstGeom prst="rect">
            <a:avLst/>
          </a:prstGeom>
          <a:noFill/>
        </p:spPr>
        <p:txBody>
          <a:bodyPr wrap="none" rtlCol="0">
            <a:spAutoFit/>
          </a:bodyPr>
          <a:lstStyle/>
          <a:p>
            <a:r>
              <a:rPr lang="en-US" sz="3600" dirty="0"/>
              <a:t>Speech Recognition</a:t>
            </a:r>
          </a:p>
        </p:txBody>
      </p:sp>
      <p:sp>
        <p:nvSpPr>
          <p:cNvPr id="51" name="TextBox 50">
            <a:extLst>
              <a:ext uri="{FF2B5EF4-FFF2-40B4-BE49-F238E27FC236}">
                <a16:creationId xmlns:a16="http://schemas.microsoft.com/office/drawing/2014/main" id="{354554C4-514A-6440-B8C4-3F3D133CB4ED}"/>
              </a:ext>
            </a:extLst>
          </p:cNvPr>
          <p:cNvSpPr txBox="1"/>
          <p:nvPr/>
        </p:nvSpPr>
        <p:spPr>
          <a:xfrm>
            <a:off x="4307099" y="3789529"/>
            <a:ext cx="2388795" cy="646331"/>
          </a:xfrm>
          <a:prstGeom prst="rect">
            <a:avLst/>
          </a:prstGeom>
          <a:noFill/>
        </p:spPr>
        <p:txBody>
          <a:bodyPr wrap="none" rtlCol="0">
            <a:spAutoFit/>
          </a:bodyPr>
          <a:lstStyle/>
          <a:p>
            <a:r>
              <a:rPr lang="en-US" sz="3600" dirty="0">
                <a:solidFill>
                  <a:schemeClr val="accent4"/>
                </a:solidFill>
              </a:rPr>
              <a:t>AI Doctors</a:t>
            </a:r>
          </a:p>
        </p:txBody>
      </p:sp>
    </p:spTree>
    <p:custDataLst>
      <p:tags r:id="rId1"/>
    </p:custDataLst>
    <p:extLst>
      <p:ext uri="{BB962C8B-B14F-4D97-AF65-F5344CB8AC3E}">
        <p14:creationId xmlns:p14="http://schemas.microsoft.com/office/powerpoint/2010/main" val="128404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latin typeface="IBM Plex Sans" charset="0"/>
                <a:ea typeface="IBM Plex Sans" charset="0"/>
                <a:cs typeface="IBM Plex Sans" charset="0"/>
              </a:rPr>
              <a:t>Subsets of Artificial Intelligence</a:t>
            </a:r>
            <a:endParaRPr lang="en-US" dirty="0"/>
          </a:p>
        </p:txBody>
      </p:sp>
      <p:sp>
        <p:nvSpPr>
          <p:cNvPr id="4" name="Slide Number Placeholder 3"/>
          <p:cNvSpPr>
            <a:spLocks noGrp="1"/>
          </p:cNvSpPr>
          <p:nvPr>
            <p:ph type="sldNum" sz="quarter" idx="10"/>
          </p:nvPr>
        </p:nvSpPr>
        <p:spPr/>
        <p:txBody>
          <a:bodyPr/>
          <a:lstStyle/>
          <a:p>
            <a:fld id="{3FD999D4-B456-9943-89B7-30D56181CE18}" type="slidenum">
              <a:rPr lang="en-US" smtClean="0"/>
              <a:t>7</a:t>
            </a:fld>
            <a:endParaRPr lang="en-US"/>
          </a:p>
        </p:txBody>
      </p:sp>
      <p:grpSp>
        <p:nvGrpSpPr>
          <p:cNvPr id="10" name="Group 9"/>
          <p:cNvGrpSpPr/>
          <p:nvPr/>
        </p:nvGrpSpPr>
        <p:grpSpPr>
          <a:xfrm rot="10800000">
            <a:off x="712755" y="1540265"/>
            <a:ext cx="4670489" cy="4335079"/>
            <a:chOff x="4924796" y="1116487"/>
            <a:chExt cx="2866923" cy="2661036"/>
          </a:xfrm>
        </p:grpSpPr>
        <p:sp>
          <p:nvSpPr>
            <p:cNvPr id="11" name="Oval 5"/>
            <p:cNvSpPr>
              <a:spLocks noChangeArrowheads="1"/>
            </p:cNvSpPr>
            <p:nvPr/>
          </p:nvSpPr>
          <p:spPr bwMode="auto">
            <a:xfrm>
              <a:off x="5610633" y="1413015"/>
              <a:ext cx="1595866" cy="1154392"/>
            </a:xfrm>
            <a:prstGeom prst="ellipse">
              <a:avLst/>
            </a:prstGeom>
            <a:solidFill>
              <a:schemeClr val="accent3">
                <a:lumMod val="75000"/>
              </a:schemeClr>
            </a:solidFill>
            <a:ln w="6350">
              <a:solidFill>
                <a:schemeClr val="tx2"/>
              </a:solid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dirty="0">
                <a:ea typeface="MS PGothic" charset="-128"/>
              </a:endParaRPr>
            </a:p>
          </p:txBody>
        </p:sp>
        <p:sp>
          <p:nvSpPr>
            <p:cNvPr id="12" name="Oval 6"/>
            <p:cNvSpPr>
              <a:spLocks noChangeArrowheads="1"/>
            </p:cNvSpPr>
            <p:nvPr/>
          </p:nvSpPr>
          <p:spPr bwMode="auto">
            <a:xfrm>
              <a:off x="4924796" y="1116487"/>
              <a:ext cx="2866923" cy="2661036"/>
            </a:xfrm>
            <a:prstGeom prst="ellipse">
              <a:avLst/>
            </a:prstGeom>
            <a:solidFill>
              <a:schemeClr val="accent4">
                <a:alpha val="50000"/>
              </a:schemeClr>
            </a:solidFill>
            <a:ln w="6350">
              <a:no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dirty="0">
                <a:ea typeface="MS PGothic" charset="-128"/>
              </a:endParaRPr>
            </a:p>
          </p:txBody>
        </p:sp>
        <p:sp>
          <p:nvSpPr>
            <p:cNvPr id="13" name="Oval 7"/>
            <p:cNvSpPr>
              <a:spLocks noChangeArrowheads="1"/>
            </p:cNvSpPr>
            <p:nvPr/>
          </p:nvSpPr>
          <p:spPr bwMode="auto">
            <a:xfrm>
              <a:off x="5317569" y="1205868"/>
              <a:ext cx="2081378" cy="1829408"/>
            </a:xfrm>
            <a:prstGeom prst="ellipse">
              <a:avLst/>
            </a:prstGeom>
            <a:solidFill>
              <a:schemeClr val="accent3">
                <a:alpha val="60000"/>
              </a:schemeClr>
            </a:solidFill>
            <a:ln w="6350">
              <a:noFill/>
              <a:round/>
              <a:headEnd/>
              <a:tailEnd/>
            </a:ln>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pPr>
              <a:endParaRPr lang="en-GB" altLang="en-US" sz="1200">
                <a:ea typeface="MS PGothic" charset="-128"/>
              </a:endParaRPr>
            </a:p>
          </p:txBody>
        </p:sp>
        <p:sp>
          <p:nvSpPr>
            <p:cNvPr id="14" name="Rectangle 8"/>
            <p:cNvSpPr>
              <a:spLocks noChangeArrowheads="1"/>
            </p:cNvSpPr>
            <p:nvPr/>
          </p:nvSpPr>
          <p:spPr bwMode="auto">
            <a:xfrm rot="10800000">
              <a:off x="5674673" y="1870172"/>
              <a:ext cx="1106982" cy="23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r>
                <a:rPr lang="en-US" altLang="en-US" sz="1867" b="1" dirty="0">
                  <a:solidFill>
                    <a:schemeClr val="bg2"/>
                  </a:solidFill>
                  <a:latin typeface="+mn-lt"/>
                  <a:ea typeface="MS PGothic" charset="-128"/>
                </a:rPr>
                <a:t>Deep Learning</a:t>
              </a:r>
            </a:p>
          </p:txBody>
        </p:sp>
        <p:sp>
          <p:nvSpPr>
            <p:cNvPr id="15" name="Rectangle 9"/>
            <p:cNvSpPr>
              <a:spLocks noChangeArrowheads="1"/>
            </p:cNvSpPr>
            <p:nvPr/>
          </p:nvSpPr>
          <p:spPr bwMode="auto">
            <a:xfrm rot="10800000">
              <a:off x="5645643" y="3099953"/>
              <a:ext cx="1578311" cy="23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r>
                <a:rPr lang="en-US" altLang="en-US" sz="1867" b="1" dirty="0">
                  <a:solidFill>
                    <a:schemeClr val="bg2"/>
                  </a:solidFill>
                  <a:latin typeface="+mn-lt"/>
                  <a:ea typeface="MS PGothic" charset="-128"/>
                </a:rPr>
                <a:t>Artificial Intelligence</a:t>
              </a:r>
            </a:p>
          </p:txBody>
        </p:sp>
        <p:sp>
          <p:nvSpPr>
            <p:cNvPr id="16" name="Rectangle 10"/>
            <p:cNvSpPr>
              <a:spLocks noChangeArrowheads="1"/>
            </p:cNvSpPr>
            <p:nvPr/>
          </p:nvSpPr>
          <p:spPr bwMode="auto">
            <a:xfrm rot="10800000">
              <a:off x="5610633" y="2581716"/>
              <a:ext cx="1299843" cy="23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r>
                <a:rPr lang="en-US" sz="1867" dirty="0">
                  <a:latin typeface="IBM Plex Sans Medium" charset="0"/>
                  <a:ea typeface="IBM Plex Sans Medium" charset="0"/>
                  <a:cs typeface="IBM Plex Sans Medium" charset="0"/>
                </a:rPr>
                <a:t>Machine Learning</a:t>
              </a:r>
            </a:p>
          </p:txBody>
        </p:sp>
      </p:grpSp>
      <p:sp>
        <p:nvSpPr>
          <p:cNvPr id="26" name="Shape 294"/>
          <p:cNvSpPr txBox="1"/>
          <p:nvPr/>
        </p:nvSpPr>
        <p:spPr>
          <a:xfrm>
            <a:off x="6038534" y="2742626"/>
            <a:ext cx="4477066" cy="96517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p>
            <a:pPr defTabSz="609570">
              <a:defRPr sz="1000">
                <a:solidFill>
                  <a:srgbClr val="FFFFFF"/>
                </a:solidFill>
                <a:latin typeface="IBM Plex Sans ExtraLight"/>
                <a:ea typeface="IBM Plex Sans ExtraLight"/>
                <a:cs typeface="IBM Plex Sans ExtraLight"/>
                <a:sym typeface="IBM Plex Sans ExtraLight"/>
              </a:defRPr>
            </a:pPr>
            <a:r>
              <a:rPr lang="en-US" sz="2000" i="1" dirty="0">
                <a:solidFill>
                  <a:srgbClr val="2B2B2B"/>
                </a:solidFill>
                <a:sym typeface="IBM Plex Sans ExtraLight"/>
              </a:rPr>
              <a:t>Machine Learning is a subset of AI</a:t>
            </a:r>
            <a:endParaRPr sz="2000" i="1" dirty="0">
              <a:solidFill>
                <a:srgbClr val="2B2B2B"/>
              </a:solidFill>
              <a:latin typeface="IBM Plex Sans ExtraLight" charset="0"/>
              <a:ea typeface="IBM Plex Sans ExtraLight" charset="0"/>
              <a:cs typeface="IBM Plex Sans ExtraLight" charset="0"/>
            </a:endParaRPr>
          </a:p>
        </p:txBody>
      </p:sp>
      <p:sp>
        <p:nvSpPr>
          <p:cNvPr id="27" name="Shape 294"/>
          <p:cNvSpPr txBox="1"/>
          <p:nvPr/>
        </p:nvSpPr>
        <p:spPr>
          <a:xfrm>
            <a:off x="6075357" y="3757006"/>
            <a:ext cx="5387882" cy="965179"/>
          </a:xfrm>
          <a:prstGeom prst="rect">
            <a:avLst/>
          </a:prstGeom>
          <a:ln w="12700">
            <a:miter lim="400000"/>
          </a:ln>
          <a:extLst>
            <a:ext uri="{C572A759-6A51-4108-AA02-DFA0A04FC94B}">
              <ma14:wrappingTextBoxFlag xmlns="" xmlns:ma14="http://schemas.microsoft.com/office/mac/drawingml/2011/main" val="1"/>
            </a:ext>
          </a:extLst>
        </p:spPr>
        <p:txBody>
          <a:bodyPr lIns="0" tIns="50800" rIns="50800" bIns="50800" anchor="ctr"/>
          <a:lstStyle/>
          <a:p>
            <a:pPr defTabSz="609570">
              <a:defRPr sz="1000">
                <a:solidFill>
                  <a:srgbClr val="FFFFFF"/>
                </a:solidFill>
                <a:latin typeface="IBM Plex Sans ExtraLight"/>
                <a:ea typeface="IBM Plex Sans ExtraLight"/>
                <a:cs typeface="IBM Plex Sans ExtraLight"/>
                <a:sym typeface="IBM Plex Sans ExtraLight"/>
              </a:defRPr>
            </a:pPr>
            <a:r>
              <a:rPr lang="en-US" sz="1867" i="1" dirty="0">
                <a:solidFill>
                  <a:srgbClr val="2B2B2B"/>
                </a:solidFill>
                <a:latin typeface="IBM Plex Sans ExtraLight" charset="0"/>
                <a:ea typeface="IBM Plex Sans ExtraLight" charset="0"/>
                <a:cs typeface="IBM Plex Sans ExtraLight" charset="0"/>
              </a:rPr>
              <a:t>Deep Learning is a subset of Machine Learning</a:t>
            </a:r>
          </a:p>
        </p:txBody>
      </p:sp>
    </p:spTree>
    <p:custDataLst>
      <p:tags r:id="rId1"/>
    </p:custDataLst>
    <p:extLst>
      <p:ext uri="{BB962C8B-B14F-4D97-AF65-F5344CB8AC3E}">
        <p14:creationId xmlns:p14="http://schemas.microsoft.com/office/powerpoint/2010/main" val="181309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8945079" cy="5583935"/>
          </a:xfrm>
        </p:spPr>
        <p:txBody>
          <a:bodyPr anchor="ctr" anchorCtr="0"/>
          <a:lstStyle/>
          <a:p>
            <a:r>
              <a:rPr lang="en-US" sz="4800" dirty="0">
                <a:solidFill>
                  <a:schemeClr val="bg1"/>
                </a:solidFill>
                <a:latin typeface="IBM Plex Sans" charset="0"/>
                <a:ea typeface="IBM Plex Sans" charset="0"/>
                <a:cs typeface="IBM Plex Sans" charset="0"/>
              </a:rPr>
              <a:t>Evolving from the pattern of recognition and statistics, </a:t>
            </a:r>
            <a:r>
              <a:rPr lang="en-US" sz="4800" dirty="0">
                <a:solidFill>
                  <a:schemeClr val="accent3"/>
                </a:solidFill>
                <a:latin typeface="IBM Plex Sans" charset="0"/>
                <a:ea typeface="IBM Plex Sans" charset="0"/>
                <a:cs typeface="IBM Plex Sans" charset="0"/>
              </a:rPr>
              <a:t>machine learning</a:t>
            </a:r>
            <a:r>
              <a:rPr lang="en-US" sz="4800" b="1" dirty="0">
                <a:solidFill>
                  <a:schemeClr val="accent3"/>
                </a:solidFill>
                <a:latin typeface="IBM Plex Sans" charset="0"/>
                <a:ea typeface="IBM Plex Sans" charset="0"/>
                <a:cs typeface="IBM Plex Sans" charset="0"/>
              </a:rPr>
              <a:t> </a:t>
            </a:r>
            <a:r>
              <a:rPr lang="en-US" sz="4800" dirty="0">
                <a:solidFill>
                  <a:schemeClr val="bg1"/>
                </a:solidFill>
                <a:latin typeface="IBM Plex Sans" charset="0"/>
                <a:ea typeface="IBM Plex Sans" charset="0"/>
                <a:cs typeface="IBM Plex Sans" charset="0"/>
              </a:rPr>
              <a:t>is the field of </a:t>
            </a:r>
            <a:r>
              <a:rPr lang="en-US" sz="4800" dirty="0">
                <a:solidFill>
                  <a:schemeClr val="accent3"/>
                </a:solidFill>
                <a:latin typeface="IBM Plex Sans" charset="0"/>
                <a:ea typeface="IBM Plex Sans" charset="0"/>
                <a:cs typeface="IBM Plex Sans" charset="0"/>
              </a:rPr>
              <a:t>building models </a:t>
            </a:r>
            <a:r>
              <a:rPr lang="en-US" sz="4800" dirty="0">
                <a:solidFill>
                  <a:schemeClr val="bg1"/>
                </a:solidFill>
                <a:latin typeface="IBM Plex Sans" charset="0"/>
                <a:ea typeface="IBM Plex Sans" charset="0"/>
                <a:cs typeface="IBM Plex Sans" charset="0"/>
              </a:rPr>
              <a:t>to</a:t>
            </a:r>
            <a:r>
              <a:rPr lang="en-US" sz="4800" dirty="0">
                <a:solidFill>
                  <a:schemeClr val="accent3"/>
                </a:solidFill>
                <a:latin typeface="IBM Plex Sans" charset="0"/>
                <a:ea typeface="IBM Plex Sans" charset="0"/>
                <a:cs typeface="IBM Plex Sans" charset="0"/>
              </a:rPr>
              <a:t> </a:t>
            </a:r>
            <a:r>
              <a:rPr lang="en-US" sz="4800" dirty="0">
                <a:solidFill>
                  <a:schemeClr val="bg1"/>
                </a:solidFill>
                <a:latin typeface="IBM Plex Sans" charset="0"/>
                <a:ea typeface="IBM Plex Sans" charset="0"/>
                <a:cs typeface="IBM Plex Sans" charset="0"/>
              </a:rPr>
              <a:t>classify and </a:t>
            </a:r>
            <a:r>
              <a:rPr lang="en-US" sz="4800" dirty="0">
                <a:solidFill>
                  <a:schemeClr val="accent3"/>
                </a:solidFill>
                <a:latin typeface="IBM Plex Sans" charset="0"/>
                <a:ea typeface="IBM Plex Sans" charset="0"/>
                <a:cs typeface="IBM Plex Sans" charset="0"/>
              </a:rPr>
              <a:t>make predictions from data</a:t>
            </a:r>
            <a:r>
              <a:rPr lang="en-US" sz="4800" dirty="0">
                <a:solidFill>
                  <a:schemeClr val="bg1"/>
                </a:solidFill>
                <a:latin typeface="IBM Plex Sans" charset="0"/>
                <a:ea typeface="IBM Plex Sans" charset="0"/>
                <a:cs typeface="IBM Plex Sans" charset="0"/>
              </a:rPr>
              <a:t>,</a:t>
            </a:r>
            <a:r>
              <a:rPr lang="en-US" sz="4800" dirty="0">
                <a:solidFill>
                  <a:schemeClr val="accent3"/>
                </a:solidFill>
                <a:latin typeface="IBM Plex Sans" charset="0"/>
                <a:ea typeface="IBM Plex Sans" charset="0"/>
                <a:cs typeface="IBM Plex Sans" charset="0"/>
              </a:rPr>
              <a:t> </a:t>
            </a:r>
            <a:r>
              <a:rPr lang="en-US" sz="4800" dirty="0">
                <a:solidFill>
                  <a:schemeClr val="bg1"/>
                </a:solidFill>
                <a:latin typeface="IBM Plex Sans" charset="0"/>
                <a:ea typeface="IBM Plex Sans" charset="0"/>
                <a:cs typeface="IBM Plex Sans" charset="0"/>
              </a:rPr>
              <a:t>instead of following rules based algorithms</a:t>
            </a:r>
          </a:p>
        </p:txBody>
      </p:sp>
      <p:sp>
        <p:nvSpPr>
          <p:cNvPr id="4" name="Slide Number Placeholder 3"/>
          <p:cNvSpPr>
            <a:spLocks noGrp="1"/>
          </p:cNvSpPr>
          <p:nvPr>
            <p:ph type="sldNum" sz="quarter" idx="10"/>
          </p:nvPr>
        </p:nvSpPr>
        <p:spPr/>
        <p:txBody>
          <a:bodyPr/>
          <a:lstStyle/>
          <a:p>
            <a:fld id="{D0BE6F14-FF48-0F4F-A8AA-2E3F25371E4A}" type="slidenum">
              <a:rPr lang="en-US" smtClean="0"/>
              <a:pPr/>
              <a:t>8</a:t>
            </a:fld>
            <a:endParaRPr lang="en-US"/>
          </a:p>
        </p:txBody>
      </p:sp>
    </p:spTree>
    <p:extLst>
      <p:ext uri="{BB962C8B-B14F-4D97-AF65-F5344CB8AC3E}">
        <p14:creationId xmlns:p14="http://schemas.microsoft.com/office/powerpoint/2010/main" val="3364286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2EA1-E214-184E-A9C0-6B871681AF2D}"/>
              </a:ext>
            </a:extLst>
          </p:cNvPr>
          <p:cNvSpPr>
            <a:spLocks noGrp="1"/>
          </p:cNvSpPr>
          <p:nvPr>
            <p:ph type="title"/>
          </p:nvPr>
        </p:nvSpPr>
        <p:spPr>
          <a:xfrm>
            <a:off x="304799" y="268224"/>
            <a:ext cx="7319493" cy="508000"/>
          </a:xfrm>
        </p:spPr>
        <p:txBody>
          <a:bodyPr/>
          <a:lstStyle/>
          <a:p>
            <a:r>
              <a:rPr lang="en-US" dirty="0">
                <a:solidFill>
                  <a:schemeClr val="accent3"/>
                </a:solidFill>
              </a:rPr>
              <a:t>Machine Learning</a:t>
            </a:r>
          </a:p>
        </p:txBody>
      </p:sp>
      <p:sp>
        <p:nvSpPr>
          <p:cNvPr id="3" name="Slide Number Placeholder 2">
            <a:extLst>
              <a:ext uri="{FF2B5EF4-FFF2-40B4-BE49-F238E27FC236}">
                <a16:creationId xmlns:a16="http://schemas.microsoft.com/office/drawing/2014/main" id="{94454297-2AA9-3D47-BAF3-D19535E8299A}"/>
              </a:ext>
            </a:extLst>
          </p:cNvPr>
          <p:cNvSpPr>
            <a:spLocks noGrp="1"/>
          </p:cNvSpPr>
          <p:nvPr>
            <p:ph type="sldNum" sz="quarter" idx="10"/>
          </p:nvPr>
        </p:nvSpPr>
        <p:spPr/>
        <p:txBody>
          <a:bodyPr/>
          <a:lstStyle/>
          <a:p>
            <a:fld id="{3FD999D4-B456-9943-89B7-30D56181CE18}" type="slidenum">
              <a:rPr lang="en-US" smtClean="0">
                <a:solidFill>
                  <a:schemeClr val="accent3"/>
                </a:solidFill>
              </a:rPr>
              <a:t>9</a:t>
            </a:fld>
            <a:endParaRPr lang="en-US">
              <a:solidFill>
                <a:schemeClr val="accent3"/>
              </a:solidFill>
            </a:endParaRPr>
          </a:p>
        </p:txBody>
      </p:sp>
      <p:sp>
        <p:nvSpPr>
          <p:cNvPr id="8" name="Slide Number Placeholder 2">
            <a:extLst>
              <a:ext uri="{FF2B5EF4-FFF2-40B4-BE49-F238E27FC236}">
                <a16:creationId xmlns:a16="http://schemas.microsoft.com/office/drawing/2014/main" id="{3A49231F-738A-8344-8C55-E3329DA8DDE8}"/>
              </a:ext>
            </a:extLst>
          </p:cNvPr>
          <p:cNvSpPr txBox="1">
            <a:spLocks/>
          </p:cNvSpPr>
          <p:nvPr/>
        </p:nvSpPr>
        <p:spPr>
          <a:xfrm>
            <a:off x="9144000" y="6435307"/>
            <a:ext cx="27432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bg2"/>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D999D4-B456-9943-89B7-30D56181CE18}" type="slidenum">
              <a:rPr lang="en-US" smtClean="0">
                <a:solidFill>
                  <a:schemeClr val="accent3"/>
                </a:solidFill>
              </a:rPr>
              <a:pPr/>
              <a:t>9</a:t>
            </a:fld>
            <a:endParaRPr lang="en-US">
              <a:solidFill>
                <a:schemeClr val="accent3"/>
              </a:solidFill>
            </a:endParaRPr>
          </a:p>
        </p:txBody>
      </p:sp>
      <p:sp>
        <p:nvSpPr>
          <p:cNvPr id="13" name="Text Placeholder 3">
            <a:extLst>
              <a:ext uri="{FF2B5EF4-FFF2-40B4-BE49-F238E27FC236}">
                <a16:creationId xmlns:a16="http://schemas.microsoft.com/office/drawing/2014/main" id="{9AAC2DC7-9691-7643-8195-1E597161ED96}"/>
              </a:ext>
            </a:extLst>
          </p:cNvPr>
          <p:cNvSpPr txBox="1">
            <a:spLocks/>
          </p:cNvSpPr>
          <p:nvPr/>
        </p:nvSpPr>
        <p:spPr>
          <a:xfrm>
            <a:off x="304800" y="795823"/>
            <a:ext cx="9606115" cy="380289"/>
          </a:xfrm>
          <a:prstGeom prst="rect">
            <a:avLst/>
          </a:prstGeom>
        </p:spPr>
        <p:txBody>
          <a:bodyPr vert="horz" lIns="0" tIns="0" rIns="0" bIns="0" rtlCol="0">
            <a:noAutofit/>
          </a:bodyPr>
          <a:lstStyle>
            <a:lvl1pPr marL="0" indent="0" algn="l" defTabSz="609585" rtl="0" eaLnBrk="1" latinLnBrk="0" hangingPunct="1">
              <a:lnSpc>
                <a:spcPct val="100000"/>
              </a:lnSpc>
              <a:spcBef>
                <a:spcPts val="0"/>
              </a:spcBef>
              <a:buFont typeface="Arial"/>
              <a:buNone/>
              <a:tabLst>
                <a:tab pos="5253435" algn="dec"/>
              </a:tabLst>
              <a:defRPr sz="14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0"/>
              </a:spcBef>
              <a:spcAft>
                <a:spcPts val="0"/>
              </a:spcAft>
              <a:buFont typeface="Arial"/>
              <a:buChar char="–"/>
              <a:tabLst/>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0"/>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000" dirty="0">
                <a:solidFill>
                  <a:schemeClr val="accent3"/>
                </a:solidFill>
              </a:rPr>
              <a:t>Problem: Determine if a heart will fail</a:t>
            </a:r>
          </a:p>
          <a:p>
            <a:endParaRPr lang="en-US" sz="2000" dirty="0">
              <a:solidFill>
                <a:schemeClr val="accent3"/>
              </a:solidFill>
            </a:endParaRPr>
          </a:p>
        </p:txBody>
      </p:sp>
      <p:sp>
        <p:nvSpPr>
          <p:cNvPr id="30" name="TextBox 29">
            <a:extLst>
              <a:ext uri="{FF2B5EF4-FFF2-40B4-BE49-F238E27FC236}">
                <a16:creationId xmlns:a16="http://schemas.microsoft.com/office/drawing/2014/main" id="{EC6BAB7E-5A7B-5F44-8DE2-138353D5C0AF}"/>
              </a:ext>
            </a:extLst>
          </p:cNvPr>
          <p:cNvSpPr txBox="1"/>
          <p:nvPr/>
        </p:nvSpPr>
        <p:spPr>
          <a:xfrm>
            <a:off x="622297" y="1982482"/>
            <a:ext cx="171998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Inputs:</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BPM, BMI, Age, Sex</a:t>
            </a:r>
            <a:endParaRPr kumimoji="0" lang="en-US" sz="2000" i="0" u="none" strike="noStrike" kern="1200" cap="none" spc="0" normalizeH="0" baseline="0" noProof="0" dirty="0">
              <a:ln>
                <a:noFill/>
              </a:ln>
              <a:solidFill>
                <a:schemeClr val="accent3"/>
              </a:solidFill>
              <a:effectLst/>
              <a:uLnTx/>
              <a:uFillTx/>
              <a:latin typeface="IBM Plex Sans"/>
            </a:endParaRPr>
          </a:p>
        </p:txBody>
      </p:sp>
      <p:sp>
        <p:nvSpPr>
          <p:cNvPr id="62" name="Oval 61">
            <a:extLst>
              <a:ext uri="{FF2B5EF4-FFF2-40B4-BE49-F238E27FC236}">
                <a16:creationId xmlns:a16="http://schemas.microsoft.com/office/drawing/2014/main" id="{4120AC5F-FA40-FD4C-836C-660E3296DD48}"/>
              </a:ext>
            </a:extLst>
          </p:cNvPr>
          <p:cNvSpPr/>
          <p:nvPr/>
        </p:nvSpPr>
        <p:spPr>
          <a:xfrm>
            <a:off x="4281355" y="1435248"/>
            <a:ext cx="1970573" cy="1970573"/>
          </a:xfrm>
          <a:prstGeom prst="ellipse">
            <a:avLst/>
          </a:prstGeom>
          <a:solidFill>
            <a:schemeClr val="tx2"/>
          </a:solidFill>
        </p:spPr>
        <p:txBody>
          <a:bodyPr wrap="square" lIns="0" tIns="0" rIns="0" bIns="0" rtlCol="0" anchor="ctr">
            <a:noAutofit/>
          </a:bodyPr>
          <a:lstStyle/>
          <a:p>
            <a:pPr algn="ctr"/>
            <a:endParaRPr lang="en-US" sz="1200" dirty="0">
              <a:solidFill>
                <a:schemeClr val="accent3"/>
              </a:solidFill>
              <a:latin typeface="Arial"/>
              <a:cs typeface="Arial"/>
            </a:endParaRPr>
          </a:p>
        </p:txBody>
      </p:sp>
      <p:cxnSp>
        <p:nvCxnSpPr>
          <p:cNvPr id="64" name="Straight Arrow Connector 63">
            <a:extLst>
              <a:ext uri="{FF2B5EF4-FFF2-40B4-BE49-F238E27FC236}">
                <a16:creationId xmlns:a16="http://schemas.microsoft.com/office/drawing/2014/main" id="{9CBDBBFB-5BE1-2B45-823A-A4FF58283170}"/>
              </a:ext>
            </a:extLst>
          </p:cNvPr>
          <p:cNvCxnSpPr>
            <a:cxnSpLocks/>
          </p:cNvCxnSpPr>
          <p:nvPr/>
        </p:nvCxnSpPr>
        <p:spPr>
          <a:xfrm>
            <a:off x="2709822" y="2404080"/>
            <a:ext cx="786514" cy="0"/>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45B240DE-C7C5-3248-BCD1-C32236C1E12B}"/>
              </a:ext>
            </a:extLst>
          </p:cNvPr>
          <p:cNvSpPr txBox="1"/>
          <p:nvPr/>
        </p:nvSpPr>
        <p:spPr>
          <a:xfrm>
            <a:off x="8344134" y="1998366"/>
            <a:ext cx="296579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Run:</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The model predicts failure.</a:t>
            </a:r>
            <a:endParaRPr kumimoji="0" lang="en-US" sz="2000" i="0" u="none" strike="noStrike" kern="1200" cap="none" spc="0" normalizeH="0" baseline="0" noProof="0" dirty="0">
              <a:ln>
                <a:noFill/>
              </a:ln>
              <a:solidFill>
                <a:schemeClr val="accent3"/>
              </a:solidFill>
              <a:effectLst/>
              <a:uLnTx/>
              <a:uFillTx/>
              <a:latin typeface="IBM Plex Sans"/>
            </a:endParaRPr>
          </a:p>
        </p:txBody>
      </p:sp>
      <p:cxnSp>
        <p:nvCxnSpPr>
          <p:cNvPr id="69" name="Straight Arrow Connector 68">
            <a:extLst>
              <a:ext uri="{FF2B5EF4-FFF2-40B4-BE49-F238E27FC236}">
                <a16:creationId xmlns:a16="http://schemas.microsoft.com/office/drawing/2014/main" id="{4E1D13B7-24BB-6E44-98A0-AC2120CF0E6C}"/>
              </a:ext>
            </a:extLst>
          </p:cNvPr>
          <p:cNvCxnSpPr>
            <a:cxnSpLocks/>
          </p:cNvCxnSpPr>
          <p:nvPr/>
        </p:nvCxnSpPr>
        <p:spPr>
          <a:xfrm>
            <a:off x="7231035" y="2404080"/>
            <a:ext cx="786514" cy="0"/>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43195547-C636-8049-9F7A-031D13164C72}"/>
              </a:ext>
            </a:extLst>
          </p:cNvPr>
          <p:cNvSpPr txBox="1"/>
          <p:nvPr/>
        </p:nvSpPr>
        <p:spPr>
          <a:xfrm>
            <a:off x="5658638" y="3278216"/>
            <a:ext cx="467218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Learn:</a:t>
            </a:r>
            <a:endParaRPr kumimoji="0" lang="en-US" sz="2000" b="1" i="0" u="none" strike="noStrike" kern="1200" cap="none" spc="0" normalizeH="0" baseline="0" noProof="0" dirty="0">
              <a:ln>
                <a:noFill/>
              </a:ln>
              <a:solidFill>
                <a:schemeClr val="accent3"/>
              </a:solidFill>
              <a:effectLst/>
              <a:uLnTx/>
              <a:uFillTx/>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3"/>
                </a:solidFill>
                <a:latin typeface="IBM Plex Sans"/>
              </a:rPr>
              <a:t>Uses dataset to learn and create a model to predict results</a:t>
            </a:r>
            <a:endParaRPr kumimoji="0" lang="en-US" sz="2000" i="0" u="none" strike="noStrike" kern="1200" cap="none" spc="0" normalizeH="0" baseline="0" noProof="0" dirty="0">
              <a:ln>
                <a:noFill/>
              </a:ln>
              <a:solidFill>
                <a:schemeClr val="accent3"/>
              </a:solidFill>
              <a:effectLst/>
              <a:uLnTx/>
              <a:uFillTx/>
              <a:latin typeface="IBM Plex Sans"/>
            </a:endParaRPr>
          </a:p>
        </p:txBody>
      </p:sp>
      <p:cxnSp>
        <p:nvCxnSpPr>
          <p:cNvPr id="25" name="Straight Arrow Connector 24">
            <a:extLst>
              <a:ext uri="{FF2B5EF4-FFF2-40B4-BE49-F238E27FC236}">
                <a16:creationId xmlns:a16="http://schemas.microsoft.com/office/drawing/2014/main" id="{E0101376-144A-674D-9732-6CD6FDE9020D}"/>
              </a:ext>
            </a:extLst>
          </p:cNvPr>
          <p:cNvCxnSpPr>
            <a:cxnSpLocks/>
          </p:cNvCxnSpPr>
          <p:nvPr/>
        </p:nvCxnSpPr>
        <p:spPr>
          <a:xfrm>
            <a:off x="5266641" y="3664616"/>
            <a:ext cx="0" cy="378179"/>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B8AE5CCE-8030-D24B-970B-B657860CE2EE}"/>
              </a:ext>
            </a:extLst>
          </p:cNvPr>
          <p:cNvGraphicFramePr>
            <a:graphicFrameLocks noGrp="1"/>
          </p:cNvGraphicFramePr>
          <p:nvPr>
            <p:extLst>
              <p:ext uri="{D42A27DB-BD31-4B8C-83A1-F6EECF244321}">
                <p14:modId xmlns:p14="http://schemas.microsoft.com/office/powerpoint/2010/main" val="921696691"/>
              </p:ext>
            </p:extLst>
          </p:nvPr>
        </p:nvGraphicFramePr>
        <p:xfrm>
          <a:off x="1713272" y="4293879"/>
          <a:ext cx="8128000" cy="22860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1219942"/>
                    </a:ext>
                  </a:extLst>
                </a:gridCol>
                <a:gridCol w="1625600">
                  <a:extLst>
                    <a:ext uri="{9D8B030D-6E8A-4147-A177-3AD203B41FA5}">
                      <a16:colId xmlns:a16="http://schemas.microsoft.com/office/drawing/2014/main" val="4278019048"/>
                    </a:ext>
                  </a:extLst>
                </a:gridCol>
                <a:gridCol w="1370264">
                  <a:extLst>
                    <a:ext uri="{9D8B030D-6E8A-4147-A177-3AD203B41FA5}">
                      <a16:colId xmlns:a16="http://schemas.microsoft.com/office/drawing/2014/main" val="4229218563"/>
                    </a:ext>
                  </a:extLst>
                </a:gridCol>
                <a:gridCol w="1880936">
                  <a:extLst>
                    <a:ext uri="{9D8B030D-6E8A-4147-A177-3AD203B41FA5}">
                      <a16:colId xmlns:a16="http://schemas.microsoft.com/office/drawing/2014/main" val="555703075"/>
                    </a:ext>
                  </a:extLst>
                </a:gridCol>
                <a:gridCol w="1625600">
                  <a:extLst>
                    <a:ext uri="{9D8B030D-6E8A-4147-A177-3AD203B41FA5}">
                      <a16:colId xmlns:a16="http://schemas.microsoft.com/office/drawing/2014/main" val="449398953"/>
                    </a:ext>
                  </a:extLst>
                </a:gridCol>
              </a:tblGrid>
              <a:tr h="0">
                <a:tc>
                  <a:txBody>
                    <a:bodyPr/>
                    <a:lstStyle/>
                    <a:p>
                      <a:r>
                        <a:rPr lang="en-US" dirty="0"/>
                        <a:t>BPM</a:t>
                      </a:r>
                    </a:p>
                  </a:txBody>
                  <a:tcPr/>
                </a:tc>
                <a:tc>
                  <a:txBody>
                    <a:bodyPr/>
                    <a:lstStyle/>
                    <a:p>
                      <a:r>
                        <a:rPr lang="en-US" dirty="0"/>
                        <a:t>BMI</a:t>
                      </a:r>
                    </a:p>
                  </a:txBody>
                  <a:tcPr/>
                </a:tc>
                <a:tc>
                  <a:txBody>
                    <a:bodyPr/>
                    <a:lstStyle/>
                    <a:p>
                      <a:r>
                        <a:rPr lang="en-US" dirty="0"/>
                        <a:t>AGE</a:t>
                      </a:r>
                    </a:p>
                  </a:txBody>
                  <a:tcPr/>
                </a:tc>
                <a:tc>
                  <a:txBody>
                    <a:bodyPr/>
                    <a:lstStyle/>
                    <a:p>
                      <a:r>
                        <a:rPr lang="en-US" dirty="0"/>
                        <a:t>Sex</a:t>
                      </a:r>
                    </a:p>
                  </a:txBody>
                  <a:tcPr/>
                </a:tc>
                <a:tc>
                  <a:txBody>
                    <a:bodyPr/>
                    <a:lstStyle/>
                    <a:p>
                      <a:r>
                        <a:rPr lang="en-US" dirty="0"/>
                        <a:t>Result</a:t>
                      </a:r>
                    </a:p>
                  </a:txBody>
                  <a:tcPr/>
                </a:tc>
                <a:extLst>
                  <a:ext uri="{0D108BD9-81ED-4DB2-BD59-A6C34878D82A}">
                    <a16:rowId xmlns:a16="http://schemas.microsoft.com/office/drawing/2014/main" val="1812431912"/>
                  </a:ext>
                </a:extLst>
              </a:tr>
              <a:tr h="370840">
                <a:tc>
                  <a:txBody>
                    <a:bodyPr/>
                    <a:lstStyle/>
                    <a:p>
                      <a:r>
                        <a:rPr lang="en-US" dirty="0"/>
                        <a:t>93</a:t>
                      </a:r>
                    </a:p>
                  </a:txBody>
                  <a:tcPr/>
                </a:tc>
                <a:tc>
                  <a:txBody>
                    <a:bodyPr/>
                    <a:lstStyle/>
                    <a:p>
                      <a:r>
                        <a:rPr lang="en-US" dirty="0"/>
                        <a:t>25</a:t>
                      </a:r>
                    </a:p>
                  </a:txBody>
                  <a:tcPr/>
                </a:tc>
                <a:tc>
                  <a:txBody>
                    <a:bodyPr/>
                    <a:lstStyle/>
                    <a:p>
                      <a:r>
                        <a:rPr lang="en-US" dirty="0"/>
                        <a:t>49</a:t>
                      </a:r>
                    </a:p>
                  </a:txBody>
                  <a:tcPr/>
                </a:tc>
                <a:tc>
                  <a:txBody>
                    <a:bodyPr/>
                    <a:lstStyle/>
                    <a:p>
                      <a:r>
                        <a:rPr lang="en-US" dirty="0"/>
                        <a:t>F</a:t>
                      </a:r>
                    </a:p>
                  </a:txBody>
                  <a:tcPr/>
                </a:tc>
                <a:tc>
                  <a:txBody>
                    <a:bodyPr/>
                    <a:lstStyle/>
                    <a:p>
                      <a:r>
                        <a:rPr lang="en-US" dirty="0"/>
                        <a:t>False</a:t>
                      </a:r>
                    </a:p>
                  </a:txBody>
                  <a:tcPr/>
                </a:tc>
                <a:extLst>
                  <a:ext uri="{0D108BD9-81ED-4DB2-BD59-A6C34878D82A}">
                    <a16:rowId xmlns:a16="http://schemas.microsoft.com/office/drawing/2014/main" val="429101582"/>
                  </a:ext>
                </a:extLst>
              </a:tr>
              <a:tr h="370840">
                <a:tc>
                  <a:txBody>
                    <a:bodyPr/>
                    <a:lstStyle/>
                    <a:p>
                      <a:r>
                        <a:rPr lang="en-US" dirty="0"/>
                        <a:t>108</a:t>
                      </a:r>
                    </a:p>
                  </a:txBody>
                  <a:tcPr/>
                </a:tc>
                <a:tc>
                  <a:txBody>
                    <a:bodyPr/>
                    <a:lstStyle/>
                    <a:p>
                      <a:r>
                        <a:rPr lang="en-US" dirty="0"/>
                        <a:t>24</a:t>
                      </a:r>
                    </a:p>
                  </a:txBody>
                  <a:tcPr/>
                </a:tc>
                <a:tc>
                  <a:txBody>
                    <a:bodyPr/>
                    <a:lstStyle/>
                    <a:p>
                      <a:r>
                        <a:rPr lang="en-US" dirty="0"/>
                        <a:t>32</a:t>
                      </a:r>
                    </a:p>
                  </a:txBody>
                  <a:tcPr/>
                </a:tc>
                <a:tc>
                  <a:txBody>
                    <a:bodyPr/>
                    <a:lstStyle/>
                    <a:p>
                      <a:r>
                        <a:rPr lang="en-US" dirty="0"/>
                        <a:t>M</a:t>
                      </a:r>
                    </a:p>
                  </a:txBody>
                  <a:tcPr/>
                </a:tc>
                <a:tc>
                  <a:txBody>
                    <a:bodyPr/>
                    <a:lstStyle/>
                    <a:p>
                      <a:r>
                        <a:rPr lang="en-US" dirty="0"/>
                        <a:t>False</a:t>
                      </a:r>
                    </a:p>
                  </a:txBody>
                  <a:tcPr/>
                </a:tc>
                <a:extLst>
                  <a:ext uri="{0D108BD9-81ED-4DB2-BD59-A6C34878D82A}">
                    <a16:rowId xmlns:a16="http://schemas.microsoft.com/office/drawing/2014/main" val="4236979293"/>
                  </a:ext>
                </a:extLst>
              </a:tr>
              <a:tr h="370840">
                <a:tc>
                  <a:txBody>
                    <a:bodyPr/>
                    <a:lstStyle/>
                    <a:p>
                      <a:r>
                        <a:rPr lang="en-US" dirty="0"/>
                        <a:t>80</a:t>
                      </a:r>
                    </a:p>
                  </a:txBody>
                  <a:tcPr/>
                </a:tc>
                <a:tc>
                  <a:txBody>
                    <a:bodyPr/>
                    <a:lstStyle/>
                    <a:p>
                      <a:r>
                        <a:rPr lang="en-US" dirty="0"/>
                        <a:t>31</a:t>
                      </a:r>
                    </a:p>
                  </a:txBody>
                  <a:tcPr/>
                </a:tc>
                <a:tc>
                  <a:txBody>
                    <a:bodyPr/>
                    <a:lstStyle/>
                    <a:p>
                      <a:r>
                        <a:rPr lang="en-US" dirty="0"/>
                        <a:t>60</a:t>
                      </a:r>
                    </a:p>
                  </a:txBody>
                  <a:tcPr/>
                </a:tc>
                <a:tc>
                  <a:txBody>
                    <a:bodyPr/>
                    <a:lstStyle/>
                    <a:p>
                      <a:r>
                        <a:rPr lang="en-US" dirty="0"/>
                        <a:t>M</a:t>
                      </a:r>
                    </a:p>
                  </a:txBody>
                  <a:tcPr/>
                </a:tc>
                <a:tc>
                  <a:txBody>
                    <a:bodyPr/>
                    <a:lstStyle/>
                    <a:p>
                      <a:r>
                        <a:rPr lang="en-US" dirty="0"/>
                        <a:t>True</a:t>
                      </a:r>
                    </a:p>
                  </a:txBody>
                  <a:tcPr/>
                </a:tc>
                <a:extLst>
                  <a:ext uri="{0D108BD9-81ED-4DB2-BD59-A6C34878D82A}">
                    <a16:rowId xmlns:a16="http://schemas.microsoft.com/office/drawing/2014/main" val="3170742348"/>
                  </a:ext>
                </a:extLst>
              </a:tr>
              <a:tr h="370840">
                <a:tc>
                  <a:txBody>
                    <a:bodyPr/>
                    <a:lstStyle/>
                    <a:p>
                      <a:r>
                        <a:rPr lang="en-US" dirty="0"/>
                        <a:t>93</a:t>
                      </a:r>
                    </a:p>
                  </a:txBody>
                  <a:tcPr/>
                </a:tc>
                <a:tc>
                  <a:txBody>
                    <a:bodyPr/>
                    <a:lstStyle/>
                    <a:p>
                      <a:r>
                        <a:rPr lang="en-US" dirty="0"/>
                        <a:t>27</a:t>
                      </a:r>
                    </a:p>
                  </a:txBody>
                  <a:tcPr/>
                </a:tc>
                <a:tc>
                  <a:txBody>
                    <a:bodyPr/>
                    <a:lstStyle/>
                    <a:p>
                      <a:r>
                        <a:rPr lang="en-US" dirty="0"/>
                        <a:t>58</a:t>
                      </a:r>
                    </a:p>
                  </a:txBody>
                  <a:tcPr/>
                </a:tc>
                <a:tc>
                  <a:txBody>
                    <a:bodyPr/>
                    <a:lstStyle/>
                    <a:p>
                      <a:r>
                        <a:rPr lang="en-US" dirty="0"/>
                        <a:t>F</a:t>
                      </a:r>
                    </a:p>
                  </a:txBody>
                  <a:tcPr/>
                </a:tc>
                <a:tc>
                  <a:txBody>
                    <a:bodyPr/>
                    <a:lstStyle/>
                    <a:p>
                      <a:r>
                        <a:rPr lang="en-US" dirty="0"/>
                        <a:t>True</a:t>
                      </a:r>
                    </a:p>
                  </a:txBody>
                  <a:tcPr/>
                </a:tc>
                <a:extLst>
                  <a:ext uri="{0D108BD9-81ED-4DB2-BD59-A6C34878D82A}">
                    <a16:rowId xmlns:a16="http://schemas.microsoft.com/office/drawing/2014/main" val="4052401347"/>
                  </a:ext>
                </a:extLst>
              </a:tr>
            </a:tbl>
          </a:graphicData>
        </a:graphic>
      </p:graphicFrame>
      <p:pic>
        <p:nvPicPr>
          <p:cNvPr id="28" name="Picture 27">
            <a:extLst>
              <a:ext uri="{FF2B5EF4-FFF2-40B4-BE49-F238E27FC236}">
                <a16:creationId xmlns:a16="http://schemas.microsoft.com/office/drawing/2014/main" id="{FB6BBAA9-0326-D74B-8EFE-B8715C041AF8}"/>
              </a:ext>
            </a:extLst>
          </p:cNvPr>
          <p:cNvPicPr>
            <a:picLocks noChangeAspect="1"/>
          </p:cNvPicPr>
          <p:nvPr/>
        </p:nvPicPr>
        <p:blipFill>
          <a:blip r:embed="rId4"/>
          <a:stretch>
            <a:fillRect/>
          </a:stretch>
        </p:blipFill>
        <p:spPr>
          <a:xfrm>
            <a:off x="4751798" y="1953593"/>
            <a:ext cx="1029685" cy="900974"/>
          </a:xfrm>
          <a:prstGeom prst="rect">
            <a:avLst/>
          </a:prstGeom>
        </p:spPr>
      </p:pic>
    </p:spTree>
    <p:custDataLst>
      <p:tags r:id="rId1"/>
    </p:custDataLst>
    <p:extLst>
      <p:ext uri="{BB962C8B-B14F-4D97-AF65-F5344CB8AC3E}">
        <p14:creationId xmlns:p14="http://schemas.microsoft.com/office/powerpoint/2010/main" val="10498817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BLK_BACKGROUND_2017" val="2benAVMf"/>
  <p:tag name="ARTICULATE_SLIDE_COUNT" val="20"/>
  <p:tag name="ARTICULATE_DESIGN_ID_1_BLK_BACKGROUND_2017" val="U8utixHa"/>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Developer_PPT_V4" id="{B42E1744-C306-574E-AF62-1A3795FECFFB}" vid="{BE2F19B0-C5D5-B940-AB09-78AE4F08ED5E}"/>
    </a:ext>
  </a:extLst>
</a:theme>
</file>

<file path=ppt/theme/theme2.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Developer_PPT_V4" id="{B42E1744-C306-574E-AF62-1A3795FECFFB}" vid="{003CAE4B-5B45-9A4D-AFBC-532E66D45EB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blk_background_2017</Template>
  <TotalTime>20588</TotalTime>
  <Words>1551</Words>
  <Application>Microsoft Macintosh PowerPoint</Application>
  <PresentationFormat>Widescreen</PresentationFormat>
  <Paragraphs>319</Paragraphs>
  <Slides>25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IBM Plex Sans</vt:lpstr>
      <vt:lpstr>IBM Plex Sans ExtraLight</vt:lpstr>
      <vt:lpstr>IBM Plex Sans Light</vt:lpstr>
      <vt:lpstr>IBM Plex Sans Medium</vt:lpstr>
      <vt:lpstr>blk_background_2017</vt:lpstr>
      <vt:lpstr>1_blk_background_2017</vt:lpstr>
      <vt:lpstr>Intro to AI and ML</vt:lpstr>
      <vt:lpstr>1) High level overview of concepts  2) Simple demonstration of concepts using Watson Studio   3) Demonstration of concepts running through Jupyter notebook</vt:lpstr>
      <vt:lpstr>What is Machine Learning? Why would we use it?</vt:lpstr>
      <vt:lpstr>Artificial Intelligence is  the capability of a machine to imitate human intelligence</vt:lpstr>
      <vt:lpstr>Human Intelligence</vt:lpstr>
      <vt:lpstr>Examples</vt:lpstr>
      <vt:lpstr>Subsets of Artificial Intelligence</vt:lpstr>
      <vt:lpstr>Evolving from the pattern of recognition and statistics, machine learning is the field of building models to classify and make predictions from data, instead of following rules based algorithms</vt:lpstr>
      <vt:lpstr>Machine Learning</vt:lpstr>
      <vt:lpstr>Traditional</vt:lpstr>
      <vt:lpstr>Machine Learning</vt:lpstr>
      <vt:lpstr>Machine Learning</vt:lpstr>
      <vt:lpstr>Training</vt:lpstr>
      <vt:lpstr>PowerPoint Presentation</vt:lpstr>
      <vt:lpstr>PowerPoint Presentation</vt:lpstr>
      <vt:lpstr>Machine Learning</vt:lpstr>
      <vt:lpstr>Classification is the process of predicting the class of given data points. A classifier utilizes some training data to understand how given input variables relate to the class</vt:lpstr>
      <vt:lpstr>Definitions</vt:lpstr>
      <vt:lpstr>Limitations</vt:lpstr>
      <vt:lpstr>Deep learning is a subfield of machine learning concerned with algorithms inspired by the structure of the brain called artificial neural networks</vt:lpstr>
      <vt:lpstr>Deep learning</vt:lpstr>
      <vt:lpstr>Deep Learning</vt:lpstr>
      <vt:lpstr>Industries with AI</vt:lpstr>
      <vt:lpstr>Solution: Create and train a model using Watson Studio using data related to heart failure</vt:lpstr>
      <vt:lpstr>Prerequisites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Model With Watson Studio: Tutorial</dc:title>
  <dc:creator>Anwesha Naskar</dc:creator>
  <cp:lastModifiedBy>Anwesha Naskar</cp:lastModifiedBy>
  <cp:revision>18</cp:revision>
  <dcterms:created xsi:type="dcterms:W3CDTF">2018-10-26T16:39:09Z</dcterms:created>
  <dcterms:modified xsi:type="dcterms:W3CDTF">2019-06-26T14:51:03Z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50EAF499-0EFA-4F63-B726-BA2FBDA31113</vt:lpwstr>
  </property>
  <property fmtid="{D5CDD505-2E9C-101B-9397-08002B2CF9AE}" pid="3" name="ArticulatePath">
    <vt:lpwstr>IBM_Developer_PPT_V3</vt:lpwstr>
  </property>
</Properties>
</file>